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  <p:sldMasterId id="2147483698" r:id="rId6"/>
  </p:sldMasterIdLst>
  <p:notesMasterIdLst>
    <p:notesMasterId r:id="rId31"/>
  </p:notesMasterIdLst>
  <p:handoutMasterIdLst>
    <p:handoutMasterId r:id="rId32"/>
  </p:handoutMasterIdLst>
  <p:sldIdLst>
    <p:sldId id="356" r:id="rId7"/>
    <p:sldId id="357" r:id="rId8"/>
    <p:sldId id="358" r:id="rId9"/>
    <p:sldId id="359" r:id="rId10"/>
    <p:sldId id="360" r:id="rId11"/>
    <p:sldId id="361" r:id="rId12"/>
    <p:sldId id="362" r:id="rId13"/>
    <p:sldId id="363" r:id="rId14"/>
    <p:sldId id="364" r:id="rId15"/>
    <p:sldId id="365" r:id="rId16"/>
    <p:sldId id="366" r:id="rId17"/>
    <p:sldId id="314" r:id="rId18"/>
    <p:sldId id="317" r:id="rId19"/>
    <p:sldId id="315" r:id="rId20"/>
    <p:sldId id="367" r:id="rId21"/>
    <p:sldId id="368" r:id="rId22"/>
    <p:sldId id="369" r:id="rId23"/>
    <p:sldId id="370" r:id="rId24"/>
    <p:sldId id="316" r:id="rId25"/>
    <p:sldId id="310" r:id="rId26"/>
    <p:sldId id="347" r:id="rId27"/>
    <p:sldId id="348" r:id="rId28"/>
    <p:sldId id="349" r:id="rId29"/>
    <p:sldId id="350" r:id="rId30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66" autoAdjust="0"/>
    <p:restoredTop sz="95431" autoAdjust="0"/>
  </p:normalViewPr>
  <p:slideViewPr>
    <p:cSldViewPr snapToGrid="0">
      <p:cViewPr varScale="1">
        <p:scale>
          <a:sx n="127" d="100"/>
          <a:sy n="127" d="100"/>
        </p:scale>
        <p:origin x="1656" y="184"/>
      </p:cViewPr>
      <p:guideLst>
        <p:guide orient="horz" pos="146"/>
        <p:guide pos="28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4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3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2.xml"/><Relationship Id="rId2" Type="http://schemas.openxmlformats.org/officeDocument/2006/relationships/slide" Target="slides/slide16.xml"/><Relationship Id="rId3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Relationship Id="rId2" Type="http://schemas.openxmlformats.org/officeDocument/2006/relationships/image" Target="../media/image30.wmf"/><Relationship Id="rId3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Relationship Id="rId2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Relationship Id="rId2" Type="http://schemas.openxmlformats.org/officeDocument/2006/relationships/image" Target="../media/image4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Relationship Id="rId2" Type="http://schemas.openxmlformats.org/officeDocument/2006/relationships/image" Target="../media/image39.wmf"/><Relationship Id="rId3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Relationship Id="rId2" Type="http://schemas.openxmlformats.org/officeDocument/2006/relationships/image" Target="../media/image16.wmf"/><Relationship Id="rId3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Relationship Id="rId2" Type="http://schemas.openxmlformats.org/officeDocument/2006/relationships/image" Target="../media/image27.wmf"/><Relationship Id="rId3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FD755E-F106-4DAC-886C-FC7CDB8F96C1}" type="slidenum">
              <a:rPr lang="en-US"/>
              <a:pPr/>
              <a:t>11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43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54549-E4D7-4841-B153-513D2B629660}" type="slidenum">
              <a:rPr lang="en-US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73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717A38-BA66-40A0-97E8-5809CB1A57F4}" type="slidenum">
              <a:rPr lang="en-US"/>
              <a:pPr/>
              <a:t>20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90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351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107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74078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403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219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132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73457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582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82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044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9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2.xml"/><Relationship Id="rId12" Type="http://schemas.openxmlformats.org/officeDocument/2006/relationships/theme" Target="../theme/theme6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3.xml"/><Relationship Id="rId3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6.xml"/><Relationship Id="rId6" Type="http://schemas.openxmlformats.org/officeDocument/2006/relationships/slideLayout" Target="../slideLayouts/slideLayout37.xml"/><Relationship Id="rId7" Type="http://schemas.openxmlformats.org/officeDocument/2006/relationships/slideLayout" Target="../slideLayouts/slideLayout38.xml"/><Relationship Id="rId8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03,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03,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73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.png"/><Relationship Id="rId12" Type="http://schemas.openxmlformats.org/officeDocument/2006/relationships/hyperlink" Target="http://www.isip.piconepress.com/projects/speech/software/demonstrations/applets/util/pattern_recognition/current/index.shtml" TargetMode="External"/><Relationship Id="rId13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www.rii.ricoh.com/~stork/DHSch2part3.ppt" TargetMode="External"/><Relationship Id="rId3" Type="http://schemas.openxmlformats.org/officeDocument/2006/relationships/hyperlink" Target="http://www.amazon.com/exec/obidos/ASIN/0122698517/p11-20/ref=nosim/103-0027154-0169445" TargetMode="External"/><Relationship Id="rId4" Type="http://schemas.openxmlformats.org/officeDocument/2006/relationships/hyperlink" Target="http://meru.cecs.missouri.edu/courses/cecs476/" TargetMode="External"/><Relationship Id="rId5" Type="http://schemas.openxmlformats.org/officeDocument/2006/relationships/hyperlink" Target="http://www.cosmolearning.com/video-lectures/learning-algorithms-generative-gaussian-discriminant-analysis-digression/" TargetMode="External"/><Relationship Id="rId6" Type="http://schemas.openxmlformats.org/officeDocument/2006/relationships/hyperlink" Target="http://www.cs.ucsd.edu/~klevchen/techniques/chernoff.pdf" TargetMode="External"/><Relationship Id="rId7" Type="http://schemas.openxmlformats.org/officeDocument/2006/relationships/hyperlink" Target="http://www.cedar.buffalo.edu/~srihari/CSE555/Chap2.Part4.pdf" TargetMode="External"/><Relationship Id="rId8" Type="http://schemas.openxmlformats.org/officeDocument/2006/relationships/hyperlink" Target="http://www.engr.sjsu.edu/~knapp/HCIRODPR/PR_simp/bndrys.htm" TargetMode="External"/><Relationship Id="rId9" Type="http://schemas.openxmlformats.org/officeDocument/2006/relationships/image" Target="../media/image2.png"/><Relationship Id="rId10" Type="http://schemas.openxmlformats.org/officeDocument/2006/relationships/hyperlink" Target="http://www.openchannelfoundation.org/VascAlert/ROC.gif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9.w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20.wmf"/><Relationship Id="rId7" Type="http://schemas.openxmlformats.org/officeDocument/2006/relationships/image" Target="../media/image21.pn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22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3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.png"/><Relationship Id="rId5" Type="http://schemas.openxmlformats.org/officeDocument/2006/relationships/image" Target="../media/image24.png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engr.sjsu.edu/~knapp/HCIRODPR/PR_simp/bndrys.htm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26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27.wmf"/><Relationship Id="rId7" Type="http://schemas.openxmlformats.org/officeDocument/2006/relationships/oleObject" Target="../embeddings/oleObject17.bin"/><Relationship Id="rId8" Type="http://schemas.openxmlformats.org/officeDocument/2006/relationships/image" Target="../media/image28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8.bin"/><Relationship Id="rId5" Type="http://schemas.openxmlformats.org/officeDocument/2006/relationships/image" Target="../media/image29.wmf"/><Relationship Id="rId6" Type="http://schemas.openxmlformats.org/officeDocument/2006/relationships/oleObject" Target="../embeddings/oleObject19.bin"/><Relationship Id="rId7" Type="http://schemas.openxmlformats.org/officeDocument/2006/relationships/image" Target="../media/image30.wmf"/><Relationship Id="rId8" Type="http://schemas.openxmlformats.org/officeDocument/2006/relationships/oleObject" Target="../embeddings/oleObject20.bin"/><Relationship Id="rId9" Type="http://schemas.openxmlformats.org/officeDocument/2006/relationships/image" Target="../media/image31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4" Type="http://schemas.openxmlformats.org/officeDocument/2006/relationships/image" Target="../media/image32.wmf"/><Relationship Id="rId5" Type="http://schemas.openxmlformats.org/officeDocument/2006/relationships/image" Target="../media/image33.png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4.png"/><Relationship Id="rId3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36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3.bin"/><Relationship Id="rId5" Type="http://schemas.openxmlformats.org/officeDocument/2006/relationships/image" Target="../media/image37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4" Type="http://schemas.openxmlformats.org/officeDocument/2006/relationships/image" Target="../media/image38.wmf"/><Relationship Id="rId5" Type="http://schemas.openxmlformats.org/officeDocument/2006/relationships/oleObject" Target="../embeddings/oleObject25.bin"/><Relationship Id="rId6" Type="http://schemas.openxmlformats.org/officeDocument/2006/relationships/image" Target="../media/image39.wmf"/><Relationship Id="rId7" Type="http://schemas.openxmlformats.org/officeDocument/2006/relationships/oleObject" Target="../embeddings/oleObject26.bin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4" Type="http://schemas.openxmlformats.org/officeDocument/2006/relationships/image" Target="../media/image40.wmf"/><Relationship Id="rId5" Type="http://schemas.openxmlformats.org/officeDocument/2006/relationships/oleObject" Target="../embeddings/oleObject28.bin"/><Relationship Id="rId6" Type="http://schemas.openxmlformats.org/officeDocument/2006/relationships/image" Target="../media/image41.wmf"/><Relationship Id="rId7" Type="http://schemas.openxmlformats.org/officeDocument/2006/relationships/image" Target="../media/image42.png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4" Type="http://schemas.openxmlformats.org/officeDocument/2006/relationships/image" Target="../media/image43.wmf"/><Relationship Id="rId5" Type="http://schemas.openxmlformats.org/officeDocument/2006/relationships/oleObject" Target="../embeddings/oleObject30.bin"/><Relationship Id="rId6" Type="http://schemas.openxmlformats.org/officeDocument/2006/relationships/image" Target="../media/image39.wmf"/><Relationship Id="rId7" Type="http://schemas.openxmlformats.org/officeDocument/2006/relationships/oleObject" Target="../embeddings/oleObject31.bin"/><Relationship Id="rId8" Type="http://schemas.openxmlformats.org/officeDocument/2006/relationships/oleObject" Target="../embeddings/oleObject32.bin"/><Relationship Id="rId9" Type="http://schemas.openxmlformats.org/officeDocument/2006/relationships/image" Target="../media/image44.wmf"/><Relationship Id="rId10" Type="http://schemas.openxmlformats.org/officeDocument/2006/relationships/hyperlink" Target="http://en.wikipedia.org/wiki/Occam's_Razor" TargetMode="External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9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32.xml"/><Relationship Id="rId2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14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5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6.w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17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8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03: </a:t>
            </a:r>
            <a:r>
              <a:rPr lang="en-US" b="1" dirty="0" smtClean="0">
                <a:solidFill>
                  <a:srgbClr val="004000"/>
                </a:solidFill>
              </a:rPr>
              <a:t>DECISION SURFACES</a:t>
            </a:r>
            <a:endParaRPr lang="en-US" b="1" dirty="0">
              <a:solidFill>
                <a:srgbClr val="00400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4018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eaLnBrk="0" hangingPunct="0">
              <a:spcAft>
                <a:spcPts val="0"/>
              </a:spcAft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noProof="0" dirty="0" smtClean="0">
                <a:solidFill>
                  <a:schemeClr val="accent2"/>
                </a:solidFill>
                <a:latin typeface="+mn-lt"/>
              </a:rPr>
              <a:t>Likelihood Functions</a:t>
            </a:r>
            <a:br>
              <a:rPr lang="en-US" sz="1800" b="1" kern="0" noProof="0" dirty="0" smtClean="0">
                <a:solidFill>
                  <a:schemeClr val="accent2"/>
                </a:solidFill>
                <a:latin typeface="+mn-lt"/>
              </a:rPr>
            </a:br>
            <a:r>
              <a:rPr lang="en-US" sz="1800" b="1" kern="0" noProof="0" dirty="0" smtClean="0">
                <a:solidFill>
                  <a:schemeClr val="accent2"/>
                </a:solidFill>
                <a:latin typeface="+mn-lt"/>
              </a:rPr>
              <a:t>Minimax and </a:t>
            </a:r>
            <a:r>
              <a:rPr lang="en-US" sz="1800" b="1" kern="0" noProof="0" dirty="0" err="1" smtClean="0">
                <a:solidFill>
                  <a:schemeClr val="accent2"/>
                </a:solidFill>
                <a:latin typeface="+mn-lt"/>
              </a:rPr>
              <a:t>Neyman</a:t>
            </a:r>
            <a:r>
              <a:rPr lang="en-US" sz="1800" b="1" kern="0" noProof="0" dirty="0" smtClean="0">
                <a:solidFill>
                  <a:schemeClr val="accent2"/>
                </a:solidFill>
                <a:latin typeface="+mn-lt"/>
              </a:rPr>
              <a:t>-Pearson</a:t>
            </a:r>
            <a:br>
              <a:rPr lang="en-US" sz="1800" b="1" kern="0" noProof="0" dirty="0" smtClean="0">
                <a:solidFill>
                  <a:schemeClr val="accent2"/>
                </a:solidFill>
                <a:latin typeface="+mn-lt"/>
              </a:rPr>
            </a:br>
            <a:r>
              <a:rPr lang="en-US" sz="1800" b="1" kern="0" noProof="0" dirty="0" smtClean="0">
                <a:solidFill>
                  <a:schemeClr val="accent2"/>
                </a:solidFill>
                <a:latin typeface="+mn-lt"/>
              </a:rPr>
              <a:t>Multi-category Decision Surfaces</a:t>
            </a:r>
            <a:br>
              <a:rPr lang="en-US" sz="1800" b="1" kern="0" noProof="0" dirty="0" smtClean="0">
                <a:solidFill>
                  <a:schemeClr val="accent2"/>
                </a:solidFill>
                <a:latin typeface="+mn-lt"/>
              </a:rPr>
            </a:br>
            <a:r>
              <a:rPr lang="en-US" sz="1800" b="1" kern="0" noProof="0" dirty="0" smtClean="0">
                <a:solidFill>
                  <a:schemeClr val="accent2"/>
                </a:solidFill>
                <a:latin typeface="+mn-lt"/>
              </a:rPr>
              <a:t>Gaussian Distributions</a:t>
            </a:r>
            <a:endParaRPr lang="en-US" sz="1800" b="1" kern="0" dirty="0" smtClean="0">
              <a:solidFill>
                <a:schemeClr val="accent2"/>
              </a:solidFill>
              <a:latin typeface="+mn-lt"/>
            </a:endParaRPr>
          </a:p>
          <a:p>
            <a:pPr marL="176213" lvl="0" indent="-176213" eaLnBrk="0" hangingPunct="0"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chemeClr val="accent1"/>
                </a:solidFill>
                <a:latin typeface="+mn-lt"/>
              </a:rPr>
              <a:t>Resources</a:t>
            </a:r>
            <a:r>
              <a:rPr lang="en-US" sz="1800" b="1" kern="0" dirty="0" smtClean="0">
                <a:solidFill>
                  <a:schemeClr val="accent1"/>
                </a:solidFill>
                <a:latin typeface="+mn-lt"/>
              </a:rPr>
              <a:t>:</a:t>
            </a:r>
            <a:br>
              <a:rPr lang="en-US" sz="1800" b="1" kern="0" dirty="0" smtClean="0">
                <a:solidFill>
                  <a:schemeClr val="accent1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accent1"/>
                </a:solidFill>
                <a:latin typeface="+mn-lt"/>
                <a:hlinkClick r:id="rId2"/>
              </a:rPr>
              <a:t>D.H.S: Chapter 2 (Part 3)</a:t>
            </a:r>
            <a:r>
              <a:rPr lang="en-US" sz="1800" b="1" dirty="0" smtClean="0">
                <a:solidFill>
                  <a:schemeClr val="accent1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accent1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accent1"/>
                </a:solidFill>
                <a:latin typeface="+mn-lt"/>
                <a:hlinkClick r:id="rId3"/>
              </a:rPr>
              <a:t>K.F.: Intro to PR</a:t>
            </a:r>
            <a:r>
              <a:rPr lang="en-US" sz="1800" b="1" dirty="0" smtClean="0">
                <a:solidFill>
                  <a:schemeClr val="accent1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accent1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accent1"/>
                </a:solidFill>
                <a:latin typeface="+mn-lt"/>
                <a:hlinkClick r:id="rId4"/>
              </a:rPr>
              <a:t>X. Z.: PR Course</a:t>
            </a:r>
            <a:r>
              <a:rPr lang="en-US" sz="1800" b="1" dirty="0" smtClean="0">
                <a:solidFill>
                  <a:schemeClr val="accent1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accent1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accent1"/>
                </a:solidFill>
                <a:latin typeface="+mn-lt"/>
                <a:hlinkClick r:id="rId5"/>
              </a:rPr>
              <a:t>A.N. : Gaussian Discriminants</a:t>
            </a:r>
            <a:r>
              <a:rPr lang="en-US" sz="1800" b="1" dirty="0">
                <a:solidFill>
                  <a:schemeClr val="accent1"/>
                </a:solidFill>
                <a:latin typeface="+mn-lt"/>
              </a:rPr>
              <a:t/>
            </a:r>
            <a:br>
              <a:rPr lang="en-US" sz="1800" b="1" dirty="0">
                <a:solidFill>
                  <a:schemeClr val="accent1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M.R.: Chernoff Bounds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S.S.: Bhattacharyya</a:t>
            </a:r>
            <a:endParaRPr lang="en-US" sz="1800" b="1" dirty="0" smtClean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10" name="Picture 35" descr="http://www.engr.sjsu.edu/~knapp/HCIRODPR/PR_Figs/regions1.gif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832093" y="1356360"/>
            <a:ext cx="2891463" cy="1265779"/>
          </a:xfrm>
          <a:prstGeom prst="rect">
            <a:avLst/>
          </a:prstGeom>
          <a:noFill/>
        </p:spPr>
      </p:pic>
      <p:pic>
        <p:nvPicPr>
          <p:cNvPr id="11" name="Picture 1066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 l="1482" t="13278" r="40593" b="33922"/>
          <a:stretch>
            <a:fillRect/>
          </a:stretch>
        </p:blipFill>
        <p:spPr bwMode="auto">
          <a:xfrm>
            <a:off x="4521102" y="2222038"/>
            <a:ext cx="2819993" cy="282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8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 l="20232" t="18230" r="22998" b="26237"/>
          <a:stretch>
            <a:fillRect/>
          </a:stretch>
        </p:blipFill>
        <p:spPr bwMode="auto">
          <a:xfrm>
            <a:off x="5822699" y="4103626"/>
            <a:ext cx="2909821" cy="219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746" name="Object 2"/>
          <p:cNvGraphicFramePr>
            <a:graphicFrameLocks noChangeAspect="1"/>
          </p:cNvGraphicFramePr>
          <p:nvPr/>
        </p:nvGraphicFramePr>
        <p:xfrm>
          <a:off x="498475" y="960079"/>
          <a:ext cx="48895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4" name="Equation" r:id="rId3" imgW="4889160" imgH="647640" progId="Equation.3">
                  <p:embed/>
                </p:oleObj>
              </mc:Choice>
              <mc:Fallback>
                <p:oleObj name="Equation" r:id="rId3" imgW="488916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960079"/>
                        <a:ext cx="48895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195008" y="586681"/>
            <a:ext cx="8645525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Note that the risk is linear in P</a:t>
            </a:r>
            <a:r>
              <a:rPr lang="en-US" sz="1800" b="1" baseline="-25000" dirty="0">
                <a:solidFill>
                  <a:srgbClr val="000000"/>
                </a:solidFill>
              </a:rPr>
              <a:t>2: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195008" y="1781002"/>
            <a:ext cx="8645525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If we can find a boundary such that the second term is zero, then the </a:t>
            </a:r>
            <a:r>
              <a:rPr lang="en-US" sz="1800" b="1" dirty="0" err="1">
                <a:solidFill>
                  <a:srgbClr val="000000"/>
                </a:solidFill>
              </a:rPr>
              <a:t>minimax</a:t>
            </a:r>
            <a:r>
              <a:rPr lang="en-US" sz="1800" b="1" dirty="0">
                <a:solidFill>
                  <a:srgbClr val="000000"/>
                </a:solidFill>
              </a:rPr>
              <a:t> risk becomes:</a:t>
            </a:r>
          </a:p>
        </p:txBody>
      </p:sp>
      <p:graphicFrame>
        <p:nvGraphicFramePr>
          <p:cNvPr id="159753" name="Object 9"/>
          <p:cNvGraphicFramePr>
            <a:graphicFrameLocks noChangeAspect="1"/>
          </p:cNvGraphicFramePr>
          <p:nvPr/>
        </p:nvGraphicFramePr>
        <p:xfrm>
          <a:off x="498475" y="2465541"/>
          <a:ext cx="48514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5" name="Equation" r:id="rId5" imgW="4851360" imgH="291960" progId="Equation.3">
                  <p:embed/>
                </p:oleObj>
              </mc:Choice>
              <mc:Fallback>
                <p:oleObj name="Equation" r:id="rId5" imgW="48513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2465541"/>
                        <a:ext cx="48514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195008" y="2920182"/>
            <a:ext cx="4956175" cy="330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For each value of the prior, there is an associated Bayes error rate.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err="1">
                <a:solidFill>
                  <a:srgbClr val="333399"/>
                </a:solidFill>
              </a:rPr>
              <a:t>Minimax</a:t>
            </a:r>
            <a:r>
              <a:rPr lang="en-US" sz="1800" b="1" dirty="0">
                <a:solidFill>
                  <a:srgbClr val="333399"/>
                </a:solidFill>
              </a:rPr>
              <a:t>: </a:t>
            </a:r>
            <a:r>
              <a:rPr lang="en-US" sz="1800" b="1" dirty="0">
                <a:solidFill>
                  <a:srgbClr val="000000"/>
                </a:solidFill>
              </a:rPr>
              <a:t>find the maximum Bayes error for the prior </a:t>
            </a:r>
            <a:r>
              <a:rPr lang="en-US" sz="1800" dirty="0">
                <a:solidFill>
                  <a:srgbClr val="000000"/>
                </a:solidFill>
              </a:rPr>
              <a:t>P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b="1" dirty="0">
                <a:solidFill>
                  <a:srgbClr val="000000"/>
                </a:solidFill>
              </a:rPr>
              <a:t>, and then use the corresponding decision region.</a:t>
            </a:r>
          </a:p>
        </p:txBody>
      </p:sp>
      <p:pic>
        <p:nvPicPr>
          <p:cNvPr id="159755" name="Picture 11"/>
          <p:cNvPicPr>
            <a:picLocks noChangeAspect="1" noChangeArrowheads="1"/>
          </p:cNvPicPr>
          <p:nvPr/>
        </p:nvPicPr>
        <p:blipFill>
          <a:blip r:embed="rId7"/>
          <a:srcRect l="14999" t="25102" r="30104" b="25926"/>
          <a:stretch>
            <a:fillRect/>
          </a:stretch>
        </p:blipFill>
        <p:spPr bwMode="auto">
          <a:xfrm>
            <a:off x="5464175" y="2909884"/>
            <a:ext cx="3460750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Explanation of the Risk Function</a:t>
            </a:r>
            <a:endParaRPr lang="en-US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06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5" name="Rectangle 5"/>
          <p:cNvSpPr>
            <a:spLocks noChangeArrowheads="1"/>
          </p:cNvSpPr>
          <p:nvPr/>
        </p:nvSpPr>
        <p:spPr bwMode="auto">
          <a:xfrm>
            <a:off x="172117" y="687184"/>
            <a:ext cx="8645525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6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Guarantee the total risk is less than some fixed constant (or cost).</a:t>
            </a:r>
          </a:p>
          <a:p>
            <a:pPr marL="228600" indent="-228600">
              <a:spcAft>
                <a:spcPts val="6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Minimize the risk subject to the constraint:</a:t>
            </a:r>
            <a:endParaRPr lang="en-US" sz="1800" b="1" baseline="-25000" dirty="0">
              <a:solidFill>
                <a:srgbClr val="000000"/>
              </a:solidFill>
            </a:endParaRPr>
          </a:p>
        </p:txBody>
      </p:sp>
      <p:graphicFrame>
        <p:nvGraphicFramePr>
          <p:cNvPr id="153606" name="Object 6"/>
          <p:cNvGraphicFramePr>
            <a:graphicFrameLocks noChangeAspect="1"/>
          </p:cNvGraphicFramePr>
          <p:nvPr/>
        </p:nvGraphicFramePr>
        <p:xfrm>
          <a:off x="468313" y="1482675"/>
          <a:ext cx="2057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9" name="Equation" r:id="rId3" imgW="2057400" imgH="317160" progId="Equation.3">
                  <p:embed/>
                </p:oleObj>
              </mc:Choice>
              <mc:Fallback>
                <p:oleObj name="Equation" r:id="rId3" imgW="205740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482675"/>
                        <a:ext cx="20574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07" name="Rectangle 7"/>
          <p:cNvSpPr>
            <a:spLocks noChangeArrowheads="1"/>
          </p:cNvSpPr>
          <p:nvPr/>
        </p:nvSpPr>
        <p:spPr bwMode="auto">
          <a:xfrm>
            <a:off x="180260" y="1940103"/>
            <a:ext cx="86455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600"/>
              </a:spcAft>
            </a:pPr>
            <a:r>
              <a:rPr lang="en-US" sz="1800" b="1" dirty="0">
                <a:solidFill>
                  <a:srgbClr val="000000"/>
                </a:solidFill>
              </a:rPr>
              <a:t>	(e.g., must not misclassify more than 1% of salmon as sea bass)</a:t>
            </a:r>
          </a:p>
          <a:p>
            <a:pPr marL="228600" indent="-228600">
              <a:spcAft>
                <a:spcPts val="6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Typically must adjust boundaries numerically.</a:t>
            </a:r>
          </a:p>
          <a:p>
            <a:pPr marL="228600" indent="-228600">
              <a:spcAft>
                <a:spcPts val="6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For some distributions (e.g., Gaussian), analytical solutions do exist.</a:t>
            </a:r>
            <a:endParaRPr lang="en-US" sz="1800" b="1" baseline="-25000" dirty="0">
              <a:solidFill>
                <a:srgbClr val="000000"/>
              </a:solidFill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892034"/>
                </a:solidFill>
              </a:rPr>
              <a:t>Neyman</a:t>
            </a:r>
            <a:r>
              <a:rPr lang="en-US" b="1" dirty="0" smtClean="0">
                <a:solidFill>
                  <a:srgbClr val="892034"/>
                </a:solidFill>
              </a:rPr>
              <a:t>-Pearson Criterion</a:t>
            </a:r>
            <a:endParaRPr lang="en-US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42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83"/>
          <p:cNvSpPr>
            <a:spLocks noChangeArrowheads="1"/>
          </p:cNvSpPr>
          <p:nvPr/>
        </p:nvSpPr>
        <p:spPr bwMode="auto">
          <a:xfrm>
            <a:off x="231775" y="624841"/>
            <a:ext cx="8645525" cy="6023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Define a set of discriminant functions: 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g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), 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 = 1,…, c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Define a decision rule:</a:t>
            </a:r>
          </a:p>
          <a:p>
            <a:pPr marL="457200" lvl="2">
              <a:spcAft>
                <a:spcPts val="1200"/>
              </a:spcAft>
            </a:pPr>
            <a:r>
              <a:rPr lang="en-US" sz="1800" b="1" dirty="0" smtClean="0">
                <a:solidFill>
                  <a:schemeClr val="accent1"/>
                </a:solidFill>
                <a:latin typeface="+mj-lt"/>
              </a:rPr>
              <a:t>choose</a:t>
            </a:r>
            <a:r>
              <a:rPr lang="en-US" sz="1800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1800" dirty="0" err="1" smtClean="0">
                <a:solidFill>
                  <a:schemeClr val="accent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accent1"/>
                </a:solidFill>
                <a:latin typeface="+mj-lt"/>
              </a:rPr>
              <a:t>i</a:t>
            </a:r>
            <a:r>
              <a:rPr lang="en-US" sz="1800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1800" dirty="0">
                <a:solidFill>
                  <a:schemeClr val="accent1"/>
                </a:solidFill>
                <a:latin typeface="+mj-lt"/>
              </a:rPr>
              <a:t>if: </a:t>
            </a:r>
            <a:r>
              <a:rPr lang="en-US" sz="1800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g</a:t>
            </a:r>
            <a:r>
              <a:rPr lang="en-US" sz="1800" baseline="-25000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(</a:t>
            </a:r>
            <a:r>
              <a:rPr lang="en-US" sz="1800" b="1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x</a:t>
            </a:r>
            <a:r>
              <a:rPr lang="en-US" sz="1800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) &gt; </a:t>
            </a:r>
            <a:r>
              <a:rPr lang="en-US" sz="1800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g</a:t>
            </a:r>
            <a:r>
              <a:rPr lang="en-US" sz="1800" baseline="-25000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(</a:t>
            </a:r>
            <a:r>
              <a:rPr lang="en-US" sz="1800" b="1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x</a:t>
            </a:r>
            <a:r>
              <a:rPr lang="en-US" sz="1800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dirty="0" smtClean="0">
                <a:solidFill>
                  <a:schemeClr val="accent1"/>
                </a:solidFill>
                <a:latin typeface="ＭＳ ゴシック"/>
                <a:ea typeface="ＭＳ ゴシック"/>
                <a:cs typeface="ＭＳ ゴシック"/>
                <a:sym typeface="Symbol" pitchFamily="18" charset="2"/>
              </a:rPr>
              <a:t>∨</a:t>
            </a:r>
            <a:r>
              <a:rPr lang="en-US" sz="1800" dirty="0" smtClean="0">
                <a:solidFill>
                  <a:schemeClr val="accent1"/>
                </a:solidFill>
                <a:latin typeface="+mj-lt"/>
                <a:sym typeface="Symbol" pitchFamily="18" charset="2"/>
              </a:rPr>
              <a:t>j ≠ </a:t>
            </a:r>
            <a:r>
              <a:rPr lang="en-US" sz="1800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i</a:t>
            </a:r>
            <a:endParaRPr lang="en-US" sz="1800" dirty="0">
              <a:solidFill>
                <a:schemeClr val="accent1"/>
              </a:solidFill>
              <a:latin typeface="+mj-lt"/>
              <a:sym typeface="Symbol" pitchFamily="18" charset="2"/>
            </a:endParaRP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For a Bayes classifier, let 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g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(x) = -R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because the maximum discriminant function will correspond to the minimum conditional risk.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For the minimum error rate case, let 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g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(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= P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,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so that the maximum discriminant function corresponds to the maximum posterior probability.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Choice of discriminant function is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not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unique:</a:t>
            </a:r>
          </a:p>
          <a:p>
            <a:pPr marL="685800" lvl="2" indent="-2286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multiply or add by same positive constant</a:t>
            </a:r>
          </a:p>
          <a:p>
            <a:pPr marL="685800" lvl="2" indent="-2286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Replace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g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(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with a monotonically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increasing function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f(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g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(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)).</a:t>
            </a:r>
            <a:endParaRPr lang="en-US" sz="1800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Multicategory</a:t>
            </a:r>
            <a:r>
              <a:rPr lang="en-US" b="1" dirty="0" smtClean="0">
                <a:solidFill>
                  <a:schemeClr val="accent2"/>
                </a:solidFill>
              </a:rPr>
              <a:t> Decision Surfaces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204788" y="558545"/>
            <a:ext cx="873442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We can visualize our decision rule several ways:</a:t>
            </a:r>
          </a:p>
          <a:p>
            <a:pPr marL="1143000" lvl="2" indent="-228600">
              <a:spcAft>
                <a:spcPts val="1200"/>
              </a:spcAft>
            </a:pPr>
            <a:r>
              <a:rPr lang="en-US" sz="1800" b="1" dirty="0">
                <a:solidFill>
                  <a:schemeClr val="accent1"/>
                </a:solidFill>
                <a:latin typeface="+mj-lt"/>
              </a:rPr>
              <a:t>choose </a:t>
            </a:r>
            <a:r>
              <a:rPr lang="en-US" sz="1800" b="1" dirty="0" err="1" smtClean="0">
                <a:solidFill>
                  <a:schemeClr val="accent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="1" baseline="-25000" dirty="0" err="1" smtClean="0">
                <a:solidFill>
                  <a:schemeClr val="accent1"/>
                </a:solidFill>
                <a:latin typeface="+mj-lt"/>
              </a:rPr>
              <a:t>i</a:t>
            </a:r>
            <a:r>
              <a:rPr lang="en-US" sz="1800" b="1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chemeClr val="accent1"/>
                </a:solidFill>
                <a:latin typeface="+mj-lt"/>
              </a:rPr>
              <a:t>if: </a:t>
            </a:r>
            <a:r>
              <a:rPr lang="en-US" sz="1800" b="1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g</a:t>
            </a:r>
            <a:r>
              <a:rPr lang="en-US" sz="1800" b="1" baseline="-25000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b="1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(x) &gt; </a:t>
            </a:r>
            <a:r>
              <a:rPr lang="en-US" sz="1800" b="1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g</a:t>
            </a:r>
            <a:r>
              <a:rPr lang="en-US" sz="1800" b="1" baseline="-25000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b="1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(x) </a:t>
            </a:r>
            <a:r>
              <a:rPr lang="en-US" sz="1800" b="1" dirty="0" smtClean="0">
                <a:solidFill>
                  <a:schemeClr val="accent1"/>
                </a:solidFill>
                <a:latin typeface="ＭＳ ゴシック"/>
                <a:ea typeface="ＭＳ ゴシック"/>
                <a:cs typeface="ＭＳ ゴシック"/>
                <a:sym typeface="Symbol" pitchFamily="18" charset="2"/>
              </a:rPr>
              <a:t>∨</a:t>
            </a:r>
            <a:r>
              <a:rPr lang="en-US" sz="1800" b="1" dirty="0" smtClean="0">
                <a:solidFill>
                  <a:schemeClr val="accent1"/>
                </a:solidFill>
                <a:latin typeface="+mj-lt"/>
                <a:sym typeface="Symbol" pitchFamily="18" charset="2"/>
              </a:rPr>
              <a:t>j ≠ </a:t>
            </a:r>
            <a:r>
              <a:rPr lang="en-US" sz="1800" b="1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i</a:t>
            </a:r>
            <a:endParaRPr lang="en-US" sz="1800" b="1" dirty="0">
              <a:solidFill>
                <a:schemeClr val="accent1"/>
              </a:solidFill>
              <a:latin typeface="+mj-lt"/>
              <a:sym typeface="Symbol" pitchFamily="18" charset="2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76275" y="1566388"/>
            <a:ext cx="3186113" cy="4448175"/>
            <a:chOff x="3414" y="820"/>
            <a:chExt cx="2007" cy="2802"/>
          </a:xfrm>
        </p:grpSpPr>
        <p:pic>
          <p:nvPicPr>
            <p:cNvPr id="152585" name="Picture 9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 l="35664" t="38356" r="37225" b="41939"/>
            <a:stretch>
              <a:fillRect/>
            </a:stretch>
          </p:blipFill>
          <p:spPr bwMode="auto">
            <a:xfrm>
              <a:off x="3414" y="2022"/>
              <a:ext cx="2007" cy="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2586" name="Picture 10" descr="http://www.engr.sjsu.edu/~knapp/HCIRODPR/PR_Figs/regions1.gif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25" y="820"/>
              <a:ext cx="1956" cy="1216"/>
            </a:xfrm>
            <a:prstGeom prst="rect">
              <a:avLst/>
            </a:prstGeom>
            <a:noFill/>
          </p:spPr>
        </p:pic>
      </p:grpSp>
      <p:pic>
        <p:nvPicPr>
          <p:cNvPr id="152587" name="Picture 11"/>
          <p:cNvPicPr>
            <a:picLocks noChangeAspect="1" noChangeArrowheads="1"/>
          </p:cNvPicPr>
          <p:nvPr/>
        </p:nvPicPr>
        <p:blipFill>
          <a:blip r:embed="rId5"/>
          <a:srcRect l="22263" r="19286" b="24654"/>
          <a:stretch>
            <a:fillRect/>
          </a:stretch>
        </p:blipFill>
        <p:spPr bwMode="auto">
          <a:xfrm>
            <a:off x="4162425" y="1664813"/>
            <a:ext cx="4676775" cy="439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Decision Surfaces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204788" y="715645"/>
            <a:ext cx="8734425" cy="366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classifier can be visualized as a connected graph with arcs and weights:</a:t>
            </a:r>
          </a:p>
        </p:txBody>
      </p:sp>
      <p:sp>
        <p:nvSpPr>
          <p:cNvPr id="150544" name="Rectangle 16"/>
          <p:cNvSpPr>
            <a:spLocks noChangeArrowheads="1"/>
          </p:cNvSpPr>
          <p:nvPr/>
        </p:nvSpPr>
        <p:spPr bwMode="auto">
          <a:xfrm>
            <a:off x="209550" y="5003800"/>
            <a:ext cx="873442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What are the advantages of this type of visualization?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Network Representation of a Classifier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9" name="Picture 15"/>
          <p:cNvPicPr>
            <a:picLocks noChangeAspect="1" noChangeArrowheads="1"/>
          </p:cNvPicPr>
          <p:nvPr/>
        </p:nvPicPr>
        <p:blipFill>
          <a:blip r:embed="rId2"/>
          <a:srcRect l="10791" t="3809" r="11217" b="35275"/>
          <a:stretch>
            <a:fillRect/>
          </a:stretch>
        </p:blipFill>
        <p:spPr bwMode="auto">
          <a:xfrm>
            <a:off x="1530350" y="1293495"/>
            <a:ext cx="6092825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930275" y="454025"/>
            <a:ext cx="732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rgbClr val="004000"/>
              </a:solidFill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95264" y="2354719"/>
            <a:ext cx="8645525" cy="801436"/>
            <a:chOff x="123" y="1632"/>
            <a:chExt cx="5446" cy="505"/>
          </a:xfrm>
        </p:grpSpPr>
        <p:sp>
          <p:nvSpPr>
            <p:cNvPr id="148497" name="Rectangle 17"/>
            <p:cNvSpPr>
              <a:spLocks noChangeArrowheads="1"/>
            </p:cNvSpPr>
            <p:nvPr/>
          </p:nvSpPr>
          <p:spPr bwMode="auto">
            <a:xfrm>
              <a:off x="123" y="1638"/>
              <a:ext cx="5446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rgbClr val="000000"/>
                  </a:solidFill>
                </a:rPr>
                <a:t>Mean:</a:t>
              </a:r>
            </a:p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rgbClr val="000000"/>
                  </a:solidFill>
                </a:rPr>
                <a:t>Covariance:</a:t>
              </a:r>
            </a:p>
          </p:txBody>
        </p:sp>
        <p:graphicFrame>
          <p:nvGraphicFramePr>
            <p:cNvPr id="148502" name="Object 22"/>
            <p:cNvGraphicFramePr>
              <a:graphicFrameLocks noChangeAspect="1"/>
            </p:cNvGraphicFramePr>
            <p:nvPr/>
          </p:nvGraphicFramePr>
          <p:xfrm>
            <a:off x="1316" y="1632"/>
            <a:ext cx="1304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7" name="Equation" r:id="rId3" imgW="2070000" imgH="291960" progId="Equation.3">
                    <p:embed/>
                  </p:oleObj>
                </mc:Choice>
                <mc:Fallback>
                  <p:oleObj name="Equation" r:id="rId3" imgW="2070000" imgH="291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16" y="1632"/>
                          <a:ext cx="1304" cy="1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8503" name="Object 23"/>
            <p:cNvGraphicFramePr>
              <a:graphicFrameLocks noChangeAspect="1"/>
            </p:cNvGraphicFramePr>
            <p:nvPr/>
          </p:nvGraphicFramePr>
          <p:xfrm>
            <a:off x="1388" y="1798"/>
            <a:ext cx="2744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" name="Equation" r:id="rId5" imgW="4356000" imgH="355320" progId="Equation.3">
                    <p:embed/>
                  </p:oleObj>
                </mc:Choice>
                <mc:Fallback>
                  <p:oleObj name="Equation" r:id="rId5" imgW="4356000" imgH="355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8" y="1798"/>
                          <a:ext cx="2744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8504" name="Rectangle 24"/>
          <p:cNvSpPr>
            <a:spLocks noChangeArrowheads="1"/>
          </p:cNvSpPr>
          <p:nvPr/>
        </p:nvSpPr>
        <p:spPr bwMode="auto">
          <a:xfrm>
            <a:off x="195008" y="3189200"/>
            <a:ext cx="8645525" cy="172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Statistical independence?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Higher-order moments? Occam’s Razor?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Entropy?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Linear combinations of normal random variables?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Central Limit Theorem?</a:t>
            </a: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87326" y="634138"/>
            <a:ext cx="8645525" cy="1089025"/>
            <a:chOff x="118" y="621"/>
            <a:chExt cx="5446" cy="686"/>
          </a:xfrm>
        </p:grpSpPr>
        <p:sp>
          <p:nvSpPr>
            <p:cNvPr id="148488" name="Rectangle 8"/>
            <p:cNvSpPr>
              <a:spLocks noChangeArrowheads="1"/>
            </p:cNvSpPr>
            <p:nvPr/>
          </p:nvSpPr>
          <p:spPr bwMode="auto">
            <a:xfrm>
              <a:off x="118" y="621"/>
              <a:ext cx="5446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rgbClr val="000000"/>
                  </a:solidFill>
                </a:rPr>
                <a:t>Recall the definition of a normal distribution (Gaussian):</a:t>
              </a:r>
            </a:p>
          </p:txBody>
        </p:sp>
        <p:graphicFrame>
          <p:nvGraphicFramePr>
            <p:cNvPr id="148490" name="Object 10"/>
            <p:cNvGraphicFramePr>
              <a:graphicFrameLocks noChangeAspect="1"/>
            </p:cNvGraphicFramePr>
            <p:nvPr/>
          </p:nvGraphicFramePr>
          <p:xfrm>
            <a:off x="305" y="883"/>
            <a:ext cx="2856" cy="4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" name="Equation" r:id="rId7" imgW="4533840" imgH="672840" progId="Equation.DSMT4">
                    <p:embed/>
                  </p:oleObj>
                </mc:Choice>
                <mc:Fallback>
                  <p:oleObj name="Equation" r:id="rId7" imgW="4533840" imgH="6728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" y="883"/>
                          <a:ext cx="2856" cy="4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8508" name="Rectangle 28"/>
          <p:cNvSpPr>
            <a:spLocks noChangeArrowheads="1"/>
          </p:cNvSpPr>
          <p:nvPr/>
        </p:nvSpPr>
        <p:spPr bwMode="auto">
          <a:xfrm>
            <a:off x="195008" y="1888415"/>
            <a:ext cx="8645525" cy="36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Why is this distribution so important in engineering?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Normal Distributions</a:t>
            </a:r>
            <a:endParaRPr lang="en-US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823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83"/>
          <p:cNvSpPr>
            <a:spLocks noChangeArrowheads="1"/>
          </p:cNvSpPr>
          <p:nvPr/>
        </p:nvSpPr>
        <p:spPr bwMode="auto">
          <a:xfrm>
            <a:off x="187531" y="575783"/>
            <a:ext cx="8645525" cy="1090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A normal or Gaussian density is a powerful model for modeling continuous-valued feature vectors corrupted by noise due to its analytical tractability.</a:t>
            </a:r>
          </a:p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 err="1" smtClean="0">
                <a:solidFill>
                  <a:srgbClr val="000000"/>
                </a:solidFill>
              </a:rPr>
              <a:t>Univariate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en-US" sz="1800" b="1" dirty="0">
                <a:solidFill>
                  <a:srgbClr val="000000"/>
                </a:solidFill>
              </a:rPr>
              <a:t>normal distribution:</a:t>
            </a:r>
            <a:endParaRPr lang="en-US" sz="1800" b="1" dirty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80988" name="Object 92"/>
          <p:cNvGraphicFramePr>
            <a:graphicFrameLocks noChangeAspect="1"/>
          </p:cNvGraphicFramePr>
          <p:nvPr/>
        </p:nvGraphicFramePr>
        <p:xfrm>
          <a:off x="441325" y="1742307"/>
          <a:ext cx="29591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9" name="Equation" r:id="rId4" imgW="2958840" imgH="672840" progId="Equation.3">
                  <p:embed/>
                </p:oleObj>
              </mc:Choice>
              <mc:Fallback>
                <p:oleObj name="Equation" r:id="rId4" imgW="295884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742307"/>
                        <a:ext cx="29591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90" name="Object 94"/>
          <p:cNvGraphicFramePr>
            <a:graphicFrameLocks noChangeAspect="1"/>
          </p:cNvGraphicFramePr>
          <p:nvPr/>
        </p:nvGraphicFramePr>
        <p:xfrm>
          <a:off x="441325" y="2881009"/>
          <a:ext cx="33655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0" name="Equation" r:id="rId6" imgW="3365280" imgH="1358640" progId="Equation.3">
                  <p:embed/>
                </p:oleObj>
              </mc:Choice>
              <mc:Fallback>
                <p:oleObj name="Equation" r:id="rId6" imgW="336528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2881009"/>
                        <a:ext cx="3365500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91" name="Rectangle 95"/>
          <p:cNvSpPr>
            <a:spLocks noChangeArrowheads="1"/>
          </p:cNvSpPr>
          <p:nvPr/>
        </p:nvSpPr>
        <p:spPr bwMode="auto">
          <a:xfrm>
            <a:off x="244475" y="2551700"/>
            <a:ext cx="86455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</a:pPr>
            <a:r>
              <a:rPr lang="en-US" sz="1800" b="1" dirty="0">
                <a:solidFill>
                  <a:srgbClr val="000000"/>
                </a:solidFill>
              </a:rPr>
              <a:t>	where the mean and covariance are defined by:</a:t>
            </a:r>
            <a:endParaRPr lang="en-US" sz="1800" b="1" dirty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80992" name="Rectangle 96"/>
          <p:cNvSpPr>
            <a:spLocks noChangeArrowheads="1"/>
          </p:cNvSpPr>
          <p:nvPr/>
        </p:nvSpPr>
        <p:spPr bwMode="auto">
          <a:xfrm>
            <a:off x="244475" y="4260662"/>
            <a:ext cx="86455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0000"/>
                </a:solidFill>
              </a:rPr>
              <a:t>The entropy of a </a:t>
            </a:r>
            <a:r>
              <a:rPr lang="en-US" sz="1800" b="1" dirty="0" err="1" smtClean="0">
                <a:solidFill>
                  <a:srgbClr val="000000"/>
                </a:solidFill>
              </a:rPr>
              <a:t>univariate</a:t>
            </a:r>
            <a:r>
              <a:rPr lang="en-US" sz="1800" b="1" dirty="0" smtClean="0">
                <a:solidFill>
                  <a:srgbClr val="000000"/>
                </a:solidFill>
              </a:rPr>
              <a:t> normal distribution is </a:t>
            </a:r>
            <a:r>
              <a:rPr lang="en-US" sz="1800" b="1" dirty="0">
                <a:solidFill>
                  <a:srgbClr val="000000"/>
                </a:solidFill>
              </a:rPr>
              <a:t>given by:</a:t>
            </a:r>
            <a:endParaRPr lang="en-US" sz="1800" b="1" dirty="0">
              <a:solidFill>
                <a:srgbClr val="000000"/>
              </a:solidFill>
              <a:sym typeface="Symbol" pitchFamily="18" charset="2"/>
            </a:endParaRPr>
          </a:p>
        </p:txBody>
      </p:sp>
      <p:graphicFrame>
        <p:nvGraphicFramePr>
          <p:cNvPr id="80995" name="Object 99"/>
          <p:cNvGraphicFramePr>
            <a:graphicFrameLocks noChangeAspect="1"/>
          </p:cNvGraphicFramePr>
          <p:nvPr/>
        </p:nvGraphicFramePr>
        <p:xfrm>
          <a:off x="441325" y="4724349"/>
          <a:ext cx="4241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1" name="Equation" r:id="rId8" imgW="4241520" imgH="647640" progId="Equation.DSMT4">
                  <p:embed/>
                </p:oleObj>
              </mc:Choice>
              <mc:Fallback>
                <p:oleObj name="Equation" r:id="rId8" imgW="424152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4724349"/>
                        <a:ext cx="42418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892034"/>
                </a:solidFill>
              </a:rPr>
              <a:t>Univariate</a:t>
            </a:r>
            <a:r>
              <a:rPr lang="en-US" b="1" dirty="0" smtClean="0">
                <a:solidFill>
                  <a:srgbClr val="892034"/>
                </a:solidFill>
              </a:rPr>
              <a:t> Normal Distribution</a:t>
            </a:r>
            <a:endParaRPr lang="en-US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31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2" name="Rectangle 18"/>
          <p:cNvSpPr>
            <a:spLocks noChangeArrowheads="1"/>
          </p:cNvSpPr>
          <p:nvPr/>
        </p:nvSpPr>
        <p:spPr bwMode="auto">
          <a:xfrm>
            <a:off x="201613" y="620070"/>
            <a:ext cx="86455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A multivariate distribution is defined as:</a:t>
            </a:r>
          </a:p>
        </p:txBody>
      </p:sp>
      <p:graphicFrame>
        <p:nvGraphicFramePr>
          <p:cNvPr id="144403" name="Object 19"/>
          <p:cNvGraphicFramePr>
            <a:graphicFrameLocks noChangeAspect="1"/>
          </p:cNvGraphicFramePr>
          <p:nvPr/>
        </p:nvGraphicFramePr>
        <p:xfrm>
          <a:off x="441325" y="1051212"/>
          <a:ext cx="4533900" cy="673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9" name="Equation" r:id="rId3" imgW="4533840" imgH="672840" progId="Equation.DSMT4">
                  <p:embed/>
                </p:oleObj>
              </mc:Choice>
              <mc:Fallback>
                <p:oleObj name="Equation" r:id="rId3" imgW="453384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051212"/>
                        <a:ext cx="4533900" cy="6739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04" name="Rectangle 20"/>
          <p:cNvSpPr>
            <a:spLocks noChangeArrowheads="1"/>
          </p:cNvSpPr>
          <p:nvPr/>
        </p:nvSpPr>
        <p:spPr bwMode="auto">
          <a:xfrm>
            <a:off x="244475" y="1866577"/>
            <a:ext cx="8645525" cy="133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</a:pPr>
            <a:r>
              <a:rPr lang="en-US" sz="1800" b="1" dirty="0">
                <a:solidFill>
                  <a:srgbClr val="000000"/>
                </a:solidFill>
              </a:rPr>
              <a:t>	where </a:t>
            </a:r>
            <a:r>
              <a:rPr lang="en-US" sz="1800" b="1" dirty="0" smtClean="0">
                <a:solidFill>
                  <a:srgbClr val="000000"/>
                </a:solidFill>
              </a:rPr>
              <a:t>μ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represents the mean (vector) and </a:t>
            </a:r>
            <a:r>
              <a:rPr lang="en-US" sz="1800" b="1" dirty="0" err="1" smtClean="0">
                <a:solidFill>
                  <a:srgbClr val="000000"/>
                </a:solidFill>
                <a:sym typeface="Symbol" pitchFamily="18" charset="2"/>
              </a:rPr>
              <a:t>Σ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 represents 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the covariance (matrix).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Note the exponent term is really a dot product or 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</a:b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weighted 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Euclidean distance.</a:t>
            </a:r>
          </a:p>
        </p:txBody>
      </p:sp>
      <p:pic>
        <p:nvPicPr>
          <p:cNvPr id="144405" name="Picture 21"/>
          <p:cNvPicPr>
            <a:picLocks noChangeAspect="1" noChangeArrowheads="1"/>
          </p:cNvPicPr>
          <p:nvPr/>
        </p:nvPicPr>
        <p:blipFill>
          <a:blip r:embed="rId5"/>
          <a:srcRect l="57341" t="56165" r="9221" b="24446"/>
          <a:stretch>
            <a:fillRect/>
          </a:stretch>
        </p:blipFill>
        <p:spPr bwMode="auto">
          <a:xfrm>
            <a:off x="4748213" y="3509876"/>
            <a:ext cx="4000500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4406" name="Text Box 22"/>
          <p:cNvSpPr txBox="1">
            <a:spLocks noChangeArrowheads="1"/>
          </p:cNvSpPr>
          <p:nvPr/>
        </p:nvSpPr>
        <p:spPr bwMode="auto">
          <a:xfrm>
            <a:off x="228600" y="3595601"/>
            <a:ext cx="4338638" cy="117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The covariance is always  symmetric and positive </a:t>
            </a:r>
            <a:r>
              <a:rPr lang="en-US" sz="1800" b="1" dirty="0" err="1">
                <a:solidFill>
                  <a:srgbClr val="000000"/>
                </a:solidFill>
                <a:sym typeface="Symbol" pitchFamily="18" charset="2"/>
              </a:rPr>
              <a:t>semidefinite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How does the shape vary as a function of the covariance?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Multivariate Normal Distributions</a:t>
            </a:r>
            <a:endParaRPr lang="en-US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0889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8" name="Picture 2"/>
          <p:cNvPicPr>
            <a:picLocks noChangeAspect="1" noChangeArrowheads="1"/>
          </p:cNvPicPr>
          <p:nvPr/>
        </p:nvPicPr>
        <p:blipFill>
          <a:blip r:embed="rId2"/>
          <a:srcRect l="10728" t="24554" r="43750" b="15775"/>
          <a:stretch>
            <a:fillRect/>
          </a:stretch>
        </p:blipFill>
        <p:spPr bwMode="auto">
          <a:xfrm>
            <a:off x="5240338" y="3184980"/>
            <a:ext cx="3051175" cy="303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7701" name="Picture 5"/>
          <p:cNvPicPr>
            <a:picLocks noChangeAspect="1" noChangeArrowheads="1"/>
          </p:cNvPicPr>
          <p:nvPr/>
        </p:nvPicPr>
        <p:blipFill>
          <a:blip r:embed="rId3"/>
          <a:srcRect l="35606" t="35933" r="20462" b="35722"/>
          <a:stretch>
            <a:fillRect/>
          </a:stretch>
        </p:blipFill>
        <p:spPr bwMode="auto">
          <a:xfrm>
            <a:off x="4891088" y="567192"/>
            <a:ext cx="36195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7702" name="Rectangle 6"/>
          <p:cNvSpPr>
            <a:spLocks noChangeArrowheads="1"/>
          </p:cNvSpPr>
          <p:nvPr/>
        </p:nvSpPr>
        <p:spPr bwMode="auto">
          <a:xfrm>
            <a:off x="201613" y="703386"/>
            <a:ext cx="4365625" cy="2799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A support region is the obtained by the intersection of a Gaussian distribution with a plane.</a:t>
            </a:r>
          </a:p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For a horizontal plane, this generates an ellipse whose points are of equal probability density.</a:t>
            </a:r>
          </a:p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The shape of the support region is defined by the covariance matrix.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Support Regions</a:t>
            </a:r>
            <a:endParaRPr lang="en-US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75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190040" y="558545"/>
            <a:ext cx="8734425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5425" indent="-225425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Some monotonically increasing functions can simplify calculations considerably:</a:t>
            </a:r>
          </a:p>
        </p:txBody>
      </p:sp>
      <p:graphicFrame>
        <p:nvGraphicFramePr>
          <p:cNvPr id="144395" name="Object 11"/>
          <p:cNvGraphicFramePr>
            <a:graphicFrameLocks noChangeAspect="1"/>
          </p:cNvGraphicFramePr>
          <p:nvPr/>
        </p:nvGraphicFramePr>
        <p:xfrm>
          <a:off x="469331" y="1216537"/>
          <a:ext cx="459740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3" name="Equation" r:id="rId3" imgW="4597200" imgH="1714320" progId="Equation.3">
                  <p:embed/>
                </p:oleObj>
              </mc:Choice>
              <mc:Fallback>
                <p:oleObj name="Equation" r:id="rId3" imgW="4597200" imgH="17143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331" y="1216537"/>
                        <a:ext cx="4597400" cy="171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00" name="Rectangle 16"/>
          <p:cNvSpPr>
            <a:spLocks noChangeArrowheads="1"/>
          </p:cNvSpPr>
          <p:nvPr/>
        </p:nvSpPr>
        <p:spPr bwMode="auto">
          <a:xfrm>
            <a:off x="194802" y="3030149"/>
            <a:ext cx="8734425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What are some of the reasons (3) is particularly useful?</a:t>
            </a:r>
          </a:p>
          <a:p>
            <a:pPr marL="571500" lvl="1" indent="-2286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Computational complexity (e.g., Gaussian)</a:t>
            </a:r>
          </a:p>
          <a:p>
            <a:pPr marL="571500" lvl="1" indent="-2286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Numerical accuracy (e.g., probabilities tend to zero)</a:t>
            </a:r>
          </a:p>
          <a:p>
            <a:pPr marL="571500" lvl="1" indent="-2286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Decomposition (e.g., likelihood and prior are separated and can be weighted differently)</a:t>
            </a:r>
          </a:p>
          <a:p>
            <a:pPr marL="571500" lvl="1" indent="-2286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Normalization (e.g., likelihoods are channel dependent).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Log Probabilities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204788" y="699225"/>
            <a:ext cx="8734425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An expected loss is called a risk.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i="1" dirty="0">
                <a:solidFill>
                  <a:srgbClr val="000000"/>
                </a:solidFill>
                <a:latin typeface="Arial"/>
              </a:rPr>
              <a:t>R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i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is called the conditional risk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.</a:t>
            </a:r>
            <a:endParaRPr lang="en-US" sz="1800" b="1" dirty="0">
              <a:solidFill>
                <a:srgbClr val="000000"/>
              </a:solidFill>
              <a:latin typeface="Arial"/>
              <a:sym typeface="Symbol" pitchFamily="18" charset="2"/>
            </a:endParaRP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A general decision rule is a function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)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that tells us which action to take for every possible observation.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The overall risk is given 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</a:rPr>
              <a:t>by:</a:t>
            </a:r>
          </a:p>
          <a:p>
            <a:pPr marL="228600" indent="-228600">
              <a:spcBef>
                <a:spcPts val="36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 smtClean="0">
                <a:solidFill>
                  <a:srgbClr val="000000"/>
                </a:solidFill>
              </a:rPr>
              <a:t>If we choose </a:t>
            </a:r>
            <a:r>
              <a:rPr lang="en-US" sz="1800" dirty="0" smtClean="0">
                <a:solidFill>
                  <a:srgbClr val="000000"/>
                </a:solidFill>
                <a:sym typeface="Symbol" pitchFamily="18" charset="2"/>
              </a:rPr>
              <a:t>α(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 so that </a:t>
            </a:r>
            <a:r>
              <a:rPr lang="en-US" sz="1800" dirty="0" smtClean="0">
                <a:solidFill>
                  <a:srgbClr val="000000"/>
                </a:solidFill>
                <a:sym typeface="Symbol" pitchFamily="18" charset="2"/>
              </a:rPr>
              <a:t>R(</a:t>
            </a:r>
            <a:r>
              <a:rPr lang="en-US" sz="1800" dirty="0" err="1" smtClean="0">
                <a:solidFill>
                  <a:srgbClr val="000000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0000"/>
                </a:solidFill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rgbClr val="000000"/>
                </a:solidFill>
                <a:sym typeface="Symbol" pitchFamily="18" charset="2"/>
              </a:rPr>
              <a:t>(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sym typeface="Symbol" pitchFamily="18" charset="2"/>
              </a:rPr>
              <a:t>)) 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is as small as possible for every </a:t>
            </a:r>
            <a:r>
              <a:rPr lang="en-US" sz="1800" dirty="0" smtClean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, the overall risk will be minimized.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Compute the conditional risk for every </a:t>
            </a:r>
            <a:r>
              <a:rPr lang="en-US" sz="1800" dirty="0" err="1" smtClean="0">
                <a:solidFill>
                  <a:srgbClr val="000000"/>
                </a:solidFill>
                <a:sym typeface="Symbol" pitchFamily="18" charset="2"/>
              </a:rPr>
              <a:t>ω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 and select the action that minimizes </a:t>
            </a:r>
            <a:r>
              <a:rPr lang="en-US" sz="1800" dirty="0" smtClean="0">
                <a:solidFill>
                  <a:srgbClr val="000000"/>
                </a:solidFill>
                <a:sym typeface="Symbol" pitchFamily="18" charset="2"/>
              </a:rPr>
              <a:t>R(</a:t>
            </a:r>
            <a:r>
              <a:rPr lang="en-US" sz="1800" dirty="0" err="1" smtClean="0">
                <a:solidFill>
                  <a:srgbClr val="000000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0000"/>
                </a:solidFill>
                <a:sym typeface="Symbol" pitchFamily="18" charset="2"/>
              </a:rPr>
              <a:t>i</a:t>
            </a:r>
            <a:r>
              <a:rPr lang="en-US" sz="1800" dirty="0" err="1" smtClean="0">
                <a:solidFill>
                  <a:srgbClr val="000000"/>
                </a:solidFill>
                <a:sym typeface="Symbol" pitchFamily="18" charset="2"/>
              </a:rPr>
              <a:t>|</a:t>
            </a:r>
            <a:r>
              <a:rPr lang="en-US" sz="1800" b="1" dirty="0" err="1" smtClean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. This is denoted </a:t>
            </a:r>
            <a:r>
              <a:rPr lang="en-US" sz="1800" i="1" dirty="0" smtClean="0">
                <a:solidFill>
                  <a:srgbClr val="000000"/>
                </a:solidFill>
                <a:sym typeface="Symbol" pitchFamily="18" charset="2"/>
              </a:rPr>
              <a:t>R*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, and is referred to as the Bayes risk.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The Bayes risk is the best performance that can be achieved (for the given data set  or problem definition).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endParaRPr lang="en-US" sz="1800" b="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44395" name="Object 11"/>
          <p:cNvGraphicFramePr>
            <a:graphicFrameLocks noChangeAspect="1"/>
          </p:cNvGraphicFramePr>
          <p:nvPr/>
        </p:nvGraphicFramePr>
        <p:xfrm>
          <a:off x="455613" y="2686661"/>
          <a:ext cx="2260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1" name="Equation" r:id="rId3" imgW="2260440" imgH="291960" progId="Equation.3">
                  <p:embed/>
                </p:oleObj>
              </mc:Choice>
              <mc:Fallback>
                <p:oleObj name="Equation" r:id="rId3" imgW="22604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2686661"/>
                        <a:ext cx="22606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96" name="Rectangle 12"/>
          <p:cNvSpPr>
            <a:spLocks noChangeArrowheads="1"/>
          </p:cNvSpPr>
          <p:nvPr/>
        </p:nvSpPr>
        <p:spPr bwMode="auto">
          <a:xfrm>
            <a:off x="214313" y="3417515"/>
            <a:ext cx="8734425" cy="180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endParaRPr lang="en-US" sz="1800" b="1" dirty="0">
              <a:solidFill>
                <a:srgbClr val="000000"/>
              </a:solidFill>
              <a:latin typeface="Arial"/>
              <a:sym typeface="Symbol" pitchFamily="18" charset="2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Bayes Risk</a:t>
            </a:r>
            <a:endParaRPr lang="en-US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932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31775" y="682625"/>
            <a:ext cx="8688388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kern="0" dirty="0">
                <a:solidFill>
                  <a:schemeClr val="accent1"/>
                </a:solidFill>
                <a:latin typeface="+mn-lt"/>
              </a:rPr>
              <a:t>Likelihood Ratios</a:t>
            </a:r>
            <a:r>
              <a:rPr lang="en-US" sz="1800" b="1" dirty="0" smtClean="0">
                <a:solidFill>
                  <a:schemeClr val="bg1"/>
                </a:solidFill>
              </a:rPr>
              <a:t>: Convenient for </a:t>
            </a:r>
            <a:r>
              <a:rPr lang="en-US" sz="1800" b="1" dirty="0" smtClean="0">
                <a:solidFill>
                  <a:schemeClr val="bg1"/>
                </a:solidFill>
              </a:rPr>
              <a:t>two-class </a:t>
            </a:r>
            <a:r>
              <a:rPr lang="en-US" sz="1800" b="1" dirty="0" smtClean="0">
                <a:solidFill>
                  <a:schemeClr val="bg1"/>
                </a:solidFill>
              </a:rPr>
              <a:t>p</a:t>
            </a:r>
            <a:r>
              <a:rPr lang="en-US" sz="1800" b="1" dirty="0" smtClean="0">
                <a:solidFill>
                  <a:schemeClr val="bg1"/>
                </a:solidFill>
              </a:rPr>
              <a:t>roblems.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kern="0" dirty="0">
                <a:solidFill>
                  <a:schemeClr val="accent1"/>
                </a:solidFill>
                <a:latin typeface="+mn-lt"/>
              </a:rPr>
              <a:t>Decision Criteria</a:t>
            </a:r>
            <a:r>
              <a:rPr lang="en-US" sz="1800" b="1" dirty="0" smtClean="0">
                <a:solidFill>
                  <a:schemeClr val="bg1"/>
                </a:solidFill>
              </a:rPr>
              <a:t>: Several viable choices for decision rules.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kern="0" dirty="0">
                <a:solidFill>
                  <a:schemeClr val="accent1"/>
                </a:solidFill>
                <a:latin typeface="+mn-lt"/>
              </a:rPr>
              <a:t>Decision Surfaces</a:t>
            </a:r>
            <a:r>
              <a:rPr lang="en-US" sz="1800" b="1" dirty="0">
                <a:solidFill>
                  <a:schemeClr val="bg1"/>
                </a:solidFill>
              </a:rPr>
              <a:t>: The shape of the decision surface is influenced by the number of categories and the statistics of the data.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kern="0" dirty="0" smtClean="0">
                <a:solidFill>
                  <a:schemeClr val="accent1"/>
                </a:solidFill>
                <a:latin typeface="+mn-lt"/>
              </a:rPr>
              <a:t>Gaussian </a:t>
            </a:r>
            <a:r>
              <a:rPr lang="en-US" sz="1800" b="1" kern="0" dirty="0">
                <a:solidFill>
                  <a:schemeClr val="accent1"/>
                </a:solidFill>
                <a:latin typeface="+mn-lt"/>
              </a:rPr>
              <a:t>Distributions</a:t>
            </a:r>
            <a:r>
              <a:rPr lang="en-US" sz="1800" b="1" dirty="0" smtClean="0">
                <a:solidFill>
                  <a:schemeClr val="bg1"/>
                </a:solidFill>
              </a:rPr>
              <a:t>: how is the shape of the distribution influenced by the mean and covariance</a:t>
            </a:r>
            <a:r>
              <a:rPr lang="en-US" sz="1800" b="1" dirty="0" smtClean="0">
                <a:solidFill>
                  <a:schemeClr val="bg1"/>
                </a:solidFill>
              </a:rPr>
              <a:t>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kern="0" dirty="0">
                <a:solidFill>
                  <a:schemeClr val="accent1"/>
                </a:solidFill>
              </a:rPr>
              <a:t>Log Probabilities</a:t>
            </a:r>
            <a:r>
              <a:rPr lang="en-US" sz="1800" b="1" dirty="0">
                <a:solidFill>
                  <a:schemeClr val="bg1"/>
                </a:solidFill>
              </a:rPr>
              <a:t>: solves some important computational </a:t>
            </a:r>
            <a:r>
              <a:rPr lang="en-US" sz="1800" b="1" dirty="0" smtClean="0">
                <a:solidFill>
                  <a:schemeClr val="bg1"/>
                </a:solidFill>
              </a:rPr>
              <a:t>problems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2131"/>
          <p:cNvSpPr>
            <a:spLocks noChangeArrowheads="1"/>
          </p:cNvSpPr>
          <p:nvPr/>
        </p:nvSpPr>
        <p:spPr bwMode="auto">
          <a:xfrm>
            <a:off x="172783" y="557636"/>
            <a:ext cx="8645525" cy="202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Bayes decision rule guarantees lowest average error rate</a:t>
            </a:r>
          </a:p>
          <a:p>
            <a:pPr marL="176213" indent="-176213">
              <a:lnSpc>
                <a:spcPct val="150000"/>
              </a:lnSpc>
              <a:spcAft>
                <a:spcPts val="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Closed-form solution for two-class Gaussian distributions</a:t>
            </a:r>
          </a:p>
          <a:p>
            <a:pPr marL="176213" indent="-176213">
              <a:lnSpc>
                <a:spcPct val="150000"/>
              </a:lnSpc>
              <a:spcAft>
                <a:spcPts val="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Full calculation for high dimensional space difficult</a:t>
            </a:r>
          </a:p>
          <a:p>
            <a:pPr marL="176213" indent="-176213">
              <a:lnSpc>
                <a:spcPct val="150000"/>
              </a:lnSpc>
              <a:spcAft>
                <a:spcPts val="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Bounds provide a way to get insight into a problem </a:t>
            </a:r>
            <a:r>
              <a:rPr lang="en-US" sz="1800" b="1" dirty="0" smtClean="0">
                <a:solidFill>
                  <a:schemeClr val="bg1"/>
                </a:solidFill>
              </a:rPr>
              <a:t>and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engineer </a:t>
            </a:r>
            <a:r>
              <a:rPr lang="en-US" sz="1800" b="1" dirty="0">
                <a:solidFill>
                  <a:schemeClr val="bg1"/>
                </a:solidFill>
              </a:rPr>
              <a:t>better solutions.</a:t>
            </a:r>
          </a:p>
          <a:p>
            <a:pPr marL="176213" indent="-176213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Need the following inequality:</a:t>
            </a:r>
          </a:p>
        </p:txBody>
      </p:sp>
      <p:sp>
        <p:nvSpPr>
          <p:cNvPr id="80899" name="Rectangle 2051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80990" name="Object 2142"/>
          <p:cNvGraphicFramePr>
            <a:graphicFrameLocks noChangeAspect="1"/>
          </p:cNvGraphicFramePr>
          <p:nvPr/>
        </p:nvGraphicFramePr>
        <p:xfrm>
          <a:off x="425087" y="3266092"/>
          <a:ext cx="4051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1" name="Equation" r:id="rId4" imgW="4051080" imgH="355320" progId="Equation.DSMT4">
                  <p:embed/>
                </p:oleObj>
              </mc:Choice>
              <mc:Fallback>
                <p:oleObj name="Equation" r:id="rId4" imgW="405108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087" y="3266092"/>
                        <a:ext cx="40513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002" name="Rectangle 2154"/>
          <p:cNvSpPr>
            <a:spLocks noChangeArrowheads="1"/>
          </p:cNvSpPr>
          <p:nvPr/>
        </p:nvSpPr>
        <p:spPr bwMode="auto">
          <a:xfrm>
            <a:off x="191833" y="3762415"/>
            <a:ext cx="8645525" cy="1841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0"/>
              </a:spcAft>
            </a:pPr>
            <a:r>
              <a:rPr lang="en-US" sz="1800" b="1" dirty="0">
                <a:solidFill>
                  <a:schemeClr val="bg1"/>
                </a:solidFill>
              </a:rPr>
              <a:t>	Assume </a:t>
            </a:r>
            <a:r>
              <a:rPr lang="en-US" sz="1800" dirty="0">
                <a:solidFill>
                  <a:schemeClr val="bg1"/>
                </a:solidFill>
              </a:rPr>
              <a:t>a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&gt;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b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without loss of generality: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min[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a,b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] = b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0"/>
              </a:spcAft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	Also,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a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β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b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(1- 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β)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= (a/b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β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b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(a/b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β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&gt;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1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0"/>
              </a:spcAft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	Therefore,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b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&lt;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(a/b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β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b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which implies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min[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a,b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]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&lt; a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β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b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(1- 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β)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  <a:p>
            <a:pPr marL="176213" indent="-176213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Apply to our standard expression for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P(error)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Error Bounds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56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550" name="Object 22"/>
          <p:cNvGraphicFramePr>
            <a:graphicFrameLocks noChangeAspect="1"/>
          </p:cNvGraphicFramePr>
          <p:nvPr/>
        </p:nvGraphicFramePr>
        <p:xfrm>
          <a:off x="455613" y="1060450"/>
          <a:ext cx="509270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76" name="Equation" r:id="rId3" imgW="5092560" imgH="2400120" progId="Equation.3">
                  <p:embed/>
                </p:oleObj>
              </mc:Choice>
              <mc:Fallback>
                <p:oleObj name="Equation" r:id="rId3" imgW="5092560" imgH="240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060450"/>
                        <a:ext cx="5092700" cy="240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51" name="Rectangle 23"/>
          <p:cNvSpPr>
            <a:spLocks noChangeArrowheads="1"/>
          </p:cNvSpPr>
          <p:nvPr/>
        </p:nvSpPr>
        <p:spPr bwMode="auto">
          <a:xfrm>
            <a:off x="170735" y="642953"/>
            <a:ext cx="864552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Recall: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50569" name="Object 41"/>
          <p:cNvGraphicFramePr>
            <a:graphicFrameLocks noChangeAspect="1"/>
          </p:cNvGraphicFramePr>
          <p:nvPr/>
        </p:nvGraphicFramePr>
        <p:xfrm>
          <a:off x="5610225" y="1785938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77" name="Equation" r:id="rId5" imgW="139680" imgH="291960" progId="Equation.3">
                  <p:embed/>
                </p:oleObj>
              </mc:Choice>
              <mc:Fallback>
                <p:oleObj name="Equation" r:id="rId5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0225" y="1785938"/>
                        <a:ext cx="139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70" name="Object 42"/>
          <p:cNvGraphicFramePr>
            <a:graphicFrameLocks noChangeAspect="1"/>
          </p:cNvGraphicFramePr>
          <p:nvPr/>
        </p:nvGraphicFramePr>
        <p:xfrm>
          <a:off x="5162550" y="2462213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78" name="Equation" r:id="rId7" imgW="139680" imgH="291960" progId="Equation.DSMT4">
                  <p:embed/>
                </p:oleObj>
              </mc:Choice>
              <mc:Fallback>
                <p:oleObj name="Equation" r:id="rId7" imgW="1396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550" y="2462213"/>
                        <a:ext cx="139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73" name="Rectangle 45"/>
          <p:cNvSpPr>
            <a:spLocks noChangeArrowheads="1"/>
          </p:cNvSpPr>
          <p:nvPr/>
        </p:nvSpPr>
        <p:spPr bwMode="auto">
          <a:xfrm>
            <a:off x="170735" y="3569600"/>
            <a:ext cx="8645525" cy="1031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Note that this integral is over the entire feature space, not the decision regions (which makes it simpler).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If the conditional probabilities are normal, this expression can be simplified.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Chernoff Bound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88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2" name="Rectangle 18"/>
          <p:cNvSpPr>
            <a:spLocks noChangeArrowheads="1"/>
          </p:cNvSpPr>
          <p:nvPr/>
        </p:nvSpPr>
        <p:spPr bwMode="auto">
          <a:xfrm>
            <a:off x="186865" y="606002"/>
            <a:ext cx="8645525" cy="618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If the conditional probabilities are normal, our bound can be evaluated analytically:</a:t>
            </a:r>
          </a:p>
        </p:txBody>
      </p:sp>
      <p:graphicFrame>
        <p:nvGraphicFramePr>
          <p:cNvPr id="168960" name="Object 0"/>
          <p:cNvGraphicFramePr>
            <a:graphicFrameLocks noChangeAspect="1"/>
          </p:cNvGraphicFramePr>
          <p:nvPr/>
        </p:nvGraphicFramePr>
        <p:xfrm>
          <a:off x="455613" y="1248134"/>
          <a:ext cx="3606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4" name="Equation" r:id="rId3" imgW="3606480" imgH="444240" progId="Equation.3">
                  <p:embed/>
                </p:oleObj>
              </mc:Choice>
              <mc:Fallback>
                <p:oleObj name="Equation" r:id="rId3" imgW="36064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248134"/>
                        <a:ext cx="36068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244475" y="1768053"/>
            <a:ext cx="8645525" cy="1692275"/>
            <a:chOff x="154" y="1353"/>
            <a:chExt cx="5446" cy="1066"/>
          </a:xfrm>
        </p:grpSpPr>
        <p:sp>
          <p:nvSpPr>
            <p:cNvPr id="144404" name="Rectangle 20"/>
            <p:cNvSpPr>
              <a:spLocks noChangeArrowheads="1"/>
            </p:cNvSpPr>
            <p:nvPr/>
          </p:nvSpPr>
          <p:spPr bwMode="auto">
            <a:xfrm>
              <a:off x="154" y="1353"/>
              <a:ext cx="5446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</a:pPr>
              <a:r>
                <a:rPr lang="en-US" sz="1800" b="1" dirty="0">
                  <a:solidFill>
                    <a:schemeClr val="bg1"/>
                  </a:solidFill>
                </a:rPr>
                <a:t>	where:</a:t>
              </a:r>
              <a:endParaRPr lang="en-US" sz="1800" b="1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graphicFrame>
          <p:nvGraphicFramePr>
            <p:cNvPr id="168961" name="Object 1"/>
            <p:cNvGraphicFramePr>
              <a:graphicFrameLocks noChangeAspect="1"/>
            </p:cNvGraphicFramePr>
            <p:nvPr/>
          </p:nvGraphicFramePr>
          <p:xfrm>
            <a:off x="287" y="1595"/>
            <a:ext cx="3232" cy="8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75" name="Equation" r:id="rId5" imgW="5130720" imgH="1307880" progId="Equation.DSMT4">
                    <p:embed/>
                  </p:oleObj>
                </mc:Choice>
                <mc:Fallback>
                  <p:oleObj name="Equation" r:id="rId5" imgW="5130720" imgH="1307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" y="1595"/>
                          <a:ext cx="3232" cy="8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4424" name="Rectangle 40"/>
          <p:cNvSpPr>
            <a:spLocks noChangeArrowheads="1"/>
          </p:cNvSpPr>
          <p:nvPr/>
        </p:nvSpPr>
        <p:spPr bwMode="auto">
          <a:xfrm>
            <a:off x="185483" y="3968327"/>
            <a:ext cx="4322763" cy="145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Procedure: find the value of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β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that minimizes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exp(-k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(β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),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and then compute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P(error)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using the bound.</a:t>
            </a:r>
          </a:p>
        </p:txBody>
      </p:sp>
      <p:pic>
        <p:nvPicPr>
          <p:cNvPr id="144425" name="Picture 41"/>
          <p:cNvPicPr>
            <a:picLocks noChangeAspect="1" noChangeArrowheads="1"/>
          </p:cNvPicPr>
          <p:nvPr/>
        </p:nvPicPr>
        <p:blipFill>
          <a:blip r:embed="rId7"/>
          <a:srcRect l="22084" t="32785" r="17917" b="20439"/>
          <a:stretch>
            <a:fillRect/>
          </a:stretch>
        </p:blipFill>
        <p:spPr bwMode="auto">
          <a:xfrm>
            <a:off x="4862513" y="3836564"/>
            <a:ext cx="4195762" cy="24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4426" name="Rectangle 42"/>
          <p:cNvSpPr>
            <a:spLocks noChangeArrowheads="1"/>
          </p:cNvSpPr>
          <p:nvPr/>
        </p:nvSpPr>
        <p:spPr bwMode="auto">
          <a:xfrm>
            <a:off x="185483" y="4939571"/>
            <a:ext cx="4322763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Benefit: one-dimensional optimization using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β</a:t>
            </a:r>
            <a:endParaRPr lang="en-US" sz="1800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Chernoff Bound for Normal Densities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892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16" name="Rectangle 5140"/>
          <p:cNvSpPr>
            <a:spLocks noChangeArrowheads="1"/>
          </p:cNvSpPr>
          <p:nvPr/>
        </p:nvSpPr>
        <p:spPr bwMode="auto">
          <a:xfrm>
            <a:off x="185483" y="609835"/>
            <a:ext cx="86455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Chernoff bound is loose for extreme values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Bhattacharyya bound can be derived by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β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= 0.5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:</a:t>
            </a:r>
          </a:p>
        </p:txBody>
      </p:sp>
      <p:graphicFrame>
        <p:nvGraphicFramePr>
          <p:cNvPr id="169984" name="Object 6144"/>
          <p:cNvGraphicFramePr>
            <a:graphicFrameLocks noChangeAspect="1"/>
          </p:cNvGraphicFramePr>
          <p:nvPr/>
        </p:nvGraphicFramePr>
        <p:xfrm>
          <a:off x="455613" y="1481700"/>
          <a:ext cx="40767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50" name="Equation" r:id="rId3" imgW="4076640" imgH="1257120" progId="Equation.3">
                  <p:embed/>
                </p:oleObj>
              </mc:Choice>
              <mc:Fallback>
                <p:oleObj name="Equation" r:id="rId3" imgW="407664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481700"/>
                        <a:ext cx="4076700" cy="125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985" name="Object 6145"/>
          <p:cNvGraphicFramePr>
            <a:graphicFrameLocks noChangeAspect="1"/>
          </p:cNvGraphicFramePr>
          <p:nvPr/>
        </p:nvGraphicFramePr>
        <p:xfrm>
          <a:off x="4183063" y="2505075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51" name="Equation" r:id="rId5" imgW="139680" imgH="291960" progId="Equation.3">
                  <p:embed/>
                </p:oleObj>
              </mc:Choice>
              <mc:Fallback>
                <p:oleObj name="Equation" r:id="rId5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3063" y="2505075"/>
                        <a:ext cx="139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986" name="Object 6146"/>
          <p:cNvGraphicFramePr>
            <a:graphicFrameLocks noChangeAspect="1"/>
          </p:cNvGraphicFramePr>
          <p:nvPr/>
        </p:nvGraphicFramePr>
        <p:xfrm>
          <a:off x="3554413" y="3276600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52" name="Equation" r:id="rId7" imgW="139680" imgH="291960" progId="Equation.3">
                  <p:embed/>
                </p:oleObj>
              </mc:Choice>
              <mc:Fallback>
                <p:oleObj name="Equation" r:id="rId7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3276600"/>
                        <a:ext cx="139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151"/>
          <p:cNvGrpSpPr>
            <a:grpSpLocks/>
          </p:cNvGrpSpPr>
          <p:nvPr/>
        </p:nvGrpSpPr>
        <p:grpSpPr bwMode="auto">
          <a:xfrm>
            <a:off x="254000" y="2911580"/>
            <a:ext cx="8645525" cy="1044576"/>
            <a:chOff x="160" y="2583"/>
            <a:chExt cx="5446" cy="658"/>
          </a:xfrm>
        </p:grpSpPr>
        <p:sp>
          <p:nvSpPr>
            <p:cNvPr id="157724" name="Rectangle 5148"/>
            <p:cNvSpPr>
              <a:spLocks noChangeArrowheads="1"/>
            </p:cNvSpPr>
            <p:nvPr/>
          </p:nvSpPr>
          <p:spPr bwMode="auto">
            <a:xfrm>
              <a:off x="160" y="2583"/>
              <a:ext cx="5446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</a:pPr>
              <a:r>
                <a:rPr lang="en-US" sz="1800" b="1" dirty="0">
                  <a:solidFill>
                    <a:schemeClr val="bg1"/>
                  </a:solidFill>
                </a:rPr>
                <a:t>	where:</a:t>
              </a:r>
              <a:endParaRPr lang="en-US" sz="1800" b="1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graphicFrame>
          <p:nvGraphicFramePr>
            <p:cNvPr id="169987" name="Object 6147"/>
            <p:cNvGraphicFramePr>
              <a:graphicFrameLocks noChangeAspect="1"/>
            </p:cNvGraphicFramePr>
            <p:nvPr/>
          </p:nvGraphicFramePr>
          <p:xfrm>
            <a:off x="287" y="2633"/>
            <a:ext cx="3232" cy="6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653" name="Equation" r:id="rId8" imgW="5130720" imgH="965160" progId="Equation.DSMT4">
                    <p:embed/>
                  </p:oleObj>
                </mc:Choice>
                <mc:Fallback>
                  <p:oleObj name="Equation" r:id="rId8" imgW="5130720" imgH="9651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" y="2633"/>
                          <a:ext cx="3232" cy="6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7726" name="Rectangle 5150"/>
          <p:cNvSpPr>
            <a:spLocks noChangeArrowheads="1"/>
          </p:cNvSpPr>
          <p:nvPr/>
        </p:nvSpPr>
        <p:spPr bwMode="auto">
          <a:xfrm>
            <a:off x="254000" y="4157461"/>
            <a:ext cx="8645525" cy="64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These bounds can still be used if the distributions are not Gaussian (why? hint: </a:t>
            </a:r>
            <a:r>
              <a:rPr lang="en-US" sz="1800" b="1" dirty="0" smtClean="0">
                <a:solidFill>
                  <a:schemeClr val="bg1"/>
                </a:solidFill>
                <a:hlinkClick r:id="rId10"/>
              </a:rPr>
              <a:t>Occam’s Razor</a:t>
            </a:r>
            <a:r>
              <a:rPr lang="en-US" sz="1800" b="1" dirty="0" smtClean="0">
                <a:solidFill>
                  <a:schemeClr val="bg1"/>
                </a:solidFill>
              </a:rPr>
              <a:t>). </a:t>
            </a:r>
            <a:r>
              <a:rPr lang="en-US" sz="1800" b="1" dirty="0">
                <a:solidFill>
                  <a:schemeClr val="bg1"/>
                </a:solidFill>
              </a:rPr>
              <a:t>However, they might not be adequately tight.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Bhattacharyya Bound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190040" y="614818"/>
            <a:ext cx="8734425" cy="5225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Let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correspond to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to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, and </a:t>
            </a:r>
            <a:r>
              <a:rPr lang="en-US" sz="180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ij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= </a:t>
            </a:r>
            <a:r>
              <a:rPr lang="en-US" sz="180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(α</a:t>
            </a:r>
            <a:r>
              <a:rPr lang="en-US" sz="1800" baseline="-2500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i</a:t>
            </a:r>
            <a:r>
              <a:rPr lang="en-US" sz="1800" dirty="0" err="1" smtClean="0">
                <a:solidFill>
                  <a:srgbClr val="000000"/>
                </a:solidFill>
                <a:latin typeface="Arial"/>
              </a:rPr>
              <a:t>|</a:t>
            </a:r>
            <a:r>
              <a:rPr lang="en-US" sz="180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0000"/>
                </a:solidFill>
                <a:latin typeface="Arial"/>
              </a:rPr>
              <a:t>j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The conditional risk is given by:</a:t>
            </a:r>
          </a:p>
          <a:p>
            <a:pPr marL="1143000" lvl="2" indent="-228600"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R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=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11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P(ω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)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+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12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P(ω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)</a:t>
            </a:r>
            <a:endParaRPr lang="en-US" sz="1800" dirty="0">
              <a:solidFill>
                <a:srgbClr val="000000"/>
              </a:solidFill>
              <a:latin typeface="Arial"/>
              <a:sym typeface="Symbol" pitchFamily="18" charset="2"/>
            </a:endParaRPr>
          </a:p>
          <a:p>
            <a:pPr marL="1143000" lvl="2" indent="-228600"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R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)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=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21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P(ω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)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+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22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P(ω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)</a:t>
            </a:r>
            <a:endParaRPr lang="en-US" sz="1800" dirty="0">
              <a:solidFill>
                <a:srgbClr val="000000"/>
              </a:solidFill>
              <a:latin typeface="Arial"/>
              <a:sym typeface="Symbol" pitchFamily="18" charset="2"/>
            </a:endParaRPr>
          </a:p>
          <a:p>
            <a:pPr marL="228600" indent="-228600">
              <a:spcBef>
                <a:spcPct val="250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Our decision rule is:</a:t>
            </a:r>
          </a:p>
          <a:p>
            <a:pPr marL="228600" indent="-228600">
              <a:spcAft>
                <a:spcPts val="1200"/>
              </a:spcAf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		choose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if: R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)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&lt; R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);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/>
            </a:r>
            <a:b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</a:b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	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otherwise decide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endParaRPr lang="en-US" sz="1800" dirty="0">
              <a:solidFill>
                <a:srgbClr val="000000"/>
              </a:solidFill>
              <a:latin typeface="Arial"/>
              <a:sym typeface="Symbol" pitchFamily="18" charset="2"/>
            </a:endParaRPr>
          </a:p>
          <a:p>
            <a:pPr marL="228600" indent="-228600">
              <a:spcBef>
                <a:spcPct val="250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This results in the equivalent rule:</a:t>
            </a:r>
          </a:p>
          <a:p>
            <a:pPr marL="1143000" lvl="2" indent="-228600">
              <a:spcAft>
                <a:spcPts val="1200"/>
              </a:spcAf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choose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if: 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21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P(ω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)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&gt; 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22</a:t>
            </a:r>
            <a:r>
              <a:rPr lang="en-US" sz="1800">
                <a:solidFill>
                  <a:srgbClr val="000000"/>
                </a:solidFill>
                <a:latin typeface="Arial"/>
                <a:sym typeface="Symbol" pitchFamily="18" charset="2"/>
              </a:rPr>
              <a:t>) </a:t>
            </a:r>
            <a:r>
              <a:rPr lang="en-US" sz="1800">
                <a:solidFill>
                  <a:srgbClr val="000000"/>
                </a:solidFill>
                <a:latin typeface="Arial"/>
                <a:sym typeface="Symbol" pitchFamily="18" charset="2"/>
              </a:rPr>
              <a:t>P(ω</a:t>
            </a:r>
            <a:r>
              <a:rPr lang="en-US" sz="1800" baseline="-25000">
                <a:solidFill>
                  <a:srgbClr val="000000"/>
                </a:solidFill>
                <a:latin typeface="Arial"/>
                <a:sym typeface="Symbol" pitchFamily="18" charset="2"/>
              </a:rPr>
              <a:t>2</a:t>
            </a:r>
            <a:r>
              <a:rPr lang="en-US" sz="180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>
                <a:solidFill>
                  <a:srgbClr val="000000"/>
                </a:solidFill>
                <a:latin typeface="Arial"/>
                <a:sym typeface="Symbol" pitchFamily="18" charset="2"/>
              </a:rPr>
              <a:t>)</a:t>
            </a:r>
            <a:r>
              <a:rPr lang="en-US" sz="1800" b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;</a:t>
            </a:r>
            <a:endParaRPr lang="en-US" sz="1800" b="1" dirty="0">
              <a:solidFill>
                <a:srgbClr val="000000"/>
              </a:solidFill>
              <a:latin typeface="Arial"/>
              <a:sym typeface="Symbol" pitchFamily="18" charset="2"/>
            </a:endParaRPr>
          </a:p>
          <a:p>
            <a:pPr marL="1143000" lvl="2" indent="-228600">
              <a:spcAft>
                <a:spcPts val="1200"/>
              </a:spcAf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otherwise decide</a:t>
            </a:r>
            <a:r>
              <a:rPr lang="en-US" sz="1800" b="1" baseline="-250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endParaRPr lang="en-US" sz="1800" baseline="-25000" dirty="0">
              <a:solidFill>
                <a:srgbClr val="000000"/>
              </a:solidFill>
              <a:latin typeface="Arial"/>
            </a:endParaRPr>
          </a:p>
          <a:p>
            <a:pPr marL="228600" indent="-228600">
              <a:spcBef>
                <a:spcPct val="200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If the loss incurred for making an error is greater than that incurred for being correct, the factors 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21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and 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22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are positive, and the ratio of these factors simply scales the posteriors.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Two-Category Classification</a:t>
            </a:r>
            <a:endParaRPr lang="en-US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00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7" name="Rectangle 11"/>
          <p:cNvSpPr>
            <a:spLocks noChangeArrowheads="1"/>
          </p:cNvSpPr>
          <p:nvPr/>
        </p:nvSpPr>
        <p:spPr bwMode="auto">
          <a:xfrm>
            <a:off x="190040" y="699225"/>
            <a:ext cx="8734425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By employing Bayes formula, we can replace the posteriors by the prior probabilities and conditional densities:</a:t>
            </a:r>
          </a:p>
          <a:p>
            <a:pPr marL="228600" indent="-228600">
              <a:spcAft>
                <a:spcPts val="600"/>
              </a:spcAft>
              <a:tabLst>
                <a:tab pos="4572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	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</a:rPr>
              <a:t>	choose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if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228600" indent="-228600">
              <a:spcAft>
                <a:spcPts val="600"/>
              </a:spcAft>
              <a:tabLst>
                <a:tab pos="914400" algn="l"/>
              </a:tabLst>
            </a:pPr>
            <a:r>
              <a:rPr lang="en-US" sz="1800" b="1" dirty="0" smtClean="0">
                <a:solidFill>
                  <a:srgbClr val="000000"/>
                </a:solidFill>
                <a:latin typeface="Arial"/>
              </a:rPr>
              <a:t>		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21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p(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|ω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P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(ω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&gt; 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22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p(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|ω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P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(ω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;</a:t>
            </a:r>
          </a:p>
          <a:p>
            <a:pPr marL="339725" lvl="2" indent="-163513">
              <a:spcAft>
                <a:spcPts val="600"/>
              </a:spcAft>
              <a:tabLst>
                <a:tab pos="457200" algn="l"/>
              </a:tabLst>
            </a:pPr>
            <a:r>
              <a:rPr lang="en-US" sz="1800" b="1" dirty="0" smtClean="0">
                <a:solidFill>
                  <a:srgbClr val="000000"/>
                </a:solidFill>
                <a:latin typeface="Arial"/>
              </a:rPr>
              <a:t>		otherwise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decide</a:t>
            </a:r>
            <a:r>
              <a:rPr lang="en-US" sz="1800" b="1" baseline="-250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endParaRPr lang="en-US" sz="1800" baseline="-25000" dirty="0">
              <a:solidFill>
                <a:srgbClr val="000000"/>
              </a:solidFill>
              <a:latin typeface="Arial"/>
            </a:endParaRPr>
          </a:p>
          <a:p>
            <a:pPr marL="176213" indent="-176213">
              <a:spcBef>
                <a:spcPct val="25000"/>
              </a:spcBef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If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21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11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is positive, our rule becomes:</a:t>
            </a:r>
          </a:p>
          <a:p>
            <a:pPr marL="228600" indent="-228600">
              <a:spcBef>
                <a:spcPct val="20000"/>
              </a:spcBef>
            </a:pPr>
            <a:endParaRPr lang="en-US" sz="1800" b="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60768" name="Object 0"/>
          <p:cNvGraphicFramePr>
            <a:graphicFrameLocks noChangeAspect="1"/>
          </p:cNvGraphicFramePr>
          <p:nvPr/>
        </p:nvGraphicFramePr>
        <p:xfrm>
          <a:off x="470469" y="2954338"/>
          <a:ext cx="3886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4" name="Equation" r:id="rId3" imgW="3886200" imgH="609480" progId="Equation.3">
                  <p:embed/>
                </p:oleObj>
              </mc:Choice>
              <mc:Fallback>
                <p:oleObj name="Equation" r:id="rId3" imgW="3886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469" y="2954338"/>
                        <a:ext cx="3886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9" name="Rectangle 13"/>
          <p:cNvSpPr>
            <a:spLocks noChangeArrowheads="1"/>
          </p:cNvSpPr>
          <p:nvPr/>
        </p:nvSpPr>
        <p:spPr bwMode="auto">
          <a:xfrm>
            <a:off x="194802" y="3700375"/>
            <a:ext cx="8734425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If the loss factors are identical, and the prior probabilities are equal, this reduces to a standard likelihood ratio:</a:t>
            </a:r>
          </a:p>
        </p:txBody>
      </p:sp>
      <p:graphicFrame>
        <p:nvGraphicFramePr>
          <p:cNvPr id="160769" name="Object 1"/>
          <p:cNvGraphicFramePr>
            <a:graphicFrameLocks noChangeAspect="1"/>
          </p:cNvGraphicFramePr>
          <p:nvPr/>
        </p:nvGraphicFramePr>
        <p:xfrm>
          <a:off x="454025" y="4443668"/>
          <a:ext cx="2476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5" name="Equation" r:id="rId5" imgW="2476440" imgH="609480" progId="Equation.3">
                  <p:embed/>
                </p:oleObj>
              </mc:Choice>
              <mc:Fallback>
                <p:oleObj name="Equation" r:id="rId5" imgW="24764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4443668"/>
                        <a:ext cx="24765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Likelihood</a:t>
            </a:r>
            <a:endParaRPr lang="en-US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478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201613" y="606002"/>
            <a:ext cx="86455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Consider a symmetrical or zero-one loss function:</a:t>
            </a:r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930275" y="454025"/>
            <a:ext cx="7329488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algn="ctr">
              <a:spcBef>
                <a:spcPct val="50000"/>
              </a:spcBef>
            </a:pPr>
            <a:endParaRPr lang="en-US" sz="1800">
              <a:solidFill>
                <a:srgbClr val="004000"/>
              </a:solidFill>
              <a:latin typeface="Arial"/>
            </a:endParaRPr>
          </a:p>
        </p:txBody>
      </p:sp>
      <p:graphicFrame>
        <p:nvGraphicFramePr>
          <p:cNvPr id="161792" name="Object 0"/>
          <p:cNvGraphicFramePr>
            <a:graphicFrameLocks noChangeAspect="1"/>
          </p:cNvGraphicFramePr>
          <p:nvPr/>
        </p:nvGraphicFramePr>
        <p:xfrm>
          <a:off x="454025" y="1005707"/>
          <a:ext cx="3302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8" name="Equation" r:id="rId3" imgW="3301920" imgH="647640" progId="Equation.3">
                  <p:embed/>
                </p:oleObj>
              </mc:Choice>
              <mc:Fallback>
                <p:oleObj name="Equation" r:id="rId3" imgW="330192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005707"/>
                        <a:ext cx="33020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497" name="Rectangle 17"/>
          <p:cNvSpPr>
            <a:spLocks noChangeArrowheads="1"/>
          </p:cNvSpPr>
          <p:nvPr/>
        </p:nvSpPr>
        <p:spPr bwMode="auto">
          <a:xfrm>
            <a:off x="254000" y="1774511"/>
            <a:ext cx="86455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The conditional risk is:</a:t>
            </a:r>
          </a:p>
        </p:txBody>
      </p:sp>
      <p:graphicFrame>
        <p:nvGraphicFramePr>
          <p:cNvPr id="161793" name="Object 1"/>
          <p:cNvGraphicFramePr>
            <a:graphicFrameLocks noChangeAspect="1"/>
          </p:cNvGraphicFramePr>
          <p:nvPr/>
        </p:nvGraphicFramePr>
        <p:xfrm>
          <a:off x="454025" y="2148810"/>
          <a:ext cx="273050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9" name="Equation" r:id="rId5" imgW="2730240" imgH="1726920" progId="Equation.3">
                  <p:embed/>
                </p:oleObj>
              </mc:Choice>
              <mc:Fallback>
                <p:oleObj name="Equation" r:id="rId5" imgW="273024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48810"/>
                        <a:ext cx="2730500" cy="172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501" name="Rectangle 21"/>
          <p:cNvSpPr>
            <a:spLocks noChangeArrowheads="1"/>
          </p:cNvSpPr>
          <p:nvPr/>
        </p:nvSpPr>
        <p:spPr bwMode="auto">
          <a:xfrm>
            <a:off x="254000" y="3987704"/>
            <a:ext cx="8645525" cy="148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	The conditional risk is the average probability of error.</a:t>
            </a:r>
          </a:p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To minimize error, maximize 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P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0000"/>
                </a:solidFill>
                <a:latin typeface="Arial"/>
              </a:rPr>
              <a:t>i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|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) 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 charset="0"/>
              </a:rPr>
              <a:t>— also known as </a:t>
            </a:r>
            <a:r>
              <a:rPr lang="en-US" sz="1800" b="1" i="1" dirty="0">
                <a:solidFill>
                  <a:srgbClr val="000000"/>
                </a:solidFill>
                <a:latin typeface="Arial"/>
                <a:cs typeface="Arial" charset="0"/>
              </a:rPr>
              <a:t>maximum a posteriori decoding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 charset="0"/>
              </a:rPr>
              <a:t> (MAP).</a:t>
            </a:r>
            <a:endParaRPr lang="en-US" sz="18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Minimum Error Rate</a:t>
            </a:r>
            <a:endParaRPr lang="en-US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122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201613" y="743456"/>
            <a:ext cx="8645525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Minimum error rate 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</a:rPr>
              <a:t>classification: choose </a:t>
            </a:r>
            <a:r>
              <a:rPr lang="en-US" sz="180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0000"/>
                </a:solidFill>
                <a:latin typeface="Arial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if: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P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0000"/>
                </a:solidFill>
                <a:latin typeface="Arial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|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&gt; P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rgbClr val="000000"/>
                </a:solidFill>
                <a:latin typeface="Arial"/>
              </a:rPr>
              <a:t>j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|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sym typeface="Symbol" pitchFamily="18" charset="2"/>
              </a:rPr>
              <a:t>)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for all </a:t>
            </a:r>
            <a:r>
              <a:rPr lang="en-US" sz="1800" dirty="0" err="1" smtClean="0">
                <a:solidFill>
                  <a:srgbClr val="000000"/>
                </a:solidFill>
                <a:latin typeface="Arial"/>
                <a:sym typeface="Symbol" pitchFamily="18" charset="2"/>
              </a:rPr>
              <a:t>j≠i</a:t>
            </a:r>
            <a:endParaRPr lang="en-US" sz="1800" baseline="-250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6678" name="Picture 6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 l="17117" r="17624" b="31480"/>
          <a:stretch>
            <a:fillRect/>
          </a:stretch>
        </p:blipFill>
        <p:spPr bwMode="auto">
          <a:xfrm>
            <a:off x="233363" y="3719215"/>
            <a:ext cx="2449513" cy="1876425"/>
          </a:xfrm>
          <a:prstGeom prst="rect">
            <a:avLst/>
          </a:prstGeom>
          <a:noFill/>
        </p:spPr>
      </p:pic>
      <p:pic>
        <p:nvPicPr>
          <p:cNvPr id="156680" name="Picture 8"/>
          <p:cNvPicPr>
            <a:picLocks noChangeAspect="1" noChangeArrowheads="1"/>
          </p:cNvPicPr>
          <p:nvPr/>
        </p:nvPicPr>
        <p:blipFill>
          <a:blip r:embed="rId3"/>
          <a:srcRect l="17432" r="16513" b="33945"/>
          <a:stretch>
            <a:fillRect/>
          </a:stretch>
        </p:blipFill>
        <p:spPr bwMode="auto">
          <a:xfrm>
            <a:off x="233363" y="1352550"/>
            <a:ext cx="2809875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6681" name="Picture 9"/>
          <p:cNvPicPr>
            <a:picLocks noChangeAspect="1" noChangeArrowheads="1"/>
          </p:cNvPicPr>
          <p:nvPr/>
        </p:nvPicPr>
        <p:blipFill>
          <a:blip r:embed="rId4"/>
          <a:srcRect l="15456" r="15598" b="30417"/>
          <a:stretch>
            <a:fillRect/>
          </a:stretch>
        </p:blipFill>
        <p:spPr bwMode="auto">
          <a:xfrm>
            <a:off x="3406877" y="1548370"/>
            <a:ext cx="5737123" cy="4501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Likelihood Ratio</a:t>
            </a:r>
            <a:endParaRPr lang="en-US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201613" y="616844"/>
            <a:ext cx="8645525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Design our classifier to minimize the worst overall </a:t>
            </a:r>
            <a:r>
              <a:rPr lang="en-US" sz="1800" b="1" dirty="0" smtClean="0">
                <a:solidFill>
                  <a:srgbClr val="000000"/>
                </a:solidFill>
              </a:rPr>
              <a:t>risk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b="1" dirty="0" smtClean="0">
                <a:solidFill>
                  <a:srgbClr val="000000"/>
                </a:solidFill>
              </a:rPr>
              <a:t>(</a:t>
            </a:r>
            <a:r>
              <a:rPr lang="en-US" sz="1800" b="1" dirty="0">
                <a:solidFill>
                  <a:srgbClr val="000000"/>
                </a:solidFill>
              </a:rPr>
              <a:t>avoid catastrophic failures)</a:t>
            </a:r>
          </a:p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Factor overall risk into contributions for each region:</a:t>
            </a:r>
            <a:endParaRPr lang="en-US" sz="1800" b="1" baseline="-25000" dirty="0">
              <a:solidFill>
                <a:srgbClr val="000000"/>
              </a:solidFill>
            </a:endParaRPr>
          </a:p>
        </p:txBody>
      </p:sp>
      <p:graphicFrame>
        <p:nvGraphicFramePr>
          <p:cNvPr id="162816" name="Object 0"/>
          <p:cNvGraphicFramePr>
            <a:graphicFrameLocks noChangeAspect="1"/>
          </p:cNvGraphicFramePr>
          <p:nvPr/>
        </p:nvGraphicFramePr>
        <p:xfrm>
          <a:off x="484188" y="1669897"/>
          <a:ext cx="43688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2" name="Equation" r:id="rId3" imgW="4368600" imgH="1079280" progId="Equation.3">
                  <p:embed/>
                </p:oleObj>
              </mc:Choice>
              <mc:Fallback>
                <p:oleObj name="Equation" r:id="rId3" imgW="4368600" imgH="1079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1669897"/>
                        <a:ext cx="43688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254000" y="2918222"/>
            <a:ext cx="8645525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Using a simplified notation (Van Trees, 1968):</a:t>
            </a:r>
            <a:endParaRPr lang="en-US" sz="1800" b="1" baseline="-25000" dirty="0">
              <a:solidFill>
                <a:srgbClr val="000000"/>
              </a:solidFill>
            </a:endParaRPr>
          </a:p>
        </p:txBody>
      </p:sp>
      <p:graphicFrame>
        <p:nvGraphicFramePr>
          <p:cNvPr id="162817" name="Object 1"/>
          <p:cNvGraphicFramePr>
            <a:graphicFrameLocks noChangeAspect="1"/>
          </p:cNvGraphicFramePr>
          <p:nvPr/>
        </p:nvGraphicFramePr>
        <p:xfrm>
          <a:off x="484188" y="3387008"/>
          <a:ext cx="3505200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3" name="Equation" r:id="rId5" imgW="3504960" imgH="1434960" progId="Equation.3">
                  <p:embed/>
                </p:oleObj>
              </mc:Choice>
              <mc:Fallback>
                <p:oleObj name="Equation" r:id="rId5" imgW="3504960" imgH="1434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3387008"/>
                        <a:ext cx="3505200" cy="143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892034"/>
                </a:solidFill>
              </a:rPr>
              <a:t>Minimax</a:t>
            </a:r>
            <a:r>
              <a:rPr lang="en-US" b="1" dirty="0" smtClean="0">
                <a:solidFill>
                  <a:srgbClr val="892034"/>
                </a:solidFill>
              </a:rPr>
              <a:t> Criterion</a:t>
            </a:r>
            <a:endParaRPr lang="en-US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68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701" name="Object 5"/>
          <p:cNvGraphicFramePr>
            <a:graphicFrameLocks noChangeAspect="1"/>
          </p:cNvGraphicFramePr>
          <p:nvPr/>
        </p:nvGraphicFramePr>
        <p:xfrm>
          <a:off x="484188" y="1130043"/>
          <a:ext cx="40894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5" name="Equation" r:id="rId3" imgW="4089240" imgH="291960" progId="Equation.3">
                  <p:embed/>
                </p:oleObj>
              </mc:Choice>
              <mc:Fallback>
                <p:oleObj name="Equation" r:id="rId3" imgW="40892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1130043"/>
                        <a:ext cx="40894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02" name="Rectangle 6"/>
          <p:cNvSpPr>
            <a:spLocks noChangeArrowheads="1"/>
          </p:cNvSpPr>
          <p:nvPr/>
        </p:nvSpPr>
        <p:spPr bwMode="auto">
          <a:xfrm>
            <a:off x="186865" y="701252"/>
            <a:ext cx="8645525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We can rewrite the risk:</a:t>
            </a:r>
          </a:p>
          <a:p>
            <a:pPr marL="228600" indent="-228600">
              <a:spcAft>
                <a:spcPct val="25000"/>
              </a:spcAft>
              <a:buFontTx/>
              <a:buChar char="•"/>
            </a:pPr>
            <a:endParaRPr lang="en-US" sz="1800" b="1" baseline="-25000" dirty="0">
              <a:solidFill>
                <a:srgbClr val="000000"/>
              </a:solidFill>
            </a:endParaRPr>
          </a:p>
        </p:txBody>
      </p:sp>
      <p:graphicFrame>
        <p:nvGraphicFramePr>
          <p:cNvPr id="157703" name="Object 7"/>
          <p:cNvGraphicFramePr>
            <a:graphicFrameLocks noChangeAspect="1"/>
          </p:cNvGraphicFramePr>
          <p:nvPr/>
        </p:nvGraphicFramePr>
        <p:xfrm>
          <a:off x="484188" y="2021093"/>
          <a:ext cx="50292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6" name="Equation" r:id="rId5" imgW="5029200" imgH="291960" progId="Equation.3">
                  <p:embed/>
                </p:oleObj>
              </mc:Choice>
              <mc:Fallback>
                <p:oleObj name="Equation" r:id="rId5" imgW="50292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2021093"/>
                        <a:ext cx="50292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04" name="Rectangle 8"/>
          <p:cNvSpPr>
            <a:spLocks noChangeArrowheads="1"/>
          </p:cNvSpPr>
          <p:nvPr/>
        </p:nvSpPr>
        <p:spPr bwMode="auto">
          <a:xfrm>
            <a:off x="194548" y="1587077"/>
            <a:ext cx="8645525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Note that I</a:t>
            </a:r>
            <a:r>
              <a:rPr lang="en-US" sz="1800" b="1" baseline="-25000" dirty="0">
                <a:solidFill>
                  <a:srgbClr val="000000"/>
                </a:solidFill>
              </a:rPr>
              <a:t>11</a:t>
            </a:r>
            <a:r>
              <a:rPr lang="en-US" sz="1800" b="1" dirty="0">
                <a:solidFill>
                  <a:srgbClr val="000000"/>
                </a:solidFill>
              </a:rPr>
              <a:t>=1-I</a:t>
            </a:r>
            <a:r>
              <a:rPr lang="en-US" sz="1800" b="1" baseline="-25000" dirty="0">
                <a:solidFill>
                  <a:srgbClr val="000000"/>
                </a:solidFill>
              </a:rPr>
              <a:t>21 </a:t>
            </a:r>
            <a:r>
              <a:rPr lang="en-US" sz="1800" b="1" dirty="0">
                <a:solidFill>
                  <a:srgbClr val="000000"/>
                </a:solidFill>
              </a:rPr>
              <a:t>and I</a:t>
            </a:r>
            <a:r>
              <a:rPr lang="en-US" sz="1800" b="1" baseline="-25000" dirty="0">
                <a:solidFill>
                  <a:srgbClr val="000000"/>
                </a:solidFill>
              </a:rPr>
              <a:t>22</a:t>
            </a:r>
            <a:r>
              <a:rPr lang="en-US" sz="1800" b="1" dirty="0">
                <a:solidFill>
                  <a:srgbClr val="000000"/>
                </a:solidFill>
              </a:rPr>
              <a:t>=1-I</a:t>
            </a:r>
            <a:r>
              <a:rPr lang="en-US" sz="1800" b="1" baseline="-25000" dirty="0">
                <a:solidFill>
                  <a:srgbClr val="000000"/>
                </a:solidFill>
              </a:rPr>
              <a:t>12</a:t>
            </a:r>
            <a:r>
              <a:rPr lang="en-US" sz="1800" b="1" dirty="0">
                <a:solidFill>
                  <a:srgbClr val="000000"/>
                </a:solidFill>
              </a:rPr>
              <a:t>:</a:t>
            </a:r>
          </a:p>
          <a:p>
            <a:pPr marL="228600" indent="-228600">
              <a:spcAft>
                <a:spcPct val="25000"/>
              </a:spcAft>
              <a:buFontTx/>
              <a:buChar char="•"/>
            </a:pPr>
            <a:endParaRPr lang="en-US" sz="1800" b="1" baseline="-25000" dirty="0">
              <a:solidFill>
                <a:srgbClr val="000000"/>
              </a:solidFill>
            </a:endParaRPr>
          </a:p>
        </p:txBody>
      </p:sp>
      <p:sp>
        <p:nvSpPr>
          <p:cNvPr id="157709" name="Rectangle 13"/>
          <p:cNvSpPr>
            <a:spLocks noChangeArrowheads="1"/>
          </p:cNvSpPr>
          <p:nvPr/>
        </p:nvSpPr>
        <p:spPr bwMode="auto">
          <a:xfrm>
            <a:off x="254000" y="2463377"/>
            <a:ext cx="8645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</a:pPr>
            <a:r>
              <a:rPr lang="en-US" sz="1800" b="1">
                <a:solidFill>
                  <a:srgbClr val="000000"/>
                </a:solidFill>
              </a:rPr>
              <a:t>	We make this substitution because we want the risk in terms of error probabilities and priors.</a:t>
            </a:r>
            <a:endParaRPr lang="en-US" sz="1800" b="1" baseline="-25000">
              <a:solidFill>
                <a:srgbClr val="000000"/>
              </a:solidFill>
            </a:endParaRPr>
          </a:p>
        </p:txBody>
      </p:sp>
      <p:graphicFrame>
        <p:nvGraphicFramePr>
          <p:cNvPr id="157710" name="Object 14"/>
          <p:cNvGraphicFramePr>
            <a:graphicFrameLocks noChangeAspect="1"/>
          </p:cNvGraphicFramePr>
          <p:nvPr/>
        </p:nvGraphicFramePr>
        <p:xfrm>
          <a:off x="484188" y="3706609"/>
          <a:ext cx="546100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7" name="Equation" r:id="rId7" imgW="5460840" imgH="1688760" progId="Equation.3">
                  <p:embed/>
                </p:oleObj>
              </mc:Choice>
              <mc:Fallback>
                <p:oleObj name="Equation" r:id="rId7" imgW="5460840" imgH="1688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3706609"/>
                        <a:ext cx="5461000" cy="168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11" name="Rectangle 15"/>
          <p:cNvSpPr>
            <a:spLocks noChangeArrowheads="1"/>
          </p:cNvSpPr>
          <p:nvPr/>
        </p:nvSpPr>
        <p:spPr bwMode="auto">
          <a:xfrm>
            <a:off x="195008" y="3320627"/>
            <a:ext cx="8645525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Multiply out, add and subtract </a:t>
            </a:r>
            <a:r>
              <a:rPr lang="en-US" sz="1800" b="1" dirty="0" smtClean="0">
                <a:solidFill>
                  <a:srgbClr val="000000"/>
                </a:solidFill>
              </a:rPr>
              <a:t>P</a:t>
            </a:r>
            <a:r>
              <a:rPr lang="en-US" sz="1800" b="1" baseline="-25000" dirty="0" smtClean="0">
                <a:solidFill>
                  <a:srgbClr val="000000"/>
                </a:solidFill>
              </a:rPr>
              <a:t>1</a:t>
            </a:r>
            <a:r>
              <a:rPr lang="en-US" sz="1800" b="1" dirty="0" smtClean="0">
                <a:solidFill>
                  <a:srgbClr val="000000"/>
                </a:solidFill>
                <a:sym typeface="Symbol" pitchFamily="18" charset="2"/>
              </a:rPr>
              <a:t>λ</a:t>
            </a:r>
            <a:r>
              <a:rPr lang="en-US" sz="1800" b="1" baseline="-25000" dirty="0" smtClean="0">
                <a:solidFill>
                  <a:srgbClr val="000000"/>
                </a:solidFill>
                <a:sym typeface="Symbol" pitchFamily="18" charset="2"/>
              </a:rPr>
              <a:t>21</a:t>
            </a:r>
            <a:r>
              <a:rPr lang="en-US" sz="1800" b="1" dirty="0">
                <a:solidFill>
                  <a:srgbClr val="000000"/>
                </a:solidFill>
              </a:rPr>
              <a:t>, and rearrange:</a:t>
            </a:r>
            <a:endParaRPr lang="en-US" sz="1800" b="1" baseline="-25000" dirty="0">
              <a:solidFill>
                <a:srgbClr val="000000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892034"/>
                </a:solidFill>
              </a:rPr>
              <a:t>Minimax</a:t>
            </a:r>
            <a:r>
              <a:rPr lang="en-US" b="1" dirty="0" smtClean="0">
                <a:solidFill>
                  <a:srgbClr val="892034"/>
                </a:solidFill>
              </a:rPr>
              <a:t> Criterion</a:t>
            </a:r>
            <a:endParaRPr lang="en-US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30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722" name="Object 2"/>
          <p:cNvGraphicFramePr>
            <a:graphicFrameLocks noChangeAspect="1"/>
          </p:cNvGraphicFramePr>
          <p:nvPr/>
        </p:nvGraphicFramePr>
        <p:xfrm>
          <a:off x="469440" y="1157185"/>
          <a:ext cx="4889500" cy="341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1" name="Equation" r:id="rId3" imgW="4889160" imgH="3416040" progId="Equation.3">
                  <p:embed/>
                </p:oleObj>
              </mc:Choice>
              <mc:Fallback>
                <p:oleObj name="Equation" r:id="rId3" imgW="4889160" imgH="341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440" y="1157185"/>
                        <a:ext cx="4889500" cy="341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195008" y="642953"/>
            <a:ext cx="8645525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Note </a:t>
            </a:r>
            <a:r>
              <a:rPr lang="en-US" sz="1800" dirty="0">
                <a:solidFill>
                  <a:srgbClr val="000000"/>
                </a:solidFill>
              </a:rPr>
              <a:t>P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 =1- P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b="1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Expansion of the Risk Function</a:t>
            </a:r>
            <a:endParaRPr lang="en-US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3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7045</TotalTime>
  <Words>1042</Words>
  <Application>Microsoft Macintosh PowerPoint</Application>
  <PresentationFormat>Letter Paper (8.5x11 in)</PresentationFormat>
  <Paragraphs>138</Paragraphs>
  <Slides>24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ＭＳ ゴシック</vt:lpstr>
      <vt:lpstr>Symbol</vt:lpstr>
      <vt:lpstr>Times New Roman</vt:lpstr>
      <vt:lpstr>Wingdings</vt:lpstr>
      <vt:lpstr>Arial</vt:lpstr>
      <vt:lpstr>lecture_title</vt:lpstr>
      <vt:lpstr>isip_default</vt:lpstr>
      <vt:lpstr>lecture_default</vt:lpstr>
      <vt:lpstr>1_isip_default</vt:lpstr>
      <vt:lpstr>1_lecture_title</vt:lpstr>
      <vt:lpstr>2_isip_default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384</cp:revision>
  <dcterms:created xsi:type="dcterms:W3CDTF">2002-09-12T17:13:32Z</dcterms:created>
  <dcterms:modified xsi:type="dcterms:W3CDTF">2016-09-02T16:53:32Z</dcterms:modified>
</cp:coreProperties>
</file>