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  <p:sldMasterId id="2147483715" r:id="rId3"/>
  </p:sldMasterIdLst>
  <p:notesMasterIdLst>
    <p:notesMasterId r:id="rId6"/>
  </p:notesMasterIdLst>
  <p:handoutMasterIdLst>
    <p:handoutMasterId r:id="rId7"/>
  </p:handoutMasterIdLst>
  <p:sldIdLst>
    <p:sldId id="325" r:id="rId4"/>
    <p:sldId id="586" r:id="rId5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38">
          <p15:clr>
            <a:srgbClr val="A4A3A4"/>
          </p15:clr>
        </p15:guide>
        <p15:guide id="2" orient="horz" pos="18">
          <p15:clr>
            <a:srgbClr val="A4A3A4"/>
          </p15:clr>
        </p15:guide>
        <p15:guide id="3" pos="5616">
          <p15:clr>
            <a:srgbClr val="A4A3A4"/>
          </p15:clr>
        </p15:guide>
        <p15:guide id="4" pos="2875">
          <p15:clr>
            <a:srgbClr val="A4A3A4"/>
          </p15:clr>
        </p15:guide>
        <p15:guide id="5" pos="152">
          <p15:clr>
            <a:srgbClr val="A4A3A4"/>
          </p15:clr>
        </p15:guide>
        <p15:guide id="6" pos="1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2F6"/>
    <a:srgbClr val="FFFFFF"/>
    <a:srgbClr val="D1D1FF"/>
    <a:srgbClr val="6666FF"/>
    <a:srgbClr val="BE0F34"/>
    <a:srgbClr val="000000"/>
    <a:srgbClr val="892034"/>
    <a:srgbClr val="FFFFD5"/>
    <a:srgbClr val="EFF755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29" autoAdjust="0"/>
    <p:restoredTop sz="95377" autoAdjust="0"/>
  </p:normalViewPr>
  <p:slideViewPr>
    <p:cSldViewPr snapToGrid="0">
      <p:cViewPr varScale="1">
        <p:scale>
          <a:sx n="95" d="100"/>
          <a:sy n="95" d="100"/>
        </p:scale>
        <p:origin x="1448" y="184"/>
      </p:cViewPr>
      <p:guideLst>
        <p:guide orient="horz" pos="3538"/>
        <p:guide orient="horz" pos="18"/>
        <p:guide pos="5616"/>
        <p:guide pos="2875"/>
        <p:guide pos="152"/>
        <p:guide pos="1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220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220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10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220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421" y="4560571"/>
            <a:ext cx="53623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220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15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8719644" y="6547620"/>
            <a:ext cx="446252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10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01273EB3-0C8F-EF4B-B631-4F6FC052770E}" type="slidenum">
              <a:rPr lang="en-US" smtClean="0">
                <a:solidFill>
                  <a:prstClr val="black"/>
                </a:solidFill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itle Placeholder 17"/>
          <p:cNvSpPr>
            <a:spLocks noGrp="1"/>
          </p:cNvSpPr>
          <p:nvPr>
            <p:ph type="title"/>
          </p:nvPr>
        </p:nvSpPr>
        <p:spPr>
          <a:xfrm>
            <a:off x="0" y="920"/>
            <a:ext cx="9144000" cy="393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12/8/17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4" Type="http://schemas.openxmlformats.org/officeDocument/2006/relationships/image" Target="../media/image4.gif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BE0F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47844" y="174810"/>
            <a:ext cx="1784539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91440" rtlCol="0">
            <a:spAutoFit/>
          </a:bodyPr>
          <a:lstStyle/>
          <a:p>
            <a:pPr marL="568325" indent="0" algn="l"/>
            <a:r>
              <a:rPr lang="en-US" sz="1400" b="1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rPr>
              <a:t>ECE 8527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pic>
        <p:nvPicPr>
          <p:cNvPr id="12" name="Picture 51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88394" y="6317146"/>
            <a:ext cx="533400" cy="514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203778" name="Picture 2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1634" y="0"/>
            <a:ext cx="5905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BE0F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892034"/>
                </a:solidFill>
              </a:rPr>
              <a:t>ECE 8527: Lecture </a:t>
            </a:r>
            <a:r>
              <a:rPr lang="en-US" sz="1200" b="1" dirty="0" smtClean="0">
                <a:solidFill>
                  <a:srgbClr val="892034"/>
                </a:solidFill>
              </a:rPr>
              <a:t>41, </a:t>
            </a:r>
            <a:r>
              <a:rPr lang="en-US" sz="1200" b="1" dirty="0" smtClean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 smtClean="0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cument 6"/>
          <p:cNvSpPr/>
          <p:nvPr userDrawn="1"/>
        </p:nvSpPr>
        <p:spPr>
          <a:xfrm>
            <a:off x="0" y="0"/>
            <a:ext cx="9155545" cy="533400"/>
          </a:xfrm>
          <a:prstGeom prst="flowChartDocument">
            <a:avLst/>
          </a:prstGeom>
          <a:gradFill flip="none" rotWithShape="1">
            <a:gsLst>
              <a:gs pos="0">
                <a:srgbClr val="1E90FF"/>
              </a:gs>
              <a:gs pos="100000">
                <a:srgbClr val="FFFFFF"/>
              </a:gs>
            </a:gsLst>
            <a:lin ang="3300000" scaled="0"/>
            <a:tileRect/>
          </a:gra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333399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8697748" y="6624263"/>
            <a:ext cx="457200" cy="241558"/>
          </a:xfrm>
          <a:prstGeom prst="rect">
            <a:avLst/>
          </a:prstGeom>
          <a:solidFill>
            <a:srgbClr val="1E9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2" name="Picture 11" descr="isip_logo_small_transparent.gi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5" y="6556210"/>
            <a:ext cx="280435" cy="272346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 bwMode="auto">
          <a:xfrm>
            <a:off x="39093" y="6612962"/>
            <a:ext cx="9115855" cy="238527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marL="285750" marR="0" indent="0" algn="l" defTabSz="457200" rtl="0" eaLnBrk="1" fontAlgn="auto" latinLnBrk="0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>
                <a:tab pos="8513763" algn="r"/>
              </a:tabLst>
              <a:defRPr/>
            </a:pPr>
            <a:r>
              <a:rPr lang="en-US" sz="1000" b="1" dirty="0" smtClean="0">
                <a:solidFill>
                  <a:srgbClr val="892034"/>
                </a:solidFill>
              </a:rPr>
              <a:t>ECE 8527: Lecture 40, Slide </a:t>
            </a:r>
            <a:fld id="{56D32A91-0AE1-4806-AC33-D8959F4B7E0D}" type="slidenum">
              <a:rPr lang="en-US" sz="1000" b="1" smtClean="0">
                <a:solidFill>
                  <a:srgbClr val="892034"/>
                </a:solidFill>
              </a:rPr>
              <a:pPr marL="285750" marR="0" indent="0" algn="l" defTabSz="457200" rtl="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513763" algn="r"/>
                </a:tabLst>
                <a:defRPr/>
              </a:pPr>
              <a:t>‹#›</a:t>
            </a:fld>
            <a:r>
              <a:rPr lang="en-US" sz="1000" b="1" dirty="0" smtClean="0">
                <a:solidFill>
                  <a:srgbClr val="1F497D">
                    <a:lumMod val="50000"/>
                  </a:srgbClr>
                </a:solidFill>
                <a:latin typeface="Calibri"/>
              </a:rPr>
              <a:t>	</a:t>
            </a:r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392405" y="6629400"/>
            <a:ext cx="8751595" cy="0"/>
          </a:xfrm>
          <a:prstGeom prst="line">
            <a:avLst/>
          </a:prstGeom>
          <a:solidFill>
            <a:schemeClr val="accent2"/>
          </a:solidFill>
          <a:ln w="19050" cap="sq" cmpd="sng" algn="ctr">
            <a:solidFill>
              <a:srgbClr val="1E9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 userDrawn="1"/>
        </p:nvSpPr>
        <p:spPr>
          <a:xfrm>
            <a:off x="8741540" y="6657110"/>
            <a:ext cx="364736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7004E5E3-C477-F742-9645-5285663234E5}" type="slidenum">
              <a:rPr lang="en-US" sz="1000" b="1" smtClean="0">
                <a:solidFill>
                  <a:prstClr val="black"/>
                </a:solidFill>
                <a:latin typeface="Arial"/>
                <a:cs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0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Title Placeholder 17"/>
          <p:cNvSpPr>
            <a:spLocks noGrp="1"/>
          </p:cNvSpPr>
          <p:nvPr>
            <p:ph type="title"/>
          </p:nvPr>
        </p:nvSpPr>
        <p:spPr>
          <a:xfrm>
            <a:off x="-1" y="0"/>
            <a:ext cx="9155545" cy="328461"/>
          </a:xfrm>
          <a:prstGeom prst="rect">
            <a:avLst/>
          </a:prstGeom>
        </p:spPr>
        <p:txBody>
          <a:bodyPr vert="horz" wrap="none" lIns="91440" tIns="0" rIns="0" bIns="0" rtlCol="0" anchor="ctr" anchorCtr="0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8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8" r:id="rId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p.piconepress.com/publications/seminars/external/2011/kinesiology" TargetMode="External"/><Relationship Id="rId4" Type="http://schemas.openxmlformats.org/officeDocument/2006/relationships/image" Target="../media/image5.emf"/><Relationship Id="rId5" Type="http://schemas.openxmlformats.org/officeDocument/2006/relationships/image" Target="../media/image6.png"/><Relationship Id="rId6" Type="http://schemas.openxmlformats.org/officeDocument/2006/relationships/image" Target="../media/image7.emf"/><Relationship Id="rId7" Type="http://schemas.openxmlformats.org/officeDocument/2006/relationships/hyperlink" Target="https://engineering.purdue.edu/EngineeringImpact/Issues/2007_2/CoE_Articles/remakingEE.png" TargetMode="External"/><Relationship Id="rId8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675494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  <a:tab pos="4051300" algn="l"/>
              </a:tabLst>
            </a:pPr>
            <a:r>
              <a:rPr lang="en-US" b="1" dirty="0" smtClean="0">
                <a:solidFill>
                  <a:schemeClr val="accent2"/>
                </a:solidFill>
              </a:rPr>
              <a:t>HUMAN LANGUAGE TECHNOLOGY: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From Bits to Blogs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6099" y="4886532"/>
            <a:ext cx="84171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accent1"/>
                </a:solidFill>
              </a:rPr>
              <a:t>Joseph Picone, PhD</a:t>
            </a:r>
          </a:p>
          <a:p>
            <a:pPr algn="ctr"/>
            <a:r>
              <a:rPr lang="en-US" sz="1800" b="1" dirty="0" smtClean="0">
                <a:solidFill>
                  <a:schemeClr val="accent2"/>
                </a:solidFill>
              </a:rPr>
              <a:t>Professor and Chair</a:t>
            </a:r>
          </a:p>
          <a:p>
            <a:pPr algn="ctr"/>
            <a:r>
              <a:rPr lang="en-US" sz="1800" b="1" dirty="0" smtClean="0">
                <a:solidFill>
                  <a:schemeClr val="accent2"/>
                </a:solidFill>
              </a:rPr>
              <a:t>Department of Electrical and Computer Engineering</a:t>
            </a:r>
          </a:p>
          <a:p>
            <a:pPr algn="ctr"/>
            <a:r>
              <a:rPr lang="en-US" sz="1800" b="1" dirty="0" smtClean="0">
                <a:solidFill>
                  <a:schemeClr val="accent2"/>
                </a:solidFill>
              </a:rPr>
              <a:t>Temple University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34857" y="6165787"/>
            <a:ext cx="885361" cy="279514"/>
            <a:chOff x="5231962" y="6231988"/>
            <a:chExt cx="885361" cy="279514"/>
          </a:xfrm>
        </p:grpSpPr>
        <p:pic>
          <p:nvPicPr>
            <p:cNvPr id="152580" name="Picture 4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45659" y="6237182"/>
              <a:ext cx="371664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5231962" y="6231988"/>
              <a:ext cx="648333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URL: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031996" y="2217003"/>
            <a:ext cx="4847772" cy="1888218"/>
            <a:chOff x="1843314" y="2278063"/>
            <a:chExt cx="4847772" cy="1888218"/>
          </a:xfrm>
        </p:grpSpPr>
        <p:pic>
          <p:nvPicPr>
            <p:cNvPr id="18" name="Picture 50" descr="x"/>
            <p:cNvPicPr>
              <a:picLocks noChangeArrowheads="1"/>
            </p:cNvPicPr>
            <p:nvPr/>
          </p:nvPicPr>
          <p:blipFill>
            <a:blip r:embed="rId5" cstate="print"/>
            <a:srcRect l="9944" t="4834" r="10153" b="3784"/>
            <a:stretch>
              <a:fillRect/>
            </a:stretch>
          </p:blipFill>
          <p:spPr bwMode="auto">
            <a:xfrm>
              <a:off x="1843314" y="2278063"/>
              <a:ext cx="1458742" cy="1828800"/>
            </a:xfrm>
            <a:prstGeom prst="rect">
              <a:avLst/>
            </a:prstGeom>
            <a:noFill/>
            <a:ln w="38100">
              <a:solidFill>
                <a:srgbClr val="892034"/>
              </a:solidFill>
              <a:miter lim="800000"/>
              <a:headEnd/>
              <a:tailEnd/>
            </a:ln>
          </p:spPr>
        </p:pic>
        <p:pic>
          <p:nvPicPr>
            <p:cNvPr id="152579" name="Picture 3"/>
            <p:cNvPicPr>
              <a:picLocks noChangeArrowheads="1"/>
            </p:cNvPicPr>
            <p:nvPr/>
          </p:nvPicPr>
          <p:blipFill>
            <a:blip r:embed="rId6" cstate="print"/>
            <a:srcRect l="2394" r="2839" b="1461"/>
            <a:stretch>
              <a:fillRect/>
            </a:stretch>
          </p:blipFill>
          <p:spPr bwMode="auto">
            <a:xfrm>
              <a:off x="5459416" y="2337481"/>
              <a:ext cx="1231670" cy="18288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</p:pic>
      </p:grpSp>
      <p:pic>
        <p:nvPicPr>
          <p:cNvPr id="13" name="Picture 3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3533120" y="2018112"/>
            <a:ext cx="2053293" cy="2286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2" cstate="print"/>
          <a:srcRect l="6168" t="31398" r="6282" b="7071"/>
          <a:stretch>
            <a:fillRect/>
          </a:stretch>
        </p:blipFill>
        <p:spPr bwMode="auto">
          <a:xfrm>
            <a:off x="287338" y="862013"/>
            <a:ext cx="8636000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Statistical Approach: Noisy Communication Channel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SIP Conten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25177</TotalTime>
  <Words>29</Words>
  <Application>Microsoft Macintosh PowerPoint</Application>
  <PresentationFormat>Letter Paper (8.5x11 in)</PresentationFormat>
  <Paragraphs>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Times New Roman</vt:lpstr>
      <vt:lpstr>Arial</vt:lpstr>
      <vt:lpstr>lecture_title</vt:lpstr>
      <vt:lpstr>lecture_default</vt:lpstr>
      <vt:lpstr>ISIP Content Slide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Microsoft Office User</cp:lastModifiedBy>
  <cp:revision>2210</cp:revision>
  <dcterms:created xsi:type="dcterms:W3CDTF">2002-09-12T17:13:32Z</dcterms:created>
  <dcterms:modified xsi:type="dcterms:W3CDTF">2017-12-08T05:11:00Z</dcterms:modified>
</cp:coreProperties>
</file>