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tmp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  <p:sldMasterId id="2147483682" r:id="rId2"/>
    <p:sldMasterId id="2147483698" r:id="rId3"/>
    <p:sldMasterId id="2147483710" r:id="rId4"/>
    <p:sldMasterId id="2147483712" r:id="rId5"/>
    <p:sldMasterId id="2147483715" r:id="rId6"/>
  </p:sldMasterIdLst>
  <p:notesMasterIdLst>
    <p:notesMasterId r:id="rId16"/>
  </p:notesMasterIdLst>
  <p:handoutMasterIdLst>
    <p:handoutMasterId r:id="rId17"/>
  </p:handoutMasterIdLst>
  <p:sldIdLst>
    <p:sldId id="333" r:id="rId7"/>
    <p:sldId id="386" r:id="rId8"/>
    <p:sldId id="388" r:id="rId9"/>
    <p:sldId id="393" r:id="rId10"/>
    <p:sldId id="389" r:id="rId11"/>
    <p:sldId id="390" r:id="rId12"/>
    <p:sldId id="392" r:id="rId13"/>
    <p:sldId id="394" r:id="rId14"/>
    <p:sldId id="339" r:id="rId1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5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FF755"/>
    <a:srgbClr val="CC6600"/>
    <a:srgbClr val="6666FF"/>
    <a:srgbClr val="008000"/>
    <a:srgbClr val="000080"/>
    <a:srgbClr val="0040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65" autoAdjust="0"/>
    <p:restoredTop sz="95815" autoAdjust="0"/>
  </p:normalViewPr>
  <p:slideViewPr>
    <p:cSldViewPr snapToGrid="0">
      <p:cViewPr varScale="1">
        <p:scale>
          <a:sx n="96" d="100"/>
          <a:sy n="96" d="100"/>
        </p:scale>
        <p:origin x="1264" y="168"/>
      </p:cViewPr>
      <p:guideLst>
        <p:guide orient="horz" pos="3945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8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9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85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75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28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400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6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55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08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839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8280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8919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794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443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7309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030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9584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5635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7648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4293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1273EB3-0C8F-EF4B-B631-4F6FC052770E}" type="slidenum">
              <a:rPr lang="en-US" smtClean="0">
                <a:solidFill>
                  <a:prstClr val="black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1273EB3-0C8F-EF4B-B631-4F6FC052770E}" type="slidenum">
              <a:rPr lang="en-US" smtClean="0">
                <a:solidFill>
                  <a:prstClr val="black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5.xml"/><Relationship Id="rId3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theme" Target="../theme/theme6.xml"/><Relationship Id="rId3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/>
              <a:t>ECE 8527 – Introduction to Machine Learning and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</a:t>
            </a:r>
            <a:r>
              <a:rPr lang="en-US" sz="1200" b="1" dirty="0" smtClean="0">
                <a:solidFill>
                  <a:srgbClr val="892034"/>
                </a:solidFill>
              </a:rPr>
              <a:t>36,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ocument 6"/>
          <p:cNvSpPr/>
          <p:nvPr userDrawn="1"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0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333399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defTabSz="457200" fontAlgn="auto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tabLst>
                <a:tab pos="8513763" algn="r"/>
              </a:tabLst>
            </a:pPr>
            <a:r>
              <a:rPr lang="en-US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Golmohammadi: EEG Classification Using Long Short-Term Memory Recurrent Neural Networks</a:t>
            </a:r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	February 23, 2016</a:t>
            </a:r>
            <a:endParaRPr lang="en-US" sz="1000" b="1" dirty="0" smtClean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2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333399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defTabSz="457200" fontAlgn="auto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tabLst>
                <a:tab pos="8513763" algn="r"/>
              </a:tabLst>
            </a:pPr>
            <a:r>
              <a:rPr lang="en-US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Golmohammadi: A Tutorial on implementation of LSTM networks using </a:t>
            </a:r>
            <a:r>
              <a:rPr lang="en-US" sz="1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Theano</a:t>
            </a:r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	December 2016</a:t>
            </a:r>
            <a:endParaRPr lang="en-US" sz="1000" b="1" dirty="0" smtClean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6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aylien.com/introduction-generative-adversarial-networks-code-tensorflow/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ruder.io/optimizing-gradient-descent/index.html#nada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der.io/optimizing-gradient-descent/index.html#nadam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4" Type="http://schemas.openxmlformats.org/officeDocument/2006/relationships/image" Target="../media/image9.tmp"/><Relationship Id="rId5" Type="http://schemas.openxmlformats.org/officeDocument/2006/relationships/image" Target="../media/image10.tm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tm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aylien.com/introduction-generative-adversarial-networks-code-tensorflow/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36: 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cap="all" dirty="0" smtClean="0">
                <a:solidFill>
                  <a:schemeClr val="accent2"/>
                </a:solidFill>
              </a:rPr>
              <a:t>Alternative </a:t>
            </a:r>
            <a:r>
              <a:rPr lang="en-US" b="1" cap="all" dirty="0" err="1" smtClean="0">
                <a:solidFill>
                  <a:schemeClr val="accent2"/>
                </a:solidFill>
              </a:rPr>
              <a:t>OPtimizers</a:t>
            </a:r>
            <a:endParaRPr lang="en-US" b="1" cap="all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1339" y="1358900"/>
            <a:ext cx="4242696" cy="19394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1800" b="1" kern="0" dirty="0" smtClean="0">
                <a:solidFill>
                  <a:schemeClr val="bg1"/>
                </a:solidFill>
                <a:latin typeface="+mn-lt"/>
              </a:rPr>
              <a:t>Stochastic Gradient Descent</a:t>
            </a:r>
            <a:br>
              <a:rPr lang="en-US" sz="1800" b="1" kern="0" dirty="0" smtClean="0">
                <a:solidFill>
                  <a:schemeClr val="bg1"/>
                </a:solidFill>
                <a:latin typeface="+mn-lt"/>
              </a:rPr>
            </a:br>
            <a:r>
              <a:rPr lang="en-US" sz="1800" b="1" kern="0" dirty="0" smtClean="0">
                <a:solidFill>
                  <a:schemeClr val="bg1"/>
                </a:solidFill>
                <a:latin typeface="+mn-lt"/>
              </a:rPr>
              <a:t>Adaptive Moment Estimation</a:t>
            </a:r>
            <a:br>
              <a:rPr lang="en-US" sz="1800" b="1" kern="0" dirty="0" smtClean="0">
                <a:solidFill>
                  <a:schemeClr val="bg1"/>
                </a:solidFill>
                <a:latin typeface="+mn-lt"/>
              </a:rPr>
            </a:br>
            <a:r>
              <a:rPr lang="en-US" sz="1800" b="1" kern="0" dirty="0" smtClean="0">
                <a:solidFill>
                  <a:schemeClr val="bg1"/>
                </a:solidFill>
                <a:latin typeface="+mn-lt"/>
              </a:rPr>
              <a:t>Generative Adversarial Networks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indent="-176213" eaLnBrk="0" hangingPunct="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80"/>
                </a:solidFill>
                <a:latin typeface="+mn-lt"/>
              </a:rPr>
              <a:t>Resources</a:t>
            </a:r>
            <a:r>
              <a:rPr lang="en-US" b="1" kern="0" dirty="0">
                <a:solidFill>
                  <a:srgbClr val="000080"/>
                </a:solidFill>
                <a:latin typeface="+mn-lt"/>
              </a:rPr>
              <a:t>:</a:t>
            </a:r>
          </a:p>
          <a:p>
            <a:pPr marL="1714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 smtClean="0">
                <a:solidFill>
                  <a:schemeClr val="bg1"/>
                </a:solidFill>
                <a:latin typeface="+mn-lt"/>
                <a:hlinkClick r:id="rId2"/>
              </a:rPr>
              <a:t>SR: Gradient Descent</a:t>
            </a:r>
            <a:endParaRPr lang="en-US" sz="1800" b="1" kern="0" dirty="0" smtClean="0">
              <a:solidFill>
                <a:schemeClr val="bg1"/>
              </a:solidFill>
              <a:latin typeface="+mn-lt"/>
              <a:hlinkClick r:id="rId3"/>
            </a:endParaRPr>
          </a:p>
          <a:p>
            <a:pPr marL="1714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 smtClean="0">
                <a:solidFill>
                  <a:schemeClr val="bg1"/>
                </a:solidFill>
                <a:latin typeface="+mn-lt"/>
                <a:hlinkClick r:id="rId3"/>
              </a:rPr>
              <a:t>Aylien: GAN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254" y="3643155"/>
            <a:ext cx="4771546" cy="172223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739" y="1466652"/>
            <a:ext cx="3419061" cy="1723966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DRNN Training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264248" y="563082"/>
                <a:ext cx="8686800" cy="5977035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182563" indent="-182563">
                  <a:spcBef>
                    <a:spcPts val="0"/>
                  </a:spcBef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sz="1800" b="1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Use stochastic </a:t>
                </a:r>
                <a:r>
                  <a:rPr lang="en-US" sz="1800" b="1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gradient decent for </a:t>
                </a:r>
                <a:r>
                  <a:rPr lang="en-US" sz="1800" b="1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optimization:</a:t>
                </a:r>
                <a:endParaRPr lang="en-US" sz="1800" b="1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04813" lvl="1" indent="-222250">
                  <a:spcBef>
                    <a:spcPts val="0"/>
                  </a:spcBef>
                  <a:spcAft>
                    <a:spcPts val="600"/>
                  </a:spcAft>
                  <a:buFont typeface="Wingdings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b="1" kern="0">
                        <a:latin typeface="Cambria Math" charset="0"/>
                        <a:cs typeface="Arial" panose="020B0604020202020204" pitchFamily="34" charset="0"/>
                      </a:rPr>
                      <m:t>𝜃</m:t>
                    </m:r>
                    <m:d>
                      <m:dPr>
                        <m:ctrlPr>
                          <a:rPr lang="en-US" sz="2400" b="1" i="1" kern="0"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1" kern="0">
                            <a:latin typeface="Cambria Math" charset="0"/>
                            <a:cs typeface="Arial" panose="020B0604020202020204" pitchFamily="34" charset="0"/>
                          </a:rPr>
                          <m:t>𝑗</m:t>
                        </m:r>
                        <m:r>
                          <a:rPr lang="en-US" sz="2400" b="1" kern="0">
                            <a:latin typeface="Cambria Math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en-US" sz="2400" b="1" kern="0">
                        <a:latin typeface="Cambria Math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kern="0">
                        <a:latin typeface="Cambria Math" charset="0"/>
                        <a:cs typeface="Arial" panose="020B0604020202020204" pitchFamily="34" charset="0"/>
                      </a:rPr>
                      <m:t>𝜃</m:t>
                    </m:r>
                    <m:d>
                      <m:dPr>
                        <m:ctrlPr>
                          <a:rPr lang="en-US" sz="2400" b="1" i="1" kern="0"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1" kern="0">
                            <a:latin typeface="Cambria Math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d>
                    <m:r>
                      <a:rPr lang="en-US" sz="2400" b="1" kern="0">
                        <a:latin typeface="Cambria Math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2400" b="1" i="1" kern="0"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kern="0">
                            <a:latin typeface="Cambria Math" charset="0"/>
                            <a:cs typeface="Arial" panose="020B0604020202020204" pitchFamily="34" charset="0"/>
                          </a:rPr>
                          <m:t>𝜂</m:t>
                        </m:r>
                      </m:e>
                      <m:sub>
                        <m:r>
                          <a:rPr lang="en-US" sz="2400" b="1" kern="0">
                            <a:latin typeface="Cambria Math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400" b="1" i="1" kern="0"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1" kern="0">
                            <a:latin typeface="Cambria Math" charset="0"/>
                            <a:cs typeface="Arial" panose="020B0604020202020204" pitchFamily="34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400" b="1" i="1" kern="0">
                                <a:latin typeface="Cambria Math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1" kern="0">
                                <a:latin typeface="Cambria Math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num>
                          <m:den>
                            <m:r>
                              <a:rPr lang="en-US" sz="2400" b="1" kern="0">
                                <a:latin typeface="Cambria Math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den>
                        </m:f>
                      </m:e>
                    </m:d>
                    <m:f>
                      <m:fPr>
                        <m:ctrlPr>
                          <a:rPr lang="en-US" sz="2400" b="1" i="1" kern="0"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kern="0">
                                <a:latin typeface="Cambria Math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kern="0">
                                <a:latin typeface="Cambria Math" charset="0"/>
                                <a:cs typeface="Arial" panose="020B0604020202020204" pitchFamily="34" charset="0"/>
                              </a:rPr>
                              <m:t>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1" kern="0">
                                <a:latin typeface="Cambria Math" charset="0"/>
                                <a:cs typeface="Arial" panose="020B0604020202020204" pitchFamily="34" charset="0"/>
                              </a:rPr>
                              <m:t>θ</m:t>
                            </m:r>
                          </m:sub>
                        </m:sSub>
                        <m:d>
                          <m:dPr>
                            <m:ctrlPr>
                              <a:rPr lang="en-US" sz="2400" b="1" i="1" kern="0">
                                <a:latin typeface="Cambria Math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400" b="1" kern="0">
                                <a:latin typeface="Cambria Math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e>
                        </m:d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400" b="1" i="1" kern="0">
                                <a:latin typeface="Cambria Math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 kern="0">
                                    <a:latin typeface="Cambria Math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kern="0">
                                    <a:latin typeface="Cambria Math" charset="0"/>
                                    <a:cs typeface="Arial" panose="020B0604020202020204" pitchFamily="34" charset="0"/>
                                  </a:rPr>
                                  <m:t>𝛻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b="1" kern="0">
                                    <a:latin typeface="Cambria Math" charset="0"/>
                                    <a:cs typeface="Arial" panose="020B0604020202020204" pitchFamily="34" charset="0"/>
                                  </a:rPr>
                                  <m:t>θ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1" i="1" kern="0">
                                    <a:latin typeface="Cambria Math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kern="0">
                                    <a:latin typeface="Cambria Math" charset="0"/>
                                    <a:cs typeface="Arial" panose="020B0604020202020204" pitchFamily="34" charset="0"/>
                                  </a:rPr>
                                  <m:t>𝑗</m:t>
                                </m:r>
                              </m:e>
                            </m:d>
                          </m:e>
                        </m:d>
                      </m:den>
                    </m:f>
                    <m:r>
                      <a:rPr lang="en-US" sz="2400" b="1" i="1" kern="0">
                        <a:latin typeface="Cambria Math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1" kern="0">
                        <a:latin typeface="Cambria Math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2400" b="1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42938" lvl="2" indent="-238125">
                  <a:spcBef>
                    <a:spcPts val="0"/>
                  </a:spcBef>
                  <a:spcAft>
                    <a:spcPts val="600"/>
                  </a:spcAft>
                  <a:buFont typeface="Wingdings" charset="2"/>
                  <a:buChar char="Ø"/>
                </a:pPr>
                <a14:m>
                  <m:oMath xmlns:m="http://schemas.openxmlformats.org/officeDocument/2006/math">
                    <m:r>
                      <a:rPr lang="en-US" sz="1800" b="1" kern="0">
                        <a:latin typeface="Cambria Math" charset="0"/>
                        <a:ea typeface="Arial" charset="0"/>
                        <a:cs typeface="Arial" charset="0"/>
                      </a:rPr>
                      <m:t>𝜃</m:t>
                    </m:r>
                    <m:d>
                      <m:dPr>
                        <m:ctrlPr>
                          <a:rPr lang="en-US" sz="1800" b="1" i="1" kern="0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1800" b="1" ker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𝑗</m:t>
                        </m:r>
                      </m:e>
                    </m:d>
                    <m:r>
                      <a:rPr lang="en-US" sz="1800" b="1" kern="0">
                        <a:latin typeface="Cambria Math" charset="0"/>
                        <a:ea typeface="Arial" charset="0"/>
                        <a:cs typeface="Arial" charset="0"/>
                      </a:rPr>
                      <m:t>: </m:t>
                    </m:r>
                  </m:oMath>
                </a14:m>
                <a:r>
                  <a:rPr lang="en-US" sz="1800" b="1" kern="0" dirty="0">
                    <a:latin typeface="Arial" charset="0"/>
                    <a:ea typeface="Arial" charset="0"/>
                    <a:cs typeface="Arial" charset="0"/>
                  </a:rPr>
                  <a:t>the set of all trainable parameters after j updates </a:t>
                </a:r>
              </a:p>
              <a:p>
                <a:pPr marL="642938" lvl="2" indent="-238125">
                  <a:spcBef>
                    <a:spcPts val="0"/>
                  </a:spcBef>
                  <a:spcAft>
                    <a:spcPts val="600"/>
                  </a:spcAft>
                  <a:buFont typeface="Wingdings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kern="0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1800" b="1" ker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1" kern="0">
                            <a:latin typeface="Cambria Math" charset="0"/>
                            <a:ea typeface="Arial" charset="0"/>
                            <a:cs typeface="Arial" charset="0"/>
                          </a:rPr>
                          <m:t>θ</m:t>
                        </m:r>
                      </m:sub>
                    </m:sSub>
                    <m:d>
                      <m:dPr>
                        <m:ctrlPr>
                          <a:rPr lang="en-US" sz="1800" b="1" i="1" kern="0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1800" b="1" ker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1800" b="1" kern="0" dirty="0">
                    <a:latin typeface="Arial" charset="0"/>
                    <a:ea typeface="Arial" charset="0"/>
                    <a:cs typeface="Arial" charset="0"/>
                  </a:rPr>
                  <a:t>: the gradient of a cost function with respect to this parameter set, as computed on a randomly sampled part of the training set. </a:t>
                </a:r>
              </a:p>
              <a:p>
                <a:pPr marL="642938" lvl="2" indent="-238125">
                  <a:spcBef>
                    <a:spcPts val="0"/>
                  </a:spcBef>
                  <a:spcAft>
                    <a:spcPts val="600"/>
                  </a:spcAft>
                  <a:buFont typeface="Wingdings" charset="2"/>
                  <a:buChar char="Ø"/>
                </a:pPr>
                <a:r>
                  <a:rPr lang="en-US" sz="1800" b="1" i="1" kern="0" dirty="0">
                    <a:latin typeface="Arial" charset="0"/>
                    <a:ea typeface="Arial" charset="0"/>
                    <a:cs typeface="Arial" charset="0"/>
                  </a:rPr>
                  <a:t>T</a:t>
                </a:r>
                <a:r>
                  <a:rPr lang="en-US" sz="1800" b="1" kern="0" dirty="0">
                    <a:latin typeface="Arial" charset="0"/>
                    <a:ea typeface="Arial" charset="0"/>
                    <a:cs typeface="Arial" charset="0"/>
                  </a:rPr>
                  <a:t>: the number of batches</a:t>
                </a:r>
              </a:p>
              <a:p>
                <a:pPr marL="642938" lvl="2" indent="-238125">
                  <a:spcBef>
                    <a:spcPts val="0"/>
                  </a:spcBef>
                  <a:spcAft>
                    <a:spcPts val="600"/>
                  </a:spcAft>
                  <a:buFont typeface="Wingdings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kern="0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1800" b="1" ker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𝜂</m:t>
                        </m:r>
                      </m:e>
                      <m:sub>
                        <m:r>
                          <a:rPr lang="en-US" sz="1800" b="1" kern="0">
                            <a:latin typeface="Cambria Math" charset="0"/>
                            <a:ea typeface="Arial" charset="0"/>
                            <a:cs typeface="Arial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b="1" kern="0" dirty="0">
                    <a:latin typeface="Arial" charset="0"/>
                    <a:ea typeface="Arial" charset="0"/>
                    <a:cs typeface="Arial" charset="0"/>
                  </a:rPr>
                  <a:t>: the learning rate is set at an initial value which decreases linearly with each subsequent parameter update.</a:t>
                </a:r>
              </a:p>
              <a:p>
                <a:pPr marL="182563" indent="-182563">
                  <a:spcBef>
                    <a:spcPts val="1200"/>
                  </a:spcBef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sz="1800" b="1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Incremental layer-wise </a:t>
                </a:r>
                <a:r>
                  <a:rPr lang="en-US" sz="1800" b="1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method: train the </a:t>
                </a:r>
                <a:r>
                  <a:rPr lang="en-US" sz="1800" b="1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full network with BPTT and linearly </a:t>
                </a:r>
                <a:r>
                  <a:rPr lang="en-US" sz="1800" b="1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reduce the </a:t>
                </a:r>
                <a:r>
                  <a:rPr lang="en-US" sz="1800" b="1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learning rate to zero before a new layer is added. After adding a new layer the previous output weights will be discarded, and new output weights are initialized connecting from the new top layer. </a:t>
                </a:r>
              </a:p>
              <a:p>
                <a:pPr marL="182563" indent="-182563">
                  <a:spcBef>
                    <a:spcPts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1800" b="1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For DRNN-AO, </a:t>
                </a:r>
                <a:r>
                  <a:rPr lang="en-US" sz="1800" b="1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 test </a:t>
                </a:r>
                <a:r>
                  <a:rPr lang="en-US" sz="1800" b="1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the influence of each layer by setting it to </a:t>
                </a:r>
                <a:r>
                  <a:rPr lang="en-US" sz="1800" b="1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zero, assuring that </a:t>
                </a:r>
                <a:r>
                  <a:rPr lang="en-US" sz="1800" b="1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model is efficiently trained.</a:t>
                </a:r>
                <a:r>
                  <a:rPr lang="en-US" sz="2400" b="1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182563" indent="-182563">
                  <a:spcBef>
                    <a:spcPts val="0"/>
                  </a:spcBef>
                  <a:spcAft>
                    <a:spcPts val="600"/>
                  </a:spcAft>
                  <a:buFont typeface="Arial" charset="0"/>
                  <a:buChar char="•"/>
                </a:pPr>
                <a:endParaRPr lang="en-US" sz="1800" b="1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48" y="563082"/>
                <a:ext cx="8686800" cy="5977035"/>
              </a:xfrm>
              <a:prstGeom prst="rect">
                <a:avLst/>
              </a:prstGeom>
              <a:blipFill rotWithShape="0">
                <a:blip r:embed="rId3"/>
                <a:stretch>
                  <a:fillRect l="-1474" t="-1325" r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48236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Gradient Descent Algorithms For Optimization</a:t>
            </a:r>
            <a:endParaRPr lang="en-US" b="1" dirty="0">
              <a:solidFill>
                <a:srgbClr val="892034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16" y="762203"/>
            <a:ext cx="8555235" cy="463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5923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Gradient Descent Algorithms For Optimization</a:t>
            </a:r>
            <a:endParaRPr lang="en-US" b="1" dirty="0">
              <a:solidFill>
                <a:srgbClr val="892034"/>
              </a:solidFill>
            </a:endParaRP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4248" y="563082"/>
            <a:ext cx="8686800" cy="597703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38125" indent="-238125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SGD: Stochastic Gradient Descent http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ufldl.stanford.edu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/tutorial/supervised/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OptimizationStochasticGradientDescent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marL="238125" indent="-238125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RMSprop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Root Mean Square Propagation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www.cs.toronto.edu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/~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tijmen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/csc321/slides/lecture_slides_lec6.pdf)</a:t>
            </a:r>
          </a:p>
          <a:p>
            <a:pPr marL="238125" indent="-238125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Adagrad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Adaptive Gradient Algorithm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jmlr.org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/papers/v12/duchi11a.html</a:t>
            </a:r>
          </a:p>
          <a:p>
            <a:pPr marL="238125" indent="-238125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Adadelta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extension of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Adagrad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that seeks to reduce its aggressive, monotonically decreasing learning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arxiv.org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/abs/1212.5701</a:t>
            </a:r>
          </a:p>
          <a:p>
            <a:pPr marL="238125" indent="-238125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Adam: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Adaptive Moment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Estimation – keeps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separate learning rates for each weight as well as an exponentially decaying average of previous gradients. 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arxiv.org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/abs/1412.6980v8</a:t>
            </a:r>
          </a:p>
          <a:p>
            <a:pPr marL="238125" indent="-238125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Adamax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A variant of Adam that scales the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gradient inversely proportionally to the 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ℓ</a:t>
            </a:r>
            <a:r>
              <a:rPr lang="en-US" sz="1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 norm of the past gradients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arxiv.org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/abs/1412.6980v8</a:t>
            </a:r>
          </a:p>
          <a:p>
            <a:pPr marL="238125" indent="-238125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Nadam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b="1" dirty="0" err="1"/>
              <a:t>Nesterov</a:t>
            </a:r>
            <a:r>
              <a:rPr lang="en-US" sz="1800" b="1" dirty="0"/>
              <a:t>-accelerated Adaptive Moment Estimation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cs229.stanford.edu/proj2015/054_report.pdf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8242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Why different optimization algorithms?</a:t>
            </a:r>
            <a:endParaRPr lang="en-US" b="1" dirty="0">
              <a:solidFill>
                <a:srgbClr val="892034"/>
              </a:solidFill>
            </a:endParaRP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647700"/>
            <a:ext cx="8686800" cy="560381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r>
              <a:rPr lang="en-US" sz="1800" b="1" kern="0" dirty="0" smtClean="0"/>
              <a:t>The main difference is actually how they treat the learning rate.</a:t>
            </a:r>
          </a:p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r>
              <a:rPr lang="en-US" sz="1800" b="1" kern="0" dirty="0" smtClean="0"/>
              <a:t>Stochastic Gradient Descent:</a:t>
            </a:r>
          </a:p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endParaRPr lang="en-US" sz="1800" b="1" kern="0" dirty="0" smtClean="0"/>
          </a:p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r>
              <a:rPr lang="en-US" sz="1800" b="1" kern="0" dirty="0" smtClean="0"/>
              <a:t>Theta (weights) is getting changed according to the gradient of the loss with respect to theta.</a:t>
            </a:r>
          </a:p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r>
              <a:rPr lang="en-US" sz="1800" b="1" kern="0" dirty="0" smtClean="0"/>
              <a:t>alpha is the learning rate. </a:t>
            </a:r>
          </a:p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r>
              <a:rPr lang="en-US" sz="1800" b="1" kern="0" dirty="0" smtClean="0"/>
              <a:t>If alpha is very small, convergence will be very slow. On the other hand, large alpha will lead to divergence.</a:t>
            </a:r>
            <a:endParaRPr lang="en-US" sz="1800" b="1" kern="0" dirty="0" smtClean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32" y="1495025"/>
            <a:ext cx="2229253" cy="53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2673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Why different optimization algorithms?</a:t>
            </a:r>
            <a:endParaRPr lang="en-US" b="1" dirty="0">
              <a:solidFill>
                <a:srgbClr val="892034"/>
              </a:solidFill>
            </a:endParaRP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73886" y="658878"/>
            <a:ext cx="6350339" cy="560381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r>
              <a:rPr lang="en-US" sz="1800" b="1" kern="0" dirty="0" smtClean="0"/>
              <a:t>Due to the diversity of each training example, the gradient of the loss (L) changes quickly after each iteration. We are taking small steps but they are quite zig-zag (even though we slowly reach to a loss minima).</a:t>
            </a:r>
          </a:p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r>
              <a:rPr lang="en-US" sz="1800" b="1" kern="0" dirty="0" smtClean="0"/>
              <a:t>To overcome this, we introduce momentum. Basically taking knowledge from previous steps about where we should be heading. We are introducing a new </a:t>
            </a:r>
            <a:r>
              <a:rPr lang="en-US" sz="1800" b="1" kern="0" dirty="0" err="1" smtClean="0"/>
              <a:t>hyperparameter</a:t>
            </a:r>
            <a:r>
              <a:rPr lang="en-US" sz="1800" b="1" kern="0" dirty="0" smtClean="0"/>
              <a:t>:</a:t>
            </a:r>
            <a:endParaRPr lang="en-US" sz="1800" b="1" kern="0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51" y="762203"/>
            <a:ext cx="2094987" cy="1690532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37" y="3063373"/>
            <a:ext cx="2279074" cy="1782161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1" y="3148745"/>
            <a:ext cx="2205795" cy="80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8101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Adaptive Moment Estimation (Adam)</a:t>
            </a:r>
            <a:endParaRPr lang="en-US" b="1" dirty="0">
              <a:solidFill>
                <a:srgbClr val="892034"/>
              </a:solidFill>
            </a:endParaRP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228600" y="647700"/>
                <a:ext cx="8686800" cy="5603810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182563" indent="-182563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1800" b="1" kern="0" dirty="0" smtClean="0">
                    <a:latin typeface="Arial" charset="0"/>
                    <a:ea typeface="Arial" charset="0"/>
                    <a:cs typeface="Arial" charset="0"/>
                  </a:rPr>
                  <a:t>Adam is </a:t>
                </a:r>
                <a:r>
                  <a:rPr lang="en-US" sz="1800" b="1" kern="0" dirty="0">
                    <a:latin typeface="Arial" charset="0"/>
                    <a:ea typeface="Arial" charset="0"/>
                    <a:cs typeface="Arial" charset="0"/>
                  </a:rPr>
                  <a:t>another method that computes adaptive learning rates for each parameter. </a:t>
                </a:r>
              </a:p>
              <a:p>
                <a:pPr marL="182563" indent="-182563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1800" b="1" kern="0" dirty="0">
                    <a:latin typeface="Arial" charset="0"/>
                    <a:ea typeface="Arial" charset="0"/>
                    <a:cs typeface="Arial" charset="0"/>
                  </a:rPr>
                  <a:t>Like </a:t>
                </a:r>
                <a:r>
                  <a:rPr lang="en-US" sz="1800" b="1" kern="0" dirty="0" err="1">
                    <a:latin typeface="Arial" charset="0"/>
                    <a:ea typeface="Arial" charset="0"/>
                    <a:cs typeface="Arial" charset="0"/>
                  </a:rPr>
                  <a:t>Adadelta</a:t>
                </a:r>
                <a:r>
                  <a:rPr lang="en-US" sz="1800" b="1" kern="0" dirty="0">
                    <a:latin typeface="Arial" charset="0"/>
                    <a:ea typeface="Arial" charset="0"/>
                    <a:cs typeface="Arial" charset="0"/>
                  </a:rPr>
                  <a:t> and </a:t>
                </a:r>
                <a:r>
                  <a:rPr lang="en-US" sz="1800" b="1" kern="0" dirty="0" err="1">
                    <a:latin typeface="Arial" charset="0"/>
                    <a:ea typeface="Arial" charset="0"/>
                    <a:cs typeface="Arial" charset="0"/>
                  </a:rPr>
                  <a:t>RMSprop</a:t>
                </a:r>
                <a:r>
                  <a:rPr lang="en-US" sz="1800" b="1" kern="0" dirty="0">
                    <a:latin typeface="Arial" charset="0"/>
                    <a:ea typeface="Arial" charset="0"/>
                    <a:cs typeface="Arial" charset="0"/>
                  </a:rPr>
                  <a:t>, but in addition to storing an exponentially decaying average of past squared gradients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kern="0">
                            <a:latin typeface="Arial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1800" b="1" i="0" kern="0" smtClean="0">
                            <a:latin typeface="Arial" charset="0"/>
                            <a:ea typeface="Arial" charset="0"/>
                            <a:cs typeface="Arial" charset="0"/>
                          </a:rPr>
                          <m:t>𝐠</m:t>
                        </m:r>
                      </m:e>
                      <m:sub>
                        <m:r>
                          <a:rPr lang="en-US" sz="1800" b="1" i="0" kern="0">
                            <a:latin typeface="Arial" charset="0"/>
                            <a:ea typeface="Arial" charset="0"/>
                            <a:cs typeface="Arial" charset="0"/>
                          </a:rPr>
                          <m:t>𝐭</m:t>
                        </m:r>
                      </m:sub>
                    </m:sSub>
                  </m:oMath>
                </a14:m>
                <a:r>
                  <a:rPr lang="en-US" sz="1800" b="1" kern="0" dirty="0">
                    <a:latin typeface="Arial" charset="0"/>
                    <a:ea typeface="Arial" charset="0"/>
                    <a:cs typeface="Arial" charset="0"/>
                  </a:rPr>
                  <a:t>, Adam also keeps an exponentially decaying average of past gradients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kern="0">
                            <a:latin typeface="Arial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1800" b="1" i="0" kern="0">
                            <a:latin typeface="Arial" charset="0"/>
                            <a:ea typeface="Arial" charset="0"/>
                            <a:cs typeface="Arial" charset="0"/>
                          </a:rPr>
                          <m:t>𝐦</m:t>
                        </m:r>
                      </m:e>
                      <m:sub>
                        <m:r>
                          <a:rPr lang="en-US" sz="1800" b="1" i="0" kern="0">
                            <a:latin typeface="Arial" charset="0"/>
                            <a:ea typeface="Arial" charset="0"/>
                            <a:cs typeface="Arial" charset="0"/>
                          </a:rPr>
                          <m:t>𝐭</m:t>
                        </m:r>
                      </m:sub>
                    </m:sSub>
                  </m:oMath>
                </a14:m>
                <a:r>
                  <a:rPr lang="en-US" sz="1800" b="1" kern="0" dirty="0">
                    <a:latin typeface="Arial" charset="0"/>
                    <a:ea typeface="Arial" charset="0"/>
                    <a:cs typeface="Arial" charset="0"/>
                  </a:rPr>
                  <a:t>, similar to </a:t>
                </a:r>
                <a:r>
                  <a:rPr lang="en-US" sz="1800" b="1" kern="0" dirty="0" smtClean="0">
                    <a:latin typeface="Arial" charset="0"/>
                    <a:ea typeface="Arial" charset="0"/>
                    <a:cs typeface="Arial" charset="0"/>
                  </a:rPr>
                  <a:t>momentum:</a:t>
                </a:r>
              </a:p>
              <a:p>
                <a:pPr marL="182563" indent="-182563">
                  <a:spcAft>
                    <a:spcPts val="1200"/>
                  </a:spcAft>
                  <a:buFont typeface="Arial" charset="0"/>
                  <a:buChar char="•"/>
                </a:pPr>
                <a:endParaRPr lang="en-US" sz="2400" kern="0" dirty="0"/>
              </a:p>
            </p:txBody>
          </p:sp>
        </mc:Choice>
        <mc:Fallback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47700"/>
                <a:ext cx="8686800" cy="5603810"/>
              </a:xfrm>
              <a:prstGeom prst="rect">
                <a:avLst/>
              </a:prstGeom>
              <a:blipFill rotWithShape="0">
                <a:blip r:embed="rId3"/>
                <a:stretch>
                  <a:fillRect l="-1544" t="-1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22" y="2442269"/>
            <a:ext cx="3169279" cy="326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8288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Generative Adversarial Networks</a:t>
            </a:r>
            <a:endParaRPr lang="en-US" b="1" dirty="0">
              <a:solidFill>
                <a:srgbClr val="892034"/>
              </a:solidFill>
            </a:endParaRP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5" y="609803"/>
            <a:ext cx="8645525" cy="520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1982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7012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1450" indent="-1714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Optimization algorithms play an important role in allowing deep learning systems to converge.</a:t>
            </a:r>
          </a:p>
          <a:p>
            <a:pPr marL="171450" indent="-1714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Stochastic gradient descent and specifically Adam are popular approaches that are widely used.</a:t>
            </a:r>
          </a:p>
          <a:p>
            <a:pPr marL="171450" indent="-1714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Alternate training methodologies are emerging that combine generative and discriminative training (what used to be called analysis by synthesis methods).</a:t>
            </a:r>
          </a:p>
          <a:p>
            <a:pPr marL="171450" indent="-1714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Generative Adversarial Networks (GAN) are emerging as one such powerful approach.</a:t>
            </a: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8549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9736</TotalTime>
  <Words>558</Words>
  <Application>Microsoft Macintosh PowerPoint</Application>
  <PresentationFormat>Letter Paper (8.5x11 in)</PresentationFormat>
  <Paragraphs>83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Calibri</vt:lpstr>
      <vt:lpstr>Cambria Math</vt:lpstr>
      <vt:lpstr>Times New Roman</vt:lpstr>
      <vt:lpstr>Wingdings</vt:lpstr>
      <vt:lpstr>Arial</vt:lpstr>
      <vt:lpstr>lecture_title</vt:lpstr>
      <vt:lpstr>1_isip_default</vt:lpstr>
      <vt:lpstr>2_isip_default</vt:lpstr>
      <vt:lpstr>1_ISIP Title Slide</vt:lpstr>
      <vt:lpstr>2_ISIP Content Slide</vt:lpstr>
      <vt:lpstr>3_ISIP 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587</cp:revision>
  <dcterms:created xsi:type="dcterms:W3CDTF">2002-09-12T17:13:32Z</dcterms:created>
  <dcterms:modified xsi:type="dcterms:W3CDTF">2017-11-27T05:49:07Z</dcterms:modified>
</cp:coreProperties>
</file>