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gif" ContentType="image/gif"/>
  <Default Extension="tmp" ContentType="image/png"/>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 id="2147483698" r:id="rId3"/>
    <p:sldMasterId id="2147483710" r:id="rId4"/>
    <p:sldMasterId id="2147483712" r:id="rId5"/>
  </p:sldMasterIdLst>
  <p:notesMasterIdLst>
    <p:notesMasterId r:id="rId45"/>
  </p:notesMasterIdLst>
  <p:handoutMasterIdLst>
    <p:handoutMasterId r:id="rId46"/>
  </p:handoutMasterIdLst>
  <p:sldIdLst>
    <p:sldId id="33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39" r:id="rId4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3" autoAdjust="0"/>
    <p:restoredTop sz="95815" autoAdjust="0"/>
  </p:normalViewPr>
  <p:slideViewPr>
    <p:cSldViewPr snapToGrid="0">
      <p:cViewPr varScale="1">
        <p:scale>
          <a:sx n="96" d="100"/>
          <a:sy n="96" d="100"/>
        </p:scale>
        <p:origin x="1384" y="168"/>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4" Type="http://schemas.openxmlformats.org/officeDocument/2006/relationships/slide" Target="slides/slide5.xml"/><Relationship Id="rId5" Type="http://schemas.openxmlformats.org/officeDocument/2006/relationships/slide" Target="slides/slide6.xml"/><Relationship Id="rId6" Type="http://schemas.openxmlformats.org/officeDocument/2006/relationships/slide" Target="slides/slide7.xml"/><Relationship Id="rId7" Type="http://schemas.openxmlformats.org/officeDocument/2006/relationships/slide" Target="slides/slide8.xml"/><Relationship Id="rId8" Type="http://schemas.openxmlformats.org/officeDocument/2006/relationships/slide" Target="slides/slide9.xml"/><Relationship Id="rId1" Type="http://schemas.openxmlformats.org/officeDocument/2006/relationships/slide" Target="slides/slide2.xml"/><Relationship Id="rId2"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10699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start from scratch with Recurrent Neural Networks. Then I’ll explain Long Short-Term</a:t>
            </a:r>
            <a:r>
              <a:rPr lang="en-US" baseline="0" dirty="0" smtClean="0"/>
              <a:t> Memory Networks. After that I will continue with </a:t>
            </a:r>
            <a:r>
              <a:rPr lang="en-US" dirty="0" smtClean="0"/>
              <a:t>Deep Recurrent Neural Networks. Then I</a:t>
            </a:r>
            <a:r>
              <a:rPr lang="en-US" baseline="0" dirty="0" smtClean="0"/>
              <a:t> will introduce you to </a:t>
            </a:r>
            <a:r>
              <a:rPr lang="en-US" dirty="0" smtClean="0"/>
              <a:t>Deep Bidirectional Long Short-Term Memory Networks.</a:t>
            </a:r>
            <a:r>
              <a:rPr lang="en-US" baseline="0" dirty="0" smtClean="0"/>
              <a:t> And finally I’ll wrap up the discussion with an overview on EEG classification using deep learning.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2717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5881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RNNs are called recurrent …</a:t>
            </a:r>
          </a:p>
          <a:p>
            <a:r>
              <a:rPr lang="en-US" sz="1200" kern="1200" dirty="0" smtClean="0">
                <a:solidFill>
                  <a:schemeClr val="tx1"/>
                </a:solidFill>
                <a:latin typeface="+mn-lt"/>
                <a:ea typeface="+mn-ea"/>
                <a:cs typeface="+mn-cs"/>
              </a:rPr>
              <a:t>We can consider RNNs as …</a:t>
            </a:r>
          </a:p>
          <a:p>
            <a:r>
              <a:rPr lang="en-US" sz="1200" kern="1200" dirty="0" smtClean="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3702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9210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feedforward neural networks can be trained by backpropagation algorithm. In RNNs, a slightly modified version of this algorithm called Backpropagation through Time (BPTT) is used to train the network.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73919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backpropagation</a:t>
            </a:r>
            <a:r>
              <a:rPr lang="en-US" sz="1200" kern="1200" dirty="0" smtClean="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23749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main reason is “vanishing gradient problem” which explored in depth by </a:t>
            </a:r>
            <a:r>
              <a:rPr lang="en-US" sz="1200" kern="1200" dirty="0" err="1" smtClean="0">
                <a:solidFill>
                  <a:schemeClr val="tx1"/>
                </a:solidFill>
                <a:effectLst/>
                <a:latin typeface="+mn-lt"/>
                <a:ea typeface="+mn-ea"/>
                <a:cs typeface="+mn-cs"/>
              </a:rPr>
              <a:t>Bengio</a:t>
            </a:r>
            <a:r>
              <a:rPr lang="en-US" sz="1200" kern="1200" baseline="0" dirty="0" smtClean="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7605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98107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52885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potential disadvantage of traditional RNN which explained in</a:t>
            </a:r>
            <a:r>
              <a:rPr lang="en-US" sz="1200" kern="1200" baseline="0" dirty="0" smtClean="0">
                <a:solidFill>
                  <a:schemeClr val="tx1"/>
                </a:solidFill>
                <a:latin typeface="+mn-lt"/>
                <a:ea typeface="+mn-ea"/>
                <a:cs typeface="+mn-cs"/>
              </a:rPr>
              <a:t> the first part of the presentation</a:t>
            </a:r>
            <a:r>
              <a:rPr lang="en-US" sz="1200" kern="1200" dirty="0" smtClean="0">
                <a:solidFill>
                  <a:schemeClr val="tx1"/>
                </a:solidFill>
                <a:latin typeface="+mn-lt"/>
                <a:ea typeface="+mn-ea"/>
                <a:cs typeface="+mn-cs"/>
              </a:rPr>
              <a:t> is that,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part a structure called deep recurrent neural network(DRNN) will be explained which is basically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DRNN by stacking RNNs,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70205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469456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Also input frames, hidden states, and output frames are represented by </a:t>
            </a:r>
            <a:r>
              <a:rPr lang="en-US" sz="1200" kern="1200" dirty="0" err="1" smtClean="0">
                <a:solidFill>
                  <a:schemeClr val="tx1"/>
                </a:solidFill>
                <a:latin typeface="+mn-lt"/>
                <a:ea typeface="+mn-ea"/>
                <a:cs typeface="+mn-cs"/>
              </a:rPr>
              <a:t>white,black</a:t>
            </a:r>
            <a:r>
              <a:rPr lang="en-US" sz="1200" kern="1200" dirty="0" smtClean="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79414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933081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673674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greatest disadvantageous of RNN and LSTM structures that were introduced in part 1 and 2, is that they are processing information just based on the previous context. </a:t>
            </a:r>
          </a:p>
          <a:p>
            <a:r>
              <a:rPr lang="en-US" dirty="0" smtClean="0"/>
              <a:t>In a lot of application including speech recognition, we prefer another structure called bidirectional LSTM (BLSTM) which can …</a:t>
            </a:r>
          </a:p>
          <a:p>
            <a:r>
              <a:rPr lang="en-US" dirty="0" smtClean="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53600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20642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38</a:t>
            </a:fld>
            <a:endParaRPr lang="en-US"/>
          </a:p>
        </p:txBody>
      </p:sp>
    </p:spTree>
    <p:extLst>
      <p:ext uri="{BB962C8B-B14F-4D97-AF65-F5344CB8AC3E}">
        <p14:creationId xmlns:p14="http://schemas.microsoft.com/office/powerpoint/2010/main" val="159270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70669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80862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5</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48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6</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8461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7</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95467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8</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34787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 morning every one, it’s great to see you all here and thank you for coming.</a:t>
            </a:r>
            <a:r>
              <a:rPr lang="en-US" baseline="0" dirty="0" smtClean="0"/>
              <a:t> </a:t>
            </a:r>
            <a:r>
              <a:rPr lang="en-US" dirty="0" smtClean="0"/>
              <a:t>My name is </a:t>
            </a:r>
            <a:r>
              <a:rPr lang="en-US" dirty="0" err="1" smtClean="0"/>
              <a:t>Meysam</a:t>
            </a:r>
            <a:r>
              <a:rPr lang="en-US" dirty="0" smtClean="0"/>
              <a:t> and it's my honor to work with Dr. </a:t>
            </a:r>
            <a:r>
              <a:rPr lang="en-US" dirty="0" err="1" smtClean="0"/>
              <a:t>Picone</a:t>
            </a:r>
            <a:r>
              <a:rPr lang="en-US" dirty="0" smtClean="0"/>
              <a:t> as my advisor. Please</a:t>
            </a:r>
            <a:r>
              <a:rPr lang="en-US" baseline="0" dirty="0" smtClean="0"/>
              <a:t> let me welcome Dr. </a:t>
            </a:r>
            <a:r>
              <a:rPr lang="en-US" baseline="0" dirty="0" err="1" smtClean="0"/>
              <a:t>Chitturi</a:t>
            </a:r>
            <a:r>
              <a:rPr lang="en-US" baseline="0" dirty="0" smtClean="0"/>
              <a:t> from Statistics Department. I also would like to take this moment as a chance to express my gratitude to Dr. Won and Dr. Obeid who supported my entrance in PhD program as first place. </a:t>
            </a:r>
            <a:r>
              <a:rPr lang="en-US" dirty="0" smtClean="0"/>
              <a:t>Today I am going to be talking about long short term memory recurrent neural networks and their potential for EEG classification task.</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9082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839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280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891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9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43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9730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303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958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635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648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429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defTabSz="457200" fontAlgn="auto">
              <a:spcBef>
                <a:spcPts val="0"/>
              </a:spcBef>
              <a:spcAft>
                <a:spcPts val="0"/>
              </a:spcAft>
            </a:pPr>
            <a:fld id="{CAEBE13E-4B7E-4445-AA1D-E25F39BAB5ED}" type="datetimeFigureOut">
              <a:rPr lang="en-US" sz="1800" smtClean="0">
                <a:solidFill>
                  <a:prstClr val="black"/>
                </a:solidFill>
                <a:latin typeface="Calibri"/>
              </a:rPr>
              <a:pPr defTabSz="457200" fontAlgn="auto">
                <a:spcBef>
                  <a:spcPts val="0"/>
                </a:spcBef>
                <a:spcAft>
                  <a:spcPts val="0"/>
                </a:spcAft>
              </a:pPr>
              <a:t>11/15/17</a:t>
            </a:fld>
            <a:endParaRPr lang="en-US" sz="1800" dirty="0">
              <a:solidFill>
                <a:prstClr val="black"/>
              </a:solidFill>
              <a:latin typeface="Calibri"/>
            </a:endParaRP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defTabSz="457200" fontAlgn="auto">
              <a:spcBef>
                <a:spcPts val="0"/>
              </a:spcBef>
              <a:spcAft>
                <a:spcPts val="0"/>
              </a:spcAft>
            </a:pPr>
            <a:endParaRPr lang="en-US" sz="1800" dirty="0">
              <a:solidFill>
                <a:prstClr val="black"/>
              </a:solidFill>
              <a:latin typeface="Calibri"/>
            </a:endParaRP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pPr defTabSz="457200" fontAlgn="auto">
              <a:spcBef>
                <a:spcPts val="0"/>
              </a:spcBef>
              <a:spcAft>
                <a:spcPts val="0"/>
              </a:spcAft>
            </a:pPr>
            <a:fld id="{DA10A36D-0FF4-4F0B-BDFE-FB879F3DD541}"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2.pn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a:t>
            </a:r>
            <a:r>
              <a:rPr lang="en-US" sz="1200" b="1" dirty="0" smtClean="0">
                <a:solidFill>
                  <a:srgbClr val="892034"/>
                </a:solidFill>
              </a:rPr>
              <a:t>40,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solidFill>
                <a:srgbClr val="000000"/>
              </a:solidFill>
            </a:endParaRPr>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03,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336318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Tree>
    <p:extLst>
      <p:ext uri="{BB962C8B-B14F-4D97-AF65-F5344CB8AC3E}">
        <p14:creationId xmlns:p14="http://schemas.microsoft.com/office/powerpoint/2010/main" val="1180105569"/>
      </p:ext>
    </p:extLst>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defTabSz="457200" fontAlgn="auto">
              <a:lnSpc>
                <a:spcPct val="95000"/>
              </a:lnSpc>
              <a:spcBef>
                <a:spcPts val="1200"/>
              </a:spcBef>
              <a:spcAft>
                <a:spcPts val="0"/>
              </a:spcAft>
              <a:tabLst>
                <a:tab pos="8513763" algn="r"/>
              </a:tabLst>
            </a:pPr>
            <a:r>
              <a:rPr lang="en-US" sz="1000" b="1" dirty="0" smtClean="0">
                <a:solidFill>
                  <a:prstClr val="black"/>
                </a:solidFill>
                <a:latin typeface="Times New Roman" panose="02020603050405020304" pitchFamily="18" charset="0"/>
                <a:cs typeface="Times New Roman" panose="02020603050405020304" pitchFamily="18" charset="0"/>
              </a:rPr>
              <a:t>M. Golmohammadi: EEG Classification Using Long Short-Term Memory Recurrent Neural Networks</a:t>
            </a:r>
            <a:r>
              <a:rPr lang="en-US" sz="1000" b="1" dirty="0" smtClean="0">
                <a:solidFill>
                  <a:srgbClr val="1F497D">
                    <a:lumMod val="50000"/>
                  </a:srgbClr>
                </a:solidFill>
                <a:latin typeface="Calibri"/>
              </a:rPr>
              <a:t>	February 23, 2016</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defTabSz="457200" fontAlgn="auto">
              <a:spcBef>
                <a:spcPts val="0"/>
              </a:spcBef>
              <a:spcAft>
                <a:spcPts val="0"/>
              </a:spcAft>
            </a:pPr>
            <a:fld id="{7004E5E3-C477-F742-9645-5285663234E5}" type="slidenum">
              <a:rPr lang="en-US" sz="1000" b="1" smtClean="0">
                <a:solidFill>
                  <a:srgbClr val="000000"/>
                </a:solidFill>
                <a:latin typeface="Arial"/>
                <a:cs typeface="Arial"/>
              </a:rPr>
              <a:pPr defTabSz="457200" fontAlgn="auto">
                <a:spcBef>
                  <a:spcPts val="0"/>
                </a:spcBef>
                <a:spcAft>
                  <a:spcPts val="0"/>
                </a:spcAft>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478323481"/>
      </p:ext>
    </p:extLst>
  </p:cSld>
  <p:clrMap bg1="lt1" tx1="dk1" bg2="lt2" tx2="dk2" accent1="accent1" accent2="accent2" accent3="accent3" accent4="accent4" accent5="accent5" accent6="accent6" hlink="hlink" folHlink="folHlink"/>
  <p:sldLayoutIdLst>
    <p:sldLayoutId id="2147483713" r:id="rId1"/>
    <p:sldLayoutId id="2147483714" r:id="rId2"/>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iro.umontreal.ca/~bengioy/papers/ftml.pdf" TargetMode="External"/><Relationship Id="rId3" Type="http://schemas.openxmlformats.org/officeDocument/2006/relationships/hyperlink" Target="http://www.iro.umontreal.ca/~lisa/twiki/bin/view.cgi/Public/DBNEquatio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gif"/><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4" Type="http://schemas.openxmlformats.org/officeDocument/2006/relationships/image" Target="../media/image22.png"/><Relationship Id="rId1" Type="http://schemas.openxmlformats.org/officeDocument/2006/relationships/slideLayout" Target="../slideLayouts/slideLayout2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1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4.png"/><Relationship Id="rId1" Type="http://schemas.openxmlformats.org/officeDocument/2006/relationships/slideLayout" Target="../slideLayouts/slideLayout28.xml"/><Relationship Id="rId2" Type="http://schemas.openxmlformats.org/officeDocument/2006/relationships/image" Target="../media/image1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1.png"/><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 Id="rId3" Type="http://schemas.openxmlformats.org/officeDocument/2006/relationships/image" Target="../media/image220.png"/></Relationships>
</file>

<file path=ppt/slides/_rels/slide26.xml.rels><?xml version="1.0" encoding="UTF-8" standalone="yes"?>
<Relationships xmlns="http://schemas.openxmlformats.org/package/2006/relationships"><Relationship Id="rId3" Type="http://schemas.openxmlformats.org/officeDocument/2006/relationships/image" Target="../media/image240.png"/><Relationship Id="rId4" Type="http://schemas.openxmlformats.org/officeDocument/2006/relationships/image" Target="../media/image27.png"/><Relationship Id="rId5" Type="http://schemas.microsoft.com/office/2007/relationships/hdphoto" Target="../media/hdphoto1.wdp"/><Relationship Id="rId1" Type="http://schemas.openxmlformats.org/officeDocument/2006/relationships/slideLayout" Target="../slideLayouts/slideLayout28.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2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8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8.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457200"/>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a:t>
            </a:r>
            <a:r>
              <a:rPr lang="en-US" b="1" dirty="0" smtClean="0">
                <a:solidFill>
                  <a:schemeClr val="accent1"/>
                </a:solidFill>
              </a:rPr>
              <a:t>34: </a:t>
            </a:r>
            <a:r>
              <a:rPr lang="en-US" b="1" dirty="0" smtClean="0">
                <a:solidFill>
                  <a:schemeClr val="accent2"/>
                </a:solidFill>
              </a:rPr>
              <a:t> </a:t>
            </a:r>
            <a:r>
              <a:rPr lang="en-US" b="1" cap="all" dirty="0" smtClean="0">
                <a:solidFill>
                  <a:schemeClr val="accent2"/>
                </a:solidFill>
              </a:rPr>
              <a:t>Alternative Architectures</a:t>
            </a:r>
            <a:endParaRPr lang="en-US" b="1" cap="all" dirty="0">
              <a:solidFill>
                <a:schemeClr val="accent2"/>
              </a:solidFill>
            </a:endParaRPr>
          </a:p>
        </p:txBody>
      </p:sp>
      <p:sp>
        <p:nvSpPr>
          <p:cNvPr id="4" name="Rectangle 3"/>
          <p:cNvSpPr txBox="1">
            <a:spLocks noChangeArrowheads="1"/>
          </p:cNvSpPr>
          <p:nvPr/>
        </p:nvSpPr>
        <p:spPr bwMode="auto">
          <a:xfrm>
            <a:off x="541339" y="1358900"/>
            <a:ext cx="3598862" cy="19394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baseline="0" noProof="0" dirty="0" smtClean="0">
                <a:ln>
                  <a:noFill/>
                </a:ln>
                <a:solidFill>
                  <a:schemeClr val="bg1"/>
                </a:solidFill>
                <a:effectLst/>
                <a:uLnTx/>
                <a:uFillTx/>
                <a:latin typeface="+mn-lt"/>
                <a:ea typeface="+mn-ea"/>
                <a:cs typeface="+mn-cs"/>
              </a:rPr>
              <a:t>Convolutional</a:t>
            </a:r>
            <a:r>
              <a:rPr kumimoji="0" lang="en-US" sz="1800" b="1" i="0" u="none" strike="noStrike" kern="0" cap="none" spc="0" normalizeH="0" noProof="0" dirty="0" smtClean="0">
                <a:ln>
                  <a:noFill/>
                </a:ln>
                <a:solidFill>
                  <a:schemeClr val="bg1"/>
                </a:solidFill>
                <a:effectLst/>
                <a:uLnTx/>
                <a:uFillTx/>
                <a:latin typeface="+mn-lt"/>
                <a:ea typeface="+mn-ea"/>
                <a:cs typeface="+mn-cs"/>
              </a:rPr>
              <a:t> </a:t>
            </a:r>
            <a:r>
              <a:rPr kumimoji="0" lang="en-US" sz="1800" b="1" i="0" u="none" strike="noStrike" kern="0" cap="none" spc="0" normalizeH="0" noProof="0" smtClean="0">
                <a:ln>
                  <a:noFill/>
                </a:ln>
                <a:solidFill>
                  <a:schemeClr val="bg1"/>
                </a:solidFill>
                <a:effectLst/>
                <a:uLnTx/>
                <a:uFillTx/>
                <a:latin typeface="+mn-lt"/>
                <a:ea typeface="+mn-ea"/>
                <a:cs typeface="+mn-cs"/>
              </a:rPr>
              <a:t>Neural Networks</a:t>
            </a:r>
          </a:p>
          <a:p>
            <a:pPr marL="176213" marR="0" lvl="0" indent="-176213" algn="l" defTabSz="914400" rtl="0" eaLnBrk="0" fontAlgn="base" latinLnBrk="0" hangingPunct="0">
              <a:spcBef>
                <a:spcPct val="0"/>
              </a:spcBef>
              <a:spcAft>
                <a:spcPts val="0"/>
              </a:spcAft>
              <a:buClrTx/>
              <a:buSzTx/>
              <a:buFontTx/>
              <a:buNone/>
              <a:tabLst/>
              <a:defRPr/>
            </a:pPr>
            <a:r>
              <a:rPr lang="en-US" sz="1800" b="1" kern="0" smtClean="0">
                <a:solidFill>
                  <a:schemeClr val="bg1"/>
                </a:solidFill>
                <a:latin typeface="+mn-lt"/>
              </a:rPr>
              <a:t>Restricted </a:t>
            </a:r>
            <a:r>
              <a:rPr lang="en-US" sz="1800" b="1" kern="0" dirty="0">
                <a:solidFill>
                  <a:schemeClr val="bg1"/>
                </a:solidFill>
                <a:latin typeface="+mn-lt"/>
              </a:rPr>
              <a:t>Boltzmann Machines</a:t>
            </a:r>
          </a:p>
          <a:p>
            <a:pPr marL="176213" marR="0" lvl="0" indent="-176213" algn="l" defTabSz="914400" rtl="0" eaLnBrk="0" fontAlgn="base" latinLnBrk="0" hangingPunct="0">
              <a:spcBef>
                <a:spcPct val="0"/>
              </a:spcBef>
              <a:spcAft>
                <a:spcPts val="0"/>
              </a:spcAft>
              <a:buClrTx/>
              <a:buSzTx/>
              <a:buFontTx/>
              <a:buNone/>
              <a:tabLst/>
              <a:defRPr/>
            </a:pPr>
            <a:r>
              <a:rPr lang="en-US" sz="1800" b="1" kern="0" dirty="0">
                <a:solidFill>
                  <a:schemeClr val="bg1"/>
                </a:solidFill>
                <a:latin typeface="+mn-lt"/>
              </a:rPr>
              <a:t>    Deep Belief Networks</a:t>
            </a: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p>
          <a:p>
            <a:pPr marR="0" lvl="0" algn="l" defTabSz="914400" rtl="0" eaLnBrk="0" fontAlgn="base" latinLnBrk="0" hangingPunct="0">
              <a:spcBef>
                <a:spcPct val="0"/>
              </a:spcBef>
              <a:spcAft>
                <a:spcPts val="0"/>
              </a:spcAft>
              <a:buClrTx/>
              <a:buSzTx/>
              <a:tabLst/>
              <a:defRPr/>
            </a:pPr>
            <a:r>
              <a:rPr lang="en-US" sz="1800" b="1" kern="0" dirty="0">
                <a:solidFill>
                  <a:schemeClr val="bg1"/>
                </a:solidFill>
                <a:latin typeface="+mn-lt"/>
                <a:hlinkClick r:id="rId2"/>
              </a:rPr>
              <a:t>Learning Architectures for AI</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9475" y="641672"/>
            <a:ext cx="5447198" cy="2062103"/>
          </a:xfrm>
          <a:prstGeom prst="rect">
            <a:avLst/>
          </a:prstGeom>
          <a:noFill/>
        </p:spPr>
        <p:txBody>
          <a:bodyPr wrap="square" rtlCol="0">
            <a:spAutoFit/>
          </a:bodyPr>
          <a:lstStyle/>
          <a:p>
            <a:pPr algn="r" defTabSz="457200" fontAlgn="auto">
              <a:spcBef>
                <a:spcPts val="0"/>
              </a:spcBef>
              <a:spcAft>
                <a:spcPts val="0"/>
              </a:spcAft>
            </a:pPr>
            <a:r>
              <a:rPr lang="en-US" sz="3200" b="1">
                <a:solidFill>
                  <a:prstClr val="black"/>
                </a:solidFill>
                <a:ea typeface="Arial" charset="0"/>
                <a:cs typeface="Arial" charset="0"/>
              </a:rPr>
              <a:t>EEG </a:t>
            </a:r>
            <a:r>
              <a:rPr lang="en-US" sz="3200" b="1" smtClean="0">
                <a:solidFill>
                  <a:prstClr val="black"/>
                </a:solidFill>
                <a:ea typeface="Arial" charset="0"/>
                <a:cs typeface="Arial" charset="0"/>
              </a:rPr>
              <a:t>Classification</a:t>
            </a:r>
            <a:br>
              <a:rPr lang="en-US" sz="3200" b="1" smtClean="0">
                <a:solidFill>
                  <a:prstClr val="black"/>
                </a:solidFill>
                <a:ea typeface="Arial" charset="0"/>
                <a:cs typeface="Arial" charset="0"/>
              </a:rPr>
            </a:br>
            <a:r>
              <a:rPr lang="en-US" sz="3200" b="1" smtClean="0">
                <a:solidFill>
                  <a:prstClr val="black"/>
                </a:solidFill>
                <a:ea typeface="Arial" charset="0"/>
                <a:cs typeface="Arial" charset="0"/>
              </a:rPr>
              <a:t>Using Long</a:t>
            </a:r>
            <a:br>
              <a:rPr lang="en-US" sz="3200" b="1" smtClean="0">
                <a:solidFill>
                  <a:prstClr val="black"/>
                </a:solidFill>
                <a:ea typeface="Arial" charset="0"/>
                <a:cs typeface="Arial" charset="0"/>
              </a:rPr>
            </a:br>
            <a:r>
              <a:rPr lang="en-US" sz="3200" b="1" smtClean="0">
                <a:solidFill>
                  <a:prstClr val="black"/>
                </a:solidFill>
                <a:ea typeface="Arial" charset="0"/>
                <a:cs typeface="Arial" charset="0"/>
              </a:rPr>
              <a:t>Short-Term </a:t>
            </a:r>
            <a:r>
              <a:rPr lang="en-US" sz="3200" b="1" dirty="0" smtClean="0">
                <a:solidFill>
                  <a:prstClr val="black"/>
                </a:solidFill>
                <a:ea typeface="Arial" charset="0"/>
                <a:cs typeface="Arial" charset="0"/>
              </a:rPr>
              <a:t>Memory</a:t>
            </a:r>
            <a:br>
              <a:rPr lang="en-US" sz="3200" b="1" dirty="0" smtClean="0">
                <a:solidFill>
                  <a:prstClr val="black"/>
                </a:solidFill>
                <a:ea typeface="Arial" charset="0"/>
                <a:cs typeface="Arial" charset="0"/>
              </a:rPr>
            </a:br>
            <a:r>
              <a:rPr lang="en-US" sz="3200" b="1" dirty="0" smtClean="0">
                <a:solidFill>
                  <a:prstClr val="black"/>
                </a:solidFill>
                <a:ea typeface="Arial" charset="0"/>
                <a:cs typeface="Arial" charset="0"/>
              </a:rPr>
              <a:t>Recurrent </a:t>
            </a:r>
            <a:r>
              <a:rPr lang="en-US" sz="3200" b="1" dirty="0">
                <a:solidFill>
                  <a:prstClr val="black"/>
                </a:solidFill>
                <a:ea typeface="Arial" charset="0"/>
                <a:cs typeface="Arial" charset="0"/>
              </a:rPr>
              <a:t>Neural Networks</a:t>
            </a: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0"/>
              </a:spcAft>
              <a:buFont typeface="Arial"/>
              <a:buNone/>
            </a:pPr>
            <a:r>
              <a:rPr lang="en-US" sz="1800" b="1" dirty="0" err="1" smtClean="0">
                <a:solidFill>
                  <a:prstClr val="black"/>
                </a:solidFill>
                <a:latin typeface="Arial"/>
                <a:cs typeface="Arial"/>
              </a:rPr>
              <a:t>Meysam</a:t>
            </a:r>
            <a:r>
              <a:rPr lang="en-US" sz="1800" b="1" dirty="0" smtClean="0">
                <a:solidFill>
                  <a:prstClr val="black"/>
                </a:solidFill>
                <a:latin typeface="Arial"/>
                <a:cs typeface="Arial"/>
              </a:rPr>
              <a:t> </a:t>
            </a:r>
            <a:r>
              <a:rPr lang="en-US" sz="1800" b="1" dirty="0" err="1">
                <a:solidFill>
                  <a:prstClr val="black"/>
                </a:solidFill>
                <a:latin typeface="Arial"/>
                <a:cs typeface="Arial"/>
              </a:rPr>
              <a:t>Golmohammadi</a:t>
            </a:r>
            <a:endParaRPr lang="en-US" sz="1800" b="1" dirty="0">
              <a:solidFill>
                <a:prstClr val="black"/>
              </a:solidFill>
              <a:latin typeface="Arial"/>
              <a:cs typeface="Arial"/>
            </a:endParaRPr>
          </a:p>
          <a:p>
            <a:pPr marL="0" indent="0" fontAlgn="auto">
              <a:spcBef>
                <a:spcPts val="0"/>
              </a:spcBef>
              <a:spcAft>
                <a:spcPts val="0"/>
              </a:spcAft>
              <a:buFont typeface="Arial"/>
              <a:buNone/>
            </a:pPr>
            <a:r>
              <a:rPr lang="en-US" sz="1800" b="1" dirty="0" smtClean="0">
                <a:solidFill>
                  <a:prstClr val="black"/>
                </a:solidFill>
                <a:latin typeface="Arial"/>
                <a:cs typeface="Arial"/>
              </a:rPr>
              <a:t>meysam@temple.edu</a:t>
            </a:r>
            <a:endParaRPr lang="en-US" sz="1800" b="1" dirty="0">
              <a:solidFill>
                <a:prstClr val="black"/>
              </a:solidFill>
              <a:latin typeface="Arial"/>
              <a:cs typeface="Arial"/>
            </a:endParaRPr>
          </a:p>
          <a:p>
            <a:pPr marL="0" indent="0" fontAlgn="auto">
              <a:spcBef>
                <a:spcPts val="0"/>
              </a:spcBef>
              <a:spcAft>
                <a:spcPts val="0"/>
              </a:spcAft>
              <a:buFont typeface="Arial"/>
              <a:buNone/>
            </a:pPr>
            <a:r>
              <a:rPr lang="en-US" sz="1800" b="1" dirty="0">
                <a:solidFill>
                  <a:prstClr val="black"/>
                </a:solidFill>
                <a:latin typeface="Arial"/>
                <a:cs typeface="Arial"/>
              </a:rPr>
              <a:t>Neural Engineering Data Consortium</a:t>
            </a:r>
          </a:p>
          <a:p>
            <a:pPr marL="0" indent="0" fontAlgn="auto">
              <a:spcBef>
                <a:spcPts val="0"/>
              </a:spcBef>
              <a:spcAft>
                <a:spcPts val="0"/>
              </a:spcAft>
              <a:buFont typeface="Arial"/>
              <a:buNone/>
            </a:pPr>
            <a:r>
              <a:rPr lang="en-US" sz="1800" b="1" dirty="0" smtClean="0">
                <a:solidFill>
                  <a:prstClr val="black"/>
                </a:solidFill>
                <a:latin typeface="Arial"/>
                <a:cs typeface="Arial"/>
              </a:rPr>
              <a:t>College </a:t>
            </a:r>
            <a:r>
              <a:rPr lang="en-US" sz="1800" b="1" dirty="0">
                <a:solidFill>
                  <a:prstClr val="black"/>
                </a:solidFill>
                <a:latin typeface="Arial"/>
                <a:cs typeface="Arial"/>
              </a:rPr>
              <a:t>of Engineering </a:t>
            </a:r>
          </a:p>
          <a:p>
            <a:pPr marL="0" indent="0" fontAlgn="auto">
              <a:spcBef>
                <a:spcPts val="0"/>
              </a:spcBef>
              <a:spcAft>
                <a:spcPts val="0"/>
              </a:spcAft>
              <a:buFont typeface="Arial"/>
              <a:buNone/>
            </a:pPr>
            <a:r>
              <a:rPr lang="en-US" sz="1800" b="1" dirty="0">
                <a:solidFill>
                  <a:prstClr val="black"/>
                </a:solidFill>
                <a:latin typeface="Arial"/>
                <a:cs typeface="Arial"/>
              </a:rPr>
              <a:t>Temple University </a:t>
            </a:r>
          </a:p>
          <a:p>
            <a:pPr marL="0" indent="0" fontAlgn="auto">
              <a:spcBef>
                <a:spcPts val="0"/>
              </a:spcBef>
              <a:spcAft>
                <a:spcPts val="0"/>
              </a:spcAft>
              <a:buFont typeface="Arial"/>
              <a:buNone/>
            </a:pPr>
            <a:r>
              <a:rPr lang="en-US" sz="1800" b="1" dirty="0">
                <a:solidFill>
                  <a:prstClr val="black"/>
                </a:solidFill>
                <a:latin typeface="Arial"/>
                <a:cs typeface="Arial"/>
              </a:rPr>
              <a:t>February </a:t>
            </a:r>
            <a:r>
              <a:rPr lang="en-US" sz="1800" b="1" dirty="0" smtClean="0">
                <a:solidFill>
                  <a:prstClr val="black"/>
                </a:solidFill>
                <a:latin typeface="Arial"/>
                <a:cs typeface="Arial"/>
              </a:rPr>
              <a:t>2016</a:t>
            </a:r>
            <a:endParaRPr lang="en-US" sz="1800" b="1" dirty="0" smtClean="0">
              <a:solidFill>
                <a:srgbClr val="800000"/>
              </a:solidFill>
              <a:latin typeface="Arial"/>
              <a:cs typeface="Arial"/>
            </a:endParaRPr>
          </a:p>
          <a:p>
            <a:pPr marL="0" indent="0" fontAlgn="auto">
              <a:spcBef>
                <a:spcPts val="0"/>
              </a:spcBef>
              <a:spcAft>
                <a:spcPts val="0"/>
              </a:spcAft>
              <a:buFont typeface="Arial"/>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714343" y="1681930"/>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283318" y="187714"/>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1774288" y="2874938"/>
            <a:ext cx="1855960" cy="1735737"/>
          </a:xfrm>
          <a:prstGeom prst="rect">
            <a:avLst/>
          </a:prstGeom>
          <a:ln w="25400">
            <a:solidFill>
              <a:srgbClr val="CD1E2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2818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smtClean="0"/>
              <a:t>Introduction</a:t>
            </a:r>
            <a:endParaRPr lang="en-US" dirty="0"/>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Deep Recurrent Neural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Deep Bidirectional Long Short-Term Memory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EEG Classification Using Deep Learning</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1944433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Generally </a:t>
            </a:r>
            <a:r>
              <a:rPr lang="en-US" sz="2400" b="1" dirty="0">
                <a:latin typeface="Arial" panose="020B0604020202020204" pitchFamily="34" charset="0"/>
                <a:cs typeface="Arial" panose="020B0604020202020204" pitchFamily="34" charset="0"/>
              </a:rPr>
              <a:t>there are two kinds of neural </a:t>
            </a:r>
            <a:r>
              <a:rPr lang="en-US" sz="2400" b="1" dirty="0" smtClean="0">
                <a:latin typeface="Arial" panose="020B0604020202020204" pitchFamily="34" charset="0"/>
                <a:cs typeface="Arial" panose="020B0604020202020204" pitchFamily="34" charset="0"/>
              </a:rPr>
              <a:t>networks</a:t>
            </a:r>
            <a:r>
              <a:rPr lang="en-US" sz="2400" b="1" dirty="0">
                <a:latin typeface="Arial" panose="020B0604020202020204" pitchFamily="34" charset="0"/>
                <a:cs typeface="Arial" panose="020B0604020202020204" pitchFamily="34" charset="0"/>
              </a:rPr>
              <a:t>:</a:t>
            </a:r>
            <a:endParaRPr lang="en-US" sz="2400" b="1" dirty="0" smtClean="0">
              <a:latin typeface="Arial" panose="020B0604020202020204" pitchFamily="34" charset="0"/>
              <a:cs typeface="Arial" panose="020B0604020202020204" pitchFamily="34" charset="0"/>
            </a:endParaRP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r>
              <a:rPr lang="en-US" dirty="0">
                <a:solidFill>
                  <a:prstClr val="black"/>
                </a:solidFill>
              </a:rPr>
              <a:t>Recurrent Neural Network:</a:t>
            </a:r>
          </a:p>
          <a:p>
            <a:pPr lvl="2" defTabSz="457200" fontAlgn="auto"/>
            <a:r>
              <a:rPr lang="en-US" dirty="0">
                <a:solidFill>
                  <a:prstClr val="black"/>
                </a:solidFill>
              </a:rPr>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fontAlgn="auto">
                <a:spcBef>
                  <a:spcPts val="0"/>
                </a:spcBef>
                <a:spcAft>
                  <a:spcPts val="1200"/>
                </a:spcAft>
                <a:buFont typeface="Wingdings" panose="05000000000000000000" pitchFamily="2" charset="2"/>
                <a:buChar char="Ø"/>
              </a:pPr>
              <a:r>
                <a:rPr lang="en-US" sz="2400" b="1" dirty="0" err="1" smtClean="0">
                  <a:solidFill>
                    <a:prstClr val="black"/>
                  </a:solidFill>
                  <a:latin typeface="Arial" panose="020B0604020202020204" pitchFamily="34" charset="0"/>
                  <a:cs typeface="Arial" panose="020B0604020202020204" pitchFamily="34" charset="0"/>
                </a:rPr>
                <a:t>Feedforward</a:t>
              </a:r>
              <a:r>
                <a:rPr lang="en-US" sz="2400" b="1" dirty="0" smtClean="0">
                  <a:solidFill>
                    <a:prstClr val="black"/>
                  </a:solidFill>
                  <a:latin typeface="Arial" panose="020B0604020202020204" pitchFamily="34" charset="0"/>
                  <a:cs typeface="Arial" panose="020B0604020202020204" pitchFamily="34" charset="0"/>
                </a:rPr>
                <a:t> Neural Networks:</a:t>
              </a:r>
            </a:p>
            <a:p>
              <a:pPr marL="642938" lvl="2" indent="-293688" fontAlgn="auto">
                <a:spcBef>
                  <a:spcPts val="0"/>
                </a:spcBef>
                <a:spcAft>
                  <a:spcPts val="1200"/>
                </a:spcAft>
                <a:buFont typeface="Wingdings" panose="05000000000000000000" pitchFamily="2" charset="2"/>
                <a:buChar char="ü"/>
              </a:pPr>
              <a:r>
                <a:rPr lang="en-US" b="1" dirty="0" smtClean="0">
                  <a:solidFill>
                    <a:prstClr val="black"/>
                  </a:solidFill>
                  <a:latin typeface="Arial" panose="020B0604020202020204" pitchFamily="34" charset="0"/>
                  <a:cs typeface="Arial" panose="020B0604020202020204" pitchFamily="34" charset="0"/>
                </a:rPr>
                <a:t>connections between the</a:t>
              </a:r>
              <a:br>
                <a:rPr lang="en-US" b="1" dirty="0" smtClean="0">
                  <a:solidFill>
                    <a:prstClr val="black"/>
                  </a:solidFill>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a:t>
            </a:r>
            <a:r>
              <a:rPr lang="en-US" sz="2400" b="1" dirty="0" smtClean="0">
                <a:latin typeface="Arial" panose="020B0604020202020204" pitchFamily="34" charset="0"/>
                <a:cs typeface="Arial" panose="020B0604020202020204" pitchFamily="34" charset="0"/>
              </a:rPr>
              <a:t>inputs, update </a:t>
            </a:r>
            <a:r>
              <a:rPr lang="en-US" sz="2400" b="1" dirty="0">
                <a:latin typeface="Arial" panose="020B0604020202020204" pitchFamily="34" charset="0"/>
                <a:cs typeface="Arial" panose="020B0604020202020204" pitchFamily="34" charset="0"/>
              </a:rPr>
              <a:t>the hidden states </a:t>
            </a:r>
            <a:r>
              <a:rPr lang="en-US" sz="2400" b="1" dirty="0" smtClean="0">
                <a:latin typeface="Arial" panose="020B0604020202020204" pitchFamily="34" charset="0"/>
                <a:cs typeface="Arial" panose="020B0604020202020204" pitchFamily="34" charset="0"/>
              </a:rPr>
              <a:t>depending on </a:t>
            </a:r>
            <a:r>
              <a:rPr lang="en-US" sz="2400" b="1" dirty="0">
                <a:latin typeface="Arial" panose="020B0604020202020204" pitchFamily="34" charset="0"/>
                <a:cs typeface="Arial" panose="020B0604020202020204" pitchFamily="34" charset="0"/>
              </a:rPr>
              <a:t>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smtClean="0">
                <a:latin typeface="Arial" panose="020B0604020202020204" pitchFamily="34" charset="0"/>
                <a:cs typeface="Arial" panose="020B0604020202020204" pitchFamily="34" charset="0"/>
              </a:rPr>
              <a:t>RNNs are a </a:t>
            </a:r>
            <a:r>
              <a:rPr lang="en-US" sz="2400" b="1" dirty="0">
                <a:latin typeface="Arial" panose="020B0604020202020204" pitchFamily="34" charset="0"/>
                <a:cs typeface="Arial" panose="020B0604020202020204" pitchFamily="34" charset="0"/>
              </a:rPr>
              <a:t>neural network with </a:t>
            </a:r>
            <a:r>
              <a:rPr lang="en-US" sz="2400" b="1" dirty="0" smtClean="0">
                <a:latin typeface="Arial" panose="020B0604020202020204" pitchFamily="34" charset="0"/>
                <a:cs typeface="Arial" panose="020B0604020202020204" pitchFamily="34" charset="0"/>
              </a:rPr>
              <a:t>memory.</a:t>
            </a:r>
            <a:endParaRPr lang="en-US" sz="2400" b="1" dirty="0">
              <a:latin typeface="Arial" panose="020B0604020202020204" pitchFamily="34" charset="0"/>
              <a:cs typeface="Arial" panose="020B0604020202020204" pitchFamily="34" charset="0"/>
            </a:endParaRP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a:t>
            </a:r>
            <a:r>
              <a:rPr lang="en-US" sz="2400" b="1" dirty="0" smtClean="0">
                <a:latin typeface="Arial" panose="020B0604020202020204" pitchFamily="34" charset="0"/>
                <a:cs typeface="Arial" panose="020B0604020202020204" pitchFamily="34" charset="0"/>
              </a:rPr>
              <a:t>system </a:t>
            </a:r>
            <a:r>
              <a:rPr lang="en-US" sz="2400" b="1" dirty="0">
                <a:latin typeface="Arial" panose="020B0604020202020204" pitchFamily="34" charset="0"/>
                <a:cs typeface="Arial" panose="020B0604020202020204" pitchFamily="34" charset="0"/>
              </a:rPr>
              <a:t>for </a:t>
            </a:r>
            <a:r>
              <a:rPr lang="en-US" sz="2400" b="1" dirty="0" smtClean="0">
                <a:latin typeface="Arial" panose="020B0604020202020204" pitchFamily="34" charset="0"/>
                <a:cs typeface="Arial" panose="020B0604020202020204" pitchFamily="34" charset="0"/>
              </a:rPr>
              <a:t>sequential tasks </a:t>
            </a:r>
            <a:r>
              <a:rPr lang="en-US" sz="2400" b="1" dirty="0">
                <a:latin typeface="Arial" panose="020B0604020202020204" pitchFamily="34" charset="0"/>
                <a:cs typeface="Arial" panose="020B0604020202020204" pitchFamily="34" charset="0"/>
              </a:rPr>
              <a:t>such as speech recognition or handwritten </a:t>
            </a:r>
            <a:r>
              <a:rPr lang="en-US" sz="2400" b="1" dirty="0" smtClean="0">
                <a:latin typeface="Arial" panose="020B0604020202020204" pitchFamily="34" charset="0"/>
                <a:cs typeface="Arial" panose="020B0604020202020204" pitchFamily="34" charset="0"/>
              </a:rPr>
              <a:t>recognition since they maintain </a:t>
            </a:r>
            <a:r>
              <a:rPr lang="en-US" sz="2400" b="1" dirty="0">
                <a:latin typeface="Arial" panose="020B0604020202020204" pitchFamily="34" charset="0"/>
                <a:cs typeface="Arial" panose="020B0604020202020204" pitchFamily="34" charset="0"/>
              </a:rPr>
              <a:t>a state vector that implicitly contains information about the history of all the past elements </a:t>
            </a:r>
            <a:r>
              <a:rPr lang="en-US" sz="2400" b="1" dirty="0" smtClean="0">
                <a:latin typeface="Arial" panose="020B0604020202020204" pitchFamily="34" charset="0"/>
                <a:cs typeface="Arial" panose="020B0604020202020204" pitchFamily="34" charset="0"/>
              </a:rPr>
              <a:t>of a sequence.</a:t>
            </a:r>
            <a:endParaRPr lang="en-US" sz="2400" b="1" dirty="0">
              <a:latin typeface="Arial" panose="020B0604020202020204" pitchFamily="34" charset="0"/>
              <a:cs typeface="Arial" panose="020B0604020202020204" pitchFamily="34" charset="0"/>
            </a:endParaRP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58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Unrolling an RNN for Sequential Modeling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smtClean="0">
                    <a:latin typeface="Arial" panose="020B0604020202020204" pitchFamily="34" charset="0"/>
                    <a:cs typeface="Arial" panose="020B0604020202020204" pitchFamily="34" charset="0"/>
                  </a:rPr>
                  <a:t>An unrolled RNN (in time) can </a:t>
                </a:r>
                <a:r>
                  <a:rPr lang="en-US" sz="1800" b="1" dirty="0">
                    <a:latin typeface="Arial" panose="020B0604020202020204" pitchFamily="34" charset="0"/>
                    <a:cs typeface="Arial" panose="020B0604020202020204" pitchFamily="34" charset="0"/>
                  </a:rPr>
                  <a:t>be considered as a deep neural network (DNN) with indefinitely many </a:t>
                </a:r>
                <a:r>
                  <a:rPr lang="en-US" sz="1800" b="1" dirty="0" smtClean="0">
                    <a:latin typeface="Arial" panose="020B0604020202020204" pitchFamily="34" charset="0"/>
                    <a:cs typeface="Arial" panose="020B0604020202020204" pitchFamily="34" charset="0"/>
                  </a:rPr>
                  <a:t>layers:</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smtClean="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smtClean="0">
                    <a:latin typeface="Arial" panose="020B0604020202020204" pitchFamily="34" charset="0"/>
                    <a:cs typeface="Arial" panose="020B0604020202020204" pitchFamily="34" charset="0"/>
                  </a:rPr>
                  <a:t> (memory </a:t>
                </a:r>
                <a:r>
                  <a:rPr lang="en-US" sz="1800" b="1" dirty="0">
                    <a:latin typeface="Arial" panose="020B0604020202020204" pitchFamily="34" charset="0"/>
                    <a:cs typeface="Arial" panose="020B0604020202020204" pitchFamily="34" charset="0"/>
                  </a:rPr>
                  <a:t>of the </a:t>
                </a:r>
                <a:r>
                  <a:rPr lang="en-US" sz="1800" b="1" dirty="0" smtClean="0">
                    <a:latin typeface="Arial" panose="020B0604020202020204" pitchFamily="34" charset="0"/>
                    <a:cs typeface="Arial" panose="020B0604020202020204" pitchFamily="34" charset="0"/>
                  </a:rPr>
                  <a:t>network).</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a:t>
                </a:r>
                <a:r>
                  <a:rPr lang="en-US" sz="1800" b="1" dirty="0" smtClean="0">
                    <a:latin typeface="Arial" panose="020B0604020202020204" pitchFamily="34" charset="0"/>
                    <a:cs typeface="Arial" panose="020B0604020202020204" pitchFamily="34" charset="0"/>
                  </a:rPr>
                  <a:t>function (</a:t>
                </a:r>
                <a:r>
                  <a:rPr lang="en-US" sz="1800" b="1" dirty="0" err="1" smtClean="0">
                    <a:latin typeface="Arial" panose="020B0604020202020204" pitchFamily="34" charset="0"/>
                    <a:cs typeface="Arial" panose="020B0604020202020204" pitchFamily="34" charset="0"/>
                  </a:rPr>
                  <a:t>e.g</a:t>
                </a:r>
                <a:r>
                  <a:rPr lang="en-US" sz="1800" b="1" dirty="0" smtClean="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smtClean="0">
                    <a:latin typeface="Cambria Math"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and </a:t>
                </a:r>
                <a:r>
                  <a:rPr lang="en-US" sz="1800" b="1" dirty="0" err="1" smtClean="0">
                    <a:latin typeface="Arial" panose="020B0604020202020204" pitchFamily="34" charset="0"/>
                    <a:cs typeface="Arial" panose="020B0604020202020204" pitchFamily="34" charset="0"/>
                  </a:rPr>
                  <a:t>ReLUs</a:t>
                </a:r>
                <a:r>
                  <a:rPr lang="en-US"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r>
                  <a:rPr lang="en-US" sz="1800" b="1" i="1" dirty="0" smtClean="0">
                    <a:cs typeface="Arial" panose="020B0604020202020204" pitchFamily="34" charset="0"/>
                  </a:rPr>
                  <a:t>U, V, W</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n</a:t>
                </a:r>
                <a:r>
                  <a:rPr lang="en-US" sz="1800" b="1" dirty="0" smtClean="0">
                    <a:latin typeface="Arial" panose="020B0604020202020204" pitchFamily="34" charset="0"/>
                    <a:cs typeface="Arial" panose="020B0604020202020204" pitchFamily="34" charset="0"/>
                  </a:rPr>
                  <a:t>etwork parameters (unlike a </a:t>
                </a:r>
                <a:r>
                  <a:rPr lang="en-US" sz="1800" b="1" dirty="0" err="1" smtClean="0">
                    <a:latin typeface="Arial" panose="020B0604020202020204" pitchFamily="34" charset="0"/>
                    <a:cs typeface="Arial" panose="020B0604020202020204" pitchFamily="34" charset="0"/>
                  </a:rPr>
                  <a:t>feedforward</a:t>
                </a:r>
                <a:r>
                  <a:rPr lang="en-US" sz="1800" b="1" dirty="0" smtClean="0">
                    <a:latin typeface="Arial" panose="020B0604020202020204" pitchFamily="34" charset="0"/>
                    <a:cs typeface="Arial" panose="020B0604020202020204" pitchFamily="34" charset="0"/>
                  </a:rPr>
                  <a:t> neural network, an RNN </a:t>
                </a:r>
                <a:r>
                  <a:rPr lang="en-US" sz="1800" b="1" dirty="0">
                    <a:latin typeface="Arial" panose="020B0604020202020204" pitchFamily="34" charset="0"/>
                    <a:cs typeface="Arial" panose="020B0604020202020204" pitchFamily="34" charset="0"/>
                  </a:rPr>
                  <a:t>shares the same parameters across all </a:t>
                </a:r>
                <a:r>
                  <a:rPr lang="en-US" sz="1800" b="1" dirty="0" smtClean="0">
                    <a:latin typeface="Arial" panose="020B0604020202020204" pitchFamily="34" charset="0"/>
                    <a:cs typeface="Arial" panose="020B0604020202020204" pitchFamily="34" charset="0"/>
                  </a:rPr>
                  <a:t>time steps).</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r>
                  <a:rPr lang="en-US" sz="1800" b="1" i="1" dirty="0" smtClean="0">
                    <a:cs typeface="Arial" panose="020B0604020202020204" pitchFamily="34" charset="0"/>
                  </a:rPr>
                  <a:t>g</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activation function for the output </a:t>
                </a:r>
                <a:r>
                  <a:rPr lang="en-US" sz="1800" b="1" dirty="0" smtClean="0">
                    <a:latin typeface="Arial" panose="020B0604020202020204" pitchFamily="34" charset="0"/>
                    <a:cs typeface="Arial" panose="020B0604020202020204" pitchFamily="34" charset="0"/>
                  </a:rPr>
                  <a:t>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function).</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buChar char="•"/>
                </a:pPr>
                <a:r>
                  <a:rPr lang="en-US" sz="1800" b="1" i="1" dirty="0" smtClean="0">
                    <a:cs typeface="Arial" panose="020B0604020202020204" pitchFamily="34" charset="0"/>
                  </a:rPr>
                  <a:t>y</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𝑓</m:t>
                      </m:r>
                      <m:d>
                        <m:dPr>
                          <m:ctrlPr>
                            <a:rPr lang="en-US" i="1">
                              <a:solidFill>
                                <a:prstClr val="black"/>
                              </a:solidFill>
                              <a:latin typeface="Cambria Math" charset="0"/>
                            </a:rPr>
                          </m:ctrlPr>
                        </m:dPr>
                        <m:e>
                          <m:r>
                            <a:rPr lang="en-US" i="1">
                              <a:solidFill>
                                <a:prstClr val="black"/>
                              </a:solidFill>
                              <a:latin typeface="Cambria Math" panose="02040503050406030204" pitchFamily="18" charset="0"/>
                            </a:rPr>
                            <m:t>𝑈</m:t>
                          </m:r>
                          <m:sSub>
                            <m:sSubPr>
                              <m:ctrlPr>
                                <a:rPr lang="en-US" i="1">
                                  <a:solidFill>
                                    <a:prstClr val="black"/>
                                  </a:solidFill>
                                  <a:latin typeface="Cambria Math"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𝑊</m:t>
                          </m:r>
                          <m:sSub>
                            <m:sSubPr>
                              <m:ctrlPr>
                                <a:rPr lang="en-US" i="1">
                                  <a:solidFill>
                                    <a:prstClr val="black"/>
                                  </a:solidFill>
                                  <a:latin typeface="Cambria Math"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r>
                                <a:rPr lang="en-US">
                                  <a:solidFill>
                                    <a:prstClr val="black"/>
                                  </a:solidFill>
                                  <a:latin typeface="Cambria Math" panose="02040503050406030204" pitchFamily="18" charset="0"/>
                                </a:rPr>
                                <m:t>−1</m:t>
                              </m:r>
                            </m:sub>
                          </m:sSub>
                        </m:e>
                      </m:d>
                    </m:oMath>
                  </m:oMathPara>
                </a14:m>
                <a:endParaRPr lang="en-US" dirty="0">
                  <a:solidFill>
                    <a:prstClr val="black"/>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d>
                        <m:dPr>
                          <m:begChr m:val=""/>
                          <m:ctrlPr>
                            <a:rPr lang="en-US" i="1">
                              <a:solidFill>
                                <a:prstClr val="black"/>
                              </a:solidFill>
                              <a:latin typeface="Cambria Math" charset="0"/>
                            </a:rPr>
                          </m:ctrlPr>
                        </m:dPr>
                        <m:e>
                          <m:r>
                            <a:rPr lang="en-US" i="1">
                              <a:solidFill>
                                <a:prstClr val="black"/>
                              </a:solidFill>
                              <a:latin typeface="Cambria Math" panose="02040503050406030204" pitchFamily="18" charset="0"/>
                            </a:rPr>
                            <m:t>𝑦</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𝑔</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𝑉</m:t>
                          </m:r>
                          <m:sSub>
                            <m:sSubPr>
                              <m:ctrlPr>
                                <a:rPr lang="en-US" i="1">
                                  <a:solidFill>
                                    <a:prstClr val="black"/>
                                  </a:solidFill>
                                  <a:latin typeface="Cambria Math"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e>
                      </m:d>
                    </m:oMath>
                  </m:oMathPara>
                </a14:m>
                <a:endParaRPr lang="en-US" dirty="0">
                  <a:solidFill>
                    <a:prstClr val="black"/>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fontAlgn="auto">
              <a:buClr>
                <a:srgbClr val="4F81BD"/>
              </a:buClr>
              <a:buFont typeface="Wingdings" panose="05000000000000000000" pitchFamily="2" charset="2"/>
              <a:buChar char="Ø"/>
            </a:pPr>
            <a:endParaRPr lang="en-US" sz="1800" dirty="0">
              <a:solidFill>
                <a:prstClr val="black"/>
              </a:solidFill>
            </a:endParaRPr>
          </a:p>
        </p:txBody>
      </p:sp>
    </p:spTree>
    <p:extLst>
      <p:ext uri="{BB962C8B-B14F-4D97-AF65-F5344CB8AC3E}">
        <p14:creationId xmlns:p14="http://schemas.microsoft.com/office/powerpoint/2010/main" val="1727668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a:t>
            </a:r>
            <a:r>
              <a:rPr lang="en-US" dirty="0" smtClean="0"/>
              <a:t>raining</a:t>
            </a:r>
            <a:endParaRPr lang="en-US" dirty="0"/>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Real-Time Recurrent Learning (RTRL</a:t>
            </a:r>
            <a:r>
              <a:rPr lang="en-US" sz="1800" dirty="0" smtClean="0">
                <a:solidFill>
                  <a:prstClr val="black"/>
                </a:solidFill>
                <a:latin typeface="Arial" charset="0"/>
                <a:ea typeface="Arial" charset="0"/>
                <a:cs typeface="Arial" charset="0"/>
              </a:rPr>
              <a:t>):</a:t>
            </a:r>
            <a:br>
              <a:rPr lang="en-US" sz="1800" dirty="0" smtClean="0">
                <a:solidFill>
                  <a:prstClr val="black"/>
                </a:solidFill>
                <a:latin typeface="Arial" charset="0"/>
                <a:ea typeface="Arial" charset="0"/>
                <a:cs typeface="Arial" charset="0"/>
              </a:rPr>
            </a:br>
            <a:r>
              <a:rPr lang="en-US" sz="1800" dirty="0" smtClean="0">
                <a:solidFill>
                  <a:prstClr val="black"/>
                </a:solidFill>
                <a:latin typeface="Arial" charset="0"/>
                <a:ea typeface="Arial" charset="0"/>
                <a:cs typeface="Arial" charset="0"/>
              </a:rPr>
              <a:t>Computing </a:t>
            </a:r>
            <a:r>
              <a:rPr lang="en-US" sz="1800" dirty="0">
                <a:solidFill>
                  <a:prstClr val="black"/>
                </a:solidFill>
                <a:latin typeface="Arial" charset="0"/>
                <a:ea typeface="Arial" charset="0"/>
                <a:cs typeface="Arial" charset="0"/>
              </a:rPr>
              <a:t>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defTabSz="457200" fontAlgn="auto">
              <a:spcBef>
                <a:spcPts val="0"/>
              </a:spcBef>
              <a:spcAft>
                <a:spcPts val="0"/>
              </a:spcAft>
            </a:pPr>
            <a:r>
              <a:rPr lang="en-US" sz="1800" b="1" dirty="0" smtClean="0">
                <a:solidFill>
                  <a:prstClr val="black"/>
                </a:solidFill>
                <a:ea typeface="Arial" charset="0"/>
                <a:cs typeface="Arial" charset="0"/>
              </a:rPr>
              <a:t>BPTT</a:t>
            </a:r>
            <a:endParaRPr lang="en-US" sz="1800" b="1" dirty="0">
              <a:solidFill>
                <a:prstClr val="black"/>
              </a:solidFill>
              <a:ea typeface="Arial" charset="0"/>
              <a:cs typeface="Arial" charset="0"/>
            </a:endParaRP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Back-Propagation Through Time (BPTT</a:t>
            </a:r>
            <a:r>
              <a:rPr lang="en-US" sz="1800" dirty="0" smtClean="0">
                <a:solidFill>
                  <a:prstClr val="black"/>
                </a:solidFill>
                <a:latin typeface="Arial" charset="0"/>
                <a:ea typeface="Arial" charset="0"/>
                <a:cs typeface="Arial" charset="0"/>
              </a:rPr>
              <a:t>): Unfolding an RNN </a:t>
            </a:r>
            <a:r>
              <a:rPr lang="en-US" sz="1800" dirty="0">
                <a:solidFill>
                  <a:prstClr val="black"/>
                </a:solidFill>
                <a:latin typeface="Arial" charset="0"/>
                <a:ea typeface="Arial" charset="0"/>
                <a:cs typeface="Arial" charset="0"/>
              </a:rPr>
              <a:t>in time and using the extended version of </a:t>
            </a:r>
            <a:r>
              <a:rPr lang="en-US" sz="1800" dirty="0" err="1" smtClean="0">
                <a:solidFill>
                  <a:prstClr val="black"/>
                </a:solidFill>
                <a:latin typeface="Arial" charset="0"/>
                <a:ea typeface="Arial" charset="0"/>
                <a:cs typeface="Arial" charset="0"/>
              </a:rPr>
              <a:t>backpropagation</a:t>
            </a:r>
            <a:r>
              <a:rPr lang="en-US" sz="1800" dirty="0" smtClean="0">
                <a:solidFill>
                  <a:prstClr val="black"/>
                </a:solidFill>
                <a:latin typeface="Arial" charset="0"/>
                <a:ea typeface="Arial" charset="0"/>
                <a:cs typeface="Arial" charset="0"/>
              </a:rPr>
              <a:t>.</a:t>
            </a:r>
            <a:endParaRPr lang="en-US" sz="1800" dirty="0">
              <a:solidFill>
                <a:prstClr val="black"/>
              </a:solidFill>
              <a:latin typeface="Arial" charset="0"/>
              <a:ea typeface="Arial" charset="0"/>
              <a:cs typeface="Arial" charset="0"/>
            </a:endParaRP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Extended </a:t>
            </a:r>
            <a:r>
              <a:rPr lang="en-US" sz="1800" dirty="0" err="1">
                <a:solidFill>
                  <a:prstClr val="black"/>
                </a:solidFill>
                <a:latin typeface="Arial" charset="0"/>
                <a:ea typeface="Arial" charset="0"/>
                <a:cs typeface="Arial" charset="0"/>
              </a:rPr>
              <a:t>Kalman</a:t>
            </a:r>
            <a:r>
              <a:rPr lang="en-US" sz="1800" dirty="0">
                <a:solidFill>
                  <a:prstClr val="black"/>
                </a:solidFill>
                <a:latin typeface="Arial" charset="0"/>
                <a:ea typeface="Arial" charset="0"/>
                <a:cs typeface="Arial" charset="0"/>
              </a:rPr>
              <a:t> Filtering (EKF</a:t>
            </a:r>
            <a:r>
              <a:rPr lang="en-US" sz="1800" dirty="0" smtClean="0">
                <a:solidFill>
                  <a:prstClr val="black"/>
                </a:solidFill>
                <a:latin typeface="Arial" charset="0"/>
                <a:ea typeface="Arial" charset="0"/>
                <a:cs typeface="Arial" charset="0"/>
              </a:rPr>
              <a:t>):</a:t>
            </a:r>
            <a:br>
              <a:rPr lang="en-US" sz="1800" dirty="0" smtClean="0">
                <a:solidFill>
                  <a:prstClr val="black"/>
                </a:solidFill>
                <a:latin typeface="Arial" charset="0"/>
                <a:ea typeface="Arial" charset="0"/>
                <a:cs typeface="Arial" charset="0"/>
              </a:rPr>
            </a:br>
            <a:r>
              <a:rPr lang="en-US" sz="1800" dirty="0" smtClean="0">
                <a:solidFill>
                  <a:prstClr val="black"/>
                </a:solidFill>
                <a:latin typeface="Arial" charset="0"/>
                <a:ea typeface="Arial" charset="0"/>
                <a:cs typeface="Arial" charset="0"/>
              </a:rPr>
              <a:t>a </a:t>
            </a:r>
            <a:r>
              <a:rPr lang="en-US" sz="1800" dirty="0">
                <a:solidFill>
                  <a:prstClr val="black"/>
                </a:solidFill>
                <a:latin typeface="Arial" charset="0"/>
                <a:ea typeface="Arial" charset="0"/>
                <a:cs typeface="Arial" charset="0"/>
              </a:rPr>
              <a:t>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6596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smtClean="0"/>
              <a:t>Backpropagation</a:t>
            </a:r>
            <a:r>
              <a:rPr lang="en-US" dirty="0" smtClean="0"/>
              <a:t> </a:t>
            </a:r>
            <a:r>
              <a:rPr lang="en-US" dirty="0"/>
              <a:t>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a:t>
                </a:r>
                <a:r>
                  <a:rPr lang="en-US" sz="2400" b="1" dirty="0" smtClean="0">
                    <a:latin typeface="Arial" panose="020B0604020202020204" pitchFamily="34" charset="0"/>
                    <a:cs typeface="Arial" panose="020B0604020202020204" pitchFamily="34" charset="0"/>
                  </a:rPr>
                  <a:t>learned (</a:t>
                </a:r>
                <a:r>
                  <a:rPr lang="en-US" sz="2400" b="1" i="1" dirty="0" smtClean="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charset="0"/>
                            <a:ea typeface="Arial" charset="0"/>
                            <a:cs typeface="Arial" charset="0"/>
                          </a:rPr>
                        </m:ctrlPr>
                      </m:dPr>
                      <m:e>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a:t>
                </a:r>
                <a:r>
                  <a:rPr lang="en-US" sz="1800" b="1" dirty="0" smtClean="0">
                    <a:latin typeface="Arial" charset="0"/>
                    <a:ea typeface="Arial" charset="0"/>
                    <a:cs typeface="Arial" charset="0"/>
                  </a:rPr>
                  <a:t>examples</a:t>
                </a:r>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smtClean="0">
                    <a:latin typeface="Arial" charset="0"/>
                    <a:ea typeface="Arial" charset="0"/>
                    <a:cs typeface="Arial" charset="0"/>
                  </a:rPr>
                  <a:t> </a:t>
                </a:r>
                <a:r>
                  <a:rPr lang="en-US" sz="1800" b="1" dirty="0">
                    <a:latin typeface="Arial" charset="0"/>
                    <a:ea typeface="Arial" charset="0"/>
                    <a:cs typeface="Arial" charset="0"/>
                  </a:rPr>
                  <a:t>the prediction of the network </a:t>
                </a:r>
              </a:p>
              <a:p>
                <a:pPr marL="349250" lvl="1" indent="-166688">
                  <a:buFont typeface="Wingdings" charset="2"/>
                  <a:buChar char="§"/>
                </a:pPr>
                <a14:m>
                  <m:oMath xmlns:m="http://schemas.openxmlformats.org/officeDocument/2006/math">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smtClean="0">
                    <a:latin typeface="Arial" charset="0"/>
                    <a:ea typeface="Arial" charset="0"/>
                    <a:cs typeface="Arial" charset="0"/>
                  </a:rPr>
                  <a:t>: the true label</a:t>
                </a: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108"/>
                </a:stretch>
              </a:blipFill>
            </p:spPr>
            <p:txBody>
              <a:bodyPr/>
              <a:lstStyle/>
              <a:p>
                <a:r>
                  <a:rPr lang="en-US">
                    <a:noFill/>
                  </a:rPr>
                  <a:t> </a:t>
                </a:r>
              </a:p>
            </p:txBody>
          </p:sp>
        </mc:Fallback>
      </mc:AlternateContent>
    </p:spTree>
    <p:extLst>
      <p:ext uri="{BB962C8B-B14F-4D97-AF65-F5344CB8AC3E}">
        <p14:creationId xmlns:p14="http://schemas.microsoft.com/office/powerpoint/2010/main" val="355496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The Vanishing </a:t>
            </a:r>
            <a:r>
              <a:rPr lang="en-US" dirty="0"/>
              <a:t>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a:t>
            </a:r>
            <a:r>
              <a:rPr lang="en-US" sz="2400" b="1" dirty="0" smtClean="0">
                <a:latin typeface="Arial" panose="020B0604020202020204" pitchFamily="34" charset="0"/>
                <a:cs typeface="Arial" panose="020B0604020202020204" pitchFamily="34" charset="0"/>
              </a:rPr>
              <a:t>grows exponentially </a:t>
            </a:r>
            <a:r>
              <a:rPr lang="en-US" sz="2400" b="1" dirty="0">
                <a:latin typeface="Arial" panose="020B0604020202020204" pitchFamily="34" charset="0"/>
                <a:cs typeface="Arial" panose="020B0604020202020204" pitchFamily="34" charset="0"/>
              </a:rPr>
              <a:t>as it </a:t>
            </a:r>
            <a:r>
              <a:rPr lang="en-US" sz="2400" b="1" dirty="0" smtClean="0">
                <a:latin typeface="Arial" panose="020B0604020202020204" pitchFamily="34" charset="0"/>
                <a:cs typeface="Arial" panose="020B0604020202020204" pitchFamily="34" charset="0"/>
              </a:rPr>
              <a:t>propagates through an RNN</a:t>
            </a:r>
            <a:r>
              <a:rPr lang="en-US" sz="2400" b="1" dirty="0">
                <a:latin typeface="Arial" panose="020B0604020202020204" pitchFamily="34" charset="0"/>
                <a:cs typeface="Arial" panose="020B0604020202020204" pitchFamily="34" charset="0"/>
              </a:rPr>
              <a:t>.</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a:t>
            </a:r>
            <a:r>
              <a:rPr lang="en-US" sz="2400" b="1" dirty="0" smtClean="0">
                <a:latin typeface="Arial" panose="020B0604020202020204" pitchFamily="34" charset="0"/>
                <a:cs typeface="Arial" panose="020B0604020202020204" pitchFamily="34" charset="0"/>
              </a:rPr>
              <a:t>to approximately 10 </a:t>
            </a:r>
            <a:r>
              <a:rPr lang="en-US" sz="2400" b="1" dirty="0">
                <a:latin typeface="Arial" panose="020B0604020202020204" pitchFamily="34" charset="0"/>
                <a:cs typeface="Arial" panose="020B0604020202020204" pitchFamily="34" charset="0"/>
              </a:rPr>
              <a:t>time steps between </a:t>
            </a:r>
            <a:r>
              <a:rPr lang="en-US" sz="2400" b="1" dirty="0" smtClean="0">
                <a:latin typeface="Arial" panose="020B0604020202020204" pitchFamily="34" charset="0"/>
                <a:cs typeface="Arial" panose="020B0604020202020204" pitchFamily="34" charset="0"/>
              </a:rPr>
              <a:t>the relevant </a:t>
            </a:r>
            <a:r>
              <a:rPr lang="en-US" sz="2400" b="1" dirty="0">
                <a:latin typeface="Arial" panose="020B0604020202020204" pitchFamily="34" charset="0"/>
                <a:cs typeface="Arial" panose="020B0604020202020204" pitchFamily="34" charset="0"/>
              </a:rPr>
              <a:t>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185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An LSTM is a </a:t>
            </a:r>
            <a:r>
              <a:rPr lang="en-US" sz="2400" b="1" dirty="0">
                <a:latin typeface="Arial" panose="020B0604020202020204" pitchFamily="34" charset="0"/>
                <a:cs typeface="Arial" panose="020B0604020202020204" pitchFamily="34" charset="0"/>
              </a:rPr>
              <a:t>special kind of RNN architecture, capable of learning long-term dependencies.</a:t>
            </a:r>
          </a:p>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An LSTM </a:t>
            </a:r>
            <a:r>
              <a:rPr lang="en-US" sz="2400" b="1" dirty="0">
                <a:latin typeface="Arial" panose="020B0604020202020204" pitchFamily="34" charset="0"/>
                <a:cs typeface="Arial" panose="020B0604020202020204" pitchFamily="34" charset="0"/>
              </a:rPr>
              <a:t>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a:t>
            </a:r>
            <a:r>
              <a:rPr lang="en-US" sz="2400" b="1" dirty="0" smtClean="0">
                <a:latin typeface="Arial" panose="020B0604020202020204" pitchFamily="34" charset="0"/>
                <a:cs typeface="Arial" panose="020B0604020202020204" pitchFamily="34" charset="0"/>
              </a:rPr>
              <a:t>outperform RNNs </a:t>
            </a:r>
            <a:r>
              <a:rPr lang="en-US" sz="2400" b="1" dirty="0">
                <a:latin typeface="Arial" panose="020B0604020202020204" pitchFamily="34" charset="0"/>
                <a:cs typeface="Arial" panose="020B0604020202020204" pitchFamily="34" charset="0"/>
              </a:rPr>
              <a:t>and Hidden Markov Models (</a:t>
            </a:r>
            <a:r>
              <a:rPr lang="en-US" sz="2400" b="1" dirty="0" smtClean="0">
                <a:latin typeface="Arial" panose="020B0604020202020204" pitchFamily="34" charset="0"/>
                <a:cs typeface="Arial" panose="020B0604020202020204" pitchFamily="34" charset="0"/>
              </a:rPr>
              <a:t>HMMs):</a:t>
            </a:r>
            <a:endParaRPr lang="en-US" sz="2400" b="1" dirty="0">
              <a:latin typeface="Arial" panose="020B0604020202020204" pitchFamily="34" charset="0"/>
              <a:cs typeface="Arial" panose="020B0604020202020204" pitchFamily="34" charset="0"/>
            </a:endParaRPr>
          </a:p>
          <a:p>
            <a:pPr marL="349250" lvl="1" indent="-166688">
              <a:buFont typeface="Wingdings" charset="2"/>
              <a:buChar char="§"/>
            </a:pPr>
            <a:r>
              <a:rPr lang="en-US" sz="1800" b="1" dirty="0">
                <a:latin typeface="Arial" charset="0"/>
                <a:ea typeface="Arial" charset="0"/>
                <a:cs typeface="Arial" charset="0"/>
              </a:rPr>
              <a:t>Speech </a:t>
            </a:r>
            <a:r>
              <a:rPr lang="en-US" sz="1800" b="1" dirty="0" smtClean="0">
                <a:latin typeface="Arial" charset="0"/>
                <a:ea typeface="Arial" charset="0"/>
                <a:cs typeface="Arial" charset="0"/>
              </a:rPr>
              <a:t>Recognition: 17.7</a:t>
            </a:r>
            <a:r>
              <a:rPr lang="en-US" sz="1800" b="1" dirty="0">
                <a:latin typeface="Arial" charset="0"/>
                <a:ea typeface="Arial" charset="0"/>
                <a:cs typeface="Arial" charset="0"/>
              </a:rPr>
              <a:t>% phoneme error rate on TIMIT </a:t>
            </a:r>
            <a:r>
              <a:rPr lang="en-US" sz="1800" b="1" dirty="0" smtClean="0">
                <a:latin typeface="Arial" charset="0"/>
                <a:ea typeface="Arial" charset="0"/>
                <a:cs typeface="Arial" charset="0"/>
              </a:rPr>
              <a:t>acoustic phonetic corpus.</a:t>
            </a:r>
            <a:endParaRPr lang="en-US" sz="1800" b="1" dirty="0">
              <a:latin typeface="Arial" charset="0"/>
              <a:ea typeface="Arial" charset="0"/>
              <a:cs typeface="Arial" charset="0"/>
            </a:endParaRP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a:t>
            </a:r>
            <a:r>
              <a:rPr lang="en-US" sz="2400" b="1" dirty="0" smtClean="0">
                <a:latin typeface="Arial" panose="020B0604020202020204" pitchFamily="34" charset="0"/>
                <a:cs typeface="Arial" panose="020B0604020202020204" pitchFamily="34" charset="0"/>
              </a:rPr>
              <a:t>that learn </a:t>
            </a:r>
            <a:r>
              <a:rPr lang="en-US" sz="2400" b="1" dirty="0">
                <a:latin typeface="Arial" panose="020B0604020202020204" pitchFamily="34" charset="0"/>
                <a:cs typeface="Arial" panose="020B0604020202020204" pitchFamily="34" charset="0"/>
              </a:rPr>
              <a:t>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899740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Each </a:t>
            </a:r>
            <a:r>
              <a:rPr lang="en-US" sz="2400" b="1" dirty="0">
                <a:latin typeface="Arial" panose="020B0604020202020204" pitchFamily="34" charset="0"/>
                <a:cs typeface="Arial" panose="020B0604020202020204" pitchFamily="34" charset="0"/>
              </a:rPr>
              <a:t>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1589298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The visual system contains a complex arrangement of cells</a:t>
            </a:r>
          </a:p>
          <a:p>
            <a:pPr marL="285750" indent="-285750" algn="just">
              <a:spcAft>
                <a:spcPct val="50000"/>
              </a:spcAft>
              <a:buFont typeface="Arial" panose="020B0604020202020204" pitchFamily="34" charset="0"/>
              <a:buChar char="•"/>
            </a:pPr>
            <a:r>
              <a:rPr lang="en-US" sz="1800" b="1" kern="0" dirty="0">
                <a:solidFill>
                  <a:schemeClr val="bg1"/>
                </a:solidFill>
              </a:rPr>
              <a:t>Each cell is responsible for only a sub-region of the visual field, or receptive field</a:t>
            </a:r>
          </a:p>
          <a:p>
            <a:pPr marL="285750" indent="-285750" algn="just">
              <a:spcAft>
                <a:spcPct val="50000"/>
              </a:spcAft>
              <a:buFont typeface="Arial" panose="020B0604020202020204" pitchFamily="34" charset="0"/>
              <a:buChar char="•"/>
            </a:pPr>
            <a:r>
              <a:rPr lang="en-US" sz="1800" b="1" kern="0" dirty="0">
                <a:solidFill>
                  <a:schemeClr val="bg1"/>
                </a:solidFill>
              </a:rPr>
              <a:t>The arrangement of these sub-regions is such, that the entire visual field is covered</a:t>
            </a: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pic>
        <p:nvPicPr>
          <p:cNvPr id="2" name="Picture 1"/>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algn="just">
              <a:spcAft>
                <a:spcPct val="50000"/>
              </a:spcAft>
            </a:pPr>
            <a:r>
              <a:rPr lang="en-US" sz="1800" b="1" kern="0" dirty="0">
                <a:solidFill>
                  <a:schemeClr val="bg1"/>
                </a:solidFill>
              </a:rPr>
              <a:t>Before reaching the primary visual cortex, fibers on the optic nerve make a synapse in the </a:t>
            </a:r>
            <a:r>
              <a:rPr lang="en-US" sz="1800" b="1" kern="0" dirty="0">
                <a:solidFill>
                  <a:srgbClr val="C00000"/>
                </a:solidFill>
              </a:rPr>
              <a:t>lateral geniculate nucleus (LGN), </a:t>
            </a:r>
            <a:r>
              <a:rPr lang="en-US" sz="1800" b="1" kern="0" dirty="0">
                <a:solidFill>
                  <a:schemeClr val="bg1"/>
                </a:solidFill>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algn="just">
              <a:spcAft>
                <a:spcPct val="50000"/>
              </a:spcAft>
            </a:pPr>
            <a:endParaRPr lang="en-US" sz="1800" b="1" kern="0" dirty="0">
              <a:solidFill>
                <a:srgbClr val="C00000"/>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Convolutional Neural Networks (CNNs) were proposed to emulate the animal visual cortex, which exploits the spatially local correlations present in natural images. </a:t>
            </a: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898513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solidFill>
                  <a:prstClr val="black"/>
                </a:solidFill>
              </a:rPr>
              <a:pPr/>
              <a:t>19</a:t>
            </a:fld>
            <a:endParaRPr lang="en-US">
              <a:solidFill>
                <a:prstClr val="black"/>
              </a:solidFill>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charset="0"/>
                          </a:rPr>
                        </m:ctrlPr>
                      </m:funcPr>
                      <m:fName>
                        <m:r>
                          <m:rPr>
                            <m:sty m:val="p"/>
                          </m:rPr>
                          <a:rPr lang="en-US" sz="2000">
                            <a:latin typeface="Cambria Math" panose="02040503050406030204" pitchFamily="18" charset="0"/>
                          </a:rPr>
                          <m:t>tanh</m:t>
                        </m:r>
                      </m:fName>
                      <m:e>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charset="0"/>
                          </a:rPr>
                        </m:ctrlPr>
                      </m:funcPr>
                      <m:fName>
                        <m:r>
                          <m:rPr>
                            <m:sty m:val="p"/>
                          </m:rPr>
                          <a:rPr lang="en-US" sz="2000">
                            <a:latin typeface="Cambria Math" panose="02040503050406030204" pitchFamily="18" charset="0"/>
                          </a:rPr>
                          <m:t>tanh</m:t>
                        </m:r>
                      </m:fName>
                      <m:e>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charset="0"/>
                          </a:rPr>
                        </m:ctrlPr>
                      </m:dPr>
                      <m:e>
                        <m:r>
                          <a:rPr lang="en-US" sz="2000" i="1">
                            <a:latin typeface="Cambria Math" panose="02040503050406030204" pitchFamily="18" charset="0"/>
                          </a:rPr>
                          <m:t>𝑉</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smtClean="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defTabSz="457200" fontAlgn="auto">
                  <a:spcBef>
                    <a:spcPts val="0"/>
                  </a:spcBef>
                  <a:spcAft>
                    <a:spcPts val="1200"/>
                  </a:spcAft>
                  <a:buFont typeface="Arial" charset="0"/>
                  <a:buChar char="•"/>
                </a:pPr>
                <a14:m>
                  <m:oMath xmlns:m="http://schemas.openxmlformats.org/officeDocument/2006/math">
                    <m:r>
                      <a:rPr lang="en-US" sz="1800" b="1" i="1" smtClean="0">
                        <a:solidFill>
                          <a:prstClr val="black"/>
                        </a:solidFill>
                        <a:latin typeface="Cambria Math" charset="0"/>
                        <a:cs typeface="Arial" panose="020B0604020202020204" pitchFamily="34" charset="0"/>
                      </a:rPr>
                      <m:t>𝒊</m:t>
                    </m:r>
                    <m:r>
                      <a:rPr lang="en-US" sz="1800" b="1" smtClean="0">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input gate, how much of the new information will be let through the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𝒇</m:t>
                    </m:r>
                  </m:oMath>
                </a14:m>
                <a:r>
                  <a:rPr lang="en-US" sz="1800" b="1" dirty="0">
                    <a:solidFill>
                      <a:prstClr val="black"/>
                    </a:solidFill>
                    <a:latin typeface="Arial" panose="020B0604020202020204" pitchFamily="34" charset="0"/>
                    <a:cs typeface="Arial" panose="020B0604020202020204" pitchFamily="34" charset="0"/>
                  </a:rPr>
                  <a:t>: forget gate, responsible for information should be thrown away from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𝒐</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output gate, how much of the information will be passed to expose to the next time step.</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𝒈</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self-recurrent which is equal to standard RNN</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𝒄</m:t>
                        </m:r>
                      </m:e>
                      <m:sub>
                        <m:r>
                          <a:rPr lang="en-US" sz="1800" b="1" i="1">
                            <a:solidFill>
                              <a:prstClr val="black"/>
                            </a:solidFill>
                            <a:latin typeface="Cambria Math" charset="0"/>
                            <a:cs typeface="Arial" panose="020B0604020202020204" pitchFamily="34" charset="0"/>
                          </a:rPr>
                          <m:t>𝒕</m:t>
                        </m:r>
                      </m:sub>
                    </m:sSub>
                  </m:oMath>
                </a14:m>
                <a:r>
                  <a:rPr lang="en-US" sz="1800" b="1" dirty="0" smtClean="0">
                    <a:solidFill>
                      <a:prstClr val="black"/>
                    </a:solidFill>
                    <a:latin typeface="Arial" panose="020B0604020202020204" pitchFamily="34" charset="0"/>
                    <a:cs typeface="Arial" panose="020B0604020202020204" pitchFamily="34" charset="0"/>
                  </a:rPr>
                  <a:t>: </a:t>
                </a:r>
                <a:r>
                  <a:rPr lang="en-US" sz="1800" b="1" dirty="0">
                    <a:solidFill>
                      <a:prstClr val="black"/>
                    </a:solidFill>
                    <a:latin typeface="Arial" panose="020B0604020202020204" pitchFamily="34" charset="0"/>
                    <a:cs typeface="Arial" panose="020B0604020202020204" pitchFamily="34" charset="0"/>
                  </a:rPr>
                  <a:t>internal memory of the memory cell </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𝒔</m:t>
                        </m:r>
                      </m:e>
                      <m:sub>
                        <m:r>
                          <a:rPr lang="en-US" sz="1800" b="1" i="1">
                            <a:solidFill>
                              <a:prstClr val="black"/>
                            </a:solidFill>
                            <a:latin typeface="Cambria Math" charset="0"/>
                            <a:cs typeface="Arial" panose="020B0604020202020204" pitchFamily="34" charset="0"/>
                          </a:rPr>
                          <m:t>𝒕</m:t>
                        </m:r>
                      </m:sub>
                    </m:sSub>
                  </m:oMath>
                </a14:m>
                <a:r>
                  <a:rPr lang="en-US" sz="1800" b="1" dirty="0" smtClean="0">
                    <a:solidFill>
                      <a:prstClr val="black"/>
                    </a:solidFill>
                    <a:latin typeface="Arial" panose="020B0604020202020204" pitchFamily="34" charset="0"/>
                    <a:cs typeface="Arial" panose="020B0604020202020204" pitchFamily="34" charset="0"/>
                  </a:rPr>
                  <a:t>: </a:t>
                </a:r>
                <a:r>
                  <a:rPr lang="en-US" sz="1800" b="1" dirty="0">
                    <a:solidFill>
                      <a:prstClr val="black"/>
                    </a:solidFill>
                    <a:latin typeface="Arial" panose="020B0604020202020204" pitchFamily="34" charset="0"/>
                    <a:cs typeface="Arial" panose="020B0604020202020204" pitchFamily="34" charset="0"/>
                  </a:rPr>
                  <a:t>hidden state </a:t>
                </a:r>
              </a:p>
              <a:p>
                <a:pPr marL="182563" indent="-182563" defTabSz="457200" fontAlgn="auto">
                  <a:spcBef>
                    <a:spcPts val="0"/>
                  </a:spcBef>
                  <a:spcAft>
                    <a:spcPts val="1200"/>
                  </a:spcAft>
                  <a:buFont typeface="Arial" charset="0"/>
                  <a:buChar char="•"/>
                </a:pPr>
                <a14:m>
                  <m:oMath xmlns:m="http://schemas.openxmlformats.org/officeDocument/2006/math">
                    <m:r>
                      <a:rPr lang="en-US" sz="1800" b="1" smtClean="0">
                        <a:solidFill>
                          <a:prstClr val="black"/>
                        </a:solidFill>
                        <a:latin typeface="Cambria Math" charset="0"/>
                        <a:cs typeface="Arial" panose="020B0604020202020204" pitchFamily="34" charset="0"/>
                      </a:rPr>
                      <m:t>𝐲</m:t>
                    </m:r>
                  </m:oMath>
                </a14:m>
                <a:r>
                  <a:rPr lang="en-US" sz="1800" b="1" dirty="0" smtClean="0">
                    <a:solidFill>
                      <a:prstClr val="black"/>
                    </a:solidFill>
                    <a:latin typeface="Arial" panose="020B0604020202020204" pitchFamily="34" charset="0"/>
                    <a:cs typeface="Arial" panose="020B0604020202020204" pitchFamily="34" charset="0"/>
                  </a:rPr>
                  <a:t>: </a:t>
                </a:r>
                <a:r>
                  <a:rPr lang="en-US" sz="1800" b="1" dirty="0">
                    <a:solidFill>
                      <a:prstClr val="black"/>
                    </a:solidFill>
                    <a:latin typeface="Arial" panose="020B0604020202020204" pitchFamily="34" charset="0"/>
                    <a:cs typeface="Arial" panose="020B0604020202020204" pitchFamily="34" charset="0"/>
                  </a:rPr>
                  <a:t>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938557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smtClean="0">
                <a:latin typeface="Arial" panose="020B0604020202020204" pitchFamily="34" charset="0"/>
                <a:cs typeface="Arial" panose="020B0604020202020204" pitchFamily="34" charset="0"/>
              </a:rPr>
              <a:t>A demonstration of how</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an unrolled LSTM</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preserves sequential</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input, forget, </a:t>
            </a:r>
            <a:r>
              <a:rPr lang="en-US" sz="2400" b="1" dirty="0" smtClean="0">
                <a:latin typeface="Arial" panose="020B0604020202020204" pitchFamily="34" charset="0"/>
                <a:cs typeface="Arial" panose="020B0604020202020204" pitchFamily="34" charset="0"/>
              </a:rPr>
              <a:t>and</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output </a:t>
            </a:r>
            <a:r>
              <a:rPr lang="en-US" sz="2400" b="1" dirty="0">
                <a:latin typeface="Arial" panose="020B0604020202020204" pitchFamily="34" charset="0"/>
                <a:cs typeface="Arial" panose="020B0604020202020204" pitchFamily="34" charset="0"/>
              </a:rPr>
              <a:t>gate </a:t>
            </a:r>
            <a:r>
              <a:rPr lang="en-US" sz="2400" b="1" dirty="0" smtClean="0">
                <a:latin typeface="Arial" panose="020B0604020202020204" pitchFamily="34" charset="0"/>
                <a:cs typeface="Arial" panose="020B0604020202020204" pitchFamily="34" charset="0"/>
              </a:rPr>
              <a:t>activations</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are displayed to </a:t>
            </a:r>
            <a:r>
              <a:rPr lang="en-US" sz="2400" b="1" dirty="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left</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and above </a:t>
            </a:r>
            <a:r>
              <a:rPr lang="en-US" sz="2400" b="1" dirty="0">
                <a:latin typeface="Arial" panose="020B0604020202020204" pitchFamily="34" charset="0"/>
                <a:cs typeface="Arial" panose="020B0604020202020204" pitchFamily="34" charset="0"/>
              </a:rPr>
              <a:t>the memory </a:t>
            </a:r>
            <a:r>
              <a:rPr lang="en-US" sz="2400" b="1" dirty="0" smtClean="0">
                <a:latin typeface="Arial" panose="020B0604020202020204" pitchFamily="34" charset="0"/>
                <a:cs typeface="Arial" panose="020B0604020202020204" pitchFamily="34" charset="0"/>
              </a:rPr>
              <a:t>block (respectively). The </a:t>
            </a:r>
            <a:r>
              <a:rPr lang="en-US" sz="2400" b="1" dirty="0">
                <a:latin typeface="Arial" panose="020B0604020202020204" pitchFamily="34" charset="0"/>
                <a:cs typeface="Arial" panose="020B0604020202020204" pitchFamily="34" charset="0"/>
              </a:rPr>
              <a:t>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a:t>
            </a:r>
            <a:r>
              <a:rPr lang="en-US" sz="2400" b="1" dirty="0" smtClean="0">
                <a:latin typeface="Arial" panose="020B0604020202020204" pitchFamily="34" charset="0"/>
                <a:cs typeface="Arial" panose="020B0604020202020204" pitchFamily="34" charset="0"/>
              </a:rPr>
              <a:t>RNNs are a </a:t>
            </a:r>
            <a:r>
              <a:rPr lang="en-US" sz="2400" b="1" dirty="0">
                <a:latin typeface="Arial" panose="020B0604020202020204" pitchFamily="34" charset="0"/>
                <a:cs typeface="Arial" panose="020B0604020202020204" pitchFamily="34" charset="0"/>
              </a:rPr>
              <a:t>special case of </a:t>
            </a:r>
            <a:r>
              <a:rPr lang="en-US" sz="2400" b="1" dirty="0" smtClean="0">
                <a:latin typeface="Arial" panose="020B0604020202020204" pitchFamily="34" charset="0"/>
                <a:cs typeface="Arial" panose="020B0604020202020204" pitchFamily="34" charset="0"/>
              </a:rPr>
              <a:t>LSTMs: Set </a:t>
            </a:r>
            <a:r>
              <a:rPr lang="en-US" sz="2400" b="1" dirty="0">
                <a:latin typeface="Arial" panose="020B0604020202020204" pitchFamily="34" charset="0"/>
                <a:cs typeface="Arial" panose="020B0604020202020204" pitchFamily="34" charset="0"/>
              </a:rPr>
              <a:t>the input </a:t>
            </a:r>
            <a:r>
              <a:rPr lang="en-US" sz="2400" b="1" dirty="0" smtClean="0">
                <a:latin typeface="Arial" panose="020B0604020202020204" pitchFamily="34" charset="0"/>
                <a:cs typeface="Arial" panose="020B0604020202020204" pitchFamily="34" charset="0"/>
              </a:rPr>
              <a:t>gate to all </a:t>
            </a:r>
            <a:r>
              <a:rPr lang="en-US" sz="2400" b="1" dirty="0">
                <a:latin typeface="Arial" panose="020B0604020202020204" pitchFamily="34" charset="0"/>
                <a:cs typeface="Arial" panose="020B0604020202020204" pitchFamily="34" charset="0"/>
              </a:rPr>
              <a:t>ones (passing </a:t>
            </a:r>
            <a:r>
              <a:rPr lang="en-US" sz="2400" b="1" dirty="0" smtClean="0">
                <a:latin typeface="Arial" panose="020B0604020202020204" pitchFamily="34" charset="0"/>
                <a:cs typeface="Arial" panose="020B0604020202020204" pitchFamily="34" charset="0"/>
              </a:rPr>
              <a:t>all new </a:t>
            </a:r>
            <a:r>
              <a:rPr lang="en-US" sz="2400" b="1" dirty="0">
                <a:latin typeface="Arial" panose="020B0604020202020204" pitchFamily="34" charset="0"/>
                <a:cs typeface="Arial" panose="020B0604020202020204" pitchFamily="34" charset="0"/>
              </a:rPr>
              <a:t>information), the forget gate </a:t>
            </a:r>
            <a:r>
              <a:rPr lang="en-US" sz="2400" b="1" dirty="0" smtClean="0">
                <a:latin typeface="Arial" panose="020B0604020202020204" pitchFamily="34" charset="0"/>
                <a:cs typeface="Arial" panose="020B0604020202020204" pitchFamily="34" charset="0"/>
              </a:rPr>
              <a:t>to all </a:t>
            </a:r>
            <a:r>
              <a:rPr lang="en-US" sz="2400" b="1" dirty="0">
                <a:latin typeface="Arial" panose="020B0604020202020204" pitchFamily="34" charset="0"/>
                <a:cs typeface="Arial" panose="020B0604020202020204" pitchFamily="34" charset="0"/>
              </a:rPr>
              <a:t>zeros (forgetting all of the previous memory) and the output gate to all ones (exposing </a:t>
            </a:r>
            <a:r>
              <a:rPr lang="en-US" sz="2400" b="1" dirty="0" smtClean="0">
                <a:latin typeface="Arial" panose="020B0604020202020204" pitchFamily="34" charset="0"/>
                <a:cs typeface="Arial" panose="020B0604020202020204" pitchFamily="34" charset="0"/>
              </a:rPr>
              <a:t>the entire memory</a:t>
            </a:r>
            <a:r>
              <a:rPr lang="en-US" sz="2400" b="1"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060548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4542" y="647700"/>
            <a:ext cx="6661060" cy="5659794"/>
          </a:xfrm>
          <a:prstGeom prst="rect">
            <a:avLst/>
          </a:prstGeom>
        </p:spPr>
        <p:txBody>
          <a:bodyPr lIns="0" tIns="0" rIns="0" bIns="0"/>
          <a:lstStyle/>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defTabSz="457200" fontAlgn="auto">
              <a:spcBef>
                <a:spcPct val="20000"/>
              </a:spcBef>
              <a:spcAft>
                <a:spcPts val="1200"/>
              </a:spcAft>
              <a:buFont typeface="Arial" charset="0"/>
              <a:buChar char="•"/>
            </a:pPr>
            <a:r>
              <a:rPr lang="en-US" b="1" dirty="0" smtClean="0">
                <a:solidFill>
                  <a:prstClr val="black"/>
                </a:solidFill>
                <a:latin typeface="Arial" panose="020B0604020202020204" pitchFamily="34" charset="0"/>
                <a:cs typeface="Arial" panose="020B0604020202020204" pitchFamily="34" charset="0"/>
              </a:rPr>
              <a:t>In </a:t>
            </a:r>
            <a:r>
              <a:rPr lang="en-US" b="1" dirty="0">
                <a:solidFill>
                  <a:prstClr val="black"/>
                </a:solidFill>
                <a:latin typeface="Arial" panose="020B0604020202020204" pitchFamily="34" charset="0"/>
                <a:cs typeface="Arial" panose="020B0604020202020204" pitchFamily="34" charset="0"/>
              </a:rPr>
              <a:t>sequence tasks we usually </a:t>
            </a:r>
            <a:r>
              <a:rPr lang="en-US" b="1" dirty="0" smtClean="0">
                <a:solidFill>
                  <a:prstClr val="black"/>
                </a:solidFill>
                <a:latin typeface="Arial" panose="020B0604020202020204" pitchFamily="34" charset="0"/>
                <a:cs typeface="Arial" panose="020B0604020202020204" pitchFamily="34" charset="0"/>
              </a:rPr>
              <a:t>process information </a:t>
            </a:r>
            <a:r>
              <a:rPr lang="en-US" b="1" dirty="0">
                <a:solidFill>
                  <a:prstClr val="black"/>
                </a:solidFill>
                <a:latin typeface="Arial" panose="020B0604020202020204" pitchFamily="34" charset="0"/>
                <a:cs typeface="Arial" panose="020B0604020202020204" pitchFamily="34" charset="0"/>
              </a:rPr>
              <a:t>at several time scales. </a:t>
            </a:r>
          </a:p>
          <a:p>
            <a:pPr marL="182563" indent="-182563" defTabSz="457200" fontAlgn="auto">
              <a:spcBef>
                <a:spcPct val="20000"/>
              </a:spcBef>
              <a:spcAft>
                <a:spcPts val="1200"/>
              </a:spcAft>
              <a:buFont typeface="Arial" charset="0"/>
              <a:buChar char="•"/>
            </a:pPr>
            <a:r>
              <a:rPr lang="en-US" b="1" dirty="0" smtClean="0">
                <a:solidFill>
                  <a:prstClr val="black"/>
                </a:solidFill>
                <a:latin typeface="Arial" panose="020B0604020202020204" pitchFamily="34" charset="0"/>
                <a:cs typeface="Arial" panose="020B0604020202020204" pitchFamily="34" charset="0"/>
              </a:rPr>
              <a:t>DRNN</a:t>
            </a:r>
            <a:r>
              <a:rPr lang="en-US" b="1" dirty="0">
                <a:solidFill>
                  <a:prstClr val="black"/>
                </a:solidFill>
                <a:latin typeface="Arial" panose="020B0604020202020204" pitchFamily="34" charset="0"/>
                <a:cs typeface="Arial" panose="020B0604020202020204" pitchFamily="34" charset="0"/>
              </a:rPr>
              <a:t>: a combination of the concepts of deep neural networks (DNN) with RNNs. </a:t>
            </a:r>
          </a:p>
          <a:p>
            <a:pPr marL="182563" indent="-182563" defTabSz="457200" fontAlgn="auto">
              <a:spcBef>
                <a:spcPct val="20000"/>
              </a:spcBef>
              <a:spcAft>
                <a:spcPts val="1200"/>
              </a:spcAft>
              <a:buFont typeface="Arial" charset="0"/>
              <a:buChar char="•"/>
            </a:pPr>
            <a:r>
              <a:rPr lang="en-US" b="1" dirty="0" smtClean="0">
                <a:solidFill>
                  <a:prstClr val="black"/>
                </a:solidFill>
                <a:latin typeface="Arial" panose="020B0604020202020204" pitchFamily="34" charset="0"/>
                <a:cs typeface="Arial" panose="020B0604020202020204" pitchFamily="34" charset="0"/>
              </a:rPr>
              <a:t>By </a:t>
            </a:r>
            <a:r>
              <a:rPr lang="en-US" b="1" dirty="0">
                <a:solidFill>
                  <a:prstClr val="black"/>
                </a:solidFill>
                <a:latin typeface="Arial" panose="020B0604020202020204" pitchFamily="34" charset="0"/>
                <a:cs typeface="Arial" panose="020B0604020202020204" pitchFamily="34" charset="0"/>
              </a:rPr>
              <a:t>stacking RNNs, every layer is an RNN in the hierarchy that receives the hidden state of the previous layer as input.</a:t>
            </a:r>
          </a:p>
          <a:p>
            <a:pPr marL="182563" indent="-182563" defTabSz="457200" fontAlgn="auto">
              <a:spcBef>
                <a:spcPct val="20000"/>
              </a:spcBef>
              <a:spcAft>
                <a:spcPts val="1200"/>
              </a:spcAft>
              <a:buFont typeface="Arial" charset="0"/>
              <a:buChar char="•"/>
            </a:pPr>
            <a:r>
              <a:rPr lang="en-US" b="1" dirty="0" smtClean="0">
                <a:solidFill>
                  <a:prstClr val="black"/>
                </a:solidFill>
                <a:latin typeface="Arial" panose="020B0604020202020204" pitchFamily="34" charset="0"/>
                <a:cs typeface="Arial" panose="020B0604020202020204" pitchFamily="34" charset="0"/>
              </a:rPr>
              <a:t>Processing </a:t>
            </a:r>
            <a:r>
              <a:rPr lang="en-US" b="1" dirty="0">
                <a:solidFill>
                  <a:prstClr val="black"/>
                </a:solidFill>
                <a:latin typeface="Arial" panose="020B0604020202020204" pitchFamily="34" charset="0"/>
                <a:cs typeface="Arial" panose="020B0604020202020204" pitchFamily="34" charset="0"/>
              </a:rPr>
              <a:t>of different time scales at different levels, and therefore a temporal hierarchy will be created.</a:t>
            </a:r>
          </a:p>
        </p:txBody>
      </p:sp>
    </p:spTree>
    <p:extLst>
      <p:ext uri="{BB962C8B-B14F-4D97-AF65-F5344CB8AC3E}">
        <p14:creationId xmlns:p14="http://schemas.microsoft.com/office/powerpoint/2010/main" val="62582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8600" y="647701"/>
            <a:ext cx="6231276" cy="4297524"/>
          </a:xfrm>
          <a:prstGeom prst="rect">
            <a:avLst/>
          </a:prstGeom>
        </p:spPr>
        <p:txBody>
          <a:bodyPr lIns="0" tIns="0" rIns="0" bIns="0"/>
          <a:lstStyle/>
          <a:p>
            <a:pPr marL="182563" indent="-182563" defTabSz="457200" fontAlgn="auto">
              <a:spcBef>
                <a:spcPts val="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Two variants of DRNN structures: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DRNN-1O: the output will be computed just based on the hidden state of the last </a:t>
            </a:r>
            <a:r>
              <a:rPr lang="en-US" sz="1800" b="1" dirty="0" smtClean="0">
                <a:solidFill>
                  <a:prstClr val="black"/>
                </a:solidFill>
                <a:ea typeface="Arial" charset="0"/>
                <a:cs typeface="Arial" charset="0"/>
              </a:rPr>
              <a:t>layer.</a:t>
            </a:r>
            <a:endParaRPr lang="en-US" sz="1800" b="1" dirty="0">
              <a:solidFill>
                <a:prstClr val="black"/>
              </a:solidFill>
              <a:ea typeface="Arial" charset="0"/>
              <a:cs typeface="Arial" charset="0"/>
            </a:endParaRP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DRNN-AO: the output will be the combination of the hidden states of the all layers</a:t>
            </a:r>
            <a:r>
              <a:rPr lang="en-US" sz="1800" b="1" dirty="0" smtClean="0">
                <a:solidFill>
                  <a:prstClr val="black"/>
                </a:solidFill>
                <a:ea typeface="Arial" charset="0"/>
                <a:cs typeface="Arial" charset="0"/>
              </a:rPr>
              <a:t>.</a:t>
            </a:r>
            <a:endParaRPr lang="en-US" sz="1800" dirty="0">
              <a:solidFill>
                <a:prstClr val="black"/>
              </a:solidFill>
              <a:latin typeface="Calibri"/>
            </a:endParaRPr>
          </a:p>
          <a:p>
            <a:pPr marL="182563" indent="-182563" defTabSz="457200" fontAlgn="auto">
              <a:spcBef>
                <a:spcPts val="120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DRNN-AO has two great </a:t>
            </a:r>
            <a:r>
              <a:rPr lang="en-US" b="1" dirty="0" smtClean="0">
                <a:solidFill>
                  <a:prstClr val="black"/>
                </a:solidFill>
                <a:latin typeface="Arial" panose="020B0604020202020204" pitchFamily="34" charset="0"/>
                <a:cs typeface="Arial" panose="020B0604020202020204" pitchFamily="34" charset="0"/>
              </a:rPr>
              <a:t>advantages:</a:t>
            </a:r>
            <a:endParaRPr lang="en-US" b="1" dirty="0">
              <a:solidFill>
                <a:prstClr val="black"/>
              </a:solidFill>
              <a:latin typeface="Arial" panose="020B0604020202020204" pitchFamily="34" charset="0"/>
              <a:cs typeface="Arial" panose="020B0604020202020204" pitchFamily="34" charset="0"/>
            </a:endParaRPr>
          </a:p>
          <a:p>
            <a:pPr marL="349250" lvl="1" indent="-166688" defTabSz="457200" fontAlgn="auto">
              <a:spcBef>
                <a:spcPts val="0"/>
              </a:spcBef>
              <a:spcAft>
                <a:spcPts val="600"/>
              </a:spcAft>
              <a:buFont typeface="Wingdings" charset="2"/>
              <a:buChar char="§"/>
            </a:pPr>
            <a:r>
              <a:rPr lang="en-US" sz="1800" b="1" dirty="0" smtClean="0">
                <a:solidFill>
                  <a:prstClr val="black"/>
                </a:solidFill>
                <a:ea typeface="Arial" charset="0"/>
                <a:cs typeface="Arial" charset="0"/>
              </a:rPr>
              <a:t>Using </a:t>
            </a:r>
            <a:r>
              <a:rPr lang="en-US" sz="1800" b="1" dirty="0">
                <a:solidFill>
                  <a:prstClr val="black"/>
                </a:solidFill>
                <a:ea typeface="Arial" charset="0"/>
                <a:cs typeface="Arial" charset="0"/>
              </a:rPr>
              <a:t>BPTT for DRNN-AO, the error will propagate from the top layer down the hierarchy without </a:t>
            </a:r>
            <a:r>
              <a:rPr lang="en-US" sz="1800" b="1" dirty="0" smtClean="0">
                <a:solidFill>
                  <a:prstClr val="black"/>
                </a:solidFill>
                <a:ea typeface="Arial" charset="0"/>
                <a:cs typeface="Arial" charset="0"/>
              </a:rPr>
              <a:t>attenuation of the magnitude. As </a:t>
            </a:r>
            <a:r>
              <a:rPr lang="en-US" sz="1800" b="1" dirty="0">
                <a:solidFill>
                  <a:prstClr val="black"/>
                </a:solidFill>
                <a:ea typeface="Arial" charset="0"/>
                <a:cs typeface="Arial" charset="0"/>
              </a:rPr>
              <a:t>a </a:t>
            </a:r>
            <a:r>
              <a:rPr lang="en-US" sz="1800" b="1" dirty="0" smtClean="0">
                <a:solidFill>
                  <a:prstClr val="black"/>
                </a:solidFill>
                <a:ea typeface="Arial" charset="0"/>
                <a:cs typeface="Arial" charset="0"/>
              </a:rPr>
              <a:t>result, training will be more effective. </a:t>
            </a:r>
            <a:endParaRPr lang="en-US" sz="1800" b="1" dirty="0">
              <a:solidFill>
                <a:prstClr val="black"/>
              </a:solidFill>
              <a:ea typeface="Arial" charset="0"/>
              <a:cs typeface="Arial" charset="0"/>
            </a:endParaRP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It gives us the ability to evaluate the impact of each layer in solving the task by leaving out an individual layer’s contribution. </a:t>
            </a:r>
          </a:p>
          <a:p>
            <a:pPr marL="182563" indent="-182563" defTabSz="457200" fontAlgn="auto">
              <a:spcBef>
                <a:spcPct val="20000"/>
              </a:spcBef>
              <a:spcAft>
                <a:spcPts val="1200"/>
              </a:spcAft>
              <a:buFont typeface="Arial" charset="0"/>
              <a:buChar char="•"/>
            </a:pPr>
            <a:endParaRPr lang="en-US" b="1" dirty="0">
              <a:solidFill>
                <a:prstClr val="black"/>
              </a:solidFill>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923719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smtClean="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smtClean="0">
                    <a:latin typeface="Arial" panose="020B0604020202020204" pitchFamily="34" charset="0"/>
                    <a:cs typeface="Arial" panose="020B0604020202020204" pitchFamily="34" charset="0"/>
                  </a:rPr>
                  <a:t>N</a:t>
                </a:r>
                <a:r>
                  <a:rPr lang="en-US" sz="2400" b="1" i="1" baseline="-25000" dirty="0" smtClean="0">
                    <a:latin typeface="Arial" panose="020B0604020202020204" pitchFamily="34" charset="0"/>
                    <a:cs typeface="Arial" panose="020B0604020202020204" pitchFamily="34" charset="0"/>
                  </a:rPr>
                  <a:t>­in </a:t>
                </a:r>
                <a:r>
                  <a:rPr lang="en-US" sz="2400" b="1" dirty="0" smtClean="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a:t>
                </a:r>
                <a:r>
                  <a:rPr lang="en-US" sz="2400" b="1" dirty="0" smtClean="0">
                    <a:latin typeface="Arial" panose="020B0604020202020204" pitchFamily="34" charset="0"/>
                    <a:cs typeface="Arial" panose="020B0604020202020204" pitchFamily="34" charset="0"/>
                  </a:rPr>
                  <a:t>output: </a:t>
                </a:r>
                <a:r>
                  <a:rPr lang="en-US" sz="2400" b="1" dirty="0">
                    <a:latin typeface="Arial" panose="020B0604020202020204" pitchFamily="34" charset="0"/>
                    <a:cs typeface="Arial" panose="020B0604020202020204" pitchFamily="34" charset="0"/>
                  </a:rPr>
                  <a:t>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charset="0"/>
                            <a:ea typeface="Arial" charset="0"/>
                            <a:cs typeface="Arial" charset="0"/>
                          </a:rPr>
                        </m:ctrlPr>
                      </m:dPr>
                      <m:e>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charset="0"/>
                            <a:ea typeface="Arial" charset="0"/>
                            <a:cs typeface="Arial" charset="0"/>
                          </a:rPr>
                        </m:ctrlPr>
                      </m:dPr>
                      <m:e>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charset="0"/>
                            <a:ea typeface="Arial" charset="0"/>
                            <a:cs typeface="Arial" charset="0"/>
                          </a:rPr>
                        </m:ctrlPr>
                      </m:dPr>
                      <m:e>
                        <m:nary>
                          <m:naryPr>
                            <m:chr m:val="∑"/>
                            <m:limLoc m:val="undOvr"/>
                            <m:ctrlPr>
                              <a:rPr lang="en-US" sz="2400" b="1" i="1">
                                <a:latin typeface="Cambria Math"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charset="0"/>
                                    <a:ea typeface="Arial" charset="0"/>
                                    <a:cs typeface="Arial" charset="0"/>
                                  </a:rPr>
                                </m:ctrlPr>
                              </m:sSubSupPr>
                              <m:e>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9485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a:t>
            </a:r>
            <a:r>
              <a:rPr lang="en-US" dirty="0" smtClean="0"/>
              <a:t>raining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smtClean="0">
                    <a:latin typeface="Arial" panose="020B0604020202020204" pitchFamily="34" charset="0"/>
                    <a:cs typeface="Arial" panose="020B0604020202020204" pitchFamily="34" charset="0"/>
                  </a:rPr>
                  <a:t>Use stochastic </a:t>
                </a:r>
                <a:r>
                  <a:rPr lang="en-US" sz="2400" b="1" dirty="0">
                    <a:latin typeface="Arial" panose="020B0604020202020204" pitchFamily="34" charset="0"/>
                    <a:cs typeface="Arial" panose="020B0604020202020204" pitchFamily="34" charset="0"/>
                  </a:rPr>
                  <a:t>gradient decent for </a:t>
                </a:r>
                <a:r>
                  <a:rPr lang="en-US" sz="2400" b="1" dirty="0" smtClean="0">
                    <a:latin typeface="Arial" panose="020B0604020202020204" pitchFamily="34" charset="0"/>
                    <a:cs typeface="Arial" panose="020B0604020202020204" pitchFamily="34" charset="0"/>
                  </a:rPr>
                  <a:t>optimization:</a:t>
                </a:r>
                <a:endParaRPr lang="en-US" sz="2400" b="1" dirty="0">
                  <a:latin typeface="Arial" panose="020B0604020202020204" pitchFamily="34" charset="0"/>
                  <a:cs typeface="Arial" panose="020B0604020202020204" pitchFamily="34" charset="0"/>
                </a:endParaRP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charset="0"/>
                            <a:cs typeface="Arial" panose="020B0604020202020204" pitchFamily="34" charset="0"/>
                          </a:rPr>
                        </m:ctrlPr>
                      </m:fPr>
                      <m:num>
                        <m:sSub>
                          <m:sSubPr>
                            <m:ctrlPr>
                              <a:rPr lang="en-US" sz="2400" b="1" i="1">
                                <a:latin typeface="Cambria Math"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charset="0"/>
                                <a:cs typeface="Arial" panose="020B0604020202020204" pitchFamily="34" charset="0"/>
                              </a:rPr>
                            </m:ctrlPr>
                          </m:dPr>
                          <m:e>
                            <m:sSub>
                              <m:sSubPr>
                                <m:ctrlPr>
                                  <a:rPr lang="en-US" sz="2400" b="1" i="1">
                                    <a:latin typeface="Cambria Math"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a:t>
                </a:r>
                <a:r>
                  <a:rPr lang="en-US" sz="2400" b="1" dirty="0" smtClean="0">
                    <a:latin typeface="Arial" panose="020B0604020202020204" pitchFamily="34" charset="0"/>
                    <a:cs typeface="Arial" panose="020B0604020202020204" pitchFamily="34" charset="0"/>
                  </a:rPr>
                  <a:t>method: train the </a:t>
                </a:r>
                <a:r>
                  <a:rPr lang="en-US" sz="2400" b="1" dirty="0">
                    <a:latin typeface="Arial" panose="020B0604020202020204" pitchFamily="34" charset="0"/>
                    <a:cs typeface="Arial" panose="020B0604020202020204" pitchFamily="34" charset="0"/>
                  </a:rPr>
                  <a:t>full network with BPTT and linearly </a:t>
                </a:r>
                <a:r>
                  <a:rPr lang="en-US" sz="2400" b="1" dirty="0" smtClean="0">
                    <a:latin typeface="Arial" panose="020B0604020202020204" pitchFamily="34" charset="0"/>
                    <a:cs typeface="Arial" panose="020B0604020202020204" pitchFamily="34" charset="0"/>
                  </a:rPr>
                  <a:t>reduce the </a:t>
                </a:r>
                <a:r>
                  <a:rPr lang="en-US" sz="2400" b="1" dirty="0">
                    <a:latin typeface="Arial" panose="020B0604020202020204" pitchFamily="34" charset="0"/>
                    <a:cs typeface="Arial" panose="020B0604020202020204" pitchFamily="34" charset="0"/>
                  </a:rPr>
                  <a:t>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a:t>
                </a:r>
                <a:r>
                  <a:rPr lang="en-US" sz="2400" b="1" dirty="0" smtClean="0">
                    <a:latin typeface="Arial" panose="020B0604020202020204" pitchFamily="34" charset="0"/>
                    <a:cs typeface="Arial" panose="020B0604020202020204" pitchFamily="34" charset="0"/>
                  </a:rPr>
                  <a:t>we test </a:t>
                </a:r>
                <a:r>
                  <a:rPr lang="en-US" sz="2400" b="1" dirty="0">
                    <a:latin typeface="Arial" panose="020B0604020202020204" pitchFamily="34" charset="0"/>
                    <a:cs typeface="Arial" panose="020B0604020202020204" pitchFamily="34" charset="0"/>
                  </a:rPr>
                  <a:t>the influence of each layer by setting it to </a:t>
                </a:r>
                <a:r>
                  <a:rPr lang="en-US" sz="2400" b="1" dirty="0" smtClean="0">
                    <a:latin typeface="Arial" panose="020B0604020202020204" pitchFamily="34" charset="0"/>
                    <a:cs typeface="Arial" panose="020B0604020202020204" pitchFamily="34" charset="0"/>
                  </a:rPr>
                  <a:t>zero, assuring that </a:t>
                </a:r>
                <a:r>
                  <a:rPr lang="en-US" sz="2400" b="1" dirty="0">
                    <a:latin typeface="Arial" panose="020B0604020202020204" pitchFamily="34" charset="0"/>
                    <a:cs typeface="Arial" panose="020B0604020202020204" pitchFamily="34" charset="0"/>
                  </a:rPr>
                  <a:t>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546749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Performance 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193263"/>
              </a:xfrm>
            </p:spPr>
            <p:txBody>
              <a:bodyPr lIns="0" tIns="0" rIns="0" bIns="0"/>
              <a:lstStyle/>
              <a:p>
                <a:pPr marL="182563" indent="-182563">
                  <a:spcBef>
                    <a:spcPts val="0"/>
                  </a:spcBef>
                  <a:spcAft>
                    <a:spcPts val="1200"/>
                  </a:spcAft>
                  <a:buFont typeface="Arial" charset="0"/>
                </a:pPr>
                <a:r>
                  <a:rPr lang="en-US" sz="1800" b="1" dirty="0">
                    <a:latin typeface="Arial" panose="020B0604020202020204" pitchFamily="34" charset="0"/>
                    <a:cs typeface="Arial" panose="020B0604020202020204" pitchFamily="34" charset="0"/>
                  </a:rPr>
                  <a:t>Experiment: Given a sequence of text, predict the probability distribution of the next character. </a:t>
                </a:r>
                <a:r>
                  <a:rPr lang="en-US" sz="1800" b="1" dirty="0" smtClean="0">
                    <a:latin typeface="Arial" panose="020B0604020202020204" pitchFamily="34" charset="0"/>
                    <a:cs typeface="Arial" panose="020B0604020202020204" pitchFamily="34" charset="0"/>
                  </a:rPr>
                  <a:t>The performance </a:t>
                </a:r>
                <a:r>
                  <a:rPr lang="en-US" sz="1800" b="1" dirty="0">
                    <a:latin typeface="Arial" panose="020B0604020202020204" pitchFamily="34" charset="0"/>
                    <a:cs typeface="Arial" panose="020B0604020202020204" pitchFamily="34" charset="0"/>
                  </a:rPr>
                  <a:t>metric is the average number of bits-per-character (BPC), given </a:t>
                </a:r>
                <a:r>
                  <a:rPr lang="en-US" sz="1800" b="1" dirty="0" smtClean="0">
                    <a:latin typeface="Arial" panose="020B0604020202020204" pitchFamily="34" charset="0"/>
                    <a:cs typeface="Arial" panose="020B0604020202020204" pitchFamily="34" charset="0"/>
                  </a:rPr>
                  <a:t>by:</a:t>
                </a:r>
              </a:p>
              <a:p>
                <a:pPr marL="349250" indent="0">
                  <a:spcBef>
                    <a:spcPts val="0"/>
                  </a:spcBef>
                  <a:spcAft>
                    <a:spcPts val="1200"/>
                  </a:spcAft>
                  <a:buNone/>
                </a:pPr>
                <a:r>
                  <a:rPr lang="en-US" sz="1800" b="1" dirty="0" smtClean="0">
                    <a:latin typeface="Arial" panose="020B0604020202020204" pitchFamily="34" charset="0"/>
                    <a:cs typeface="Arial" panose="020B0604020202020204" pitchFamily="34" charset="0"/>
                  </a:rPr>
                  <a:t>BPC </a:t>
                </a:r>
                <a:r>
                  <a:rPr lang="en-US" sz="1800" b="1" dirty="0">
                    <a:latin typeface="Arial" panose="020B0604020202020204" pitchFamily="34" charset="0"/>
                    <a:cs typeface="Arial" panose="020B0604020202020204" pitchFamily="34" charset="0"/>
                  </a:rPr>
                  <a:t>=</a:t>
                </a:r>
                <a14:m>
                  <m:oMath xmlns:m="http://schemas.openxmlformats.org/officeDocument/2006/math">
                    <m:r>
                      <a:rPr lang="en-US" sz="1800" b="1">
                        <a:latin typeface="Cambria Math" charset="0"/>
                        <a:cs typeface="Arial" panose="020B0604020202020204" pitchFamily="34" charset="0"/>
                      </a:rPr>
                      <m:t>−</m:t>
                    </m:r>
                    <m:func>
                      <m:funcPr>
                        <m:ctrlPr>
                          <a:rPr lang="en-US" sz="1800" b="1" i="1">
                            <a:latin typeface="Cambria Math" charset="0"/>
                            <a:cs typeface="Arial" panose="020B0604020202020204" pitchFamily="34" charset="0"/>
                          </a:rPr>
                        </m:ctrlPr>
                      </m:funcPr>
                      <m:fName>
                        <m:sSub>
                          <m:sSubPr>
                            <m:ctrlPr>
                              <a:rPr lang="en-US" sz="1800" b="1" i="1">
                                <a:latin typeface="Cambria Math" charset="0"/>
                                <a:cs typeface="Arial" panose="020B0604020202020204" pitchFamily="34" charset="0"/>
                              </a:rPr>
                            </m:ctrlPr>
                          </m:sSubPr>
                          <m:e>
                            <m:r>
                              <m:rPr>
                                <m:sty m:val="p"/>
                              </m:rPr>
                              <a:rPr lang="en-US" sz="1800" b="1">
                                <a:latin typeface="Cambria Math" charset="0"/>
                                <a:cs typeface="Arial" panose="020B0604020202020204" pitchFamily="34" charset="0"/>
                              </a:rPr>
                              <m:t>log</m:t>
                            </m:r>
                          </m:e>
                          <m:sub>
                            <m:r>
                              <a:rPr lang="en-US" sz="1800" b="1">
                                <a:latin typeface="Cambria Math" charset="0"/>
                                <a:cs typeface="Arial" panose="020B0604020202020204" pitchFamily="34" charset="0"/>
                              </a:rPr>
                              <m:t>2</m:t>
                            </m:r>
                          </m:sub>
                        </m:sSub>
                      </m:fName>
                      <m:e>
                        <m:sSub>
                          <m:sSubPr>
                            <m:ctrlPr>
                              <a:rPr lang="en-US" sz="1800" b="1" i="1">
                                <a:latin typeface="Cambria Math"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e>
                    </m:func>
                  </m:oMath>
                </a14:m>
                <a:r>
                  <a:rPr lang="en-US" sz="1800" b="1" dirty="0" smtClean="0">
                    <a:latin typeface="Arial" panose="020B0604020202020204" pitchFamily="34" charset="0"/>
                    <a:cs typeface="Arial" panose="020B0604020202020204" pitchFamily="34" charset="0"/>
                  </a:rPr>
                  <a:t>,</a:t>
                </a:r>
              </a:p>
              <a:p>
                <a:pPr marL="182563" indent="0">
                  <a:spcBef>
                    <a:spcPts val="0"/>
                  </a:spcBef>
                  <a:spcAft>
                    <a:spcPts val="1200"/>
                  </a:spcAft>
                  <a:buNone/>
                </a:pPr>
                <a:r>
                  <a:rPr lang="en-US" sz="1800" b="1" dirty="0" smtClean="0">
                    <a:latin typeface="Arial" panose="020B0604020202020204" pitchFamily="34" charset="0"/>
                    <a:cs typeface="Arial" panose="020B0604020202020204" pitchFamily="34" charset="0"/>
                  </a:rPr>
                  <a:t>where </a:t>
                </a:r>
                <a14:m>
                  <m:oMath xmlns:m="http://schemas.openxmlformats.org/officeDocument/2006/math">
                    <m:sSub>
                      <m:sSubPr>
                        <m:ctrlPr>
                          <a:rPr lang="en-US" sz="1800" b="1" i="1">
                            <a:latin typeface="Cambria Math"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oMath>
                </a14:m>
                <a:r>
                  <a:rPr lang="en-US" sz="1800" b="1" dirty="0">
                    <a:latin typeface="Arial" panose="020B0604020202020204" pitchFamily="34" charset="0"/>
                    <a:cs typeface="Arial" panose="020B0604020202020204" pitchFamily="34" charset="0"/>
                  </a:rPr>
                  <a:t> is the probability as predicted by the network of the correct next character. </a:t>
                </a:r>
              </a:p>
              <a:p>
                <a:pPr marL="182563" indent="-182563">
                  <a:spcBef>
                    <a:spcPts val="0"/>
                  </a:spcBef>
                  <a:spcAft>
                    <a:spcPts val="9000"/>
                  </a:spcAft>
                  <a:buFont typeface="Arial" charset="0"/>
                </a:pPr>
                <a:r>
                  <a:rPr lang="en-US" sz="1800" b="1" dirty="0">
                    <a:latin typeface="Arial" panose="020B0604020202020204" pitchFamily="34" charset="0"/>
                    <a:cs typeface="Arial" panose="020B0604020202020204" pitchFamily="34" charset="0"/>
                  </a:rPr>
                  <a:t>Two </a:t>
                </a:r>
                <a:r>
                  <a:rPr lang="en-US" sz="1800" b="1" dirty="0" smtClean="0">
                    <a:latin typeface="Arial" panose="020B0604020202020204" pitchFamily="34" charset="0"/>
                    <a:cs typeface="Arial" panose="020B0604020202020204" pitchFamily="34" charset="0"/>
                  </a:rPr>
                  <a:t>DRNNs (DRNN-1O </a:t>
                </a:r>
                <a:r>
                  <a:rPr lang="en-US" sz="1800" b="1" dirty="0">
                    <a:latin typeface="Arial" panose="020B0604020202020204" pitchFamily="34" charset="0"/>
                    <a:cs typeface="Arial" panose="020B0604020202020204" pitchFamily="34" charset="0"/>
                  </a:rPr>
                  <a:t>and </a:t>
                </a:r>
                <a:r>
                  <a:rPr lang="en-US" sz="1800" b="1" dirty="0" smtClean="0">
                    <a:latin typeface="Arial" panose="020B0604020202020204" pitchFamily="34" charset="0"/>
                    <a:cs typeface="Arial" panose="020B0604020202020204" pitchFamily="34" charset="0"/>
                  </a:rPr>
                  <a:t>DRNN-AO) are evaluated using the Wikipedia </a:t>
                </a:r>
                <a:r>
                  <a:rPr lang="en-US" sz="1800" b="1" dirty="0">
                    <a:latin typeface="Arial" panose="020B0604020202020204" pitchFamily="34" charset="0"/>
                    <a:cs typeface="Arial" panose="020B0604020202020204" pitchFamily="34" charset="0"/>
                  </a:rPr>
                  <a:t>character prediction </a:t>
                </a:r>
                <a:r>
                  <a:rPr lang="en-US" sz="1800" b="1" dirty="0" smtClean="0">
                    <a:latin typeface="Arial" panose="020B0604020202020204" pitchFamily="34" charset="0"/>
                    <a:cs typeface="Arial" panose="020B0604020202020204" pitchFamily="34" charset="0"/>
                  </a:rPr>
                  <a:t>task:</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r>
                  <a:rPr lang="en-US" sz="1800" b="1" dirty="0" smtClean="0">
                    <a:latin typeface="Arial" panose="020B0604020202020204" pitchFamily="34" charset="0"/>
                    <a:cs typeface="Arial" panose="020B0604020202020204" pitchFamily="34" charset="0"/>
                  </a:rPr>
                  <a:t>DRNNs using SGD deliver state of the art performance with additional improvements in the language model.</a:t>
                </a:r>
              </a:p>
              <a:p>
                <a:pPr marL="182563" indent="-182563">
                  <a:spcBef>
                    <a:spcPts val="0"/>
                  </a:spcBef>
                  <a:spcAft>
                    <a:spcPts val="600"/>
                  </a:spcAft>
                  <a:buFont typeface="Arial" charset="0"/>
                </a:pPr>
                <a:r>
                  <a:rPr lang="en-US" sz="1800" b="1" dirty="0" smtClean="0">
                    <a:latin typeface="Arial" panose="020B0604020202020204" pitchFamily="34" charset="0"/>
                    <a:cs typeface="Arial" panose="020B0604020202020204" pitchFamily="34" charset="0"/>
                  </a:rPr>
                  <a:t>DRNNs use an extensive memory (several </a:t>
                </a:r>
                <a:r>
                  <a:rPr lang="en-US" sz="1800" b="1" dirty="0">
                    <a:latin typeface="Arial" panose="020B0604020202020204" pitchFamily="34" charset="0"/>
                    <a:cs typeface="Arial" panose="020B0604020202020204" pitchFamily="34" charset="0"/>
                  </a:rPr>
                  <a:t>hundred </a:t>
                </a:r>
                <a:r>
                  <a:rPr lang="en-US" sz="1800" b="1" dirty="0" smtClean="0">
                    <a:latin typeface="Arial" panose="020B0604020202020204" pitchFamily="34" charset="0"/>
                    <a:cs typeface="Arial" panose="020B0604020202020204" pitchFamily="34" charset="0"/>
                  </a:rPr>
                  <a:t>characters).</a:t>
                </a: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endParaRPr lang="en-US" sz="2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193263"/>
              </a:xfrm>
              <a:blipFill rotWithShape="0">
                <a:blip r:embed="rId3"/>
                <a:stretch>
                  <a:fillRect l="-1544" t="-1526" r="-982" b="-1056"/>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1466203" y="3434896"/>
            <a:ext cx="5068593" cy="126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9129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Deep </a:t>
            </a:r>
            <a:r>
              <a:rPr lang="en-US" dirty="0" err="1" smtClean="0"/>
              <a:t>Bidirectionsal</a:t>
            </a:r>
            <a:r>
              <a:rPr lang="en-US" dirty="0" smtClean="0"/>
              <a:t> LSTMs (</a:t>
            </a:r>
            <a:r>
              <a:rPr lang="en-US" dirty="0"/>
              <a:t>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a:t>
                </a:r>
                <a:r>
                  <a:rPr lang="en-US" sz="2400" b="1" dirty="0" smtClean="0">
                    <a:latin typeface="Arial" panose="020B0604020202020204" pitchFamily="34" charset="0"/>
                    <a:cs typeface="Arial" panose="020B0604020202020204" pitchFamily="34" charset="0"/>
                  </a:rPr>
                  <a:t>repeat the equations </a:t>
                </a:r>
                <a:r>
                  <a:rPr lang="en-US" sz="2400" b="1" dirty="0">
                    <a:latin typeface="Arial" panose="020B0604020202020204" pitchFamily="34" charset="0"/>
                    <a:cs typeface="Arial" panose="020B0604020202020204" pitchFamily="34" charset="0"/>
                  </a:rPr>
                  <a:t>of LSTM for every layer, and </a:t>
                </a:r>
                <a:r>
                  <a:rPr lang="en-US" sz="2400" b="1" dirty="0" smtClean="0">
                    <a:latin typeface="Arial" panose="020B0604020202020204" pitchFamily="34" charset="0"/>
                    <a:cs typeface="Arial" panose="020B0604020202020204" pitchFamily="34" charset="0"/>
                  </a:rPr>
                  <a:t>replace each </a:t>
                </a:r>
                <a:r>
                  <a:rPr lang="en-US" sz="2400" b="1" dirty="0">
                    <a:latin typeface="Arial" panose="020B0604020202020204" pitchFamily="34" charset="0"/>
                    <a:cs typeface="Arial" panose="020B0604020202020204" pitchFamily="34" charset="0"/>
                  </a:rPr>
                  <a:t>hidden state, </a:t>
                </a:r>
                <a14:m>
                  <m:oMath xmlns:m="http://schemas.openxmlformats.org/officeDocument/2006/math">
                    <m:sSubSup>
                      <m:sSubSupPr>
                        <m:ctrlPr>
                          <a:rPr lang="en-US" sz="2400" b="1" i="1">
                            <a:latin typeface="Cambria Math"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charset="0"/>
                            <a:cs typeface="Arial" panose="020B0604020202020204" pitchFamily="34" charset="0"/>
                          </a:rPr>
                        </m:ctrlPr>
                      </m:sSubSupPr>
                      <m:e>
                        <m:acc>
                          <m:accPr>
                            <m:chr m:val="⃗"/>
                            <m:ctrlPr>
                              <a:rPr lang="en-US" sz="2400" b="1" i="1">
                                <a:latin typeface="Cambria Math"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charset="0"/>
                            <a:cs typeface="Arial" panose="020B0604020202020204" pitchFamily="34" charset="0"/>
                          </a:rPr>
                        </m:ctrlPr>
                      </m:sSubSupPr>
                      <m:e>
                        <m:acc>
                          <m:accPr>
                            <m:chr m:val="⃖"/>
                            <m:ctrlPr>
                              <a:rPr lang="en-US" sz="2400" b="1" i="1">
                                <a:latin typeface="Cambria Math"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910122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a:t>
            </a:r>
            <a:r>
              <a:rPr lang="en-US" dirty="0" smtClean="0"/>
              <a:t>Training </a:t>
            </a:r>
            <a:r>
              <a:rPr lang="en-US" dirty="0"/>
              <a:t>and </a:t>
            </a:r>
            <a:r>
              <a:rPr lang="en-US" dirty="0" smtClean="0"/>
              <a:t>Regularization</a:t>
            </a:r>
            <a:endParaRPr lang="en-US" dirty="0"/>
          </a:p>
        </p:txBody>
      </p:sp>
      <p:sp>
        <p:nvSpPr>
          <p:cNvPr id="3" name="Content Placeholder 2"/>
          <p:cNvSpPr>
            <a:spLocks noGrp="1"/>
          </p:cNvSpPr>
          <p:nvPr>
            <p:ph idx="1"/>
          </p:nvPr>
        </p:nvSpPr>
        <p:spPr>
          <a:xfrm>
            <a:off x="213808" y="647701"/>
            <a:ext cx="7008086" cy="4652088"/>
          </a:xfrm>
        </p:spPr>
        <p:txBody>
          <a:bodyPr lIns="0" tIns="0" rIns="0" bIns="0"/>
          <a:lstStyle/>
          <a:p>
            <a:pPr marL="182563" indent="-182563">
              <a:spcBef>
                <a:spcPts val="0"/>
              </a:spcBef>
              <a:spcAft>
                <a:spcPts val="600"/>
              </a:spcAft>
              <a:buFont typeface="Arial" charset="0"/>
            </a:pPr>
            <a:r>
              <a:rPr lang="en-US" sz="2400" b="1" dirty="0">
                <a:latin typeface="Arial" charset="0"/>
                <a:ea typeface="Arial" charset="0"/>
                <a:cs typeface="Arial" charset="0"/>
              </a:rPr>
              <a:t>End-to-end training methods :</a:t>
            </a:r>
          </a:p>
          <a:p>
            <a:pPr marL="458788" lvl="1" indent="-220663">
              <a:buFont typeface="Wingdings" charset="2"/>
              <a:buChar char="§"/>
            </a:pPr>
            <a:r>
              <a:rPr lang="en-US" sz="2400" b="1" dirty="0">
                <a:latin typeface="Arial" charset="0"/>
                <a:ea typeface="Arial" charset="0"/>
                <a:cs typeface="Arial" charset="0"/>
              </a:rPr>
              <a:t>Connectionist </a:t>
            </a:r>
            <a:r>
              <a:rPr lang="en-US" sz="2400" b="1" dirty="0" smtClean="0">
                <a:latin typeface="Arial" charset="0"/>
                <a:ea typeface="Arial" charset="0"/>
                <a:cs typeface="Arial" charset="0"/>
              </a:rPr>
              <a:t>Temporal</a:t>
            </a:r>
            <a:br>
              <a:rPr lang="en-US" sz="2400" b="1" dirty="0" smtClean="0">
                <a:latin typeface="Arial" charset="0"/>
                <a:ea typeface="Arial" charset="0"/>
                <a:cs typeface="Arial" charset="0"/>
              </a:rPr>
            </a:br>
            <a:r>
              <a:rPr lang="en-US" sz="2400" b="1" dirty="0" smtClean="0">
                <a:latin typeface="Arial" charset="0"/>
                <a:ea typeface="Arial" charset="0"/>
                <a:cs typeface="Arial" charset="0"/>
              </a:rPr>
              <a:t>Classification </a:t>
            </a:r>
            <a:r>
              <a:rPr lang="en-US" sz="2400" b="1" dirty="0">
                <a:latin typeface="Arial" charset="0"/>
                <a:ea typeface="Arial" charset="0"/>
                <a:cs typeface="Arial" charset="0"/>
              </a:rPr>
              <a:t>(CTC</a:t>
            </a:r>
            <a:r>
              <a:rPr lang="en-US" sz="2400" b="1" dirty="0" smtClean="0">
                <a:latin typeface="Arial" charset="0"/>
                <a:ea typeface="Arial" charset="0"/>
                <a:cs typeface="Arial" charset="0"/>
              </a:rPr>
              <a:t>);</a:t>
            </a:r>
            <a:endParaRPr lang="en-US" sz="2400" b="1" dirty="0">
              <a:latin typeface="Arial" charset="0"/>
              <a:ea typeface="Arial" charset="0"/>
              <a:cs typeface="Arial" charset="0"/>
            </a:endParaRPr>
          </a:p>
          <a:p>
            <a:pPr marL="458788" lvl="1" indent="-220663">
              <a:buFont typeface="Wingdings" charset="2"/>
              <a:buChar char="§"/>
            </a:pPr>
            <a:r>
              <a:rPr lang="en-US" sz="2400" b="1" dirty="0">
                <a:latin typeface="Arial" charset="0"/>
                <a:ea typeface="Arial" charset="0"/>
                <a:cs typeface="Arial" charset="0"/>
              </a:rPr>
              <a:t>RNN Transducer</a:t>
            </a:r>
            <a:r>
              <a:rPr lang="en-US" sz="2400" b="1" dirty="0" smtClean="0">
                <a:latin typeface="Arial" charset="0"/>
                <a:ea typeface="Arial" charset="0"/>
                <a:cs typeface="Arial" charset="0"/>
              </a:rPr>
              <a:t>.</a:t>
            </a:r>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charset="0"/>
                <a:ea typeface="Arial" charset="0"/>
                <a:cs typeface="Arial" charset="0"/>
              </a:rPr>
              <a:t>Regularization:</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early </a:t>
            </a:r>
            <a:r>
              <a:rPr lang="en-US" sz="2400" b="1" dirty="0" smtClean="0">
                <a:latin typeface="Arial" charset="0"/>
                <a:ea typeface="Arial" charset="0"/>
                <a:cs typeface="Arial" charset="0"/>
              </a:rPr>
              <a:t>stopping: </a:t>
            </a:r>
            <a:r>
              <a:rPr lang="en-US" sz="2400" b="1" dirty="0">
                <a:latin typeface="Arial" charset="0"/>
                <a:ea typeface="Arial" charset="0"/>
                <a:cs typeface="Arial" charset="0"/>
              </a:rPr>
              <a:t>monitoring </a:t>
            </a:r>
            <a:r>
              <a:rPr lang="en-US" sz="2400" b="1" dirty="0" smtClean="0">
                <a:latin typeface="Arial" charset="0"/>
                <a:ea typeface="Arial" charset="0"/>
                <a:cs typeface="Arial" charset="0"/>
              </a:rPr>
              <a:t>the</a:t>
            </a:r>
            <a:br>
              <a:rPr lang="en-US" sz="2400" b="1" dirty="0" smtClean="0">
                <a:latin typeface="Arial" charset="0"/>
                <a:ea typeface="Arial" charset="0"/>
                <a:cs typeface="Arial" charset="0"/>
              </a:rPr>
            </a:br>
            <a:r>
              <a:rPr lang="en-US" sz="2400" b="1" dirty="0" smtClean="0">
                <a:latin typeface="Arial" charset="0"/>
                <a:ea typeface="Arial" charset="0"/>
                <a:cs typeface="Arial" charset="0"/>
              </a:rPr>
              <a:t>model’s </a:t>
            </a:r>
            <a:r>
              <a:rPr lang="en-US" sz="2400" b="1" dirty="0">
                <a:latin typeface="Arial" charset="0"/>
                <a:ea typeface="Arial" charset="0"/>
                <a:cs typeface="Arial" charset="0"/>
              </a:rPr>
              <a:t>performance on a validation set. </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weight </a:t>
            </a:r>
            <a:r>
              <a:rPr lang="en-US" sz="2400" b="1" dirty="0" smtClean="0">
                <a:latin typeface="Arial" charset="0"/>
                <a:ea typeface="Arial" charset="0"/>
                <a:cs typeface="Arial" charset="0"/>
              </a:rPr>
              <a:t>noise: </a:t>
            </a:r>
            <a:r>
              <a:rPr lang="en-US" sz="2400" b="1" dirty="0">
                <a:latin typeface="Arial" charset="0"/>
                <a:ea typeface="Arial" charset="0"/>
                <a:cs typeface="Arial" charset="0"/>
              </a:rPr>
              <a:t>adding Gaussian noise to the network weights during training. Weight noise was added once per training sequence, rather than at every time step.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689" y="647700"/>
            <a:ext cx="2540711" cy="2618014"/>
          </a:xfrm>
          <a:prstGeom prst="rect">
            <a:avLst/>
          </a:prstGeom>
          <a:noFill/>
          <a:ln>
            <a:noFill/>
          </a:ln>
        </p:spPr>
      </p:pic>
    </p:spTree>
    <p:extLst>
      <p:ext uri="{BB962C8B-B14F-4D97-AF65-F5344CB8AC3E}">
        <p14:creationId xmlns:p14="http://schemas.microsoft.com/office/powerpoint/2010/main" val="513672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715779"/>
              </a:xfrm>
            </p:spPr>
            <p:txBody>
              <a:bodyPr lIns="0" tIns="0" rIns="0" bIns="0"/>
              <a:lstStyle/>
              <a:p>
                <a:pPr marL="182563" indent="-182563">
                  <a:spcBef>
                    <a:spcPts val="0"/>
                  </a:spcBef>
                  <a:spcAft>
                    <a:spcPts val="1200"/>
                  </a:spcAft>
                  <a:buFont typeface="Arial" charset="0"/>
                </a:pPr>
                <a:r>
                  <a:rPr lang="en-US" sz="1800" b="1" dirty="0" smtClean="0">
                    <a:latin typeface="Arial" charset="0"/>
                    <a:ea typeface="Arial" charset="0"/>
                    <a:cs typeface="Arial" charset="0"/>
                  </a:rPr>
                  <a:t>CTC is </a:t>
                </a:r>
                <a:r>
                  <a:rPr lang="en-US" sz="1800" b="1" dirty="0">
                    <a:latin typeface="Arial" charset="0"/>
                    <a:ea typeface="Arial" charset="0"/>
                    <a:cs typeface="Arial" charset="0"/>
                  </a:rPr>
                  <a:t>an RNN output layer specifically designed for sequence labeling tasks without requiring the data to be </a:t>
                </a:r>
                <a:r>
                  <a:rPr lang="en-US" sz="1800" b="1" dirty="0" err="1">
                    <a:latin typeface="Arial" charset="0"/>
                    <a:ea typeface="Arial" charset="0"/>
                    <a:cs typeface="Arial" charset="0"/>
                  </a:rPr>
                  <a:t>presegmented</a:t>
                </a:r>
                <a:r>
                  <a:rPr lang="en-US" sz="1800" b="1" dirty="0">
                    <a:latin typeface="Arial" charset="0"/>
                    <a:ea typeface="Arial" charset="0"/>
                    <a:cs typeface="Arial" charset="0"/>
                  </a:rPr>
                  <a:t>, and it directly outputs a probability distribution over label sequences. </a:t>
                </a:r>
              </a:p>
              <a:p>
                <a:pPr marL="182563" indent="-182563">
                  <a:spcBef>
                    <a:spcPts val="0"/>
                  </a:spcBef>
                  <a:spcAft>
                    <a:spcPts val="1200"/>
                  </a:spcAft>
                  <a:buFont typeface="Arial" charset="0"/>
                </a:pPr>
                <a:r>
                  <a:rPr lang="en-US" sz="1800" b="1" dirty="0">
                    <a:latin typeface="Arial" charset="0"/>
                    <a:ea typeface="Arial" charset="0"/>
                    <a:cs typeface="Arial" charset="0"/>
                  </a:rPr>
                  <a:t>A CTC output layer contains as many units as there are labels in the task, plus an additional ‘blank’ or ‘no label’ unit. </a:t>
                </a:r>
              </a:p>
              <a:p>
                <a:pPr marL="182563" indent="-182563">
                  <a:spcBef>
                    <a:spcPts val="0"/>
                  </a:spcBef>
                  <a:spcAft>
                    <a:spcPts val="600"/>
                  </a:spcAft>
                  <a:buFont typeface="Arial" charset="0"/>
                </a:pPr>
                <a:r>
                  <a:rPr lang="en-US" sz="1800" b="1" dirty="0">
                    <a:latin typeface="Arial" charset="0"/>
                    <a:ea typeface="Arial" charset="0"/>
                    <a:cs typeface="Arial" charset="0"/>
                  </a:rPr>
                  <a:t>Given a length </a:t>
                </a:r>
                <a14:m>
                  <m:oMath xmlns:m="http://schemas.openxmlformats.org/officeDocument/2006/math">
                    <m:r>
                      <a:rPr lang="en-US" sz="1800" b="1">
                        <a:latin typeface="Cambria Math" charset="0"/>
                        <a:ea typeface="Arial" charset="0"/>
                        <a:cs typeface="Arial" charset="0"/>
                      </a:rPr>
                      <m:t>𝑇</m:t>
                    </m:r>
                  </m:oMath>
                </a14:m>
                <a:r>
                  <a:rPr lang="en-US" sz="1800" b="1" dirty="0">
                    <a:latin typeface="Arial" charset="0"/>
                    <a:ea typeface="Arial" charset="0"/>
                    <a:cs typeface="Arial" charset="0"/>
                  </a:rPr>
                  <a:t> input sequence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the output vectors </a:t>
                </a: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are </a:t>
                </a:r>
                <a:r>
                  <a:rPr lang="en-US" sz="1800" b="1" dirty="0" smtClean="0">
                    <a:latin typeface="Arial" charset="0"/>
                    <a:ea typeface="Arial" charset="0"/>
                    <a:cs typeface="Arial" charset="0"/>
                  </a:rPr>
                  <a:t>normalized </a:t>
                </a:r>
                <a:r>
                  <a:rPr lang="en-US" sz="1800" b="1" dirty="0">
                    <a:latin typeface="Arial" charset="0"/>
                    <a:ea typeface="Arial" charset="0"/>
                    <a:cs typeface="Arial" charset="0"/>
                  </a:rPr>
                  <a:t>with the </a:t>
                </a:r>
                <a:r>
                  <a:rPr lang="en-US" sz="1800" b="1" dirty="0" err="1">
                    <a:latin typeface="Arial" charset="0"/>
                    <a:ea typeface="Arial" charset="0"/>
                    <a:cs typeface="Arial" charset="0"/>
                  </a:rPr>
                  <a:t>softmax</a:t>
                </a:r>
                <a:r>
                  <a:rPr lang="en-US" sz="1800" b="1" dirty="0">
                    <a:latin typeface="Arial" charset="0"/>
                    <a:ea typeface="Arial" charset="0"/>
                    <a:cs typeface="Arial" charset="0"/>
                  </a:rPr>
                  <a:t> function, then interpreted as the probability of emitting the label (or blank) with index </a:t>
                </a:r>
                <a14:m>
                  <m:oMath xmlns:m="http://schemas.openxmlformats.org/officeDocument/2006/math">
                    <m:r>
                      <a:rPr lang="en-US" sz="1800" b="1">
                        <a:latin typeface="Cambria Math" charset="0"/>
                        <a:ea typeface="Arial" charset="0"/>
                        <a:cs typeface="Arial" charset="0"/>
                      </a:rPr>
                      <m:t>𝑘</m:t>
                    </m:r>
                  </m:oMath>
                </a14:m>
                <a:r>
                  <a:rPr lang="en-US" sz="1800" b="1" dirty="0">
                    <a:latin typeface="Arial" charset="0"/>
                    <a:ea typeface="Arial" charset="0"/>
                    <a:cs typeface="Arial" charset="0"/>
                  </a:rPr>
                  <a:t> at time </a:t>
                </a:r>
                <a14:m>
                  <m:oMath xmlns:m="http://schemas.openxmlformats.org/officeDocument/2006/math">
                    <m:r>
                      <a:rPr lang="en-US" sz="1800" b="1">
                        <a:latin typeface="Cambria Math" charset="0"/>
                        <a:ea typeface="Arial" charset="0"/>
                        <a:cs typeface="Arial" charset="0"/>
                      </a:rPr>
                      <m:t>𝑡</m:t>
                    </m:r>
                  </m:oMath>
                </a14:m>
                <a:r>
                  <a:rPr lang="en-US" sz="1800" b="1" dirty="0">
                    <a:latin typeface="Arial" charset="0"/>
                    <a:ea typeface="Arial" charset="0"/>
                    <a:cs typeface="Arial" charset="0"/>
                  </a:rPr>
                  <a:t>:</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charset="0"/>
                            </a:rPr>
                          </m:ctrlPr>
                        </m:dPr>
                        <m:e>
                          <m:r>
                            <a:rPr lang="en-US" sz="1800" b="1" i="1">
                              <a:latin typeface="Cambria Math" charset="0"/>
                            </a:rPr>
                            <m:t>𝐤</m:t>
                          </m:r>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a:latin typeface="Cambria Math" charset="0"/>
                        </a:rPr>
                        <m:t>=</m:t>
                      </m:r>
                      <m:f>
                        <m:fPr>
                          <m:ctrlPr>
                            <a:rPr lang="en-US" sz="1800" b="1" i="1">
                              <a:latin typeface="Cambria Math" charset="0"/>
                            </a:rPr>
                          </m:ctrlPr>
                        </m:fPr>
                        <m:num>
                          <m:sSup>
                            <m:sSupPr>
                              <m:ctrlPr>
                                <a:rPr lang="en-US" sz="1800" b="1" i="1">
                                  <a:latin typeface="Cambria Math" charset="0"/>
                                </a:rPr>
                              </m:ctrlPr>
                            </m:sSupPr>
                            <m:e>
                              <m:r>
                                <a:rPr lang="en-US" sz="1800" b="1" i="1">
                                  <a:latin typeface="Cambria Math" charset="0"/>
                                </a:rPr>
                                <m:t>𝐞</m:t>
                              </m:r>
                            </m:e>
                            <m:sup>
                              <m:sSubSup>
                                <m:sSubSupPr>
                                  <m:ctrlPr>
                                    <a:rPr lang="en-US" sz="1800" b="1" i="1">
                                      <a:latin typeface="Cambria Math" charset="0"/>
                                    </a:rPr>
                                  </m:ctrlPr>
                                </m:sSubSupPr>
                                <m:e>
                                  <m:r>
                                    <a:rPr lang="en-US" sz="1800" b="1" i="1">
                                      <a:latin typeface="Cambria Math" charset="0"/>
                                    </a:rPr>
                                    <m:t>𝐲</m:t>
                                  </m:r>
                                </m:e>
                                <m:sub>
                                  <m:r>
                                    <a:rPr lang="en-US" sz="1800" b="1" i="1">
                                      <a:latin typeface="Cambria Math" charset="0"/>
                                    </a:rPr>
                                    <m:t>𝐭</m:t>
                                  </m:r>
                                </m:sub>
                                <m:sup>
                                  <m:r>
                                    <a:rPr lang="en-US" sz="1800" b="1" i="1">
                                      <a:latin typeface="Cambria Math" charset="0"/>
                                    </a:rPr>
                                    <m:t>𝐤</m:t>
                                  </m:r>
                                </m:sup>
                              </m:sSubSup>
                            </m:sup>
                          </m:sSup>
                        </m:num>
                        <m:den>
                          <m:nary>
                            <m:naryPr>
                              <m:chr m:val="∑"/>
                              <m:limLoc m:val="subSup"/>
                              <m:supHide m:val="on"/>
                              <m:ctrlPr>
                                <a:rPr lang="en-US" sz="1800" b="1" i="1">
                                  <a:latin typeface="Cambria Math" charset="0"/>
                                </a:rPr>
                              </m:ctrlPr>
                            </m:naryPr>
                            <m:sub>
                              <m:sSup>
                                <m:sSupPr>
                                  <m:ctrlPr>
                                    <a:rPr lang="en-US" sz="1800" b="1" i="1">
                                      <a:latin typeface="Cambria Math" charset="0"/>
                                    </a:rPr>
                                  </m:ctrlPr>
                                </m:sSupPr>
                                <m:e>
                                  <m:r>
                                    <a:rPr lang="en-US" sz="1800" b="1" i="1">
                                      <a:latin typeface="Cambria Math" charset="0"/>
                                    </a:rPr>
                                    <m:t>𝐤</m:t>
                                  </m:r>
                                </m:e>
                                <m:sup>
                                  <m:r>
                                    <a:rPr lang="en-US" sz="1800" b="1">
                                      <a:latin typeface="Cambria Math" charset="0"/>
                                    </a:rPr>
                                    <m:t>′</m:t>
                                  </m:r>
                                </m:sup>
                              </m:sSup>
                            </m:sub>
                            <m:sup/>
                            <m:e>
                              <m:sSup>
                                <m:sSupPr>
                                  <m:ctrlPr>
                                    <a:rPr lang="en-US" sz="1800" b="1" i="1">
                                      <a:latin typeface="Cambria Math" charset="0"/>
                                    </a:rPr>
                                  </m:ctrlPr>
                                </m:sSupPr>
                                <m:e>
                                  <m:r>
                                    <a:rPr lang="en-US" sz="1800" b="1" i="1">
                                      <a:latin typeface="Cambria Math" charset="0"/>
                                    </a:rPr>
                                    <m:t>𝐞</m:t>
                                  </m:r>
                                </m:e>
                                <m:sup>
                                  <m:sSubSup>
                                    <m:sSubSupPr>
                                      <m:ctrlPr>
                                        <a:rPr lang="en-US" sz="1800" b="1" i="1">
                                          <a:latin typeface="Cambria Math" charset="0"/>
                                        </a:rPr>
                                      </m:ctrlPr>
                                    </m:sSubSupPr>
                                    <m:e>
                                      <m:r>
                                        <a:rPr lang="en-US" sz="1800" b="1" i="1">
                                          <a:latin typeface="Cambria Math" charset="0"/>
                                        </a:rPr>
                                        <m:t>𝐲</m:t>
                                      </m:r>
                                    </m:e>
                                    <m:sub>
                                      <m:r>
                                        <a:rPr lang="en-US" sz="1800" b="1" i="1">
                                          <a:latin typeface="Cambria Math" charset="0"/>
                                        </a:rPr>
                                        <m:t>𝐭</m:t>
                                      </m:r>
                                    </m:sub>
                                    <m:sup>
                                      <m:sSup>
                                        <m:sSupPr>
                                          <m:ctrlPr>
                                            <a:rPr lang="en-US" sz="1800" b="1" i="1">
                                              <a:latin typeface="Cambria Math" charset="0"/>
                                            </a:rPr>
                                          </m:ctrlPr>
                                        </m:sSupPr>
                                        <m:e>
                                          <m:r>
                                            <a:rPr lang="en-US" sz="1800" b="1" i="1">
                                              <a:latin typeface="Cambria Math" charset="0"/>
                                            </a:rPr>
                                            <m:t>𝐤</m:t>
                                          </m:r>
                                        </m:e>
                                        <m:sup>
                                          <m:r>
                                            <a:rPr lang="en-US" sz="1800" b="1">
                                              <a:latin typeface="Cambria Math" charset="0"/>
                                            </a:rPr>
                                            <m:t>′</m:t>
                                          </m:r>
                                        </m:sup>
                                      </m:sSup>
                                    </m:sup>
                                  </m:sSubSup>
                                </m:sup>
                              </m:sSup>
                            </m:e>
                          </m:nary>
                        </m:den>
                      </m:f>
                      <m:r>
                        <a:rPr lang="en-US" sz="1800" b="1" i="1">
                          <a:latin typeface="Cambria Math" charset="0"/>
                        </a:rPr>
                        <m:t> </m:t>
                      </m:r>
                      <m:r>
                        <a:rPr lang="en-US" sz="1800" b="1">
                          <a:latin typeface="Cambria Math" charset="0"/>
                        </a:rPr>
                        <m:t> </m:t>
                      </m:r>
                    </m:oMath>
                  </m:oMathPara>
                </a14:m>
                <a:endParaRPr lang="en-US" sz="1800" b="1" dirty="0" smtClean="0">
                  <a:latin typeface="Arial" charset="0"/>
                </a:endParaRPr>
              </a:p>
              <a:p>
                <a:pPr marL="238125" lvl="2" indent="0">
                  <a:spcBef>
                    <a:spcPts val="0"/>
                  </a:spcBef>
                  <a:buNone/>
                </a:pPr>
                <a:r>
                  <a:rPr lang="en-US" sz="1800" b="1" dirty="0">
                    <a:latin typeface="Arial" charset="0"/>
                    <a:ea typeface="Arial" charset="0"/>
                    <a:cs typeface="Arial" charset="0"/>
                  </a:rPr>
                  <a:t>w</a:t>
                </a:r>
                <a:r>
                  <a:rPr lang="en-US" sz="1800" b="1" dirty="0" smtClean="0">
                    <a:latin typeface="Arial" charset="0"/>
                    <a:ea typeface="Arial" charset="0"/>
                    <a:cs typeface="Arial" charset="0"/>
                  </a:rPr>
                  <a:t>here </a:t>
                </a:r>
                <a14:m>
                  <m:oMath xmlns:m="http://schemas.openxmlformats.org/officeDocument/2006/math">
                    <m:sSubSup>
                      <m:sSubSupPr>
                        <m:ctrlPr>
                          <a:rPr lang="en-US" sz="1800" b="1" i="1">
                            <a:latin typeface="Cambria Math" charset="0"/>
                            <a:ea typeface="Arial" charset="0"/>
                            <a:cs typeface="Arial" charset="0"/>
                          </a:rPr>
                        </m:ctrlPr>
                      </m:sSubSup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up>
                        <m:r>
                          <a:rPr lang="en-US" sz="1800" b="1">
                            <a:latin typeface="Cambria Math" charset="0"/>
                            <a:ea typeface="Arial" charset="0"/>
                            <a:cs typeface="Arial" charset="0"/>
                          </a:rPr>
                          <m:t>𝑘</m:t>
                        </m:r>
                      </m:sup>
                    </m:sSubSup>
                  </m:oMath>
                </a14:m>
                <a:r>
                  <a:rPr lang="en-US" sz="1800" b="1" dirty="0">
                    <a:latin typeface="Arial" charset="0"/>
                    <a:ea typeface="Arial" charset="0"/>
                    <a:cs typeface="Arial" charset="0"/>
                  </a:rPr>
                  <a:t> is element k of </a:t>
                </a: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t>
                </a:r>
              </a:p>
              <a:p>
                <a:pPr marL="182563" indent="-182563">
                  <a:spcBef>
                    <a:spcPts val="1200"/>
                  </a:spcBef>
                  <a:spcAft>
                    <a:spcPts val="600"/>
                  </a:spcAft>
                  <a:buFont typeface="Arial" charset="0"/>
                </a:pPr>
                <a:r>
                  <a:rPr lang="en-US" sz="1800" b="1" dirty="0">
                    <a:latin typeface="Arial" charset="0"/>
                    <a:ea typeface="Arial" charset="0"/>
                    <a:cs typeface="Arial" charset="0"/>
                  </a:rPr>
                  <a:t>A CTC alignment </a:t>
                </a:r>
                <a14:m>
                  <m:oMath xmlns:m="http://schemas.openxmlformats.org/officeDocument/2006/math">
                    <m:r>
                      <a:rPr lang="en-US" sz="1800" b="1" i="1">
                        <a:latin typeface="Cambria Math" charset="0"/>
                        <a:ea typeface="Arial" charset="0"/>
                        <a:cs typeface="Arial" charset="0"/>
                      </a:rPr>
                      <m:t>𝒂</m:t>
                    </m:r>
                  </m:oMath>
                </a14:m>
                <a:r>
                  <a:rPr lang="en-US" sz="1800" b="1" dirty="0">
                    <a:latin typeface="Arial" charset="0"/>
                    <a:ea typeface="Arial" charset="0"/>
                    <a:cs typeface="Arial" charset="0"/>
                  </a:rPr>
                  <a:t> is a length </a:t>
                </a:r>
                <a:r>
                  <a:rPr lang="en-US" sz="1800" b="1" i="1" dirty="0">
                    <a:latin typeface="Arial" charset="0"/>
                    <a:ea typeface="Arial" charset="0"/>
                    <a:cs typeface="Arial" charset="0"/>
                  </a:rPr>
                  <a:t>T</a:t>
                </a:r>
                <a:r>
                  <a:rPr lang="en-US" sz="1800" b="1" dirty="0">
                    <a:latin typeface="Arial" charset="0"/>
                    <a:ea typeface="Arial" charset="0"/>
                    <a:cs typeface="Arial" charset="0"/>
                  </a:rPr>
                  <a:t> sequence of blank and label indices. The probability </a:t>
                </a:r>
                <a14:m>
                  <m:oMath xmlns:m="http://schemas.openxmlformats.org/officeDocument/2006/math">
                    <m:r>
                      <a:rPr lang="en-US" sz="1800" b="1" i="1">
                        <a:latin typeface="Cambria Math" charset="0"/>
                        <a:ea typeface="Arial" charset="0"/>
                        <a:cs typeface="Arial" charset="0"/>
                      </a:rPr>
                      <m:t>𝒑</m:t>
                    </m:r>
                    <m:r>
                      <a:rPr lang="en-US" sz="1800" b="1">
                        <a:latin typeface="Cambria Math" charset="0"/>
                        <a:ea typeface="Arial" charset="0"/>
                        <a:cs typeface="Arial" charset="0"/>
                      </a:rPr>
                      <m:t>(</m:t>
                    </m:r>
                    <m:r>
                      <a:rPr lang="en-US" sz="1800" b="1" i="1">
                        <a:latin typeface="Cambria Math" charset="0"/>
                        <a:ea typeface="Arial" charset="0"/>
                        <a:cs typeface="Arial" charset="0"/>
                      </a:rPr>
                      <m:t>𝒂</m:t>
                    </m:r>
                    <m:r>
                      <a:rPr lang="en-US" sz="1800" b="1">
                        <a:latin typeface="Cambria Math" charset="0"/>
                        <a:ea typeface="Arial" charset="0"/>
                        <a:cs typeface="Arial" charset="0"/>
                      </a:rPr>
                      <m:t>|</m:t>
                    </m:r>
                    <m:r>
                      <a:rPr lang="en-US" sz="1800" b="1" i="1">
                        <a:latin typeface="Cambria Math" charset="0"/>
                        <a:ea typeface="Arial" charset="0"/>
                        <a:cs typeface="Arial" charset="0"/>
                      </a:rPr>
                      <m:t>𝒙</m:t>
                    </m:r>
                    <m:r>
                      <a:rPr lang="en-US" sz="1800" b="1">
                        <a:latin typeface="Cambria Math" charset="0"/>
                        <a:ea typeface="Arial" charset="0"/>
                        <a:cs typeface="Arial" charset="0"/>
                      </a:rPr>
                      <m:t>)</m:t>
                    </m:r>
                  </m:oMath>
                </a14:m>
                <a:r>
                  <a:rPr lang="en-US" sz="1800" b="1" dirty="0">
                    <a:latin typeface="Arial" charset="0"/>
                    <a:ea typeface="Arial" charset="0"/>
                    <a:cs typeface="Arial" charset="0"/>
                  </a:rPr>
                  <a:t> is the product of the emission probabilities at every </a:t>
                </a:r>
                <a:r>
                  <a:rPr lang="en-US" sz="1800" b="1" dirty="0" smtClean="0">
                    <a:latin typeface="Arial" charset="0"/>
                    <a:ea typeface="Arial" charset="0"/>
                    <a:cs typeface="Arial" charset="0"/>
                  </a:rPr>
                  <a:t>time step</a:t>
                </a:r>
                <a:r>
                  <a:rPr lang="en-US" sz="1800" b="1" dirty="0">
                    <a:latin typeface="Arial" charset="0"/>
                    <a:ea typeface="Arial" charset="0"/>
                    <a:cs typeface="Arial" charset="0"/>
                  </a:rPr>
                  <a:t>:</a:t>
                </a:r>
              </a:p>
              <a:p>
                <a:pPr marL="458788" lvl="2" indent="0">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charset="0"/>
                            </a:rPr>
                          </m:ctrlPr>
                        </m:dPr>
                        <m:e>
                          <m:r>
                            <a:rPr lang="en-US" sz="1800" b="1" i="1">
                              <a:latin typeface="Cambria Math" charset="0"/>
                            </a:rPr>
                            <m:t>𝐚</m:t>
                          </m:r>
                        </m:e>
                        <m:e>
                          <m:r>
                            <a:rPr lang="en-US" sz="1800" b="1" i="1">
                              <a:latin typeface="Cambria Math" charset="0"/>
                            </a:rPr>
                            <m:t>𝐱</m:t>
                          </m:r>
                        </m:e>
                      </m:d>
                      <m:r>
                        <a:rPr lang="en-US" sz="1800" b="1">
                          <a:latin typeface="Cambria Math" charset="0"/>
                        </a:rPr>
                        <m:t>=</m:t>
                      </m:r>
                      <m:nary>
                        <m:naryPr>
                          <m:chr m:val="∏"/>
                          <m:limLoc m:val="undOvr"/>
                          <m:ctrlPr>
                            <a:rPr lang="en-US" sz="1800" b="1" i="1">
                              <a:latin typeface="Cambria Math" charset="0"/>
                            </a:rPr>
                          </m:ctrlPr>
                        </m:naryPr>
                        <m:sub>
                          <m:r>
                            <a:rPr lang="en-US" sz="1800" b="1" i="1">
                              <a:latin typeface="Cambria Math" charset="0"/>
                            </a:rPr>
                            <m:t>𝐭</m:t>
                          </m:r>
                          <m:r>
                            <a:rPr lang="en-US" sz="1800" b="1">
                              <a:latin typeface="Cambria Math" charset="0"/>
                            </a:rPr>
                            <m:t>=</m:t>
                          </m:r>
                          <m:r>
                            <a:rPr lang="en-US" sz="1800" b="1" i="1">
                              <a:latin typeface="Cambria Math" charset="0"/>
                            </a:rPr>
                            <m:t>𝟏</m:t>
                          </m:r>
                        </m:sub>
                        <m:sup>
                          <m:r>
                            <a:rPr lang="en-US" sz="1800" b="1" i="1">
                              <a:latin typeface="Cambria Math" charset="0"/>
                            </a:rPr>
                            <m:t>𝐓</m:t>
                          </m:r>
                        </m:sup>
                        <m:e>
                          <m:r>
                            <a:rPr lang="en-US" sz="1800" b="1" i="1">
                              <a:latin typeface="Cambria Math" charset="0"/>
                            </a:rPr>
                            <m:t>𝐩</m:t>
                          </m:r>
                          <m:d>
                            <m:dPr>
                              <m:ctrlPr>
                                <a:rPr lang="en-US" sz="1800" b="1" i="1">
                                  <a:latin typeface="Cambria Math" charset="0"/>
                                </a:rPr>
                              </m:ctrlPr>
                            </m:dPr>
                            <m:e>
                              <m:sSub>
                                <m:sSubPr>
                                  <m:ctrlPr>
                                    <a:rPr lang="en-US" sz="1800" b="1" i="1">
                                      <a:latin typeface="Cambria Math" charset="0"/>
                                    </a:rPr>
                                  </m:ctrlPr>
                                </m:sSubPr>
                                <m:e>
                                  <m:r>
                                    <a:rPr lang="en-US" sz="1800" b="1" i="1">
                                      <a:latin typeface="Cambria Math" charset="0"/>
                                    </a:rPr>
                                    <m:t>𝐚</m:t>
                                  </m:r>
                                </m:e>
                                <m:sub>
                                  <m:r>
                                    <a:rPr lang="en-US" sz="1800" b="1" i="1">
                                      <a:latin typeface="Cambria Math" charset="0"/>
                                    </a:rPr>
                                    <m:t>𝐭</m:t>
                                  </m:r>
                                </m:sub>
                              </m:sSub>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i="1">
                              <a:latin typeface="Cambria Math" charset="0"/>
                            </a:rPr>
                            <m:t> </m:t>
                          </m:r>
                          <m:r>
                            <a:rPr lang="en-US" sz="1800" b="1">
                              <a:latin typeface="Cambria Math" charset="0"/>
                            </a:rPr>
                            <m:t> </m:t>
                          </m:r>
                        </m:e>
                      </m:nary>
                    </m:oMath>
                  </m:oMathPara>
                </a14:m>
                <a:endParaRPr lang="en-US" sz="1800" b="1" dirty="0"/>
              </a:p>
              <a:p>
                <a:pPr marL="182563" indent="-182563">
                  <a:spcBef>
                    <a:spcPts val="0"/>
                  </a:spcBef>
                  <a:spcAft>
                    <a:spcPts val="600"/>
                  </a:spcAft>
                  <a:buFont typeface="Arial" charset="0"/>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715779"/>
              </a:xfrm>
              <a:blipFill rotWithShape="0">
                <a:blip r:embed="rId2"/>
                <a:stretch>
                  <a:fillRect l="-1544" t="-1386" r="-2316"/>
                </a:stretch>
              </a:blipFill>
            </p:spPr>
            <p:txBody>
              <a:bodyPr/>
              <a:lstStyle/>
              <a:p>
                <a:r>
                  <a:rPr lang="en-US">
                    <a:noFill/>
                  </a:rPr>
                  <a:t> </a:t>
                </a:r>
              </a:p>
            </p:txBody>
          </p:sp>
        </mc:Fallback>
      </mc:AlternateContent>
    </p:spTree>
    <p:extLst>
      <p:ext uri="{BB962C8B-B14F-4D97-AF65-F5344CB8AC3E}">
        <p14:creationId xmlns:p14="http://schemas.microsoft.com/office/powerpoint/2010/main" val="413362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To exploit the spatially local correlations, the neurons in a layer receive inputs only from a subset of units in the previous layer (spatially contiguous visual field).</a:t>
            </a:r>
          </a:p>
          <a:p>
            <a:pPr marL="285750" indent="-285750" algn="just">
              <a:spcAft>
                <a:spcPct val="50000"/>
              </a:spcAft>
              <a:buFont typeface="Arial" panose="020B0604020202020204" pitchFamily="34" charset="0"/>
              <a:buChar char="•"/>
            </a:pPr>
            <a:r>
              <a:rPr lang="en-US" sz="1800" b="1" kern="0" dirty="0">
                <a:solidFill>
                  <a:schemeClr val="bg1"/>
                </a:solidFill>
              </a:rPr>
              <a:t>The units (neurons) are unresponsive to changes outside of their receptive fields</a:t>
            </a:r>
          </a:p>
          <a:p>
            <a:pPr marL="285750" indent="-285750" algn="just">
              <a:spcAft>
                <a:spcPct val="50000"/>
              </a:spcAft>
              <a:buFont typeface="Arial" panose="020B0604020202020204" pitchFamily="34" charset="0"/>
              <a:buChar char="•"/>
            </a:pPr>
            <a:r>
              <a:rPr lang="en-US" sz="1800" b="1" kern="0" dirty="0">
                <a:solidFill>
                  <a:schemeClr val="bg1"/>
                </a:solidFill>
              </a:rPr>
              <a:t>Higher layers, become more global</a:t>
            </a: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kern="0" dirty="0">
              <a:solidFill>
                <a:schemeClr val="bg1"/>
              </a:solidFill>
            </a:endParaRPr>
          </a:p>
          <a:p>
            <a:pPr algn="just">
              <a:spcAft>
                <a:spcPct val="50000"/>
              </a:spcAft>
            </a:pPr>
            <a:endParaRPr lang="en-US" sz="1800" b="1" dirty="0">
              <a:solidFill>
                <a:schemeClr val="bg1"/>
              </a:solidFill>
            </a:endParaRPr>
          </a:p>
        </p:txBody>
      </p:sp>
      <p:grpSp>
        <p:nvGrpSpPr>
          <p:cNvPr id="80919" name="Group 80918"/>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These units have a receptive field of 3, therefore, they are only connected to 3 contiguous units in the previous layer </a:t>
            </a:r>
          </a:p>
        </p:txBody>
      </p:sp>
    </p:spTree>
    <p:extLst>
      <p:ext uri="{BB962C8B-B14F-4D97-AF65-F5344CB8AC3E}">
        <p14:creationId xmlns:p14="http://schemas.microsoft.com/office/powerpoint/2010/main" val="29475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4851701"/>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For a given transcription sequence, there are as many possible alignments as there </a:t>
                </a:r>
                <a:r>
                  <a:rPr lang="en-US" sz="1800" b="1" dirty="0" smtClean="0">
                    <a:latin typeface="Arial" charset="0"/>
                    <a:ea typeface="Arial" charset="0"/>
                    <a:cs typeface="Arial" charset="0"/>
                  </a:rPr>
                  <a:t>are different </a:t>
                </a:r>
                <a:r>
                  <a:rPr lang="en-US" sz="1800" b="1" dirty="0">
                    <a:latin typeface="Arial" charset="0"/>
                    <a:ea typeface="Arial" charset="0"/>
                    <a:cs typeface="Arial" charset="0"/>
                  </a:rPr>
                  <a:t>ways of separating the labels with blanks. </a:t>
                </a:r>
              </a:p>
              <a:p>
                <a:pPr marL="182563" indent="-182563">
                  <a:spcBef>
                    <a:spcPts val="0"/>
                  </a:spcBef>
                  <a:spcAft>
                    <a:spcPts val="1200"/>
                  </a:spcAft>
                  <a:buFont typeface="Arial" charset="0"/>
                </a:pPr>
                <a:r>
                  <a:rPr lang="en-US" sz="1800" b="1" dirty="0">
                    <a:latin typeface="Arial" charset="0"/>
                    <a:ea typeface="Arial" charset="0"/>
                    <a:cs typeface="Arial" charset="0"/>
                  </a:rPr>
                  <a:t>For </a:t>
                </a:r>
                <a:r>
                  <a:rPr lang="en-US" sz="1800" b="1" dirty="0" smtClean="0">
                    <a:latin typeface="Arial" charset="0"/>
                    <a:ea typeface="Arial" charset="0"/>
                    <a:cs typeface="Arial" charset="0"/>
                  </a:rPr>
                  <a:t>example, using </a:t>
                </a:r>
                <a:r>
                  <a:rPr lang="en-US" sz="1800" b="1" dirty="0">
                    <a:latin typeface="Arial" charset="0"/>
                    <a:ea typeface="Arial" charset="0"/>
                    <a:cs typeface="Arial" charset="0"/>
                  </a:rPr>
                  <a:t>‘−’ to denote </a:t>
                </a:r>
                <a:r>
                  <a:rPr lang="en-US" sz="1800" b="1" dirty="0" smtClean="0">
                    <a:latin typeface="Arial" charset="0"/>
                    <a:ea typeface="Arial" charset="0"/>
                    <a:cs typeface="Arial" charset="0"/>
                  </a:rPr>
                  <a:t>blanks, the </a:t>
                </a:r>
                <a:r>
                  <a:rPr lang="en-US" sz="1800" b="1" dirty="0">
                    <a:latin typeface="Arial" charset="0"/>
                    <a:ea typeface="Arial" charset="0"/>
                    <a:cs typeface="Arial" charset="0"/>
                  </a:rPr>
                  <a:t>alignments (a, −, b, c, −, −) </a:t>
                </a:r>
                <a:r>
                  <a:rPr lang="en-US" sz="1800" b="1" dirty="0" smtClean="0">
                    <a:latin typeface="Arial" charset="0"/>
                    <a:ea typeface="Arial" charset="0"/>
                    <a:cs typeface="Arial" charset="0"/>
                  </a:rPr>
                  <a:t>and</a:t>
                </a:r>
                <a:br>
                  <a:rPr lang="en-US" sz="1800" b="1" dirty="0" smtClean="0">
                    <a:latin typeface="Arial" charset="0"/>
                    <a:ea typeface="Arial" charset="0"/>
                    <a:cs typeface="Arial" charset="0"/>
                  </a:rPr>
                </a:br>
                <a:r>
                  <a:rPr lang="en-US" sz="1800" b="1" dirty="0" smtClean="0">
                    <a:latin typeface="Arial" charset="0"/>
                    <a:ea typeface="Arial" charset="0"/>
                    <a:cs typeface="Arial" charset="0"/>
                  </a:rPr>
                  <a:t>(</a:t>
                </a:r>
                <a:r>
                  <a:rPr lang="en-US" sz="1800" b="1" dirty="0">
                    <a:latin typeface="Arial" charset="0"/>
                    <a:ea typeface="Arial" charset="0"/>
                    <a:cs typeface="Arial" charset="0"/>
                  </a:rPr>
                  <a:t>−, −, a, −, b, c) both correspond to the transcription (a, b, c). When the same label appears on successive </a:t>
                </a:r>
                <a:r>
                  <a:rPr lang="en-US" sz="1800" b="1" dirty="0" smtClean="0">
                    <a:latin typeface="Arial" charset="0"/>
                    <a:ea typeface="Arial" charset="0"/>
                    <a:cs typeface="Arial" charset="0"/>
                  </a:rPr>
                  <a:t>time steps </a:t>
                </a:r>
                <a:r>
                  <a:rPr lang="en-US" sz="1800" b="1" dirty="0">
                    <a:latin typeface="Arial" charset="0"/>
                    <a:ea typeface="Arial" charset="0"/>
                    <a:cs typeface="Arial" charset="0"/>
                  </a:rPr>
                  <a:t>in an alignment, the repeats are removed: </a:t>
                </a:r>
                <a:r>
                  <a:rPr lang="en-US" sz="1800" b="1" dirty="0" smtClean="0">
                    <a:latin typeface="Arial" charset="0"/>
                    <a:ea typeface="Arial" charset="0"/>
                    <a:cs typeface="Arial" charset="0"/>
                  </a:rPr>
                  <a:t>(a</a:t>
                </a:r>
                <a:r>
                  <a:rPr lang="en-US" sz="1800" b="1" dirty="0">
                    <a:latin typeface="Arial" charset="0"/>
                    <a:ea typeface="Arial" charset="0"/>
                    <a:cs typeface="Arial" charset="0"/>
                  </a:rPr>
                  <a:t>, b, b, b, c, c) and (a, −, b, −, c, c) also correspond </a:t>
                </a:r>
                <a:r>
                  <a:rPr lang="en-US" sz="1800" b="1" dirty="0" smtClean="0">
                    <a:latin typeface="Arial" charset="0"/>
                    <a:ea typeface="Arial" charset="0"/>
                    <a:cs typeface="Arial" charset="0"/>
                  </a:rPr>
                  <a:t>to</a:t>
                </a:r>
                <a:br>
                  <a:rPr lang="en-US" sz="1800" b="1" dirty="0" smtClean="0">
                    <a:latin typeface="Arial" charset="0"/>
                    <a:ea typeface="Arial" charset="0"/>
                    <a:cs typeface="Arial" charset="0"/>
                  </a:rPr>
                </a:br>
                <a:r>
                  <a:rPr lang="en-US" sz="1800" b="1" dirty="0" smtClean="0">
                    <a:latin typeface="Arial" charset="0"/>
                    <a:ea typeface="Arial" charset="0"/>
                    <a:cs typeface="Arial" charset="0"/>
                  </a:rPr>
                  <a:t>(a</a:t>
                </a:r>
                <a:r>
                  <a:rPr lang="en-US" sz="1800" b="1" dirty="0">
                    <a:latin typeface="Arial" charset="0"/>
                    <a:ea typeface="Arial" charset="0"/>
                    <a:cs typeface="Arial" charset="0"/>
                  </a:rPr>
                  <a:t>, b, c). </a:t>
                </a:r>
              </a:p>
              <a:p>
                <a:pPr marL="182563" indent="-182563">
                  <a:spcBef>
                    <a:spcPts val="0"/>
                  </a:spcBef>
                  <a:spcAft>
                    <a:spcPts val="1200"/>
                  </a:spcAft>
                  <a:buFont typeface="Arial" charset="0"/>
                </a:pPr>
                <a:r>
                  <a:rPr lang="en-US" sz="1800" b="1" dirty="0">
                    <a:latin typeface="Arial" charset="0"/>
                    <a:ea typeface="Arial" charset="0"/>
                    <a:cs typeface="Arial" charset="0"/>
                  </a:rPr>
                  <a:t>Denoting </a:t>
                </a:r>
                <a:r>
                  <a:rPr lang="en-US" sz="1800" b="1" i="1" dirty="0" smtClean="0">
                    <a:latin typeface="Arial" charset="0"/>
                    <a:ea typeface="Arial" charset="0"/>
                    <a:cs typeface="Arial" charset="0"/>
                  </a:rPr>
                  <a:t>B</a:t>
                </a:r>
                <a:r>
                  <a:rPr lang="en-US" sz="1800" b="1" dirty="0" smtClean="0">
                    <a:latin typeface="Arial" charset="0"/>
                    <a:ea typeface="Arial" charset="0"/>
                    <a:cs typeface="Arial" charset="0"/>
                  </a:rPr>
                  <a:t> as an </a:t>
                </a:r>
                <a:r>
                  <a:rPr lang="en-US" sz="1800" b="1" dirty="0">
                    <a:latin typeface="Arial" charset="0"/>
                    <a:ea typeface="Arial" charset="0"/>
                    <a:cs typeface="Arial" charset="0"/>
                  </a:rPr>
                  <a:t>operator that removes first the repeated labels, then the blanks from alignments, and observing that the total probability of an output transcription </a:t>
                </a:r>
                <a:r>
                  <a:rPr lang="en-US" sz="1800" b="1" i="1" dirty="0">
                    <a:latin typeface="Arial" charset="0"/>
                    <a:ea typeface="Arial" charset="0"/>
                    <a:cs typeface="Arial" charset="0"/>
                  </a:rPr>
                  <a:t>y</a:t>
                </a:r>
                <a:r>
                  <a:rPr lang="en-US" sz="1800" b="1" dirty="0">
                    <a:latin typeface="Arial" charset="0"/>
                    <a:ea typeface="Arial" charset="0"/>
                    <a:cs typeface="Arial" charset="0"/>
                  </a:rPr>
                  <a:t> is equal to the sum of the probabilities of the alignments corresponding to it, we can </a:t>
                </a:r>
                <a:r>
                  <a:rPr lang="en-US" sz="1800" b="1" dirty="0" smtClean="0">
                    <a:latin typeface="Arial" charset="0"/>
                    <a:ea typeface="Arial" charset="0"/>
                    <a:cs typeface="Arial" charset="0"/>
                  </a:rPr>
                  <a:t>write:</a:t>
                </a:r>
                <a:endParaRPr lang="en-US" sz="1800" b="1" dirty="0">
                  <a:latin typeface="Arial" charset="0"/>
                  <a:ea typeface="Arial" charset="0"/>
                  <a:cs typeface="Arial" charset="0"/>
                </a:endParaRP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charset="0"/>
                            </a:rPr>
                          </m:ctrlPr>
                        </m:naryPr>
                        <m:sub>
                          <m:r>
                            <a:rPr lang="en-US" sz="1800" b="1" i="1">
                              <a:latin typeface="Cambria Math" charset="0"/>
                            </a:rPr>
                            <m:t>𝒂</m:t>
                          </m:r>
                          <m:r>
                            <a:rPr lang="en-US" sz="1800" b="1" i="1">
                              <a:latin typeface="Cambria Math" charset="0"/>
                            </a:rPr>
                            <m:t>∈</m:t>
                          </m:r>
                          <m:sSup>
                            <m:sSupPr>
                              <m:ctrlPr>
                                <a:rPr lang="en-US" sz="1800" b="1" i="1">
                                  <a:latin typeface="Cambria Math"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smtClean="0">
                    <a:latin typeface="Arial" charset="0"/>
                    <a:ea typeface="Arial" charset="0"/>
                    <a:cs typeface="Arial" charset="0"/>
                  </a:rPr>
                  <a:t>Integrating over </a:t>
                </a:r>
                <a:r>
                  <a:rPr lang="en-US" sz="1800" b="1" dirty="0">
                    <a:latin typeface="Arial" charset="0"/>
                    <a:ea typeface="Arial" charset="0"/>
                    <a:cs typeface="Arial" charset="0"/>
                  </a:rPr>
                  <a:t>possible alignments is what allows the network to be trained with </a:t>
                </a:r>
                <a:r>
                  <a:rPr lang="en-US" sz="1800" b="1" dirty="0" err="1">
                    <a:latin typeface="Arial" charset="0"/>
                    <a:ea typeface="Arial" charset="0"/>
                    <a:cs typeface="Arial" charset="0"/>
                  </a:rPr>
                  <a:t>unsegmented</a:t>
                </a:r>
                <a:r>
                  <a:rPr lang="en-US" sz="1800" b="1" dirty="0">
                    <a:latin typeface="Arial" charset="0"/>
                    <a:ea typeface="Arial" charset="0"/>
                    <a:cs typeface="Arial" charset="0"/>
                  </a:rPr>
                  <a:t> data</a:t>
                </a:r>
                <a:r>
                  <a:rPr lang="en-US" sz="1800" b="1" dirty="0" smtClean="0">
                    <a:latin typeface="Arial" charset="0"/>
                    <a:ea typeface="Arial" charset="0"/>
                    <a:cs typeface="Arial" charset="0"/>
                  </a:rPr>
                  <a:t>.</a:t>
                </a:r>
                <a:endParaRPr lang="en-US" sz="1800" b="1" dirty="0">
                  <a:latin typeface="Arial" charset="0"/>
                  <a:ea typeface="Arial" charset="0"/>
                  <a:cs typeface="Arial" charset="0"/>
                </a:endParaRPr>
              </a:p>
              <a:p>
                <a:pPr marL="182563" indent="-182563">
                  <a:spcBef>
                    <a:spcPts val="0"/>
                  </a:spcBef>
                  <a:spcAft>
                    <a:spcPts val="1200"/>
                  </a:spcAft>
                  <a:buFont typeface="Arial" charset="0"/>
                </a:pPr>
                <a:r>
                  <a:rPr lang="en-US" sz="1800" b="1" dirty="0" smtClean="0">
                    <a:latin typeface="Arial" charset="0"/>
                    <a:ea typeface="Arial" charset="0"/>
                    <a:cs typeface="Arial" charset="0"/>
                  </a:rPr>
                  <a:t>Intuition: </a:t>
                </a:r>
                <a:r>
                  <a:rPr lang="en-US" sz="1800" b="1" dirty="0">
                    <a:latin typeface="Arial" charset="0"/>
                    <a:ea typeface="Arial" charset="0"/>
                    <a:cs typeface="Arial" charset="0"/>
                  </a:rPr>
                  <a:t>we don’t know where the labels within a particular transcription will occur, </a:t>
                </a:r>
                <a:r>
                  <a:rPr lang="en-US" sz="1800" b="1" dirty="0" smtClean="0">
                    <a:latin typeface="Arial" charset="0"/>
                    <a:ea typeface="Arial" charset="0"/>
                    <a:cs typeface="Arial" charset="0"/>
                  </a:rPr>
                  <a:t>so we </a:t>
                </a:r>
                <a:r>
                  <a:rPr lang="en-US" sz="1800" b="1" dirty="0">
                    <a:latin typeface="Arial" charset="0"/>
                    <a:ea typeface="Arial" charset="0"/>
                    <a:cs typeface="Arial" charset="0"/>
                  </a:rPr>
                  <a:t>sum over all the places where they could occur</a:t>
                </a:r>
                <a:r>
                  <a:rPr lang="en-US" sz="1800" b="1" dirty="0" smtClean="0">
                    <a:latin typeface="Arial" charset="0"/>
                    <a:ea typeface="Arial" charset="0"/>
                    <a:cs typeface="Arial" charset="0"/>
                  </a:rPr>
                  <a:t>.</a:t>
                </a: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4851701"/>
              </a:xfrm>
              <a:blipFill rotWithShape="0">
                <a:blip r:embed="rId2"/>
                <a:stretch>
                  <a:fillRect l="-1544" t="-1633" r="-1684" b="-16834"/>
                </a:stretch>
              </a:blipFill>
            </p:spPr>
            <p:txBody>
              <a:bodyPr/>
              <a:lstStyle/>
              <a:p>
                <a:r>
                  <a:rPr lang="en-US">
                    <a:noFill/>
                  </a:rPr>
                  <a:t> </a:t>
                </a:r>
              </a:p>
            </p:txBody>
          </p:sp>
        </mc:Fallback>
      </mc:AlternateContent>
    </p:spTree>
    <p:extLst>
      <p:ext uri="{BB962C8B-B14F-4D97-AF65-F5344CB8AC3E}">
        <p14:creationId xmlns:p14="http://schemas.microsoft.com/office/powerpoint/2010/main" val="275468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a:t>
            </a:r>
            <a:r>
              <a:rPr lang="en-US" dirty="0" smtClean="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2991239"/>
              </a:xfrm>
            </p:spPr>
            <p:txBody>
              <a:bodyPr lIns="0" tIns="0" rIns="0" bIns="0"/>
              <a:lstStyle/>
              <a:p>
                <a:pPr marL="182563" indent="-182563">
                  <a:spcBef>
                    <a:spcPts val="0"/>
                  </a:spcBef>
                  <a:spcAft>
                    <a:spcPts val="1200"/>
                  </a:spcAft>
                  <a:buFont typeface="Arial" charset="0"/>
                </a:pPr>
                <a:r>
                  <a:rPr lang="en-US" sz="1800" b="1" dirty="0" smtClean="0">
                    <a:latin typeface="Arial" charset="0"/>
                    <a:ea typeface="Arial" charset="0"/>
                    <a:cs typeface="Arial" charset="0"/>
                  </a:rPr>
                  <a:t>We </a:t>
                </a:r>
                <a:r>
                  <a:rPr lang="en-US" sz="1800" b="1" dirty="0">
                    <a:latin typeface="Arial" charset="0"/>
                    <a:ea typeface="Arial" charset="0"/>
                    <a:cs typeface="Arial" charset="0"/>
                  </a:rPr>
                  <a:t>can </a:t>
                </a:r>
                <a:r>
                  <a:rPr lang="en-US" sz="1800" b="1" dirty="0" smtClean="0">
                    <a:latin typeface="Arial" charset="0"/>
                    <a:ea typeface="Arial" charset="0"/>
                    <a:cs typeface="Arial" charset="0"/>
                  </a:rPr>
                  <a:t>write:</a:t>
                </a:r>
                <a:endParaRPr lang="en-US" sz="1800" b="1" dirty="0">
                  <a:latin typeface="Arial" charset="0"/>
                  <a:ea typeface="Arial" charset="0"/>
                  <a:cs typeface="Arial" charset="0"/>
                </a:endParaRP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charset="0"/>
                            </a:rPr>
                          </m:ctrlPr>
                        </m:naryPr>
                        <m:sub>
                          <m:r>
                            <a:rPr lang="en-US" sz="1800" b="1" i="1">
                              <a:latin typeface="Cambria Math" charset="0"/>
                            </a:rPr>
                            <m:t>𝒂</m:t>
                          </m:r>
                          <m:r>
                            <a:rPr lang="en-US" sz="1800" b="1" i="1">
                              <a:latin typeface="Cambria Math" charset="0"/>
                            </a:rPr>
                            <m:t>∈</m:t>
                          </m:r>
                          <m:sSup>
                            <m:sSupPr>
                              <m:ctrlPr>
                                <a:rPr lang="en-US" sz="1800" b="1" i="1">
                                  <a:latin typeface="Cambria Math"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smtClean="0">
                    <a:latin typeface="Arial" charset="0"/>
                    <a:ea typeface="Arial" charset="0"/>
                    <a:cs typeface="Arial" charset="0"/>
                  </a:rPr>
                  <a:t>This equation </a:t>
                </a:r>
                <a:r>
                  <a:rPr lang="en-US" sz="1800" b="1" dirty="0">
                    <a:latin typeface="Arial" charset="0"/>
                    <a:ea typeface="Arial" charset="0"/>
                    <a:cs typeface="Arial" charset="0"/>
                  </a:rPr>
                  <a:t>can be efficiently evaluated and differentiated using a dynamic programming algorithm. </a:t>
                </a:r>
              </a:p>
              <a:p>
                <a:pPr marL="182563" indent="-182563">
                  <a:spcBef>
                    <a:spcPts val="0"/>
                  </a:spcBef>
                  <a:spcAft>
                    <a:spcPts val="1200"/>
                  </a:spcAft>
                  <a:buFont typeface="Arial" charset="0"/>
                </a:pPr>
                <a:r>
                  <a:rPr lang="en-US" sz="1800" b="1" dirty="0">
                    <a:latin typeface="Arial" charset="0"/>
                    <a:ea typeface="Arial" charset="0"/>
                    <a:cs typeface="Arial" charset="0"/>
                  </a:rPr>
                  <a:t>Given a target transcription </a:t>
                </a:r>
                <a14:m>
                  <m:oMath xmlns:m="http://schemas.openxmlformats.org/officeDocument/2006/math">
                    <m:acc>
                      <m:accPr>
                        <m:chr m:val="̂"/>
                        <m:ctrlPr>
                          <a:rPr lang="en-US" sz="1800" b="1" i="1">
                            <a:latin typeface="Cambria Math" charset="0"/>
                            <a:ea typeface="Arial" charset="0"/>
                            <a:cs typeface="Arial" charset="0"/>
                          </a:rPr>
                        </m:ctrlPr>
                      </m:accPr>
                      <m:e>
                        <m:r>
                          <a:rPr lang="en-US" sz="1800" b="1">
                            <a:latin typeface="Cambria Math" charset="0"/>
                            <a:ea typeface="Arial" charset="0"/>
                            <a:cs typeface="Arial" charset="0"/>
                          </a:rPr>
                          <m:t>𝑦</m:t>
                        </m:r>
                      </m:e>
                    </m:acc>
                  </m:oMath>
                </a14:m>
                <a:r>
                  <a:rPr lang="en-US" sz="1800" b="1" dirty="0">
                    <a:latin typeface="Arial" charset="0"/>
                    <a:ea typeface="Arial" charset="0"/>
                    <a:cs typeface="Arial" charset="0"/>
                  </a:rPr>
                  <a:t>, the network can then be trained to minimize the CTC objective function:</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𝐶𝑇𝐶</m:t>
                      </m:r>
                      <m:d>
                        <m:dPr>
                          <m:ctrlPr>
                            <a:rPr lang="en-US" sz="1800" b="1" i="1">
                              <a:latin typeface="Cambria Math" charset="0"/>
                            </a:rPr>
                          </m:ctrlPr>
                        </m:dPr>
                        <m:e>
                          <m:r>
                            <a:rPr lang="en-US" sz="1800" b="1" i="1">
                              <a:latin typeface="Cambria Math" charset="0"/>
                            </a:rPr>
                            <m:t>𝑥</m:t>
                          </m:r>
                        </m:e>
                      </m:d>
                      <m:r>
                        <a:rPr lang="en-US" sz="1800" b="1" i="1">
                          <a:latin typeface="Cambria Math" charset="0"/>
                        </a:rPr>
                        <m:t>=−</m:t>
                      </m:r>
                      <m:func>
                        <m:funcPr>
                          <m:ctrlPr>
                            <a:rPr lang="en-US" sz="1800" b="1" i="1">
                              <a:latin typeface="Cambria Math" charset="0"/>
                            </a:rPr>
                          </m:ctrlPr>
                        </m:funcPr>
                        <m:fName>
                          <m:r>
                            <m:rPr>
                              <m:sty m:val="p"/>
                            </m:rPr>
                            <a:rPr lang="en-US" sz="1800" b="1" i="1">
                              <a:latin typeface="Cambria Math" charset="0"/>
                            </a:rPr>
                            <m:t>log</m:t>
                          </m:r>
                        </m:fName>
                        <m:e>
                          <m:r>
                            <a:rPr lang="en-US" sz="1800" b="1" i="1">
                              <a:latin typeface="Cambria Math" charset="0"/>
                            </a:rPr>
                            <m:t>𝑝</m:t>
                          </m:r>
                          <m:d>
                            <m:dPr>
                              <m:ctrlPr>
                                <a:rPr lang="en-US" sz="1800" b="1" i="1">
                                  <a:latin typeface="Cambria Math" charset="0"/>
                                </a:rPr>
                              </m:ctrlPr>
                            </m:dPr>
                            <m:e>
                              <m:acc>
                                <m:accPr>
                                  <m:chr m:val="̂"/>
                                  <m:ctrlPr>
                                    <a:rPr lang="en-US" sz="1800" b="1" i="1">
                                      <a:latin typeface="Cambria Math" charset="0"/>
                                    </a:rPr>
                                  </m:ctrlPr>
                                </m:accPr>
                                <m:e>
                                  <m:r>
                                    <a:rPr lang="en-US" sz="1800" b="1" i="1">
                                      <a:latin typeface="Cambria Math" charset="0"/>
                                    </a:rPr>
                                    <m:t>𝑦</m:t>
                                  </m:r>
                                </m:e>
                              </m:acc>
                            </m:e>
                            <m:e>
                              <m:r>
                                <a:rPr lang="en-US" sz="1800" b="1" i="1">
                                  <a:latin typeface="Cambria Math" charset="0"/>
                                </a:rPr>
                                <m:t>𝑥</m:t>
                              </m:r>
                            </m:e>
                          </m:d>
                        </m:e>
                      </m:func>
                    </m:oMath>
                  </m:oMathPara>
                </a14:m>
                <a:endParaRPr lang="en-US" sz="1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2991239"/>
              </a:xfrm>
              <a:blipFill rotWithShape="0">
                <a:blip r:embed="rId2"/>
                <a:stretch>
                  <a:fillRect l="-1544" t="-2648" r="-2035" b="-204"/>
                </a:stretch>
              </a:blipFill>
            </p:spPr>
            <p:txBody>
              <a:bodyPr/>
              <a:lstStyle/>
              <a:p>
                <a:r>
                  <a:rPr lang="en-US">
                    <a:noFill/>
                  </a:rPr>
                  <a:t> </a:t>
                </a:r>
              </a:p>
            </p:txBody>
          </p:sp>
        </mc:Fallback>
      </mc:AlternateContent>
    </p:spTree>
    <p:extLst>
      <p:ext uri="{BB962C8B-B14F-4D97-AF65-F5344CB8AC3E}">
        <p14:creationId xmlns:p14="http://schemas.microsoft.com/office/powerpoint/2010/main" val="1978408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a:t>
            </a:r>
            <a:r>
              <a:rPr lang="en-US" dirty="0" smtClean="0"/>
              <a:t>Transducers</a:t>
            </a:r>
            <a:endParaRPr lang="en-US" dirty="0"/>
          </a:p>
        </p:txBody>
      </p:sp>
      <p:sp>
        <p:nvSpPr>
          <p:cNvPr id="3" name="Content Placeholder 2"/>
          <p:cNvSpPr>
            <a:spLocks noGrp="1"/>
          </p:cNvSpPr>
          <p:nvPr>
            <p:ph idx="1"/>
          </p:nvPr>
        </p:nvSpPr>
        <p:spPr>
          <a:xfrm>
            <a:off x="228600" y="647699"/>
            <a:ext cx="8686800" cy="5865067"/>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A combination of a CTC network with a separate DBLSTM that predicts each phoneme given the previous one. </a:t>
            </a:r>
          </a:p>
          <a:p>
            <a:pPr marL="182563" indent="-182563">
              <a:spcBef>
                <a:spcPts val="0"/>
              </a:spcBef>
              <a:spcAft>
                <a:spcPts val="1200"/>
              </a:spcAft>
              <a:buFont typeface="Arial" charset="0"/>
            </a:pPr>
            <a:r>
              <a:rPr lang="en-US" sz="1800" b="1" dirty="0">
                <a:latin typeface="Arial" charset="0"/>
                <a:ea typeface="Arial" charset="0"/>
                <a:cs typeface="Arial" charset="0"/>
              </a:rPr>
              <a:t>Unlike CTC which </a:t>
            </a:r>
            <a:r>
              <a:rPr lang="en-US" sz="1800" b="1" dirty="0" smtClean="0">
                <a:latin typeface="Arial" charset="0"/>
                <a:ea typeface="Arial" charset="0"/>
                <a:cs typeface="Arial" charset="0"/>
              </a:rPr>
              <a:t>is an </a:t>
            </a:r>
            <a:r>
              <a:rPr lang="en-US" sz="1800" b="1" dirty="0">
                <a:latin typeface="Arial" charset="0"/>
                <a:ea typeface="Arial" charset="0"/>
                <a:cs typeface="Arial" charset="0"/>
              </a:rPr>
              <a:t>acoustic-only model, </a:t>
            </a:r>
            <a:r>
              <a:rPr lang="en-US" sz="1800" b="1" dirty="0" smtClean="0">
                <a:latin typeface="Arial" charset="0"/>
                <a:ea typeface="Arial" charset="0"/>
                <a:cs typeface="Arial" charset="0"/>
              </a:rPr>
              <a:t>an RNN </a:t>
            </a:r>
            <a:r>
              <a:rPr lang="en-US" sz="1800" b="1" dirty="0">
                <a:latin typeface="Arial" charset="0"/>
                <a:ea typeface="Arial" charset="0"/>
                <a:cs typeface="Arial" charset="0"/>
              </a:rPr>
              <a:t>t</a:t>
            </a:r>
            <a:r>
              <a:rPr lang="en-US" sz="1800" b="1" dirty="0" smtClean="0">
                <a:latin typeface="Arial" charset="0"/>
                <a:ea typeface="Arial" charset="0"/>
                <a:cs typeface="Arial" charset="0"/>
              </a:rPr>
              <a:t>ransducer </a:t>
            </a:r>
            <a:r>
              <a:rPr lang="en-US" sz="1800" b="1" dirty="0">
                <a:latin typeface="Arial" charset="0"/>
                <a:ea typeface="Arial" charset="0"/>
                <a:cs typeface="Arial" charset="0"/>
              </a:rPr>
              <a:t>can integrate acoustic and linguistic information during a speech recognition task and yields a jointly trained acoustic and language model. </a:t>
            </a:r>
          </a:p>
          <a:p>
            <a:pPr marL="182563" indent="-182563">
              <a:spcBef>
                <a:spcPts val="0"/>
              </a:spcBef>
              <a:spcAft>
                <a:spcPts val="1200"/>
              </a:spcAft>
              <a:buFont typeface="Arial" charset="0"/>
            </a:pPr>
            <a:r>
              <a:rPr lang="en-US" sz="1800" b="1" dirty="0">
                <a:latin typeface="Arial" charset="0"/>
                <a:ea typeface="Arial" charset="0"/>
                <a:cs typeface="Arial" charset="0"/>
              </a:rPr>
              <a:t>While CTC predicts an output distribution at each input time step, an RNN transducer determines a separate distribution </a:t>
            </a:r>
            <a:r>
              <a:rPr lang="en-US" sz="1800" b="1" i="1" dirty="0">
                <a:latin typeface="Arial" charset="0"/>
                <a:ea typeface="Arial" charset="0"/>
                <a:cs typeface="Arial" charset="0"/>
              </a:rPr>
              <a:t>P(</a:t>
            </a:r>
            <a:r>
              <a:rPr lang="en-US" sz="1800" b="1" i="1" dirty="0" err="1">
                <a:latin typeface="Arial" charset="0"/>
                <a:ea typeface="Arial" charset="0"/>
                <a:cs typeface="Arial" charset="0"/>
              </a:rPr>
              <a:t>k|t,u</a:t>
            </a:r>
            <a:r>
              <a:rPr lang="en-US" sz="1800" b="1" i="1" dirty="0">
                <a:latin typeface="Arial" charset="0"/>
                <a:ea typeface="Arial" charset="0"/>
                <a:cs typeface="Arial" charset="0"/>
              </a:rPr>
              <a:t>)</a:t>
            </a:r>
            <a:r>
              <a:rPr lang="en-US" sz="1800" b="1" dirty="0">
                <a:latin typeface="Arial" charset="0"/>
                <a:ea typeface="Arial" charset="0"/>
                <a:cs typeface="Arial" charset="0"/>
              </a:rPr>
              <a:t> for every combination of input </a:t>
            </a:r>
            <a:r>
              <a:rPr lang="en-US" sz="1800" b="1" dirty="0" smtClean="0">
                <a:latin typeface="Arial" charset="0"/>
                <a:ea typeface="Arial" charset="0"/>
                <a:cs typeface="Arial" charset="0"/>
              </a:rPr>
              <a:t>time step </a:t>
            </a:r>
            <a:r>
              <a:rPr lang="en-US" sz="1800" b="1" i="1" dirty="0">
                <a:latin typeface="Arial" charset="0"/>
                <a:ea typeface="Arial" charset="0"/>
                <a:cs typeface="Arial" charset="0"/>
              </a:rPr>
              <a:t>t</a:t>
            </a:r>
            <a:r>
              <a:rPr lang="en-US" sz="1800" b="1" dirty="0">
                <a:latin typeface="Arial" charset="0"/>
                <a:ea typeface="Arial" charset="0"/>
                <a:cs typeface="Arial" charset="0"/>
              </a:rPr>
              <a:t> and output </a:t>
            </a:r>
            <a:r>
              <a:rPr lang="en-US" sz="1800" b="1" dirty="0" smtClean="0">
                <a:latin typeface="Arial" charset="0"/>
                <a:ea typeface="Arial" charset="0"/>
                <a:cs typeface="Arial" charset="0"/>
              </a:rPr>
              <a:t>time step </a:t>
            </a:r>
            <a:r>
              <a:rPr lang="en-US" sz="1800" b="1" i="1" dirty="0">
                <a:latin typeface="Arial" charset="0"/>
                <a:ea typeface="Arial" charset="0"/>
                <a:cs typeface="Arial" charset="0"/>
              </a:rPr>
              <a:t>u</a:t>
            </a:r>
            <a:r>
              <a:rPr lang="en-US" sz="1800" b="1" dirty="0">
                <a:latin typeface="Arial" charset="0"/>
                <a:ea typeface="Arial" charset="0"/>
                <a:cs typeface="Arial" charset="0"/>
              </a:rPr>
              <a:t>. </a:t>
            </a:r>
          </a:p>
          <a:p>
            <a:pPr marL="182563" indent="-182563">
              <a:spcBef>
                <a:spcPts val="0"/>
              </a:spcBef>
              <a:spcAft>
                <a:spcPts val="600"/>
              </a:spcAft>
              <a:buFont typeface="Arial" charset="0"/>
            </a:pPr>
            <a:r>
              <a:rPr lang="en-US" sz="1800" b="1" dirty="0" smtClean="0">
                <a:latin typeface="Arial" charset="0"/>
                <a:ea typeface="Arial" charset="0"/>
                <a:cs typeface="Arial" charset="0"/>
              </a:rPr>
              <a:t>An RNN </a:t>
            </a:r>
            <a:r>
              <a:rPr lang="en-US" sz="1800" b="1" dirty="0">
                <a:latin typeface="Arial" charset="0"/>
                <a:ea typeface="Arial" charset="0"/>
                <a:cs typeface="Arial" charset="0"/>
              </a:rPr>
              <a:t>transducer </a:t>
            </a:r>
            <a:r>
              <a:rPr lang="en-US" sz="1800" b="1" dirty="0" smtClean="0">
                <a:latin typeface="Arial" charset="0"/>
                <a:ea typeface="Arial" charset="0"/>
                <a:cs typeface="Arial" charset="0"/>
              </a:rPr>
              <a:t>uses two </a:t>
            </a:r>
            <a:r>
              <a:rPr lang="en-US" sz="1800" b="1" dirty="0">
                <a:latin typeface="Arial" charset="0"/>
                <a:ea typeface="Arial" charset="0"/>
                <a:cs typeface="Arial" charset="0"/>
              </a:rPr>
              <a:t>networks: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Transcription network: scans the input sequence and outputs the sequence of transcription vectors. </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Prediction network: scans the output sequence and outputs the prediction vector sequence</a:t>
            </a:r>
            <a:r>
              <a:rPr lang="en-US" sz="1800" b="1" dirty="0" smtClean="0">
                <a:latin typeface="Arial" charset="0"/>
                <a:ea typeface="Arial" charset="0"/>
                <a:cs typeface="Arial" charset="0"/>
              </a:rPr>
              <a:t>. </a:t>
            </a:r>
            <a:endParaRPr lang="en-US" sz="1800" b="1" dirty="0">
              <a:latin typeface="Arial" charset="0"/>
              <a:ea typeface="Arial" charset="0"/>
              <a:cs typeface="Arial" charset="0"/>
            </a:endParaRPr>
          </a:p>
          <a:p>
            <a:pPr marL="182563" indent="-182563">
              <a:spcBef>
                <a:spcPts val="1200"/>
              </a:spcBef>
              <a:spcAft>
                <a:spcPts val="1200"/>
              </a:spcAft>
              <a:buFont typeface="Arial" charset="0"/>
            </a:pPr>
            <a:r>
              <a:rPr lang="en-US" sz="1800" b="1" dirty="0">
                <a:latin typeface="Arial" charset="0"/>
                <a:ea typeface="Arial" charset="0"/>
                <a:cs typeface="Arial" charset="0"/>
              </a:rPr>
              <a:t>RNN transducers can be decoded with beam search to yield an </a:t>
            </a:r>
            <a:r>
              <a:rPr lang="en-US" sz="1800" b="1" dirty="0" smtClean="0">
                <a:latin typeface="Arial" charset="0"/>
                <a:ea typeface="Arial" charset="0"/>
                <a:cs typeface="Arial" charset="0"/>
              </a:rPr>
              <a:t>N-best </a:t>
            </a:r>
            <a:r>
              <a:rPr lang="en-US" sz="1800" b="1" dirty="0">
                <a:latin typeface="Arial" charset="0"/>
                <a:ea typeface="Arial" charset="0"/>
                <a:cs typeface="Arial" charset="0"/>
              </a:rPr>
              <a:t>list of candidate transcriptions.</a:t>
            </a:r>
          </a:p>
        </p:txBody>
      </p:sp>
    </p:spTree>
    <p:extLst>
      <p:ext uri="{BB962C8B-B14F-4D97-AF65-F5344CB8AC3E}">
        <p14:creationId xmlns:p14="http://schemas.microsoft.com/office/powerpoint/2010/main" val="1623344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a:t>
            </a:r>
            <a:r>
              <a:rPr lang="en-US" dirty="0" smtClean="0"/>
              <a:t>Performance</a:t>
            </a:r>
            <a:endParaRPr lang="en-US" dirty="0"/>
          </a:p>
        </p:txBody>
      </p:sp>
      <p:sp>
        <p:nvSpPr>
          <p:cNvPr id="3" name="Content Placeholder 2"/>
          <p:cNvSpPr>
            <a:spLocks noGrp="1"/>
          </p:cNvSpPr>
          <p:nvPr>
            <p:ph idx="1"/>
          </p:nvPr>
        </p:nvSpPr>
        <p:spPr>
          <a:xfrm>
            <a:off x="228600" y="647700"/>
            <a:ext cx="8686800" cy="5846406"/>
          </a:xfrm>
        </p:spPr>
        <p:txBody>
          <a:bodyPr lIns="0" tIns="0" rIns="0" bIns="0"/>
          <a:lstStyle/>
          <a:p>
            <a:pPr marL="182563" indent="-182563">
              <a:spcBef>
                <a:spcPts val="0"/>
              </a:spcBef>
              <a:spcAft>
                <a:spcPts val="1200"/>
              </a:spcAft>
              <a:buFont typeface="Arial" charset="0"/>
            </a:pPr>
            <a:r>
              <a:rPr lang="en-US" sz="2400" b="1" dirty="0" smtClean="0">
                <a:latin typeface="Arial" charset="0"/>
                <a:ea typeface="Arial" charset="0"/>
                <a:cs typeface="Arial" charset="0"/>
              </a:rPr>
              <a:t>Phoneme recognition</a:t>
            </a:r>
            <a:br>
              <a:rPr lang="en-US" sz="2400" b="1" dirty="0" smtClean="0">
                <a:latin typeface="Arial" charset="0"/>
                <a:ea typeface="Arial" charset="0"/>
                <a:cs typeface="Arial" charset="0"/>
              </a:rPr>
            </a:br>
            <a:r>
              <a:rPr lang="en-US" sz="2400" b="1" dirty="0" smtClean="0">
                <a:latin typeface="Arial" charset="0"/>
                <a:ea typeface="Arial" charset="0"/>
                <a:cs typeface="Arial" charset="0"/>
              </a:rPr>
              <a:t>experiments </a:t>
            </a:r>
            <a:r>
              <a:rPr lang="en-US" sz="2400" b="1" dirty="0">
                <a:latin typeface="Arial" charset="0"/>
                <a:ea typeface="Arial" charset="0"/>
                <a:cs typeface="Arial" charset="0"/>
              </a:rPr>
              <a:t>on </a:t>
            </a:r>
            <a:r>
              <a:rPr lang="en-US" sz="2400" b="1" dirty="0" smtClean="0">
                <a:latin typeface="Arial" charset="0"/>
                <a:ea typeface="Arial" charset="0"/>
                <a:cs typeface="Arial" charset="0"/>
              </a:rPr>
              <a:t>the</a:t>
            </a:r>
            <a:br>
              <a:rPr lang="en-US" sz="2400" b="1" dirty="0" smtClean="0">
                <a:latin typeface="Arial" charset="0"/>
                <a:ea typeface="Arial" charset="0"/>
                <a:cs typeface="Arial" charset="0"/>
              </a:rPr>
            </a:br>
            <a:r>
              <a:rPr lang="en-US" sz="2400" b="1" dirty="0" smtClean="0">
                <a:latin typeface="Arial" charset="0"/>
                <a:ea typeface="Arial" charset="0"/>
                <a:cs typeface="Arial" charset="0"/>
              </a:rPr>
              <a:t>TIMIT Corpus</a:t>
            </a:r>
            <a:r>
              <a:rPr lang="en-US" sz="2400" b="1" dirty="0">
                <a:latin typeface="Arial" charset="0"/>
                <a:ea typeface="Arial" charset="0"/>
                <a:cs typeface="Arial" charset="0"/>
              </a:rPr>
              <a:t>. </a:t>
            </a:r>
          </a:p>
          <a:p>
            <a:pPr marL="182563" indent="-182563">
              <a:spcBef>
                <a:spcPts val="0"/>
              </a:spcBef>
              <a:spcAft>
                <a:spcPts val="1200"/>
              </a:spcAft>
              <a:buFont typeface="Arial" charset="0"/>
            </a:pPr>
            <a:r>
              <a:rPr lang="en-US" sz="2400" b="1" dirty="0" smtClean="0">
                <a:latin typeface="Arial" charset="0"/>
                <a:ea typeface="Arial" charset="0"/>
                <a:cs typeface="Arial" charset="0"/>
              </a:rPr>
              <a:t>A bidirectional </a:t>
            </a:r>
            <a:r>
              <a:rPr lang="en-US" sz="2400" b="1" dirty="0">
                <a:latin typeface="Arial" charset="0"/>
                <a:ea typeface="Arial" charset="0"/>
                <a:cs typeface="Arial" charset="0"/>
              </a:rPr>
              <a:t>LSTM </a:t>
            </a:r>
            <a:r>
              <a:rPr lang="en-US" sz="2400" b="1" dirty="0" smtClean="0">
                <a:latin typeface="Arial" charset="0"/>
                <a:ea typeface="Arial" charset="0"/>
                <a:cs typeface="Arial" charset="0"/>
              </a:rPr>
              <a:t>was</a:t>
            </a:r>
            <a:br>
              <a:rPr lang="en-US" sz="2400" b="1" dirty="0" smtClean="0">
                <a:latin typeface="Arial" charset="0"/>
                <a:ea typeface="Arial" charset="0"/>
                <a:cs typeface="Arial" charset="0"/>
              </a:rPr>
            </a:br>
            <a:r>
              <a:rPr lang="en-US" sz="2400" b="1" dirty="0" smtClean="0">
                <a:latin typeface="Arial" charset="0"/>
                <a:ea typeface="Arial" charset="0"/>
                <a:cs typeface="Arial" charset="0"/>
              </a:rPr>
              <a:t>used </a:t>
            </a:r>
            <a:r>
              <a:rPr lang="en-US" sz="2400" b="1" dirty="0">
                <a:latin typeface="Arial" charset="0"/>
                <a:ea typeface="Arial" charset="0"/>
                <a:cs typeface="Arial" charset="0"/>
              </a:rPr>
              <a:t>for all </a:t>
            </a:r>
            <a:r>
              <a:rPr lang="en-US" sz="2400" b="1" dirty="0" smtClean="0">
                <a:latin typeface="Arial" charset="0"/>
                <a:ea typeface="Arial" charset="0"/>
                <a:cs typeface="Arial" charset="0"/>
              </a:rPr>
              <a:t>networks</a:t>
            </a:r>
            <a:br>
              <a:rPr lang="en-US" sz="2400" b="1" dirty="0" smtClean="0">
                <a:latin typeface="Arial" charset="0"/>
                <a:ea typeface="Arial" charset="0"/>
                <a:cs typeface="Arial" charset="0"/>
              </a:rPr>
            </a:br>
            <a:r>
              <a:rPr lang="en-US" sz="2400" b="1" dirty="0" smtClean="0">
                <a:latin typeface="Arial" charset="0"/>
                <a:ea typeface="Arial" charset="0"/>
                <a:cs typeface="Arial" charset="0"/>
              </a:rPr>
              <a:t>except CTC-3l-500h-tanh,</a:t>
            </a:r>
            <a:br>
              <a:rPr lang="en-US" sz="2400" b="1" dirty="0" smtClean="0">
                <a:latin typeface="Arial" charset="0"/>
                <a:ea typeface="Arial" charset="0"/>
                <a:cs typeface="Arial" charset="0"/>
              </a:rPr>
            </a:br>
            <a:r>
              <a:rPr lang="en-US" sz="2400" b="1" dirty="0" smtClean="0">
                <a:latin typeface="Arial" charset="0"/>
                <a:ea typeface="Arial" charset="0"/>
                <a:cs typeface="Arial" charset="0"/>
              </a:rPr>
              <a:t>which </a:t>
            </a:r>
            <a:r>
              <a:rPr lang="en-US" sz="2400" b="1" dirty="0">
                <a:latin typeface="Arial" charset="0"/>
                <a:ea typeface="Arial" charset="0"/>
                <a:cs typeface="Arial" charset="0"/>
              </a:rPr>
              <a:t>had </a:t>
            </a:r>
            <a:r>
              <a:rPr lang="en-US" sz="2400" b="1" i="1" dirty="0" err="1">
                <a:latin typeface="Arial" charset="0"/>
                <a:ea typeface="Arial" charset="0"/>
                <a:cs typeface="Arial" charset="0"/>
              </a:rPr>
              <a:t>tanh</a:t>
            </a:r>
            <a:r>
              <a:rPr lang="en-US" sz="2400" b="1" dirty="0">
                <a:latin typeface="Arial" charset="0"/>
                <a:ea typeface="Arial" charset="0"/>
                <a:cs typeface="Arial" charset="0"/>
              </a:rPr>
              <a:t> </a:t>
            </a:r>
            <a:r>
              <a:rPr lang="en-US" sz="2400" b="1" dirty="0" smtClean="0">
                <a:latin typeface="Arial" charset="0"/>
                <a:ea typeface="Arial" charset="0"/>
                <a:cs typeface="Arial" charset="0"/>
              </a:rPr>
              <a:t>units</a:t>
            </a:r>
            <a:br>
              <a:rPr lang="en-US" sz="2400" b="1" dirty="0" smtClean="0">
                <a:latin typeface="Arial" charset="0"/>
                <a:ea typeface="Arial" charset="0"/>
                <a:cs typeface="Arial" charset="0"/>
              </a:rPr>
            </a:br>
            <a:r>
              <a:rPr lang="en-US" sz="2400" b="1" dirty="0" smtClean="0">
                <a:latin typeface="Arial" charset="0"/>
                <a:ea typeface="Arial" charset="0"/>
                <a:cs typeface="Arial" charset="0"/>
              </a:rPr>
              <a:t>instead </a:t>
            </a:r>
            <a:r>
              <a:rPr lang="en-US" sz="2400" b="1" dirty="0">
                <a:latin typeface="Arial" charset="0"/>
                <a:ea typeface="Arial" charset="0"/>
                <a:cs typeface="Arial" charset="0"/>
              </a:rPr>
              <a:t>of LSTM cells, </a:t>
            </a:r>
            <a:r>
              <a:rPr lang="en-US" sz="2400" b="1" dirty="0" smtClean="0">
                <a:latin typeface="Arial" charset="0"/>
                <a:ea typeface="Arial" charset="0"/>
                <a:cs typeface="Arial" charset="0"/>
              </a:rPr>
              <a:t>and</a:t>
            </a:r>
            <a:br>
              <a:rPr lang="en-US" sz="2400" b="1" dirty="0" smtClean="0">
                <a:latin typeface="Arial" charset="0"/>
                <a:ea typeface="Arial" charset="0"/>
                <a:cs typeface="Arial" charset="0"/>
              </a:rPr>
            </a:br>
            <a:r>
              <a:rPr lang="en-US" sz="2400" b="1" dirty="0" smtClean="0">
                <a:latin typeface="Arial" charset="0"/>
                <a:ea typeface="Arial" charset="0"/>
                <a:cs typeface="Arial" charset="0"/>
              </a:rPr>
              <a:t>CTC-3l-421h-uni </a:t>
            </a:r>
            <a:r>
              <a:rPr lang="en-US" sz="2400" b="1" dirty="0">
                <a:latin typeface="Arial" charset="0"/>
                <a:ea typeface="Arial" charset="0"/>
                <a:cs typeface="Arial" charset="0"/>
              </a:rPr>
              <a:t>where the LSTM layers </a:t>
            </a:r>
            <a:r>
              <a:rPr lang="en-US" sz="2400" b="1" dirty="0" smtClean="0">
                <a:latin typeface="Arial" charset="0"/>
                <a:ea typeface="Arial" charset="0"/>
                <a:cs typeface="Arial" charset="0"/>
              </a:rPr>
              <a:t>were unidirectional</a:t>
            </a:r>
            <a:r>
              <a:rPr lang="en-US" sz="2400" b="1" dirty="0">
                <a:latin typeface="Arial" charset="0"/>
                <a:ea typeface="Arial" charset="0"/>
                <a:cs typeface="Arial" charset="0"/>
              </a:rPr>
              <a:t>.</a:t>
            </a:r>
          </a:p>
          <a:p>
            <a:pPr marL="182563" indent="-182563">
              <a:spcBef>
                <a:spcPts val="0"/>
              </a:spcBef>
              <a:spcAft>
                <a:spcPts val="1200"/>
              </a:spcAft>
              <a:buFont typeface="Arial" charset="0"/>
            </a:pPr>
            <a:r>
              <a:rPr lang="en-US" sz="2400" b="1" dirty="0">
                <a:latin typeface="Arial" charset="0"/>
                <a:ea typeface="Arial" charset="0"/>
                <a:cs typeface="Arial" charset="0"/>
              </a:rPr>
              <a:t>LSTM works much better than </a:t>
            </a:r>
            <a:r>
              <a:rPr lang="en-US" sz="2400" b="1" i="1" dirty="0" err="1">
                <a:latin typeface="Arial" charset="0"/>
                <a:ea typeface="Arial" charset="0"/>
                <a:cs typeface="Arial" charset="0"/>
              </a:rPr>
              <a:t>tanh</a:t>
            </a:r>
            <a:r>
              <a:rPr lang="en-US" sz="2400" b="1" dirty="0">
                <a:latin typeface="Arial" charset="0"/>
                <a:ea typeface="Arial" charset="0"/>
                <a:cs typeface="Arial" charset="0"/>
              </a:rPr>
              <a:t> for this task.</a:t>
            </a:r>
          </a:p>
          <a:p>
            <a:pPr marL="182563" indent="-182563">
              <a:spcBef>
                <a:spcPts val="0"/>
              </a:spcBef>
              <a:spcAft>
                <a:spcPts val="1200"/>
              </a:spcAft>
              <a:buFont typeface="Arial" charset="0"/>
            </a:pPr>
            <a:r>
              <a:rPr lang="en-US" sz="2400" b="1" dirty="0">
                <a:latin typeface="Arial" charset="0"/>
                <a:ea typeface="Arial" charset="0"/>
                <a:cs typeface="Arial" charset="0"/>
              </a:rPr>
              <a:t>B</a:t>
            </a:r>
            <a:r>
              <a:rPr lang="en-US" sz="2400" b="1" dirty="0" smtClean="0">
                <a:latin typeface="Arial" charset="0"/>
                <a:ea typeface="Arial" charset="0"/>
                <a:cs typeface="Arial" charset="0"/>
              </a:rPr>
              <a:t>idirectional LSTMs have a </a:t>
            </a:r>
            <a:r>
              <a:rPr lang="en-US" sz="2400" b="1" dirty="0">
                <a:latin typeface="Arial" charset="0"/>
                <a:ea typeface="Arial" charset="0"/>
                <a:cs typeface="Arial" charset="0"/>
              </a:rPr>
              <a:t>slight advantage over unidirectional </a:t>
            </a:r>
            <a:r>
              <a:rPr lang="en-US" sz="2400" b="1" dirty="0" smtClean="0">
                <a:latin typeface="Arial" charset="0"/>
                <a:ea typeface="Arial" charset="0"/>
                <a:cs typeface="Arial" charset="0"/>
              </a:rPr>
              <a:t>LSTMs.</a:t>
            </a:r>
            <a:endParaRPr lang="en-US" sz="2400" b="1" dirty="0">
              <a:latin typeface="Arial" charset="0"/>
              <a:ea typeface="Arial" charset="0"/>
              <a:cs typeface="Arial" charset="0"/>
            </a:endParaRPr>
          </a:p>
          <a:p>
            <a:pPr marL="182563" indent="-182563">
              <a:spcBef>
                <a:spcPts val="0"/>
              </a:spcBef>
              <a:spcAft>
                <a:spcPts val="1200"/>
              </a:spcAft>
              <a:buFont typeface="Arial" charset="0"/>
            </a:pPr>
            <a:r>
              <a:rPr lang="en-US" sz="2400" b="1" dirty="0">
                <a:latin typeface="Arial" charset="0"/>
                <a:ea typeface="Arial" charset="0"/>
                <a:cs typeface="Arial" charset="0"/>
              </a:rPr>
              <a:t>D</a:t>
            </a:r>
            <a:r>
              <a:rPr lang="en-US" sz="2400" b="1" dirty="0" smtClean="0">
                <a:latin typeface="Arial" charset="0"/>
                <a:ea typeface="Arial" charset="0"/>
                <a:cs typeface="Arial" charset="0"/>
              </a:rPr>
              <a:t>epth </a:t>
            </a:r>
            <a:r>
              <a:rPr lang="en-US" sz="2400" b="1" dirty="0">
                <a:latin typeface="Arial" charset="0"/>
                <a:ea typeface="Arial" charset="0"/>
                <a:cs typeface="Arial" charset="0"/>
              </a:rPr>
              <a:t>is more important than layer size.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4385388" y="647700"/>
            <a:ext cx="4530012" cy="2771761"/>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buFont typeface="Wingdings" panose="05000000000000000000" pitchFamily="2" charset="2"/>
              <a:buChar char="Ø"/>
            </a:pPr>
            <a:endParaRPr lang="en-US" sz="1500" dirty="0">
              <a:solidFill>
                <a:prstClr val="black">
                  <a:lumMod val="75000"/>
                  <a:lumOff val="25000"/>
                </a:prstClr>
              </a:solidFill>
            </a:endParaRPr>
          </a:p>
        </p:txBody>
      </p:sp>
    </p:spTree>
    <p:extLst>
      <p:ext uri="{BB962C8B-B14F-4D97-AF65-F5344CB8AC3E}">
        <p14:creationId xmlns:p14="http://schemas.microsoft.com/office/powerpoint/2010/main" val="1410051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Electroencephalograms (EEGs) </a:t>
            </a:r>
          </a:p>
        </p:txBody>
      </p:sp>
      <p:sp>
        <p:nvSpPr>
          <p:cNvPr id="3" name="Content Placeholder 2"/>
          <p:cNvSpPr>
            <a:spLocks noGrp="1"/>
          </p:cNvSpPr>
          <p:nvPr>
            <p:ph idx="1"/>
          </p:nvPr>
        </p:nvSpPr>
        <p:spPr>
          <a:xfrm>
            <a:off x="228600" y="647700"/>
            <a:ext cx="6124068" cy="5226853"/>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Electroencephalograms (EEGs) are used in a wide range of clinical settings to record electrical activity along the scalp. </a:t>
            </a:r>
          </a:p>
          <a:p>
            <a:pPr marL="182563" indent="-182563">
              <a:spcBef>
                <a:spcPts val="0"/>
              </a:spcBef>
              <a:spcAft>
                <a:spcPts val="1200"/>
              </a:spcAft>
              <a:buFont typeface="Arial" charset="0"/>
            </a:pPr>
            <a:r>
              <a:rPr lang="en-US" sz="1800" b="1" dirty="0">
                <a:latin typeface="Arial" charset="0"/>
                <a:ea typeface="Arial" charset="0"/>
                <a:cs typeface="Arial" charset="0"/>
              </a:rPr>
              <a:t>EEGs are the primary means by which neurologists diagnose brain-related illnesses such as </a:t>
            </a:r>
            <a:r>
              <a:rPr lang="en-US" sz="1800" b="1" dirty="0" smtClean="0">
                <a:latin typeface="Arial" charset="0"/>
                <a:ea typeface="Arial" charset="0"/>
                <a:cs typeface="Arial" charset="0"/>
              </a:rPr>
              <a:t>epilepsy</a:t>
            </a:r>
            <a:br>
              <a:rPr lang="en-US" sz="1800" b="1" dirty="0" smtClean="0">
                <a:latin typeface="Arial" charset="0"/>
                <a:ea typeface="Arial" charset="0"/>
                <a:cs typeface="Arial" charset="0"/>
              </a:rPr>
            </a:br>
            <a:r>
              <a:rPr lang="en-US" sz="1800" b="1" dirty="0" smtClean="0">
                <a:latin typeface="Arial" charset="0"/>
                <a:ea typeface="Arial" charset="0"/>
                <a:cs typeface="Arial" charset="0"/>
              </a:rPr>
              <a:t>and </a:t>
            </a:r>
            <a:r>
              <a:rPr lang="en-US" sz="1800" b="1" dirty="0">
                <a:latin typeface="Arial" charset="0"/>
                <a:ea typeface="Arial" charset="0"/>
                <a:cs typeface="Arial" charset="0"/>
              </a:rPr>
              <a:t>seizures. </a:t>
            </a:r>
          </a:p>
          <a:p>
            <a:pPr marL="182563" indent="-182563">
              <a:spcBef>
                <a:spcPts val="0"/>
              </a:spcBef>
              <a:spcAft>
                <a:spcPts val="1200"/>
              </a:spcAft>
              <a:buFont typeface="Arial" charset="0"/>
            </a:pPr>
            <a:r>
              <a:rPr lang="en-US" sz="1800" b="1" dirty="0">
                <a:latin typeface="Arial" charset="0"/>
                <a:ea typeface="Arial" charset="0"/>
                <a:cs typeface="Arial" charset="0"/>
              </a:rPr>
              <a:t>Manual review of an EEG by a neurologist is time-consuming and tedious. </a:t>
            </a:r>
          </a:p>
          <a:p>
            <a:pPr marL="182563" indent="-182563">
              <a:spcBef>
                <a:spcPts val="0"/>
              </a:spcBef>
              <a:spcAft>
                <a:spcPts val="1200"/>
              </a:spcAft>
              <a:buFont typeface="Arial" charset="0"/>
            </a:pPr>
            <a:r>
              <a:rPr lang="en-US" sz="1800" b="1" dirty="0">
                <a:latin typeface="Arial" charset="0"/>
                <a:ea typeface="Arial" charset="0"/>
                <a:cs typeface="Arial" charset="0"/>
              </a:rPr>
              <a:t>A clinical decision support tool that automatically interprets EEGs can reduce time to diagnosis, reduce error and enhance real-time applications such as ICU monitoring.</a:t>
            </a:r>
          </a:p>
          <a:p>
            <a:pPr marL="182563" indent="-182563">
              <a:spcBef>
                <a:spcPts val="0"/>
              </a:spcBef>
              <a:spcAft>
                <a:spcPts val="600"/>
              </a:spcAft>
              <a:buFont typeface="Arial" charset="0"/>
            </a:pPr>
            <a:r>
              <a:rPr lang="en-US" sz="1800" b="1" dirty="0">
                <a:latin typeface="Arial" charset="0"/>
                <a:ea typeface="Arial" charset="0"/>
                <a:cs typeface="Arial" charset="0"/>
              </a:rPr>
              <a:t>EEG classification using deep learning:</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Deep Belief Network (DBNs)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Stacked </a:t>
            </a:r>
            <a:r>
              <a:rPr lang="en-US" sz="1800" b="1" dirty="0" err="1">
                <a:latin typeface="Arial" charset="0"/>
                <a:ea typeface="Arial" charset="0"/>
                <a:cs typeface="Arial" charset="0"/>
              </a:rPr>
              <a:t>denoising</a:t>
            </a:r>
            <a:r>
              <a:rPr lang="en-US" sz="1800" b="1" dirty="0">
                <a:latin typeface="Arial" charset="0"/>
                <a:ea typeface="Arial" charset="0"/>
                <a:cs typeface="Arial" charset="0"/>
              </a:rPr>
              <a:t> </a:t>
            </a:r>
            <a:r>
              <a:rPr lang="en-US" sz="1800" b="1" dirty="0" err="1">
                <a:latin typeface="Arial" charset="0"/>
                <a:ea typeface="Arial" charset="0"/>
                <a:cs typeface="Arial" charset="0"/>
              </a:rPr>
              <a:t>Autoencoder</a:t>
            </a:r>
            <a:r>
              <a:rPr lang="en-US" sz="1800" b="1" dirty="0">
                <a:latin typeface="Arial" charset="0"/>
                <a:ea typeface="Arial" charset="0"/>
                <a:cs typeface="Arial" charset="0"/>
              </a:rPr>
              <a:t> (</a:t>
            </a:r>
            <a:r>
              <a:rPr lang="en-US" sz="1800" b="1" dirty="0" err="1">
                <a:latin typeface="Arial" charset="0"/>
                <a:ea typeface="Arial" charset="0"/>
                <a:cs typeface="Arial" charset="0"/>
              </a:rPr>
              <a:t>SdA</a:t>
            </a:r>
            <a:r>
              <a:rPr lang="en-US" sz="1800" b="1" dirty="0">
                <a:latin typeface="Arial" charset="0"/>
                <a:ea typeface="Arial" charset="0"/>
                <a:cs typeface="Arial" charset="0"/>
              </a:rPr>
              <a:t>)</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grpSp>
        <p:nvGrpSpPr>
          <p:cNvPr id="7" name="Group 6"/>
          <p:cNvGrpSpPr/>
          <p:nvPr/>
        </p:nvGrpSpPr>
        <p:grpSpPr>
          <a:xfrm>
            <a:off x="6482106" y="647700"/>
            <a:ext cx="2433294" cy="3589532"/>
            <a:chOff x="6510568" y="1428392"/>
            <a:chExt cx="2433294" cy="3589532"/>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510568" y="2646772"/>
              <a:ext cx="2433294" cy="1184730"/>
            </a:xfrm>
            <a:prstGeom prst="rect">
              <a:avLst/>
            </a:prstGeom>
            <a:ln w="25400">
              <a:solidFill>
                <a:srgbClr val="CD1E26"/>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stretch>
              <a:fillRect/>
            </a:stretch>
          </p:blipFill>
          <p:spPr>
            <a:xfrm>
              <a:off x="6636207" y="1428392"/>
              <a:ext cx="1168284" cy="1557712"/>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7615492" y="3546201"/>
              <a:ext cx="1155277" cy="1471723"/>
            </a:xfrm>
            <a:prstGeom prst="rect">
              <a:avLst/>
            </a:prstGeom>
            <a:ln w="25400">
              <a:solidFill>
                <a:srgbClr val="CD1E26"/>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253767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EEG </a:t>
            </a:r>
            <a:r>
              <a:rPr lang="en-US" dirty="0" smtClean="0"/>
              <a:t>Classification </a:t>
            </a:r>
            <a:r>
              <a:rPr lang="en-US" dirty="0"/>
              <a:t>U</a:t>
            </a:r>
            <a:r>
              <a:rPr lang="en-US" dirty="0" smtClean="0"/>
              <a:t>sing </a:t>
            </a:r>
            <a:r>
              <a:rPr lang="en-US" dirty="0"/>
              <a:t>DBNs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939712"/>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Feature extraction: visible </a:t>
                </a:r>
                <a:r>
                  <a:rPr lang="en-US" sz="1800" b="1" dirty="0" smtClean="0">
                    <a:latin typeface="Arial" charset="0"/>
                    <a:ea typeface="Arial" charset="0"/>
                    <a:cs typeface="Arial" charset="0"/>
                  </a:rPr>
                  <a:t>features such </a:t>
                </a:r>
                <a:r>
                  <a:rPr lang="en-US" sz="1800" b="1" dirty="0">
                    <a:latin typeface="Arial" charset="0"/>
                    <a:ea typeface="Arial" charset="0"/>
                    <a:cs typeface="Arial" charset="0"/>
                  </a:rPr>
                  <a:t>as area under curve, normalized decay, line length, mean energy, average peak </a:t>
                </a:r>
                <a:r>
                  <a:rPr lang="en-US" sz="1800" b="1" dirty="0" smtClean="0">
                    <a:latin typeface="Arial" charset="0"/>
                    <a:ea typeface="Arial" charset="0"/>
                    <a:cs typeface="Arial" charset="0"/>
                  </a:rPr>
                  <a:t>and valley amplitudes.</a:t>
                </a:r>
                <a:endParaRPr lang="en-US" sz="1800" b="1" dirty="0">
                  <a:latin typeface="Arial" charset="0"/>
                  <a:ea typeface="Arial" charset="0"/>
                  <a:cs typeface="Arial" charset="0"/>
                </a:endParaRPr>
              </a:p>
              <a:p>
                <a:pPr marL="182563" indent="-182563">
                  <a:spcBef>
                    <a:spcPts val="0"/>
                  </a:spcBef>
                  <a:spcAft>
                    <a:spcPts val="1200"/>
                  </a:spcAft>
                  <a:buFont typeface="Arial" charset="0"/>
                </a:pPr>
                <a:r>
                  <a:rPr lang="en-US" sz="1800" b="1" dirty="0">
                    <a:latin typeface="Arial" charset="0"/>
                    <a:ea typeface="Arial" charset="0"/>
                    <a:cs typeface="Arial" charset="0"/>
                  </a:rPr>
                  <a:t>DBNs: </a:t>
                </a:r>
                <a:r>
                  <a:rPr lang="en-US" sz="1800" b="1" dirty="0" err="1" smtClean="0">
                    <a:latin typeface="Arial" charset="0"/>
                    <a:ea typeface="Arial" charset="0"/>
                    <a:cs typeface="Arial" charset="0"/>
                  </a:rPr>
                  <a:t>Feedforward</a:t>
                </a:r>
                <a:r>
                  <a:rPr lang="en-US" sz="1800" b="1" dirty="0" smtClean="0">
                    <a:latin typeface="Arial" charset="0"/>
                    <a:ea typeface="Arial" charset="0"/>
                    <a:cs typeface="Arial" charset="0"/>
                  </a:rPr>
                  <a:t> neural </a:t>
                </a:r>
                <a:r>
                  <a:rPr lang="en-US" sz="1800" b="1" dirty="0">
                    <a:latin typeface="Arial" charset="0"/>
                    <a:ea typeface="Arial" charset="0"/>
                    <a:cs typeface="Arial" charset="0"/>
                  </a:rPr>
                  <a:t>networks consisting of stacked Restricted Boltzmann Machines (RBMs). </a:t>
                </a:r>
              </a:p>
              <a:p>
                <a:pPr marL="182563" indent="-182563">
                  <a:spcBef>
                    <a:spcPts val="0"/>
                  </a:spcBef>
                  <a:spcAft>
                    <a:spcPts val="1200"/>
                  </a:spcAft>
                  <a:buFont typeface="Arial" charset="0"/>
                </a:pPr>
                <a:r>
                  <a:rPr lang="en-US" sz="1800" b="1" dirty="0">
                    <a:latin typeface="Arial" charset="0"/>
                    <a:ea typeface="Arial" charset="0"/>
                    <a:cs typeface="Arial" charset="0"/>
                  </a:rPr>
                  <a:t>M</a:t>
                </a:r>
                <a:r>
                  <a:rPr lang="en-US" sz="1800" b="1" dirty="0" smtClean="0">
                    <a:latin typeface="Arial" charset="0"/>
                    <a:ea typeface="Arial" charset="0"/>
                    <a:cs typeface="Arial" charset="0"/>
                  </a:rPr>
                  <a:t>odel </a:t>
                </a:r>
                <a:r>
                  <a:rPr lang="en-US" sz="1800" b="1" dirty="0">
                    <a:latin typeface="Arial" charset="0"/>
                    <a:ea typeface="Arial" charset="0"/>
                    <a:cs typeface="Arial" charset="0"/>
                  </a:rPr>
                  <a:t>the joint distribution between observed vector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and the </a:t>
                </a:r>
                <a14:m>
                  <m:oMath xmlns:m="http://schemas.openxmlformats.org/officeDocument/2006/math">
                    <m:r>
                      <a:rPr lang="en-US" sz="1800" b="1">
                        <a:latin typeface="Cambria Math" charset="0"/>
                        <a:ea typeface="Arial" charset="0"/>
                        <a:cs typeface="Arial" charset="0"/>
                      </a:rPr>
                      <m:t>𝑙</m:t>
                    </m:r>
                  </m:oMath>
                </a14:m>
                <a:r>
                  <a:rPr lang="en-US" sz="1800" b="1" dirty="0">
                    <a:latin typeface="Arial" charset="0"/>
                    <a:ea typeface="Arial" charset="0"/>
                    <a:cs typeface="Arial" charset="0"/>
                  </a:rPr>
                  <a:t> hidden layers </a:t>
                </a:r>
                <a14:m>
                  <m:oMath xmlns:m="http://schemas.openxmlformats.org/officeDocument/2006/math">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𝑘</m:t>
                        </m:r>
                      </m:sup>
                    </m:sSup>
                  </m:oMath>
                </a14:m>
                <a:r>
                  <a:rPr lang="en-US" sz="1800" b="1" dirty="0">
                    <a:latin typeface="Arial" charset="0"/>
                    <a:ea typeface="Arial" charset="0"/>
                    <a:cs typeface="Arial" charset="0"/>
                  </a:rPr>
                  <a:t> as follows:</a:t>
                </a:r>
              </a:p>
              <a:p>
                <a:pPr marL="349250" lvl="1"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a:latin typeface="Cambria Math" charset="0"/>
                          <a:ea typeface="Arial" charset="0"/>
                          <a:cs typeface="Arial" charset="0"/>
                        </a:rPr>
                        <m:t>𝑃</m:t>
                      </m:r>
                      <m:d>
                        <m:dPr>
                          <m:ctrlPr>
                            <a:rPr lang="en-US" sz="1800" b="1" i="1">
                              <a:latin typeface="Cambria Math" charset="0"/>
                              <a:ea typeface="Arial" charset="0"/>
                              <a:cs typeface="Arial" charset="0"/>
                            </a:rPr>
                          </m:ctrlPr>
                        </m:dPr>
                        <m:e>
                          <m:r>
                            <a:rPr lang="en-US" sz="1800" b="1">
                              <a:latin typeface="Cambria Math" charset="0"/>
                              <a:ea typeface="Arial" charset="0"/>
                              <a:cs typeface="Arial" charset="0"/>
                            </a:rPr>
                            <m:t>𝑥</m:t>
                          </m:r>
                          <m:r>
                            <a:rPr lang="en-US" sz="1800" b="1">
                              <a:latin typeface="Cambria Math" charset="0"/>
                              <a:ea typeface="Arial" charset="0"/>
                              <a:cs typeface="Arial" charset="0"/>
                            </a:rPr>
                            <m:t>, </m:t>
                          </m:r>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1</m:t>
                              </m:r>
                            </m:sup>
                          </m:sSup>
                          <m:r>
                            <a:rPr lang="en-US" sz="1800" b="1">
                              <a:latin typeface="Cambria Math" charset="0"/>
                              <a:ea typeface="Arial" charset="0"/>
                              <a:cs typeface="Arial" charset="0"/>
                            </a:rPr>
                            <m:t>,… , </m:t>
                          </m:r>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𝑙</m:t>
                              </m:r>
                            </m:sup>
                          </m:sSup>
                        </m:e>
                      </m:d>
                      <m:r>
                        <a:rPr lang="en-US" sz="1800" b="1">
                          <a:latin typeface="Cambria Math" charset="0"/>
                          <a:ea typeface="Arial" charset="0"/>
                          <a:cs typeface="Arial" charset="0"/>
                        </a:rPr>
                        <m:t>=(</m:t>
                      </m:r>
                      <m:nary>
                        <m:naryPr>
                          <m:chr m:val="∏"/>
                          <m:limLoc m:val="undOvr"/>
                          <m:ctrlPr>
                            <a:rPr lang="en-US" sz="1800" b="1" i="1">
                              <a:latin typeface="Cambria Math" charset="0"/>
                              <a:ea typeface="Arial" charset="0"/>
                              <a:cs typeface="Arial" charset="0"/>
                            </a:rPr>
                          </m:ctrlPr>
                        </m:naryPr>
                        <m:sub>
                          <m:r>
                            <a:rPr lang="en-US" sz="1800" b="1">
                              <a:latin typeface="Cambria Math" charset="0"/>
                              <a:ea typeface="Arial" charset="0"/>
                              <a:cs typeface="Arial" charset="0"/>
                            </a:rPr>
                            <m:t>𝑘</m:t>
                          </m:r>
                          <m:r>
                            <a:rPr lang="en-US" sz="1800" b="1">
                              <a:latin typeface="Cambria Math" charset="0"/>
                              <a:ea typeface="Arial" charset="0"/>
                              <a:cs typeface="Arial" charset="0"/>
                            </a:rPr>
                            <m:t>=0</m:t>
                          </m:r>
                        </m:sub>
                        <m:sup>
                          <m:r>
                            <a:rPr lang="en-US" sz="1800" b="1">
                              <a:latin typeface="Cambria Math" charset="0"/>
                              <a:ea typeface="Arial" charset="0"/>
                              <a:cs typeface="Arial" charset="0"/>
                            </a:rPr>
                            <m:t>𝑙</m:t>
                          </m:r>
                          <m:r>
                            <a:rPr lang="en-US" sz="1800" b="1">
                              <a:latin typeface="Cambria Math" charset="0"/>
                              <a:ea typeface="Arial" charset="0"/>
                              <a:cs typeface="Arial" charset="0"/>
                            </a:rPr>
                            <m:t>−2</m:t>
                          </m:r>
                        </m:sup>
                        <m:e>
                          <m:r>
                            <a:rPr lang="en-US" sz="1800" b="1">
                              <a:latin typeface="Cambria Math" charset="0"/>
                              <a:ea typeface="Arial" charset="0"/>
                              <a:cs typeface="Arial" charset="0"/>
                            </a:rPr>
                            <m:t>𝑃</m:t>
                          </m:r>
                          <m:d>
                            <m:dPr>
                              <m:endChr m:val="|"/>
                              <m:ctrlPr>
                                <a:rPr lang="en-US" sz="1800" b="1" i="1">
                                  <a:latin typeface="Cambria Math" charset="0"/>
                                  <a:ea typeface="Arial" charset="0"/>
                                  <a:cs typeface="Arial" charset="0"/>
                                </a:rPr>
                              </m:ctrlPr>
                            </m:dPr>
                            <m:e>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𝑘</m:t>
                                  </m:r>
                                </m:sup>
                              </m:sSup>
                            </m:e>
                          </m:d>
                        </m:e>
                      </m:nary>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𝑘</m:t>
                          </m:r>
                          <m:r>
                            <a:rPr lang="en-US" sz="1800" b="1">
                              <a:latin typeface="Cambria Math" charset="0"/>
                              <a:ea typeface="Arial" charset="0"/>
                              <a:cs typeface="Arial" charset="0"/>
                            </a:rPr>
                            <m:t>+1</m:t>
                          </m:r>
                        </m:sup>
                      </m:sSup>
                      <m:r>
                        <a:rPr lang="en-US" sz="1800" b="1">
                          <a:latin typeface="Cambria Math" charset="0"/>
                          <a:ea typeface="Arial" charset="0"/>
                          <a:cs typeface="Arial" charset="0"/>
                        </a:rPr>
                        <m:t>))</m:t>
                      </m:r>
                      <m:r>
                        <a:rPr lang="en-US" sz="1800" b="1">
                          <a:latin typeface="Cambria Math" charset="0"/>
                          <a:ea typeface="Arial" charset="0"/>
                          <a:cs typeface="Arial" charset="0"/>
                        </a:rPr>
                        <m:t>𝑃</m:t>
                      </m:r>
                      <m:r>
                        <a:rPr lang="en-US" sz="1800" b="1">
                          <a:latin typeface="Cambria Math" charset="0"/>
                          <a:ea typeface="Arial" charset="0"/>
                          <a:cs typeface="Arial" charset="0"/>
                        </a:rPr>
                        <m:t>(</m:t>
                      </m:r>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𝑙</m:t>
                          </m:r>
                          <m:r>
                            <a:rPr lang="en-US" sz="1800" b="1">
                              <a:latin typeface="Cambria Math" charset="0"/>
                              <a:ea typeface="Arial" charset="0"/>
                              <a:cs typeface="Arial" charset="0"/>
                            </a:rPr>
                            <m:t>−1</m:t>
                          </m:r>
                        </m:sup>
                      </m:sSup>
                      <m:r>
                        <a:rPr lang="en-US" sz="1800" b="1">
                          <a:latin typeface="Cambria Math" charset="0"/>
                          <a:ea typeface="Arial" charset="0"/>
                          <a:cs typeface="Arial" charset="0"/>
                        </a:rPr>
                        <m:t>,</m:t>
                      </m:r>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𝑙</m:t>
                          </m:r>
                        </m:sup>
                      </m:sSup>
                      <m:r>
                        <a:rPr lang="en-US" sz="1800" b="1">
                          <a:latin typeface="Cambria Math" charset="0"/>
                          <a:ea typeface="Arial" charset="0"/>
                          <a:cs typeface="Arial" charset="0"/>
                        </a:rPr>
                        <m:t>)</m:t>
                      </m:r>
                    </m:oMath>
                  </m:oMathPara>
                </a14:m>
                <a:endParaRPr lang="en-US" sz="1800" b="1" dirty="0">
                  <a:latin typeface="Arial" charset="0"/>
                  <a:ea typeface="Arial" charset="0"/>
                  <a:cs typeface="Arial" charset="0"/>
                </a:endParaRPr>
              </a:p>
              <a:p>
                <a:pPr marL="182563" indent="-182563">
                  <a:spcBef>
                    <a:spcPts val="0"/>
                  </a:spcBef>
                  <a:spcAft>
                    <a:spcPts val="1200"/>
                  </a:spcAft>
                  <a:buFont typeface="Arial" charset="0"/>
                </a:pPr>
                <a:r>
                  <a:rPr lang="en-US" sz="1800" b="1" dirty="0">
                    <a:latin typeface="Arial" charset="0"/>
                    <a:ea typeface="Arial" charset="0"/>
                    <a:cs typeface="Arial" charset="0"/>
                  </a:rPr>
                  <a:t>DBNs with RBMs can be trained using the greedy layer-wise unsupervised training as the building blocks for each layer.</a:t>
                </a:r>
              </a:p>
              <a:p>
                <a:pPr marL="182563" indent="-182563">
                  <a:spcBef>
                    <a:spcPts val="0"/>
                  </a:spcBef>
                  <a:spcAft>
                    <a:spcPts val="600"/>
                  </a:spcAft>
                  <a:buFont typeface="Arial" charset="0"/>
                </a:pPr>
                <a:r>
                  <a:rPr lang="en-US" sz="1800" b="1" dirty="0">
                    <a:latin typeface="Arial" charset="0"/>
                    <a:ea typeface="Arial" charset="0"/>
                    <a:cs typeface="Arial" charset="0"/>
                  </a:rPr>
                  <a:t>The parameters for a seizure detection system using </a:t>
                </a:r>
                <a:r>
                  <a:rPr lang="en-US" sz="1800" b="1" dirty="0" smtClean="0">
                    <a:latin typeface="Arial" charset="0"/>
                    <a:ea typeface="Arial" charset="0"/>
                    <a:cs typeface="Arial" charset="0"/>
                  </a:rPr>
                  <a:t>DBNs include: number </a:t>
                </a:r>
                <a:r>
                  <a:rPr lang="en-US" sz="1800" b="1" dirty="0">
                    <a:latin typeface="Arial" charset="0"/>
                    <a:ea typeface="Arial" charset="0"/>
                    <a:cs typeface="Arial" charset="0"/>
                  </a:rPr>
                  <a:t>of input nodes to the DBN </a:t>
                </a:r>
                <a:r>
                  <a:rPr lang="en-US" sz="1800" b="1" dirty="0" smtClean="0">
                    <a:latin typeface="Arial" charset="0"/>
                    <a:ea typeface="Arial" charset="0"/>
                    <a:cs typeface="Arial" charset="0"/>
                  </a:rPr>
                  <a:t>(207); 2 </a:t>
                </a:r>
                <a:r>
                  <a:rPr lang="en-US" sz="1800" b="1" dirty="0">
                    <a:latin typeface="Arial" charset="0"/>
                    <a:ea typeface="Arial" charset="0"/>
                    <a:cs typeface="Arial" charset="0"/>
                  </a:rPr>
                  <a:t>output nodes to classify a second of EEG data as a seizure or non-seizure; two hidden layers of 500 nodes </a:t>
                </a:r>
                <a:r>
                  <a:rPr lang="en-US" sz="1800" b="1" dirty="0" smtClean="0">
                    <a:latin typeface="Arial" charset="0"/>
                    <a:ea typeface="Arial" charset="0"/>
                    <a:cs typeface="Arial" charset="0"/>
                  </a:rPr>
                  <a:t>each; learning </a:t>
                </a:r>
                <a:r>
                  <a:rPr lang="en-US" sz="1800" b="1" dirty="0">
                    <a:latin typeface="Arial" charset="0"/>
                    <a:ea typeface="Arial" charset="0"/>
                    <a:cs typeface="Arial" charset="0"/>
                  </a:rPr>
                  <a:t>rate is </a:t>
                </a:r>
                <a:r>
                  <a:rPr lang="en-US" sz="1800" b="1" dirty="0" smtClean="0">
                    <a:latin typeface="Arial" charset="0"/>
                    <a:ea typeface="Arial" charset="0"/>
                    <a:cs typeface="Arial" charset="0"/>
                  </a:rPr>
                  <a:t>0.1.</a:t>
                </a:r>
              </a:p>
              <a:p>
                <a:pPr marL="182563" indent="-182563">
                  <a:spcBef>
                    <a:spcPts val="0"/>
                  </a:spcBef>
                  <a:spcAft>
                    <a:spcPts val="600"/>
                  </a:spcAft>
                  <a:buFont typeface="Arial" charset="0"/>
                </a:pPr>
                <a:r>
                  <a:rPr lang="en-US" sz="1800" b="1" dirty="0" smtClean="0">
                    <a:latin typeface="Arial" charset="0"/>
                    <a:ea typeface="Arial" charset="0"/>
                    <a:cs typeface="Arial" charset="0"/>
                  </a:rPr>
                  <a:t>After </a:t>
                </a:r>
                <a:r>
                  <a:rPr lang="en-US" sz="1800" b="1" dirty="0">
                    <a:latin typeface="Arial" charset="0"/>
                    <a:ea typeface="Arial" charset="0"/>
                    <a:cs typeface="Arial" charset="0"/>
                  </a:rPr>
                  <a:t>the </a:t>
                </a:r>
                <a:r>
                  <a:rPr lang="en-US" sz="1800" b="1" dirty="0" err="1" smtClean="0">
                    <a:latin typeface="Arial" charset="0"/>
                    <a:ea typeface="Arial" charset="0"/>
                    <a:cs typeface="Arial" charset="0"/>
                  </a:rPr>
                  <a:t>pretraining</a:t>
                </a:r>
                <a:r>
                  <a:rPr lang="en-US" sz="1800" b="1" dirty="0" smtClean="0">
                    <a:latin typeface="Arial" charset="0"/>
                    <a:ea typeface="Arial" charset="0"/>
                    <a:cs typeface="Arial" charset="0"/>
                  </a:rPr>
                  <a:t>, abstraction </a:t>
                </a:r>
                <a:r>
                  <a:rPr lang="en-US" sz="1800" b="1" dirty="0">
                    <a:latin typeface="Arial" charset="0"/>
                    <a:ea typeface="Arial" charset="0"/>
                    <a:cs typeface="Arial" charset="0"/>
                  </a:rPr>
                  <a:t>was completed (without </a:t>
                </a:r>
                <a:r>
                  <a:rPr lang="en-US" sz="1800" b="1" dirty="0" smtClean="0">
                    <a:latin typeface="Arial" charset="0"/>
                    <a:ea typeface="Arial" charset="0"/>
                    <a:cs typeface="Arial" charset="0"/>
                  </a:rPr>
                  <a:t>using class </a:t>
                </a:r>
                <a:r>
                  <a:rPr lang="en-US" sz="1800" b="1" dirty="0">
                    <a:latin typeface="Arial" charset="0"/>
                    <a:ea typeface="Arial" charset="0"/>
                    <a:cs typeface="Arial" charset="0"/>
                  </a:rPr>
                  <a:t>labels), , a logistic regression layer was trained in </a:t>
                </a:r>
                <a:r>
                  <a:rPr lang="en-US" sz="1800" b="1" dirty="0" smtClean="0">
                    <a:latin typeface="Arial" charset="0"/>
                    <a:ea typeface="Arial" charset="0"/>
                    <a:cs typeface="Arial" charset="0"/>
                  </a:rPr>
                  <a:t>a fine-tuning </a:t>
                </a:r>
                <a:r>
                  <a:rPr lang="en-US" sz="1800" b="1" dirty="0">
                    <a:latin typeface="Arial" charset="0"/>
                    <a:ea typeface="Arial" charset="0"/>
                    <a:cs typeface="Arial" charset="0"/>
                  </a:rPr>
                  <a:t>process, </a:t>
                </a:r>
                <a:r>
                  <a:rPr lang="en-US" sz="1800" b="1" dirty="0" smtClean="0">
                    <a:latin typeface="Arial" charset="0"/>
                    <a:ea typeface="Arial" charset="0"/>
                    <a:cs typeface="Arial" charset="0"/>
                  </a:rPr>
                  <a:t>16 </a:t>
                </a:r>
                <a:r>
                  <a:rPr lang="en-US" sz="1800" b="1" dirty="0">
                    <a:latin typeface="Arial" charset="0"/>
                    <a:ea typeface="Arial" charset="0"/>
                    <a:cs typeface="Arial" charset="0"/>
                  </a:rPr>
                  <a:t>iterations of </a:t>
                </a:r>
                <a:r>
                  <a:rPr lang="en-US" sz="1800" b="1" dirty="0" smtClean="0">
                    <a:latin typeface="Arial" charset="0"/>
                    <a:ea typeface="Arial" charset="0"/>
                    <a:cs typeface="Arial" charset="0"/>
                  </a:rPr>
                  <a:t>fine-tuning </a:t>
                </a:r>
                <a:r>
                  <a:rPr lang="en-US" sz="1800" b="1" dirty="0">
                    <a:latin typeface="Arial" charset="0"/>
                    <a:ea typeface="Arial" charset="0"/>
                    <a:cs typeface="Arial" charset="0"/>
                  </a:rPr>
                  <a:t>were </a:t>
                </a:r>
                <a:r>
                  <a:rPr lang="en-US" sz="1800" b="1" dirty="0" smtClean="0">
                    <a:latin typeface="Arial" charset="0"/>
                    <a:ea typeface="Arial" charset="0"/>
                    <a:cs typeface="Arial" charset="0"/>
                  </a:rPr>
                  <a:t>completed with </a:t>
                </a:r>
                <a:r>
                  <a:rPr lang="en-US" sz="1800" b="1" dirty="0">
                    <a:latin typeface="Arial" charset="0"/>
                    <a:ea typeface="Arial" charset="0"/>
                    <a:cs typeface="Arial" charset="0"/>
                  </a:rPr>
                  <a:t>a learning rate of </a:t>
                </a:r>
                <a:r>
                  <a:rPr lang="en-US" sz="1800" b="1" dirty="0" smtClean="0">
                    <a:latin typeface="Arial" charset="0"/>
                    <a:ea typeface="Arial" charset="0"/>
                    <a:cs typeface="Arial" charset="0"/>
                  </a:rPr>
                  <a:t>0.1.</a:t>
                </a: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939712"/>
              </a:xfrm>
              <a:blipFill rotWithShape="0">
                <a:blip r:embed="rId2"/>
                <a:stretch>
                  <a:fillRect l="-1544" t="-1333" r="-2246"/>
                </a:stretch>
              </a:blipFill>
            </p:spPr>
            <p:txBody>
              <a:bodyPr/>
              <a:lstStyle/>
              <a:p>
                <a:r>
                  <a:rPr lang="en-US">
                    <a:noFill/>
                  </a:rPr>
                  <a:t> </a:t>
                </a:r>
              </a:p>
            </p:txBody>
          </p:sp>
        </mc:Fallback>
      </mc:AlternateContent>
    </p:spTree>
    <p:extLst>
      <p:ext uri="{BB962C8B-B14F-4D97-AF65-F5344CB8AC3E}">
        <p14:creationId xmlns:p14="http://schemas.microsoft.com/office/powerpoint/2010/main" val="968559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EEG classification using </a:t>
            </a:r>
            <a:r>
              <a:rPr lang="en-US" dirty="0" err="1"/>
              <a:t>SdAs</a:t>
            </a:r>
            <a:endParaRPr lang="en-US" dirty="0"/>
          </a:p>
        </p:txBody>
      </p:sp>
      <p:sp>
        <p:nvSpPr>
          <p:cNvPr id="3" name="Content Placeholder 2"/>
          <p:cNvSpPr>
            <a:spLocks noGrp="1"/>
          </p:cNvSpPr>
          <p:nvPr>
            <p:ph idx="1"/>
          </p:nvPr>
        </p:nvSpPr>
        <p:spPr>
          <a:xfrm>
            <a:off x="228600" y="669171"/>
            <a:ext cx="7468286" cy="1738127"/>
          </a:xfrm>
        </p:spPr>
        <p:txBody>
          <a:bodyPr lIns="0" tIns="0" rIns="0" bIns="0"/>
          <a:lstStyle/>
          <a:p>
            <a:pPr marL="182563" indent="-182563">
              <a:spcBef>
                <a:spcPts val="0"/>
              </a:spcBef>
              <a:spcAft>
                <a:spcPts val="1200"/>
              </a:spcAft>
              <a:buFont typeface="Arial" charset="0"/>
            </a:pPr>
            <a:r>
              <a:rPr lang="en-US" sz="1800" b="1" dirty="0" err="1">
                <a:latin typeface="Arial" charset="0"/>
                <a:ea typeface="Arial" charset="0"/>
                <a:cs typeface="Arial" charset="0"/>
              </a:rPr>
              <a:t>AutoEEG</a:t>
            </a:r>
            <a:r>
              <a:rPr lang="en-US" sz="1800" b="1" dirty="0">
                <a:latin typeface="Arial" charset="0"/>
                <a:ea typeface="Arial" charset="0"/>
                <a:cs typeface="Arial" charset="0"/>
              </a:rPr>
              <a:t> is a hybrid system that uses three levels of processing to achieve high performance event detection on clinical data:</a:t>
            </a:r>
          </a:p>
          <a:p>
            <a:pPr marL="182563" lvl="1" indent="0">
              <a:spcBef>
                <a:spcPts val="0"/>
              </a:spcBef>
              <a:spcAft>
                <a:spcPts val="600"/>
              </a:spcAft>
              <a:buNone/>
            </a:pPr>
            <a:r>
              <a:rPr lang="en-US" sz="1800" b="1" dirty="0">
                <a:latin typeface="Arial" charset="0"/>
                <a:ea typeface="Arial" charset="0"/>
                <a:cs typeface="Arial" charset="0"/>
              </a:rPr>
              <a:t>P1: hidden Markov models </a:t>
            </a:r>
          </a:p>
          <a:p>
            <a:pPr marL="182563" lvl="1" indent="0">
              <a:spcBef>
                <a:spcPts val="0"/>
              </a:spcBef>
              <a:spcAft>
                <a:spcPts val="600"/>
              </a:spcAft>
              <a:buNone/>
            </a:pPr>
            <a:r>
              <a:rPr lang="en-US" sz="1800" b="1" dirty="0">
                <a:latin typeface="Arial" charset="0"/>
                <a:ea typeface="Arial" charset="0"/>
                <a:cs typeface="Arial" charset="0"/>
              </a:rPr>
              <a:t>P2: </a:t>
            </a:r>
            <a:r>
              <a:rPr lang="en-US" sz="1800" b="1" dirty="0" err="1">
                <a:latin typeface="Arial" charset="0"/>
                <a:ea typeface="Arial" charset="0"/>
                <a:cs typeface="Arial" charset="0"/>
              </a:rPr>
              <a:t>SdA</a:t>
            </a:r>
            <a:endParaRPr lang="en-US" sz="1800" b="1" dirty="0">
              <a:latin typeface="Arial" charset="0"/>
              <a:ea typeface="Arial" charset="0"/>
              <a:cs typeface="Arial" charset="0"/>
            </a:endParaRPr>
          </a:p>
          <a:p>
            <a:pPr marL="182563" lvl="1" indent="0">
              <a:spcBef>
                <a:spcPts val="0"/>
              </a:spcBef>
              <a:spcAft>
                <a:spcPts val="600"/>
              </a:spcAft>
              <a:buNone/>
            </a:pPr>
            <a:r>
              <a:rPr lang="en-US" sz="1800" b="1" dirty="0">
                <a:latin typeface="Arial" charset="0"/>
                <a:ea typeface="Arial" charset="0"/>
                <a:cs typeface="Arial" charset="0"/>
              </a:rPr>
              <a:t>P3: Language Model</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841313"/>
            <a:ext cx="8686800" cy="3091427"/>
          </a:xfrm>
          <a:prstGeom prst="rect">
            <a:avLst/>
          </a:prstGeom>
        </p:spPr>
      </p:pic>
    </p:spTree>
    <p:extLst>
      <p:ext uri="{BB962C8B-B14F-4D97-AF65-F5344CB8AC3E}">
        <p14:creationId xmlns:p14="http://schemas.microsoft.com/office/powerpoint/2010/main" val="651052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Summary and Future Work</a:t>
            </a:r>
            <a:endParaRPr lang="en-US" dirty="0"/>
          </a:p>
        </p:txBody>
      </p:sp>
      <p:sp>
        <p:nvSpPr>
          <p:cNvPr id="3" name="Content Placeholder 2"/>
          <p:cNvSpPr>
            <a:spLocks noGrp="1"/>
          </p:cNvSpPr>
          <p:nvPr>
            <p:ph idx="1"/>
          </p:nvPr>
        </p:nvSpPr>
        <p:spPr>
          <a:xfrm>
            <a:off x="228600" y="685800"/>
            <a:ext cx="8686800" cy="3784504"/>
          </a:xfrm>
        </p:spPr>
        <p:txBody>
          <a:bodyPr lIns="0" tIns="0" rIns="0" bIns="0">
            <a:noAutofit/>
          </a:bodyPr>
          <a:lstStyle/>
          <a:p>
            <a:pPr marL="182563" indent="-182563">
              <a:spcBef>
                <a:spcPts val="0"/>
              </a:spcBef>
              <a:spcAft>
                <a:spcPts val="1200"/>
              </a:spcAft>
              <a:buFont typeface="Arial" panose="020B0604020202020204" pitchFamily="34" charset="0"/>
              <a:buChar char="•"/>
            </a:pPr>
            <a:r>
              <a:rPr lang="en-US" sz="1800" b="1" dirty="0" smtClean="0">
                <a:latin typeface="Arial" charset="0"/>
                <a:ea typeface="Arial" charset="0"/>
                <a:cs typeface="Arial" charset="0"/>
              </a:rPr>
              <a:t>Deep </a:t>
            </a:r>
            <a:r>
              <a:rPr lang="en-US" sz="1800" b="1" dirty="0">
                <a:latin typeface="Arial" charset="0"/>
                <a:ea typeface="Arial" charset="0"/>
                <a:cs typeface="Arial" charset="0"/>
              </a:rPr>
              <a:t>recurrent neural networks and deep bidirectional long short-term </a:t>
            </a:r>
            <a:r>
              <a:rPr lang="en-US" sz="1800" b="1" dirty="0" smtClean="0">
                <a:latin typeface="Arial" charset="0"/>
                <a:ea typeface="Arial" charset="0"/>
                <a:cs typeface="Arial" charset="0"/>
              </a:rPr>
              <a:t>memory have given the best known results </a:t>
            </a:r>
            <a:r>
              <a:rPr lang="en-US" sz="1800" b="1" dirty="0">
                <a:latin typeface="Arial" charset="0"/>
                <a:ea typeface="Arial" charset="0"/>
                <a:cs typeface="Arial" charset="0"/>
              </a:rPr>
              <a:t>o</a:t>
            </a:r>
            <a:r>
              <a:rPr lang="en-US" sz="1800" b="1" dirty="0" smtClean="0">
                <a:latin typeface="Arial" charset="0"/>
                <a:ea typeface="Arial" charset="0"/>
                <a:cs typeface="Arial" charset="0"/>
              </a:rPr>
              <a:t>n </a:t>
            </a:r>
            <a:r>
              <a:rPr lang="en-US" sz="1800" b="1" dirty="0">
                <a:latin typeface="Arial" charset="0"/>
                <a:ea typeface="Arial" charset="0"/>
                <a:cs typeface="Arial" charset="0"/>
              </a:rPr>
              <a:t>sequential </a:t>
            </a:r>
            <a:r>
              <a:rPr lang="en-US" sz="1800" b="1" dirty="0" smtClean="0">
                <a:latin typeface="Arial" charset="0"/>
                <a:ea typeface="Arial" charset="0"/>
                <a:cs typeface="Arial" charset="0"/>
              </a:rPr>
              <a:t>tasks such as speech recognition.</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EEG classification using deep learning methods </a:t>
            </a:r>
            <a:r>
              <a:rPr lang="en-US" sz="1800" b="1" dirty="0" smtClean="0">
                <a:latin typeface="Arial" charset="0"/>
                <a:ea typeface="Arial" charset="0"/>
                <a:cs typeface="Arial" charset="0"/>
              </a:rPr>
              <a:t>such as deep </a:t>
            </a:r>
            <a:r>
              <a:rPr lang="en-US" sz="1800" b="1" dirty="0">
                <a:latin typeface="Arial" charset="0"/>
                <a:ea typeface="Arial" charset="0"/>
                <a:cs typeface="Arial" charset="0"/>
              </a:rPr>
              <a:t>belief </a:t>
            </a:r>
            <a:r>
              <a:rPr lang="en-US" sz="1800" b="1" dirty="0" smtClean="0">
                <a:latin typeface="Arial" charset="0"/>
                <a:ea typeface="Arial" charset="0"/>
                <a:cs typeface="Arial" charset="0"/>
              </a:rPr>
              <a:t>networks </a:t>
            </a:r>
            <a:r>
              <a:rPr lang="en-US" sz="1800" b="1" dirty="0">
                <a:latin typeface="Arial" charset="0"/>
                <a:ea typeface="Arial" charset="0"/>
                <a:cs typeface="Arial" charset="0"/>
              </a:rPr>
              <a:t>and </a:t>
            </a:r>
            <a:r>
              <a:rPr lang="en-US" sz="1800" b="1" dirty="0" err="1">
                <a:latin typeface="Arial" charset="0"/>
                <a:ea typeface="Arial" charset="0"/>
                <a:cs typeface="Arial" charset="0"/>
              </a:rPr>
              <a:t>SdAs</a:t>
            </a:r>
            <a:r>
              <a:rPr lang="en-US" sz="1800" b="1" dirty="0">
                <a:latin typeface="Arial" charset="0"/>
                <a:ea typeface="Arial" charset="0"/>
                <a:cs typeface="Arial" charset="0"/>
              </a:rPr>
              <a:t> </a:t>
            </a:r>
            <a:r>
              <a:rPr lang="en-US" sz="1800" b="1" dirty="0" smtClean="0">
                <a:latin typeface="Arial" charset="0"/>
                <a:ea typeface="Arial" charset="0"/>
                <a:cs typeface="Arial" charset="0"/>
              </a:rPr>
              <a:t>appear promising.</a:t>
            </a:r>
            <a:endParaRPr lang="en-US" sz="1800" b="1" dirty="0">
              <a:latin typeface="Arial" charset="0"/>
              <a:ea typeface="Arial" charset="0"/>
              <a:cs typeface="Arial" charset="0"/>
            </a:endParaRPr>
          </a:p>
          <a:p>
            <a:pPr marL="182563" indent="-182563">
              <a:spcBef>
                <a:spcPts val="0"/>
              </a:spcBef>
              <a:spcAft>
                <a:spcPts val="1200"/>
              </a:spcAft>
              <a:buFont typeface="Arial" panose="020B0604020202020204" pitchFamily="34" charset="0"/>
              <a:buChar char="•"/>
            </a:pPr>
            <a:r>
              <a:rPr lang="en-US" sz="1800" b="1" dirty="0" smtClean="0">
                <a:latin typeface="Arial" charset="0"/>
                <a:ea typeface="Arial" charset="0"/>
                <a:cs typeface="Arial" charset="0"/>
              </a:rPr>
              <a:t>RNNs have not been applied to sequential processing of EEG signals.</a:t>
            </a:r>
            <a:endParaRPr lang="en-US" sz="1800" b="1" dirty="0">
              <a:latin typeface="Arial" charset="0"/>
              <a:ea typeface="Arial" charset="0"/>
              <a:cs typeface="Arial" charset="0"/>
            </a:endParaRP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LSTMs </a:t>
            </a:r>
            <a:r>
              <a:rPr lang="en-US" sz="1800" b="1" dirty="0" smtClean="0">
                <a:latin typeface="Arial" charset="0"/>
                <a:ea typeface="Arial" charset="0"/>
                <a:cs typeface="Arial" charset="0"/>
              </a:rPr>
              <a:t>are good candidates for EEG signal analysis:</a:t>
            </a:r>
            <a:endParaRPr lang="en-US" sz="1800" b="1" dirty="0">
              <a:latin typeface="Arial" charset="0"/>
              <a:ea typeface="Arial" charset="0"/>
              <a:cs typeface="Arial" charset="0"/>
            </a:endParaRPr>
          </a:p>
          <a:p>
            <a:pPr marL="458788" lvl="1" indent="-276225">
              <a:spcBef>
                <a:spcPts val="0"/>
              </a:spcBef>
              <a:spcAft>
                <a:spcPts val="600"/>
              </a:spcAft>
              <a:buFont typeface="Wingdings" panose="05000000000000000000" pitchFamily="2" charset="2"/>
              <a:buChar char="Ø"/>
            </a:pPr>
            <a:r>
              <a:rPr lang="en-US" sz="1800" b="1" dirty="0" smtClean="0">
                <a:latin typeface="Arial" charset="0"/>
                <a:ea typeface="Arial" charset="0"/>
                <a:cs typeface="Arial" charset="0"/>
              </a:rPr>
              <a:t>Their memory properties decrease the false alarm rate.</a:t>
            </a:r>
          </a:p>
          <a:p>
            <a:pPr marL="458788" lvl="1" indent="-276225">
              <a:spcBef>
                <a:spcPts val="0"/>
              </a:spcBef>
              <a:spcAft>
                <a:spcPts val="600"/>
              </a:spcAft>
              <a:buFont typeface="Wingdings" panose="05000000000000000000" pitchFamily="2" charset="2"/>
              <a:buChar char="Ø"/>
            </a:pPr>
            <a:r>
              <a:rPr lang="en-US" sz="1800" b="1" dirty="0" smtClean="0">
                <a:latin typeface="Arial" charset="0"/>
                <a:ea typeface="Arial" charset="0"/>
                <a:cs typeface="Arial" charset="0"/>
              </a:rPr>
              <a:t>CTC training allows the use of EEG reports directly without alignment.</a:t>
            </a:r>
          </a:p>
          <a:p>
            <a:pPr marL="458788" lvl="1" indent="-276225">
              <a:spcBef>
                <a:spcPts val="0"/>
              </a:spcBef>
              <a:spcAft>
                <a:spcPts val="600"/>
              </a:spcAft>
              <a:buFont typeface="Wingdings" panose="05000000000000000000" pitchFamily="2" charset="2"/>
              <a:buChar char="Ø"/>
            </a:pPr>
            <a:r>
              <a:rPr lang="en-US" sz="1800" b="1" dirty="0" smtClean="0">
                <a:latin typeface="Arial" charset="0"/>
                <a:ea typeface="Arial" charset="0"/>
                <a:cs typeface="Arial" charset="0"/>
              </a:rPr>
              <a:t>A heuristic language </a:t>
            </a:r>
            <a:r>
              <a:rPr lang="en-US" sz="1800" b="1" dirty="0">
                <a:latin typeface="Arial" charset="0"/>
                <a:ea typeface="Arial" charset="0"/>
                <a:cs typeface="Arial" charset="0"/>
              </a:rPr>
              <a:t>model </a:t>
            </a:r>
            <a:r>
              <a:rPr lang="en-US" sz="1800" b="1" dirty="0" smtClean="0">
                <a:latin typeface="Arial" charset="0"/>
                <a:ea typeface="Arial" charset="0"/>
                <a:cs typeface="Arial" charset="0"/>
              </a:rPr>
              <a:t>can be replaced by DBLSTM using an RNN </a:t>
            </a:r>
            <a:r>
              <a:rPr lang="en-US" sz="1800" b="1" dirty="0">
                <a:latin typeface="Arial" charset="0"/>
                <a:ea typeface="Arial" charset="0"/>
                <a:cs typeface="Arial" charset="0"/>
              </a:rPr>
              <a:t>t</a:t>
            </a:r>
            <a:r>
              <a:rPr lang="en-US" sz="1800" b="1" dirty="0" smtClean="0">
                <a:latin typeface="Arial" charset="0"/>
                <a:ea typeface="Arial" charset="0"/>
                <a:cs typeface="Arial" charset="0"/>
              </a:rPr>
              <a:t>ransducer.</a:t>
            </a:r>
          </a:p>
          <a:p>
            <a:pPr marL="458788" lvl="1" indent="-276225">
              <a:spcBef>
                <a:spcPts val="0"/>
              </a:spcBef>
              <a:spcAft>
                <a:spcPts val="1800"/>
              </a:spcAft>
              <a:buFont typeface="Wingdings" panose="05000000000000000000" pitchFamily="2" charset="2"/>
              <a:buChar char="Ø"/>
            </a:pPr>
            <a:r>
              <a:rPr lang="en-US" sz="1800" b="1" dirty="0" smtClean="0">
                <a:latin typeface="Arial" charset="0"/>
                <a:ea typeface="Arial" charset="0"/>
                <a:cs typeface="Arial" charset="0"/>
              </a:rPr>
              <a:t>Prediction of a seizure event can be reported much earlier (~20 </a:t>
            </a:r>
            <a:r>
              <a:rPr lang="en-US" sz="1800" b="1" dirty="0" err="1" smtClean="0">
                <a:latin typeface="Arial" charset="0"/>
                <a:ea typeface="Arial" charset="0"/>
                <a:cs typeface="Arial" charset="0"/>
              </a:rPr>
              <a:t>mins</a:t>
            </a:r>
            <a:r>
              <a:rPr lang="en-US" sz="1800" b="1" dirty="0" smtClean="0">
                <a:latin typeface="Arial" charset="0"/>
                <a:ea typeface="Arial" charset="0"/>
                <a:cs typeface="Arial" charset="0"/>
              </a:rPr>
              <a:t>.).</a:t>
            </a:r>
          </a:p>
          <a:p>
            <a:pPr marL="182563" indent="-182563">
              <a:spcBef>
                <a:spcPts val="0"/>
              </a:spcBef>
              <a:spcAft>
                <a:spcPts val="600"/>
              </a:spcAft>
              <a:buFont typeface="Arial" panose="020B0604020202020204" pitchFamily="34" charset="0"/>
              <a:buChar char="•"/>
            </a:pPr>
            <a:r>
              <a:rPr lang="en-US" sz="1800" b="1" dirty="0" smtClean="0">
                <a:latin typeface="Arial" charset="0"/>
                <a:ea typeface="Arial" charset="0"/>
                <a:cs typeface="Arial" charset="0"/>
              </a:rPr>
              <a:t>Future </a:t>
            </a:r>
            <a:r>
              <a:rPr lang="en-US" sz="1800" b="1" dirty="0">
                <a:latin typeface="Arial" charset="0"/>
                <a:ea typeface="Arial" charset="0"/>
                <a:cs typeface="Arial" charset="0"/>
              </a:rPr>
              <a:t>work: </a:t>
            </a:r>
          </a:p>
          <a:p>
            <a:pPr marL="458788" lvl="1" indent="-276225">
              <a:spcBef>
                <a:spcPts val="0"/>
              </a:spcBef>
              <a:spcAft>
                <a:spcPts val="600"/>
              </a:spcAft>
              <a:buFont typeface="Wingdings" panose="05000000000000000000" pitchFamily="2" charset="2"/>
              <a:buChar char="Ø"/>
            </a:pPr>
            <a:r>
              <a:rPr lang="en-US" sz="1800" b="1" dirty="0" smtClean="0">
                <a:latin typeface="Arial" charset="0"/>
                <a:ea typeface="Arial" charset="0"/>
                <a:cs typeface="Arial" charset="0"/>
              </a:rPr>
              <a:t>Replace </a:t>
            </a:r>
            <a:r>
              <a:rPr lang="en-US" sz="1800" b="1" dirty="0" err="1" smtClean="0">
                <a:latin typeface="Arial" charset="0"/>
                <a:ea typeface="Arial" charset="0"/>
                <a:cs typeface="Arial" charset="0"/>
              </a:rPr>
              <a:t>SdA</a:t>
            </a:r>
            <a:r>
              <a:rPr lang="en-US" sz="1800" b="1" dirty="0" smtClean="0">
                <a:latin typeface="Arial" charset="0"/>
                <a:ea typeface="Arial" charset="0"/>
                <a:cs typeface="Arial" charset="0"/>
              </a:rPr>
              <a:t> by: </a:t>
            </a:r>
            <a:r>
              <a:rPr lang="en-US" sz="1800" b="1" dirty="0">
                <a:latin typeface="Arial" charset="0"/>
                <a:ea typeface="Arial" charset="0"/>
                <a:cs typeface="Arial" charset="0"/>
              </a:rPr>
              <a:t>Standard RNN, LSTM, DRNN, DLSTM, </a:t>
            </a:r>
            <a:r>
              <a:rPr lang="en-US" sz="1800" b="1" dirty="0" smtClean="0">
                <a:latin typeface="Arial" charset="0"/>
                <a:ea typeface="Arial" charset="0"/>
                <a:cs typeface="Arial" charset="0"/>
              </a:rPr>
              <a:t>and DBLSTM</a:t>
            </a:r>
            <a:r>
              <a:rPr lang="en-US" sz="1800" b="1" dirty="0">
                <a:latin typeface="Arial" charset="0"/>
                <a:ea typeface="Arial" charset="0"/>
                <a:cs typeface="Arial" charset="0"/>
              </a:rPr>
              <a:t>.</a:t>
            </a:r>
          </a:p>
          <a:p>
            <a:pPr marL="458788" lvl="1" indent="-276225">
              <a:spcBef>
                <a:spcPts val="0"/>
              </a:spcBef>
              <a:spcAft>
                <a:spcPts val="600"/>
              </a:spcAft>
              <a:buFont typeface="Wingdings" panose="05000000000000000000" pitchFamily="2" charset="2"/>
              <a:buChar char="Ø"/>
            </a:pPr>
            <a:r>
              <a:rPr lang="en-US" sz="1800" b="1" dirty="0" smtClean="0">
                <a:latin typeface="Arial" charset="0"/>
                <a:ea typeface="Arial" charset="0"/>
                <a:cs typeface="Arial" charset="0"/>
              </a:rPr>
              <a:t>Develop a </a:t>
            </a:r>
            <a:r>
              <a:rPr lang="en-US" sz="1800" b="1" dirty="0">
                <a:latin typeface="Arial" charset="0"/>
                <a:ea typeface="Arial" charset="0"/>
                <a:cs typeface="Arial" charset="0"/>
              </a:rPr>
              <a:t>seizure prediction tool using DBLSTM.</a:t>
            </a:r>
          </a:p>
        </p:txBody>
      </p:sp>
    </p:spTree>
    <p:extLst>
      <p:ext uri="{BB962C8B-B14F-4D97-AF65-F5344CB8AC3E}">
        <p14:creationId xmlns:p14="http://schemas.microsoft.com/office/powerpoint/2010/main" val="8023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Brief Bibliography</a:t>
            </a:r>
          </a:p>
        </p:txBody>
      </p:sp>
      <p:sp>
        <p:nvSpPr>
          <p:cNvPr id="3" name="Content Placeholder 2"/>
          <p:cNvSpPr>
            <a:spLocks noGrp="1"/>
          </p:cNvSpPr>
          <p:nvPr>
            <p:ph idx="1"/>
          </p:nvPr>
        </p:nvSpPr>
        <p:spPr>
          <a:xfrm>
            <a:off x="228600" y="571500"/>
            <a:ext cx="8686800" cy="5698671"/>
          </a:xfrm>
        </p:spPr>
        <p:txBody>
          <a:bodyPr>
            <a:noAutofit/>
          </a:bodyPr>
          <a:lstStyle/>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[1]	M. </a:t>
            </a:r>
            <a:r>
              <a:rPr lang="en-US" sz="1200" b="1" dirty="0" err="1" smtClean="0">
                <a:latin typeface="Arial" charset="0"/>
                <a:ea typeface="Arial" charset="0"/>
                <a:cs typeface="Arial" charset="0"/>
              </a:rPr>
              <a:t>Hermans</a:t>
            </a:r>
            <a:r>
              <a:rPr lang="en-US" sz="1200" b="1" dirty="0" smtClean="0">
                <a:latin typeface="Arial" charset="0"/>
                <a:ea typeface="Arial" charset="0"/>
                <a:cs typeface="Arial" charset="0"/>
              </a:rPr>
              <a:t> and B. </a:t>
            </a:r>
            <a:r>
              <a:rPr lang="en-US" sz="1200" b="1" dirty="0" err="1" smtClean="0">
                <a:latin typeface="Arial" charset="0"/>
                <a:ea typeface="Arial" charset="0"/>
                <a:cs typeface="Arial" charset="0"/>
              </a:rPr>
              <a:t>Schrauwen</a:t>
            </a:r>
            <a:r>
              <a:rPr lang="en-US" sz="1200" b="1" dirty="0" smtClean="0">
                <a:latin typeface="Arial" charset="0"/>
                <a:ea typeface="Arial" charset="0"/>
                <a:cs typeface="Arial" charset="0"/>
              </a:rPr>
              <a:t>, “Training and Analyzing Deep Recurrent Neural Networks,” </a:t>
            </a:r>
            <a:r>
              <a:rPr lang="en-US" sz="1200" b="1" i="1" dirty="0" smtClean="0">
                <a:latin typeface="Arial" charset="0"/>
                <a:ea typeface="Arial" charset="0"/>
                <a:cs typeface="Arial" charset="0"/>
              </a:rPr>
              <a:t>Adv. Neural Inf. Process. Syst.</a:t>
            </a:r>
            <a:r>
              <a:rPr lang="en-US" sz="1200" b="1" dirty="0" smtClean="0">
                <a:latin typeface="Arial" charset="0"/>
                <a:ea typeface="Arial" charset="0"/>
                <a:cs typeface="Arial" charset="0"/>
              </a:rPr>
              <a:t>, pp. 190–198, 2013.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[2]	A. Graves, A. Mohamed, and G. Hinton, “Speech Recognition With Deep Recurrent Neural Networks,” </a:t>
            </a:r>
            <a:r>
              <a:rPr lang="en-US" sz="1200" b="1" i="1" dirty="0" smtClean="0">
                <a:latin typeface="Arial" charset="0"/>
                <a:ea typeface="Arial" charset="0"/>
                <a:cs typeface="Arial" charset="0"/>
              </a:rPr>
              <a:t>IEEE Int. Conf. </a:t>
            </a:r>
            <a:r>
              <a:rPr lang="en-US" sz="1200" b="1" i="1" dirty="0" err="1" smtClean="0">
                <a:latin typeface="Arial" charset="0"/>
                <a:ea typeface="Arial" charset="0"/>
                <a:cs typeface="Arial" charset="0"/>
              </a:rPr>
              <a:t>Acoust</a:t>
            </a:r>
            <a:r>
              <a:rPr lang="en-US" sz="1200" b="1" i="1" dirty="0" smtClean="0">
                <a:latin typeface="Arial" charset="0"/>
                <a:ea typeface="Arial" charset="0"/>
                <a:cs typeface="Arial" charset="0"/>
              </a:rPr>
              <a:t>. Speech, Signal Process.</a:t>
            </a:r>
            <a:r>
              <a:rPr lang="en-US" sz="1200" b="1" dirty="0" smtClean="0">
                <a:latin typeface="Arial" charset="0"/>
                <a:ea typeface="Arial" charset="0"/>
                <a:cs typeface="Arial" charset="0"/>
              </a:rPr>
              <a:t>, no. 3, pp. 6645–6649, 2013.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3] </a:t>
            </a:r>
            <a:r>
              <a:rPr lang="en-US" sz="1200" b="1" dirty="0" smtClean="0">
                <a:latin typeface="Arial" charset="0"/>
                <a:ea typeface="Arial" charset="0"/>
                <a:cs typeface="Arial" charset="0"/>
              </a:rPr>
              <a:t>	J</a:t>
            </a:r>
            <a:r>
              <a:rPr lang="en-US" sz="1200" b="1" dirty="0">
                <a:latin typeface="Arial" charset="0"/>
                <a:ea typeface="Arial" charset="0"/>
                <a:cs typeface="Arial" charset="0"/>
              </a:rPr>
              <a:t>. T. Turner, A. Page, T. </a:t>
            </a:r>
            <a:r>
              <a:rPr lang="en-US" sz="1200" b="1" dirty="0" err="1">
                <a:latin typeface="Arial" charset="0"/>
                <a:ea typeface="Arial" charset="0"/>
                <a:cs typeface="Arial" charset="0"/>
              </a:rPr>
              <a:t>Mohsenin</a:t>
            </a:r>
            <a:r>
              <a:rPr lang="en-US" sz="1200" b="1" dirty="0">
                <a:latin typeface="Arial" charset="0"/>
                <a:ea typeface="Arial" charset="0"/>
                <a:cs typeface="Arial" charset="0"/>
              </a:rPr>
              <a:t>, and T. Oates, “Deep Belief Networks used on High Resolution Multichannel Electroencephalography Data for Seizure Detection,” </a:t>
            </a:r>
            <a:r>
              <a:rPr lang="en-US" sz="1200" b="1" i="1" dirty="0">
                <a:latin typeface="Arial" charset="0"/>
                <a:ea typeface="Arial" charset="0"/>
                <a:cs typeface="Arial" charset="0"/>
              </a:rPr>
              <a:t>AAAI Spring </a:t>
            </a:r>
            <a:r>
              <a:rPr lang="en-US" sz="1200" b="1" i="1" dirty="0" err="1">
                <a:latin typeface="Arial" charset="0"/>
                <a:ea typeface="Arial" charset="0"/>
                <a:cs typeface="Arial" charset="0"/>
              </a:rPr>
              <a:t>Symp</a:t>
            </a:r>
            <a:r>
              <a:rPr lang="en-US" sz="1200" b="1" i="1" dirty="0">
                <a:latin typeface="Arial" charset="0"/>
                <a:ea typeface="Arial" charset="0"/>
                <a:cs typeface="Arial" charset="0"/>
              </a:rPr>
              <a:t>. Ser.</a:t>
            </a:r>
            <a:r>
              <a:rPr lang="en-US" sz="1200" b="1" dirty="0">
                <a:latin typeface="Arial" charset="0"/>
                <a:ea typeface="Arial" charset="0"/>
                <a:cs typeface="Arial" charset="0"/>
              </a:rPr>
              <a:t>, no</a:t>
            </a:r>
            <a:r>
              <a:rPr lang="en-US" sz="1200" b="1" dirty="0" smtClean="0">
                <a:latin typeface="Arial" charset="0"/>
                <a:ea typeface="Arial" charset="0"/>
                <a:cs typeface="Arial" charset="0"/>
              </a:rPr>
              <a:t>. 1, </a:t>
            </a:r>
            <a:r>
              <a:rPr lang="en-US" sz="1200" b="1" dirty="0">
                <a:latin typeface="Arial" charset="0"/>
                <a:ea typeface="Arial" charset="0"/>
                <a:cs typeface="Arial" charset="0"/>
              </a:rPr>
              <a:t>pp. 75–81, 2014</a:t>
            </a:r>
            <a:r>
              <a:rPr lang="en-US" sz="1200" b="1" dirty="0" smtClean="0">
                <a:latin typeface="Arial" charset="0"/>
                <a:ea typeface="Arial" charset="0"/>
                <a:cs typeface="Arial" charset="0"/>
              </a:rPr>
              <a:t>.	</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4</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LeCun</a:t>
            </a:r>
            <a:r>
              <a:rPr lang="en-US" sz="1200" b="1" dirty="0">
                <a:latin typeface="Arial" charset="0"/>
                <a:ea typeface="Arial" charset="0"/>
                <a:cs typeface="Arial" charset="0"/>
              </a:rPr>
              <a:t>, Y. </a:t>
            </a:r>
            <a:r>
              <a:rPr lang="en-US" sz="1200" b="1" dirty="0" err="1">
                <a:latin typeface="Arial" charset="0"/>
                <a:ea typeface="Arial" charset="0"/>
                <a:cs typeface="Arial" charset="0"/>
              </a:rPr>
              <a:t>Bengio</a:t>
            </a:r>
            <a:r>
              <a:rPr lang="en-US" sz="1200" b="1" dirty="0">
                <a:latin typeface="Arial" charset="0"/>
                <a:ea typeface="Arial" charset="0"/>
                <a:cs typeface="Arial" charset="0"/>
              </a:rPr>
              <a:t>, and G. Hinton, “Deep learning,” </a:t>
            </a:r>
            <a:r>
              <a:rPr lang="en-US" sz="1200" b="1" i="1" dirty="0">
                <a:latin typeface="Arial" charset="0"/>
                <a:ea typeface="Arial" charset="0"/>
                <a:cs typeface="Arial" charset="0"/>
              </a:rPr>
              <a:t>Nature</a:t>
            </a:r>
            <a:r>
              <a:rPr lang="en-US" sz="1200" b="1" dirty="0">
                <a:latin typeface="Arial" charset="0"/>
                <a:ea typeface="Arial" charset="0"/>
                <a:cs typeface="Arial" charset="0"/>
              </a:rPr>
              <a:t>, vol. 521, no. 7553, pp. 436–444, 2015</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[5]	Y. </a:t>
            </a:r>
            <a:r>
              <a:rPr lang="en-US" sz="1200" b="1" dirty="0" err="1" smtClean="0">
                <a:latin typeface="Arial" charset="0"/>
                <a:ea typeface="Arial" charset="0"/>
                <a:cs typeface="Arial" charset="0"/>
              </a:rPr>
              <a:t>Bengio</a:t>
            </a:r>
            <a:r>
              <a:rPr lang="en-US" sz="1200" b="1" dirty="0" smtClean="0">
                <a:latin typeface="Arial" charset="0"/>
                <a:ea typeface="Arial" charset="0"/>
                <a:cs typeface="Arial" charset="0"/>
              </a:rPr>
              <a:t>, P. </a:t>
            </a:r>
            <a:r>
              <a:rPr lang="en-US" sz="1200" b="1" dirty="0" err="1" smtClean="0">
                <a:latin typeface="Arial" charset="0"/>
                <a:ea typeface="Arial" charset="0"/>
                <a:cs typeface="Arial" charset="0"/>
              </a:rPr>
              <a:t>Simard</a:t>
            </a:r>
            <a:r>
              <a:rPr lang="en-US" sz="1200" b="1" dirty="0" smtClean="0">
                <a:latin typeface="Arial" charset="0"/>
                <a:ea typeface="Arial" charset="0"/>
                <a:cs typeface="Arial" charset="0"/>
              </a:rPr>
              <a:t>, and P. </a:t>
            </a:r>
            <a:r>
              <a:rPr lang="en-US" sz="1200" b="1" dirty="0" err="1" smtClean="0">
                <a:latin typeface="Arial" charset="0"/>
                <a:ea typeface="Arial" charset="0"/>
                <a:cs typeface="Arial" charset="0"/>
              </a:rPr>
              <a:t>Frasconi</a:t>
            </a:r>
            <a:r>
              <a:rPr lang="en-US" sz="1200" b="1" dirty="0" smtClean="0">
                <a:latin typeface="Arial" charset="0"/>
                <a:ea typeface="Arial" charset="0"/>
                <a:cs typeface="Arial" charset="0"/>
              </a:rPr>
              <a:t>, “Learning Long-Term Dependencies with Gradient Descent is Difficult,” </a:t>
            </a:r>
            <a:r>
              <a:rPr lang="en-US" sz="1200" b="1" i="1" dirty="0" smtClean="0">
                <a:latin typeface="Arial" charset="0"/>
                <a:ea typeface="Arial" charset="0"/>
                <a:cs typeface="Arial" charset="0"/>
              </a:rPr>
              <a:t>IEEE Trans. Neural Networks</a:t>
            </a:r>
            <a:r>
              <a:rPr lang="en-US" sz="1200" b="1" dirty="0" smtClean="0">
                <a:latin typeface="Arial" charset="0"/>
                <a:ea typeface="Arial" charset="0"/>
                <a:cs typeface="Arial" charset="0"/>
              </a:rPr>
              <a:t>, vol. 5, no. 2, pp. 157–166, 1994.</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6</a:t>
            </a:r>
            <a:r>
              <a:rPr lang="en-US" sz="1200" b="1" dirty="0" smtClean="0">
                <a:latin typeface="Arial" charset="0"/>
                <a:ea typeface="Arial" charset="0"/>
                <a:cs typeface="Arial" charset="0"/>
              </a:rPr>
              <a:t>]	R</a:t>
            </a:r>
            <a:r>
              <a:rPr lang="en-US" sz="1200" b="1" dirty="0">
                <a:latin typeface="Arial" charset="0"/>
                <a:ea typeface="Arial" charset="0"/>
                <a:cs typeface="Arial" charset="0"/>
              </a:rPr>
              <a:t>. </a:t>
            </a:r>
            <a:r>
              <a:rPr lang="en-US" sz="1200" b="1" dirty="0" err="1">
                <a:latin typeface="Arial" charset="0"/>
                <a:ea typeface="Arial" charset="0"/>
                <a:cs typeface="Arial" charset="0"/>
              </a:rPr>
              <a:t>Pascanu</a:t>
            </a:r>
            <a:r>
              <a:rPr lang="en-US" sz="1200" b="1" dirty="0">
                <a:latin typeface="Arial" charset="0"/>
                <a:ea typeface="Arial" charset="0"/>
                <a:cs typeface="Arial" charset="0"/>
              </a:rPr>
              <a:t>, T. </a:t>
            </a:r>
            <a:r>
              <a:rPr lang="en-US" sz="1200" b="1" dirty="0" err="1">
                <a:latin typeface="Arial" charset="0"/>
                <a:ea typeface="Arial" charset="0"/>
                <a:cs typeface="Arial" charset="0"/>
              </a:rPr>
              <a:t>Mikolov</a:t>
            </a:r>
            <a:r>
              <a:rPr lang="en-US" sz="1200" b="1" dirty="0">
                <a:latin typeface="Arial" charset="0"/>
                <a:ea typeface="Arial" charset="0"/>
                <a:cs typeface="Arial" charset="0"/>
              </a:rPr>
              <a:t>, and Y. </a:t>
            </a:r>
            <a:r>
              <a:rPr lang="en-US" sz="1200" b="1" dirty="0" err="1">
                <a:latin typeface="Arial" charset="0"/>
                <a:ea typeface="Arial" charset="0"/>
                <a:cs typeface="Arial" charset="0"/>
              </a:rPr>
              <a:t>Bengio</a:t>
            </a:r>
            <a:r>
              <a:rPr lang="en-US" sz="1200" b="1" dirty="0">
                <a:latin typeface="Arial" charset="0"/>
                <a:ea typeface="Arial" charset="0"/>
                <a:cs typeface="Arial" charset="0"/>
              </a:rPr>
              <a:t>, “On the difficulty of training recurrent neural networks,” in </a:t>
            </a:r>
            <a:r>
              <a:rPr lang="en-US" sz="1200" b="1" i="1" dirty="0">
                <a:latin typeface="Arial" charset="0"/>
                <a:ea typeface="Arial" charset="0"/>
                <a:cs typeface="Arial" charset="0"/>
              </a:rPr>
              <a:t>International Conference on Machine Learning</a:t>
            </a:r>
            <a:r>
              <a:rPr lang="en-US" sz="1200" b="1" dirty="0">
                <a:latin typeface="Arial" charset="0"/>
                <a:ea typeface="Arial" charset="0"/>
                <a:cs typeface="Arial" charset="0"/>
              </a:rPr>
              <a:t>, 2013, no. 2, pp. 1310–1318</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[7]	S. </a:t>
            </a:r>
            <a:r>
              <a:rPr lang="en-US" sz="1200" b="1" dirty="0" err="1" smtClean="0">
                <a:latin typeface="Arial" charset="0"/>
                <a:ea typeface="Arial" charset="0"/>
                <a:cs typeface="Arial" charset="0"/>
              </a:rPr>
              <a:t>Hochreiter</a:t>
            </a:r>
            <a:r>
              <a:rPr lang="en-US" sz="1200" b="1" dirty="0" smtClean="0">
                <a:latin typeface="Arial" charset="0"/>
                <a:ea typeface="Arial" charset="0"/>
                <a:cs typeface="Arial" charset="0"/>
              </a:rPr>
              <a:t>, Y. </a:t>
            </a:r>
            <a:r>
              <a:rPr lang="en-US" sz="1200" b="1" dirty="0" err="1" smtClean="0">
                <a:latin typeface="Arial" charset="0"/>
                <a:ea typeface="Arial" charset="0"/>
                <a:cs typeface="Arial" charset="0"/>
              </a:rPr>
              <a:t>Bengio</a:t>
            </a:r>
            <a:r>
              <a:rPr lang="en-US" sz="1200" b="1" dirty="0" smtClean="0">
                <a:latin typeface="Arial" charset="0"/>
                <a:ea typeface="Arial" charset="0"/>
                <a:cs typeface="Arial" charset="0"/>
              </a:rPr>
              <a:t>, P. </a:t>
            </a:r>
            <a:r>
              <a:rPr lang="en-US" sz="1200" b="1" dirty="0" err="1" smtClean="0">
                <a:latin typeface="Arial" charset="0"/>
                <a:ea typeface="Arial" charset="0"/>
                <a:cs typeface="Arial" charset="0"/>
              </a:rPr>
              <a:t>Frasconi</a:t>
            </a:r>
            <a:r>
              <a:rPr lang="en-US" sz="1200" b="1" dirty="0" smtClean="0">
                <a:latin typeface="Arial" charset="0"/>
                <a:ea typeface="Arial" charset="0"/>
                <a:cs typeface="Arial" charset="0"/>
              </a:rPr>
              <a:t>, and J. </a:t>
            </a:r>
            <a:r>
              <a:rPr lang="en-US" sz="1200" b="1" dirty="0" err="1" smtClean="0">
                <a:latin typeface="Arial" charset="0"/>
                <a:ea typeface="Arial" charset="0"/>
                <a:cs typeface="Arial" charset="0"/>
              </a:rPr>
              <a:t>Schmidhuber</a:t>
            </a:r>
            <a:r>
              <a:rPr lang="en-US" sz="1200" b="1" dirty="0" smtClean="0">
                <a:latin typeface="Arial" charset="0"/>
                <a:ea typeface="Arial" charset="0"/>
                <a:cs typeface="Arial" charset="0"/>
              </a:rPr>
              <a:t>, “Gradient flow in recurrent nets: the difficulty of learning long-term dependencies,” </a:t>
            </a:r>
            <a:r>
              <a:rPr lang="en-US" sz="1200" b="1" i="1" dirty="0" smtClean="0">
                <a:latin typeface="Arial" charset="0"/>
                <a:ea typeface="Arial" charset="0"/>
                <a:cs typeface="Arial" charset="0"/>
              </a:rPr>
              <a:t>A F. </a:t>
            </a:r>
            <a:r>
              <a:rPr lang="en-US" sz="1200" b="1" i="1" dirty="0" err="1" smtClean="0">
                <a:latin typeface="Arial" charset="0"/>
                <a:ea typeface="Arial" charset="0"/>
                <a:cs typeface="Arial" charset="0"/>
              </a:rPr>
              <a:t>Guid</a:t>
            </a:r>
            <a:r>
              <a:rPr lang="en-US" sz="1200" b="1" i="1" dirty="0" smtClean="0">
                <a:latin typeface="Arial" charset="0"/>
                <a:ea typeface="Arial" charset="0"/>
                <a:cs typeface="Arial" charset="0"/>
              </a:rPr>
              <a:t>. to </a:t>
            </a:r>
            <a:r>
              <a:rPr lang="en-US" sz="1200" b="1" i="1" dirty="0" err="1" smtClean="0">
                <a:latin typeface="Arial" charset="0"/>
                <a:ea typeface="Arial" charset="0"/>
                <a:cs typeface="Arial" charset="0"/>
              </a:rPr>
              <a:t>Dyn</a:t>
            </a:r>
            <a:r>
              <a:rPr lang="en-US" sz="1200" b="1" i="1" dirty="0" smtClean="0">
                <a:latin typeface="Arial" charset="0"/>
                <a:ea typeface="Arial" charset="0"/>
                <a:cs typeface="Arial" charset="0"/>
              </a:rPr>
              <a:t>. </a:t>
            </a:r>
            <a:r>
              <a:rPr lang="en-US" sz="1200" b="1" i="1" dirty="0" err="1" smtClean="0">
                <a:latin typeface="Arial" charset="0"/>
                <a:ea typeface="Arial" charset="0"/>
                <a:cs typeface="Arial" charset="0"/>
              </a:rPr>
              <a:t>Recurr</a:t>
            </a:r>
            <a:r>
              <a:rPr lang="en-US" sz="1200" b="1" i="1" dirty="0" smtClean="0">
                <a:latin typeface="Arial" charset="0"/>
                <a:ea typeface="Arial" charset="0"/>
                <a:cs typeface="Arial" charset="0"/>
              </a:rPr>
              <a:t>. Networks</a:t>
            </a:r>
            <a:r>
              <a:rPr lang="en-US" sz="1200" b="1" dirty="0" smtClean="0">
                <a:latin typeface="Arial" charset="0"/>
                <a:ea typeface="Arial" charset="0"/>
                <a:cs typeface="Arial" charset="0"/>
              </a:rPr>
              <a:t>, pp. 237–243, 2001.</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[8]	S</a:t>
            </a:r>
            <a:r>
              <a:rPr lang="en-US" sz="1200" b="1" dirty="0">
                <a:latin typeface="Arial" charset="0"/>
                <a:ea typeface="Arial" charset="0"/>
                <a:cs typeface="Arial" charset="0"/>
              </a:rPr>
              <a:t>. </a:t>
            </a:r>
            <a:r>
              <a:rPr lang="en-US" sz="1200" b="1" dirty="0" err="1">
                <a:latin typeface="Arial" charset="0"/>
                <a:ea typeface="Arial" charset="0"/>
                <a:cs typeface="Arial" charset="0"/>
              </a:rPr>
              <a:t>Hochreiter</a:t>
            </a:r>
            <a:r>
              <a:rPr lang="en-US" sz="1200" b="1" dirty="0">
                <a:latin typeface="Arial" charset="0"/>
                <a:ea typeface="Arial" charset="0"/>
                <a:cs typeface="Arial" charset="0"/>
              </a:rPr>
              <a:t>, S. </a:t>
            </a:r>
            <a:r>
              <a:rPr lang="en-US" sz="1200" b="1" dirty="0" err="1">
                <a:latin typeface="Arial" charset="0"/>
                <a:ea typeface="Arial" charset="0"/>
                <a:cs typeface="Arial" charset="0"/>
              </a:rPr>
              <a:t>Hochreiter</a:t>
            </a:r>
            <a:r>
              <a:rPr lang="en-US" sz="1200" b="1" dirty="0">
                <a:latin typeface="Arial" charset="0"/>
                <a:ea typeface="Arial" charset="0"/>
                <a:cs typeface="Arial" charset="0"/>
              </a:rPr>
              <a:t>,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“Long short-term memory.,” </a:t>
            </a:r>
            <a:r>
              <a:rPr lang="en-US" sz="1200" b="1" i="1" dirty="0">
                <a:latin typeface="Arial" charset="0"/>
                <a:ea typeface="Arial" charset="0"/>
                <a:cs typeface="Arial" charset="0"/>
              </a:rPr>
              <a:t>Neural </a:t>
            </a:r>
            <a:r>
              <a:rPr lang="en-US" sz="1200" b="1" i="1" dirty="0" err="1">
                <a:latin typeface="Arial" charset="0"/>
                <a:ea typeface="Arial" charset="0"/>
                <a:cs typeface="Arial" charset="0"/>
              </a:rPr>
              <a:t>Comput</a:t>
            </a:r>
            <a:r>
              <a:rPr lang="en-US" sz="1200" b="1" i="1" dirty="0">
                <a:latin typeface="Arial" charset="0"/>
                <a:ea typeface="Arial" charset="0"/>
                <a:cs typeface="Arial" charset="0"/>
              </a:rPr>
              <a:t>.</a:t>
            </a:r>
            <a:r>
              <a:rPr lang="en-US" sz="1200" b="1" dirty="0">
                <a:latin typeface="Arial" charset="0"/>
                <a:ea typeface="Arial" charset="0"/>
                <a:cs typeface="Arial" charset="0"/>
              </a:rPr>
              <a:t>, vol. 9, no. 8, pp. 1735–80, 1997</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9</a:t>
            </a:r>
            <a:r>
              <a:rPr lang="en-US" sz="1200" b="1" dirty="0" smtClean="0">
                <a:latin typeface="Arial" charset="0"/>
                <a:ea typeface="Arial" charset="0"/>
                <a:cs typeface="Arial" charset="0"/>
              </a:rPr>
              <a:t>]	K</a:t>
            </a:r>
            <a:r>
              <a:rPr lang="en-US" sz="1200" b="1" dirty="0">
                <a:latin typeface="Arial" charset="0"/>
                <a:ea typeface="Arial" charset="0"/>
                <a:cs typeface="Arial" charset="0"/>
              </a:rPr>
              <a:t>. </a:t>
            </a:r>
            <a:r>
              <a:rPr lang="en-US" sz="1200" b="1" dirty="0" err="1">
                <a:latin typeface="Arial" charset="0"/>
                <a:ea typeface="Arial" charset="0"/>
                <a:cs typeface="Arial" charset="0"/>
              </a:rPr>
              <a:t>Greff</a:t>
            </a:r>
            <a:r>
              <a:rPr lang="en-US" sz="1200" b="1" dirty="0">
                <a:latin typeface="Arial" charset="0"/>
                <a:ea typeface="Arial" charset="0"/>
                <a:cs typeface="Arial" charset="0"/>
              </a:rPr>
              <a:t>, R. K. Srivastava, J. </a:t>
            </a:r>
            <a:r>
              <a:rPr lang="en-US" sz="1200" b="1" dirty="0" err="1">
                <a:latin typeface="Arial" charset="0"/>
                <a:ea typeface="Arial" charset="0"/>
                <a:cs typeface="Arial" charset="0"/>
              </a:rPr>
              <a:t>Koutník</a:t>
            </a:r>
            <a:r>
              <a:rPr lang="en-US" sz="1200" b="1" dirty="0">
                <a:latin typeface="Arial" charset="0"/>
                <a:ea typeface="Arial" charset="0"/>
                <a:cs typeface="Arial" charset="0"/>
              </a:rPr>
              <a:t>, B. R. </a:t>
            </a:r>
            <a:r>
              <a:rPr lang="en-US" sz="1200" b="1" dirty="0" err="1">
                <a:latin typeface="Arial" charset="0"/>
                <a:ea typeface="Arial" charset="0"/>
                <a:cs typeface="Arial" charset="0"/>
              </a:rPr>
              <a:t>Steunebrink</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“LSTM: A Search Space Odyssey,” </a:t>
            </a:r>
            <a:r>
              <a:rPr lang="en-US" sz="1200" b="1" i="1" dirty="0" err="1">
                <a:latin typeface="Arial" charset="0"/>
                <a:ea typeface="Arial" charset="0"/>
                <a:cs typeface="Arial" charset="0"/>
              </a:rPr>
              <a:t>arXiv</a:t>
            </a:r>
            <a:r>
              <a:rPr lang="en-US" sz="1200" b="1" dirty="0">
                <a:latin typeface="Arial" charset="0"/>
                <a:ea typeface="Arial" charset="0"/>
                <a:cs typeface="Arial" charset="0"/>
              </a:rPr>
              <a:t>, p. 10, 2015</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10</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a:t>
            </a:r>
            <a:r>
              <a:rPr lang="en-US" sz="1200" b="1" dirty="0" err="1">
                <a:latin typeface="Arial" charset="0"/>
                <a:ea typeface="Arial" charset="0"/>
                <a:cs typeface="Arial" charset="0"/>
              </a:rPr>
              <a:t>Framewise</a:t>
            </a:r>
            <a:r>
              <a:rPr lang="en-US" sz="1200" b="1" dirty="0">
                <a:latin typeface="Arial" charset="0"/>
                <a:ea typeface="Arial" charset="0"/>
                <a:cs typeface="Arial" charset="0"/>
              </a:rPr>
              <a:t> phoneme classification with bidirectional LSTM networks,” in </a:t>
            </a:r>
            <a:r>
              <a:rPr lang="en-US" sz="1200" b="1" i="1" dirty="0">
                <a:latin typeface="Arial" charset="0"/>
                <a:ea typeface="Arial" charset="0"/>
                <a:cs typeface="Arial" charset="0"/>
              </a:rPr>
              <a:t>Proceedings of the International Joint Conference on Neural Networks</a:t>
            </a:r>
            <a:r>
              <a:rPr lang="en-US" sz="1200" b="1" dirty="0">
                <a:latin typeface="Arial" charset="0"/>
                <a:ea typeface="Arial" charset="0"/>
                <a:cs typeface="Arial" charset="0"/>
              </a:rPr>
              <a:t>, 2005, vol. 4, pp. 2047–2052</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11</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S. Fernandez, F. Gomez,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“Connectionist Temporal Classification : Labelling </a:t>
            </a:r>
            <a:r>
              <a:rPr lang="en-US" sz="1200" b="1" dirty="0" err="1">
                <a:latin typeface="Arial" charset="0"/>
                <a:ea typeface="Arial" charset="0"/>
                <a:cs typeface="Arial" charset="0"/>
              </a:rPr>
              <a:t>Unsegmented</a:t>
            </a:r>
            <a:r>
              <a:rPr lang="en-US" sz="1200" b="1" dirty="0">
                <a:latin typeface="Arial" charset="0"/>
                <a:ea typeface="Arial" charset="0"/>
                <a:cs typeface="Arial" charset="0"/>
              </a:rPr>
              <a:t> Sequence Data with Recurrent Neural Networks,” </a:t>
            </a:r>
            <a:r>
              <a:rPr lang="en-US" sz="1200" b="1" i="1" dirty="0">
                <a:latin typeface="Arial" charset="0"/>
                <a:ea typeface="Arial" charset="0"/>
                <a:cs typeface="Arial" charset="0"/>
              </a:rPr>
              <a:t>Proc. 23rd Int. Conf. Mach. Learn.</a:t>
            </a:r>
            <a:r>
              <a:rPr lang="en-US" sz="1200" b="1" dirty="0">
                <a:latin typeface="Arial" charset="0"/>
                <a:ea typeface="Arial" charset="0"/>
                <a:cs typeface="Arial" charset="0"/>
              </a:rPr>
              <a:t>, pp. 369–376, 2006</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12</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“Sequence transduction with recurrent neural networks,” in </a:t>
            </a:r>
            <a:r>
              <a:rPr lang="en-US" sz="1200" b="1" i="1" dirty="0">
                <a:latin typeface="Arial" charset="0"/>
                <a:ea typeface="Arial" charset="0"/>
                <a:cs typeface="Arial" charset="0"/>
              </a:rPr>
              <a:t>ICML Representation Learning Workshop</a:t>
            </a:r>
            <a:r>
              <a:rPr lang="en-US" sz="1200" b="1" dirty="0">
                <a:latin typeface="Arial" charset="0"/>
                <a:ea typeface="Arial" charset="0"/>
                <a:cs typeface="Arial" charset="0"/>
              </a:rPr>
              <a:t>, </a:t>
            </a:r>
            <a:r>
              <a:rPr lang="en-US" sz="1200" b="1" dirty="0" smtClean="0">
                <a:latin typeface="Arial" charset="0"/>
                <a:ea typeface="Arial" charset="0"/>
                <a:cs typeface="Arial" charset="0"/>
              </a:rPr>
              <a:t>2012</a:t>
            </a:r>
          </a:p>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[13]	G</a:t>
            </a:r>
            <a:r>
              <a:rPr lang="en-US" sz="1200" b="1" dirty="0">
                <a:latin typeface="Arial" charset="0"/>
                <a:ea typeface="Arial" charset="0"/>
                <a:cs typeface="Arial" charset="0"/>
              </a:rPr>
              <a:t>. E. Hinton and R. R. </a:t>
            </a:r>
            <a:r>
              <a:rPr lang="en-US" sz="1200" b="1" dirty="0" err="1">
                <a:latin typeface="Arial" charset="0"/>
                <a:ea typeface="Arial" charset="0"/>
                <a:cs typeface="Arial" charset="0"/>
              </a:rPr>
              <a:t>Salakhutdinov</a:t>
            </a:r>
            <a:r>
              <a:rPr lang="en-US" sz="1200" b="1" dirty="0">
                <a:latin typeface="Arial" charset="0"/>
                <a:ea typeface="Arial" charset="0"/>
                <a:cs typeface="Arial" charset="0"/>
              </a:rPr>
              <a:t>, “Reducing the Dimensionality of Data with Neural Networks,” </a:t>
            </a:r>
            <a:r>
              <a:rPr lang="en-US" sz="1200" b="1" i="1" dirty="0">
                <a:latin typeface="Arial" charset="0"/>
                <a:ea typeface="Arial" charset="0"/>
                <a:cs typeface="Arial" charset="0"/>
              </a:rPr>
              <a:t>Science</a:t>
            </a:r>
            <a:r>
              <a:rPr lang="en-US" sz="1200" b="1" dirty="0">
                <a:latin typeface="Arial" charset="0"/>
                <a:ea typeface="Arial" charset="0"/>
                <a:cs typeface="Arial" charset="0"/>
              </a:rPr>
              <a:t> (80-. )., vol. 313, no. 5786, pp. 504–507, 2006</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a:t>
            </a:r>
            <a:r>
              <a:rPr lang="en-US" sz="1200" b="1" dirty="0">
                <a:latin typeface="Arial" charset="0"/>
                <a:ea typeface="Arial" charset="0"/>
                <a:cs typeface="Arial" charset="0"/>
              </a:rPr>
              <a:t>14</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Bengio</a:t>
            </a:r>
            <a:r>
              <a:rPr lang="en-US" sz="1200" b="1" dirty="0">
                <a:latin typeface="Arial" charset="0"/>
                <a:ea typeface="Arial" charset="0"/>
                <a:cs typeface="Arial" charset="0"/>
              </a:rPr>
              <a:t>, P. </a:t>
            </a:r>
            <a:r>
              <a:rPr lang="en-US" sz="1200" b="1" dirty="0" err="1">
                <a:latin typeface="Arial" charset="0"/>
                <a:ea typeface="Arial" charset="0"/>
                <a:cs typeface="Arial" charset="0"/>
              </a:rPr>
              <a:t>Lamblin</a:t>
            </a:r>
            <a:r>
              <a:rPr lang="en-US" sz="1200" b="1" dirty="0">
                <a:latin typeface="Arial" charset="0"/>
                <a:ea typeface="Arial" charset="0"/>
                <a:cs typeface="Arial" charset="0"/>
              </a:rPr>
              <a:t>, D. </a:t>
            </a:r>
            <a:r>
              <a:rPr lang="en-US" sz="1200" b="1" dirty="0" err="1">
                <a:latin typeface="Arial" charset="0"/>
                <a:ea typeface="Arial" charset="0"/>
                <a:cs typeface="Arial" charset="0"/>
              </a:rPr>
              <a:t>Popovici</a:t>
            </a:r>
            <a:r>
              <a:rPr lang="en-US" sz="1200" b="1" dirty="0">
                <a:latin typeface="Arial" charset="0"/>
                <a:ea typeface="Arial" charset="0"/>
                <a:cs typeface="Arial" charset="0"/>
              </a:rPr>
              <a:t>, and H. </a:t>
            </a:r>
            <a:r>
              <a:rPr lang="en-US" sz="1200" b="1" dirty="0" err="1">
                <a:latin typeface="Arial" charset="0"/>
                <a:ea typeface="Arial" charset="0"/>
                <a:cs typeface="Arial" charset="0"/>
              </a:rPr>
              <a:t>Larochelle</a:t>
            </a:r>
            <a:r>
              <a:rPr lang="en-US" sz="1200" b="1" dirty="0">
                <a:latin typeface="Arial" charset="0"/>
                <a:ea typeface="Arial" charset="0"/>
                <a:cs typeface="Arial" charset="0"/>
              </a:rPr>
              <a:t>, “Greedy Layer-Wise Training of Deep Networks,” </a:t>
            </a:r>
            <a:r>
              <a:rPr lang="en-US" sz="1200" b="1" i="1" dirty="0">
                <a:latin typeface="Arial" charset="0"/>
                <a:ea typeface="Arial" charset="0"/>
                <a:cs typeface="Arial" charset="0"/>
              </a:rPr>
              <a:t>Adv. Neural Inf. Process. Syst.</a:t>
            </a:r>
            <a:r>
              <a:rPr lang="en-US" sz="1200" b="1" dirty="0">
                <a:latin typeface="Arial" charset="0"/>
                <a:ea typeface="Arial" charset="0"/>
                <a:cs typeface="Arial" charset="0"/>
              </a:rPr>
              <a:t>, vol. 19, no. 1, p. 153, 2007.</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548454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70126" y="6098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Deep learning has gained popularity in the latest years due to hardware advances (GPUs, etc.) and new training methodologies, which helped overcome the issue of the vanishing gradient</a:t>
            </a:r>
          </a:p>
          <a:p>
            <a:pPr marL="285750" indent="-285750" algn="just">
              <a:spcAft>
                <a:spcPct val="50000"/>
              </a:spcAft>
              <a:buFont typeface="Arial" panose="020B0604020202020204" pitchFamily="34" charset="0"/>
              <a:buChar char="•"/>
            </a:pPr>
            <a:r>
              <a:rPr lang="en-US" sz="1800" b="1" dirty="0">
                <a:solidFill>
                  <a:schemeClr val="bg1"/>
                </a:solidFill>
              </a:rPr>
              <a:t>RBMs are shallow 2 layer networks (visible and hidden) that can find patterns in data by reconstructing the input in an unsupervised manner.</a:t>
            </a:r>
          </a:p>
          <a:p>
            <a:pPr marL="285750" indent="-285750" algn="just">
              <a:spcAft>
                <a:spcPct val="50000"/>
              </a:spcAft>
              <a:buFont typeface="Arial" panose="020B0604020202020204" pitchFamily="34" charset="0"/>
              <a:buChar char="•"/>
            </a:pPr>
            <a:r>
              <a:rPr lang="en-US" sz="1800" b="1" dirty="0">
                <a:solidFill>
                  <a:schemeClr val="bg1"/>
                </a:solidFill>
              </a:rPr>
              <a:t>RBM training can be accomplished through algorithms such as Contrastive Divergence (CD)</a:t>
            </a:r>
          </a:p>
          <a:p>
            <a:pPr marL="285750" indent="-285750" algn="just">
              <a:spcAft>
                <a:spcPct val="50000"/>
              </a:spcAft>
              <a:buFont typeface="Arial" panose="020B0604020202020204" pitchFamily="34" charset="0"/>
              <a:buChar char="•"/>
            </a:pPr>
            <a:r>
              <a:rPr lang="en-US" sz="1800" b="1" dirty="0">
                <a:solidFill>
                  <a:schemeClr val="bg1"/>
                </a:solidFill>
              </a:rPr>
              <a:t>Hinton (2006) proposed Deep Belief Networks (DBN), which are trained like stacked RBMs (unsupervised, layer-wise, greedy training) and can be tuned with respect to a supervised training criterion by introducing labeled data</a:t>
            </a:r>
          </a:p>
          <a:p>
            <a:pPr marL="285750" indent="-285750" algn="just">
              <a:spcAft>
                <a:spcPct val="50000"/>
              </a:spcAft>
              <a:buFont typeface="Arial" panose="020B0604020202020204" pitchFamily="34" charset="0"/>
              <a:buChar char="•"/>
            </a:pPr>
            <a:r>
              <a:rPr lang="en-US" sz="1800" b="1" dirty="0">
                <a:solidFill>
                  <a:schemeClr val="bg1"/>
                </a:solidFill>
              </a:rPr>
              <a:t>DBNs can be trained in reasonable amounts of time with GPUs, and their training method overcomes the vanishing gradient issue</a:t>
            </a:r>
          </a:p>
          <a:p>
            <a:pPr algn="just">
              <a:spcAft>
                <a:spcPct val="50000"/>
              </a:spcAft>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32695854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The convolutional layer is comprised of several “filters” that search for different patterns in the entire input</a:t>
            </a:r>
            <a:endParaRPr lang="en-US" sz="1800" b="1" dirty="0">
              <a:solidFill>
                <a:schemeClr val="bg1"/>
              </a:solidFill>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 feature map can be generated with the information from the learned filters as follows:</a:t>
                </a:r>
              </a:p>
              <a:p>
                <a:pPr algn="just">
                  <a:spcAft>
                    <a:spcPct val="50000"/>
                  </a:spcAft>
                </a:pPr>
                <a14:m>
                  <m:oMathPara xmlns:m="http://schemas.openxmlformats.org/officeDocument/2006/math">
                    <m:oMathParaPr>
                      <m:jc m:val="centerGroup"/>
                    </m:oMathParaPr>
                    <m:oMath xmlns:m="http://schemas.openxmlformats.org/officeDocument/2006/math">
                      <m:sSubSup>
                        <m:sSubSupPr>
                          <m:ctrlPr>
                            <a:rPr lang="en-US" sz="1800" b="1" i="1" smtClean="0">
                              <a:solidFill>
                                <a:schemeClr val="bg1"/>
                              </a:solidFill>
                              <a:latin typeface="Cambria Math" charset="0"/>
                            </a:rPr>
                          </m:ctrlPr>
                        </m:sSubSupPr>
                        <m:e>
                          <m:r>
                            <a:rPr lang="en-US" sz="1800" b="1" i="1" smtClean="0">
                              <a:solidFill>
                                <a:schemeClr val="bg1"/>
                              </a:solidFill>
                              <a:latin typeface="Cambria Math" panose="02040503050406030204" pitchFamily="18" charset="0"/>
                            </a:rPr>
                            <m:t>𝒉</m:t>
                          </m:r>
                        </m:e>
                        <m:sub>
                          <m:r>
                            <a:rPr lang="en-US" sz="1800" b="1" i="1" smtClean="0">
                              <a:solidFill>
                                <a:schemeClr val="bg1"/>
                              </a:solidFill>
                              <a:latin typeface="Cambria Math" panose="02040503050406030204" pitchFamily="18" charset="0"/>
                            </a:rPr>
                            <m:t>𝒊𝒋</m:t>
                          </m:r>
                        </m:sub>
                        <m:sup>
                          <m:r>
                            <a:rPr lang="en-US" sz="1800" b="1" i="1" smtClean="0">
                              <a:solidFill>
                                <a:schemeClr val="bg1"/>
                              </a:solidFill>
                              <a:latin typeface="Cambria Math" panose="02040503050406030204" pitchFamily="18" charset="0"/>
                            </a:rPr>
                            <m:t>𝒌</m:t>
                          </m:r>
                        </m:sup>
                      </m:sSub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𝒕𝒂𝒉𝒏</m:t>
                      </m:r>
                      <m:sSub>
                        <m:sSubPr>
                          <m:ctrlPr>
                            <a:rPr lang="en-US" sz="1800" b="1" i="1" smtClean="0">
                              <a:solidFill>
                                <a:schemeClr val="bg1"/>
                              </a:solidFill>
                              <a:latin typeface="Cambria Math" charset="0"/>
                            </a:rPr>
                          </m:ctrlPr>
                        </m:sSubPr>
                        <m:e>
                          <m:d>
                            <m:dPr>
                              <m:ctrlPr>
                                <a:rPr lang="en-US" sz="1800" b="1" i="1" smtClean="0">
                                  <a:solidFill>
                                    <a:schemeClr val="bg1"/>
                                  </a:solidFill>
                                  <a:latin typeface="Cambria Math" charset="0"/>
                                </a:rPr>
                              </m:ctrlPr>
                            </m:dPr>
                            <m:e>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𝑾</m:t>
                                  </m:r>
                                </m:e>
                                <m:sup>
                                  <m:r>
                                    <a:rPr lang="en-US" sz="1800" b="1" i="1" smtClean="0">
                                      <a:solidFill>
                                        <a:schemeClr val="bg1"/>
                                      </a:solidFill>
                                      <a:latin typeface="Cambria Math" panose="02040503050406030204" pitchFamily="18" charset="0"/>
                                    </a:rPr>
                                    <m:t>𝒌</m:t>
                                  </m:r>
                                </m:sup>
                              </m:s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𝒙</m:t>
                              </m:r>
                            </m:e>
                          </m:d>
                        </m:e>
                        <m:sub>
                          <m:r>
                            <a:rPr lang="en-US" sz="1800" b="1" i="1" smtClean="0">
                              <a:solidFill>
                                <a:schemeClr val="bg1"/>
                              </a:solidFill>
                              <a:latin typeface="Cambria Math" panose="02040503050406030204" pitchFamily="18" charset="0"/>
                            </a:rPr>
                            <m:t>𝒊𝒋</m:t>
                          </m:r>
                        </m:sub>
                      </m:sSub>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𝒌</m:t>
                          </m:r>
                        </m:sub>
                      </m:sSub>
                      <m:r>
                        <a:rPr lang="en-US" sz="1800" b="1" i="1" smtClean="0">
                          <a:solidFill>
                            <a:schemeClr val="bg1"/>
                          </a:solidFill>
                          <a:latin typeface="Cambria Math" panose="02040503050406030204" pitchFamily="18" charset="0"/>
                        </a:rPr>
                        <m:t>)</m:t>
                      </m:r>
                    </m:oMath>
                  </m:oMathPara>
                </a14:m>
                <a:endParaRPr lang="en-US" sz="1800" b="1" dirty="0">
                  <a:solidFill>
                    <a:schemeClr val="bg1"/>
                  </a:solidFill>
                </a:endParaRPr>
              </a:p>
              <a:p>
                <a:pPr algn="just">
                  <a:spcAft>
                    <a:spcPct val="50000"/>
                  </a:spcAft>
                </a:pPr>
                <a:r>
                  <a:rPr lang="en-US" sz="1800" b="1" dirty="0">
                    <a:solidFill>
                      <a:schemeClr val="bg1"/>
                    </a:solidFill>
                  </a:rPr>
                  <a:t>	Where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𝒌</m:t>
                        </m:r>
                      </m:sup>
                    </m:sSup>
                  </m:oMath>
                </a14:m>
                <a:r>
                  <a:rPr lang="en-US" sz="1800" b="1" dirty="0">
                    <a:solidFill>
                      <a:schemeClr val="bg1"/>
                    </a:solidFill>
                  </a:rPr>
                  <a:t> represents the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𝒌</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 feature map in 	a hidden layer.</a:t>
                </a:r>
              </a:p>
              <a:p>
                <a:pPr marL="285750" indent="-285750" algn="just">
                  <a:spcAft>
                    <a:spcPct val="50000"/>
                  </a:spcAft>
                  <a:buFont typeface="Arial" panose="020B0604020202020204" pitchFamily="34" charset="0"/>
                  <a:buChar char="•"/>
                </a:pPr>
                <a:r>
                  <a:rPr lang="en-US" sz="1800" b="1" dirty="0">
                    <a:solidFill>
                      <a:schemeClr val="bg1"/>
                    </a:solidFill>
                  </a:rPr>
                  <a:t>Note that the weight and bias parameters are shared within the same filter</a:t>
                </a:r>
              </a:p>
              <a:p>
                <a:pPr marL="285750" indent="-285750" algn="just">
                  <a:spcAft>
                    <a:spcPct val="50000"/>
                  </a:spcAft>
                  <a:buFont typeface="Arial" panose="020B0604020202020204" pitchFamily="34" charset="0"/>
                  <a:buChar char="•"/>
                </a:pPr>
                <a:r>
                  <a:rPr lang="en-US" sz="1800" b="1" dirty="0">
                    <a:solidFill>
                      <a:schemeClr val="bg1"/>
                    </a:solidFill>
                  </a:rPr>
                  <a:t>Gradient  descent is commonly used for the training of CNNs, but the gradient of the shared weights is given by the sum of the shared parameters</a:t>
                </a:r>
              </a:p>
              <a:p>
                <a:pPr marL="285750" indent="-285750" algn="just">
                  <a:spcAft>
                    <a:spcPct val="50000"/>
                  </a:spcAft>
                  <a:buFont typeface="Arial" panose="020B0604020202020204" pitchFamily="34" charset="0"/>
                  <a:buChar char="•"/>
                </a:pPr>
                <a:r>
                  <a:rPr lang="en-US" sz="1800" b="1" dirty="0">
                    <a:solidFill>
                      <a:schemeClr val="bg1"/>
                    </a:solidFill>
                  </a:rPr>
                  <a:t>Parameter sharing allows the search of the same pattern in the entire visual field</a:t>
                </a:r>
              </a:p>
              <a:p>
                <a:pPr marL="285750" indent="-285750" algn="just">
                  <a:spcAft>
                    <a:spcPct val="50000"/>
                  </a:spcAft>
                  <a:buFont typeface="Arial" panose="020B0604020202020204" pitchFamily="34" charset="0"/>
                  <a:buChar char="•"/>
                </a:pPr>
                <a:r>
                  <a:rPr lang="en-US" sz="1800" b="1" dirty="0">
                    <a:solidFill>
                      <a:schemeClr val="bg1"/>
                    </a:solidFill>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Filter 2</a:t>
              </a:r>
              <a:endParaRPr lang="en-US" sz="1800" b="1" dirty="0">
                <a:solidFill>
                  <a:schemeClr val="bg1"/>
                </a:solidFill>
              </a:endParaRPr>
            </a:p>
          </p:txBody>
        </p:sp>
      </p:grpSp>
    </p:spTree>
    <p:extLst>
      <p:ext uri="{BB962C8B-B14F-4D97-AF65-F5344CB8AC3E}">
        <p14:creationId xmlns:p14="http://schemas.microsoft.com/office/powerpoint/2010/main" val="108521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The figure contains two different CNN layers. Layer </a:t>
                </a:r>
                <a14:m>
                  <m:oMath xmlns:m="http://schemas.openxmlformats.org/officeDocument/2006/math">
                    <m:r>
                      <a:rPr lang="en-US" sz="1800" b="1" i="1" kern="0" smtClean="0">
                        <a:solidFill>
                          <a:schemeClr val="bg1"/>
                        </a:solidFill>
                        <a:latin typeface="Cambria Math" panose="02040503050406030204" pitchFamily="18" charset="0"/>
                      </a:rPr>
                      <m:t>𝒎</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𝟏</m:t>
                    </m:r>
                  </m:oMath>
                </a14:m>
                <a:r>
                  <a:rPr lang="en-US" sz="1800" b="1" dirty="0">
                    <a:solidFill>
                      <a:schemeClr val="bg1"/>
                    </a:solidFill>
                  </a:rPr>
                  <a:t> contains four feature maps, while layer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contains 2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𝟎</m:t>
                        </m:r>
                      </m:sup>
                    </m:sSup>
                  </m:oMath>
                </a14:m>
                <a:r>
                  <a:rPr lang="en-US" sz="1800" b="1" dirty="0">
                    <a:solidFill>
                      <a:schemeClr val="bg1"/>
                    </a:solidFill>
                  </a:rPr>
                  <a:t> and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𝟏</m:t>
                        </m:r>
                      </m:sup>
                    </m:sSup>
                  </m:oMath>
                </a14:m>
                <a:r>
                  <a:rPr lang="en-US" sz="1800" b="1" dirty="0">
                    <a:solidFill>
                      <a:schemeClr val="bg1"/>
                    </a:solidFill>
                  </a:rPr>
                  <a:t>).</a:t>
                </a:r>
              </a:p>
              <a:p>
                <a:pPr algn="just">
                  <a:spcAft>
                    <a:spcPct val="50000"/>
                  </a:spcAft>
                </a:pPr>
                <a:r>
                  <a:rPr lang="en-US" sz="1800" b="1" dirty="0">
                    <a:solidFill>
                      <a:schemeClr val="bg1"/>
                    </a:solidFill>
                  </a:rPr>
                  <a:t>The blue and red squares in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are computed from pixels of layer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 that fall within their 2x2 receptive field (squares in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algn="just">
                  <a:spcAft>
                    <a:spcPct val="50000"/>
                  </a:spcAft>
                </a:pPr>
                <a14:m>
                  <m:oMath xmlns:m="http://schemas.openxmlformats.org/officeDocument/2006/math">
                    <m:sSubSup>
                      <m:sSubSupPr>
                        <m:ctrlPr>
                          <a:rPr lang="en-US" sz="1800" b="1" i="1" smtClean="0">
                            <a:solidFill>
                              <a:schemeClr val="bg1"/>
                            </a:solidFill>
                            <a:latin typeface="Cambria Math" charset="0"/>
                          </a:rPr>
                        </m:ctrlPr>
                      </m:sSubSupPr>
                      <m:e>
                        <m:r>
                          <a:rPr lang="en-US" sz="1800" b="1" i="1" smtClean="0">
                            <a:solidFill>
                              <a:schemeClr val="bg1"/>
                            </a:solidFill>
                            <a:latin typeface="Cambria Math" panose="02040503050406030204" pitchFamily="18" charset="0"/>
                          </a:rPr>
                          <m:t>𝑾</m:t>
                        </m:r>
                      </m:e>
                      <m:sub>
                        <m:r>
                          <a:rPr lang="en-US" sz="1800" b="1" i="1" smtClean="0">
                            <a:solidFill>
                              <a:schemeClr val="bg1"/>
                            </a:solidFill>
                            <a:latin typeface="Cambria Math" panose="02040503050406030204" pitchFamily="18" charset="0"/>
                          </a:rPr>
                          <m:t>𝒊𝒋</m:t>
                        </m:r>
                      </m:sub>
                      <m:sup>
                        <m:r>
                          <a:rPr lang="en-US" sz="1800" b="1" i="1" smtClean="0">
                            <a:solidFill>
                              <a:schemeClr val="bg1"/>
                            </a:solidFill>
                            <a:latin typeface="Cambria Math" panose="02040503050406030204" pitchFamily="18" charset="0"/>
                          </a:rPr>
                          <m:t>𝒌𝒍</m:t>
                        </m:r>
                      </m:sup>
                    </m:sSubSup>
                  </m:oMath>
                </a14:m>
                <a:r>
                  <a:rPr lang="en-US" sz="1800" b="1" dirty="0">
                    <a:solidFill>
                      <a:schemeClr val="bg1"/>
                    </a:solidFill>
                  </a:rPr>
                  <a:t> then denotes the weight connecting each pixel of the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𝒌</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feature map at layer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with the pixel at coordinates </a:t>
                </a:r>
                <a14:m>
                  <m:oMath xmlns:m="http://schemas.openxmlformats.org/officeDocument/2006/math">
                    <m:r>
                      <a:rPr lang="en-US" sz="1800" b="1" i="0"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𝒊</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𝒋</m:t>
                    </m:r>
                    <m:r>
                      <a:rPr lang="en-US" sz="1800" b="1" i="1" smtClean="0">
                        <a:solidFill>
                          <a:schemeClr val="bg1"/>
                        </a:solidFill>
                        <a:latin typeface="Cambria Math" panose="02040503050406030204" pitchFamily="18" charset="0"/>
                      </a:rPr>
                      <m:t>)</m:t>
                    </m:r>
                  </m:oMath>
                </a14:m>
                <a:r>
                  <a:rPr lang="en-US" sz="1800" b="1" dirty="0">
                    <a:solidFill>
                      <a:schemeClr val="bg1"/>
                    </a:solidFill>
                  </a:rPr>
                  <a:t> of the </a:t>
                </a:r>
                <a14:m>
                  <m:oMath xmlns:m="http://schemas.openxmlformats.org/officeDocument/2006/math">
                    <m:sSup>
                      <m:sSupPr>
                        <m:ctrlPr>
                          <a:rPr lang="en-US" sz="1800" b="1" i="1" smtClean="0">
                            <a:solidFill>
                              <a:schemeClr val="bg1"/>
                            </a:solidFill>
                            <a:latin typeface="Cambria Math" charset="0"/>
                          </a:rPr>
                        </m:ctrlPr>
                      </m:sSupPr>
                      <m:e>
                        <m:r>
                          <a:rPr lang="en-US" sz="1800" b="1" i="1" smtClean="0">
                            <a:solidFill>
                              <a:schemeClr val="bg1"/>
                            </a:solidFill>
                            <a:latin typeface="Cambria Math" panose="02040503050406030204" pitchFamily="18" charset="0"/>
                          </a:rPr>
                          <m:t>𝒍</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 feature map at layer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It is important to know that the frame length of the filter for image recognition, called </a:t>
            </a:r>
            <a:r>
              <a:rPr lang="en-US" sz="1800" b="1" dirty="0">
                <a:solidFill>
                  <a:srgbClr val="C00000"/>
                </a:solidFill>
              </a:rPr>
              <a:t>stride</a:t>
            </a:r>
            <a:r>
              <a:rPr lang="en-US" sz="1800" b="1" dirty="0">
                <a:solidFill>
                  <a:schemeClr val="bg1"/>
                </a:solidFill>
              </a:rPr>
              <a:t>, is usually set to 1 or 2.</a:t>
            </a:r>
          </a:p>
          <a:p>
            <a:pPr marL="285750" indent="-285750" algn="just">
              <a:spcAft>
                <a:spcPct val="50000"/>
              </a:spcAft>
              <a:buFont typeface="Arial" panose="020B0604020202020204" pitchFamily="34" charset="0"/>
              <a:buChar char="•"/>
            </a:pPr>
            <a:r>
              <a:rPr lang="en-US" sz="1800" b="1" dirty="0">
                <a:solidFill>
                  <a:schemeClr val="bg1"/>
                </a:solidFill>
              </a:rPr>
              <a:t>To control the spatial size of the output, zero-padding around the borders is commonly performed</a:t>
            </a:r>
          </a:p>
        </p:txBody>
      </p:sp>
    </p:spTree>
    <p:extLst>
      <p:ext uri="{BB962C8B-B14F-4D97-AF65-F5344CB8AC3E}">
        <p14:creationId xmlns:p14="http://schemas.microsoft.com/office/powerpoint/2010/main" val="190584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An activation layer is added after one or more convolutional layers. </a:t>
                </a:r>
              </a:p>
              <a:p>
                <a:pPr marL="285750" indent="-285750" algn="just">
                  <a:spcAft>
                    <a:spcPct val="50000"/>
                  </a:spcAft>
                  <a:buFont typeface="Arial" panose="020B0604020202020204" pitchFamily="34" charset="0"/>
                  <a:buChar char="•"/>
                </a:pPr>
                <a:r>
                  <a:rPr lang="en-US" sz="1800" b="1" kern="0" dirty="0">
                    <a:solidFill>
                      <a:schemeClr val="bg1"/>
                    </a:solidFill>
                  </a:rPr>
                  <a:t>Typically, for the image recognition tasks, a Rectified Linear Unit activation function (ReLU) is used.</a:t>
                </a:r>
              </a:p>
              <a:p>
                <a:pPr marL="285750" indent="-285750" algn="just">
                  <a:spcAft>
                    <a:spcPct val="50000"/>
                  </a:spcAft>
                  <a:buFont typeface="Arial" panose="020B0604020202020204" pitchFamily="34" charset="0"/>
                  <a:buChar char="•"/>
                </a:pPr>
                <a:r>
                  <a:rPr lang="en-US" sz="1800" b="1" kern="0" dirty="0">
                    <a:solidFill>
                      <a:schemeClr val="bg1"/>
                    </a:solidFill>
                  </a:rPr>
                  <a:t>This function is given by</a:t>
                </a:r>
                <a:endParaRPr lang="en-US" sz="1800" b="1" i="1" dirty="0">
                  <a:solidFill>
                    <a:schemeClr val="bg1"/>
                  </a:solidFill>
                  <a:latin typeface="Cambria Math" panose="02040503050406030204" pitchFamily="18" charset="0"/>
                </a:endParaRPr>
              </a:p>
              <a:p>
                <a:pPr algn="just">
                  <a:spcAft>
                    <a:spcPct val="50000"/>
                  </a:spcAft>
                </a:pPr>
                <a14:m>
                  <m:oMathPara xmlns:m="http://schemas.openxmlformats.org/officeDocument/2006/math">
                    <m:oMathParaPr>
                      <m:jc m:val="center"/>
                    </m:oMathParaPr>
                    <m:oMath xmlns:m="http://schemas.openxmlformats.org/officeDocument/2006/math">
                      <m:r>
                        <a:rPr lang="en-US" sz="1800" b="1" i="1" smtClean="0">
                          <a:solidFill>
                            <a:schemeClr val="bg1"/>
                          </a:solidFill>
                          <a:latin typeface="Cambria Math" panose="02040503050406030204" pitchFamily="18" charset="0"/>
                        </a:rPr>
                        <m:t>𝒇</m:t>
                      </m:r>
                      <m:d>
                        <m:dPr>
                          <m:ctrlPr>
                            <a:rPr lang="en-US" sz="1800" b="1" i="1" smtClean="0">
                              <a:solidFill>
                                <a:schemeClr val="bg1"/>
                              </a:solidFill>
                              <a:latin typeface="Cambria Math" charset="0"/>
                            </a:rPr>
                          </m:ctrlPr>
                        </m:dPr>
                        <m:e>
                          <m:r>
                            <a:rPr lang="en-US" sz="1800" b="1" i="1" smtClean="0">
                              <a:solidFill>
                                <a:schemeClr val="bg1"/>
                              </a:solidFill>
                              <a:latin typeface="Cambria Math" panose="02040503050406030204" pitchFamily="18" charset="0"/>
                            </a:rPr>
                            <m:t>𝒙</m:t>
                          </m:r>
                        </m:e>
                      </m:d>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𝒎𝒂𝒙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oMath>
                  </m:oMathPara>
                </a14:m>
                <a:endParaRPr lang="en-US" sz="1800" b="1" dirty="0">
                  <a:solidFill>
                    <a:schemeClr val="bg1"/>
                  </a:solidFill>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Using this activation function increases the non-linear properties of the decision function without affecting the receptive fields of the convolutional layer.</a:t>
            </a:r>
            <a:endParaRPr lang="en-US" sz="1800" b="1" dirty="0">
              <a:solidFill>
                <a:schemeClr val="bg1"/>
              </a:solidFill>
            </a:endParaRPr>
          </a:p>
        </p:txBody>
      </p:sp>
      <p:grpSp>
        <p:nvGrpSpPr>
          <p:cNvPr id="7" name="Group 6"/>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algn="just">
                    <a:spcAft>
                      <a:spcPct val="50000"/>
                    </a:spcAft>
                  </a:pPr>
                  <a14:m>
                    <m:oMathPara xmlns:m="http://schemas.openxmlformats.org/officeDocument/2006/math">
                      <m:oMathParaPr>
                        <m:jc m:val="centerGroup"/>
                      </m:oMathParaPr>
                      <m:oMath xmlns:m="http://schemas.openxmlformats.org/officeDocument/2006/math">
                        <m:r>
                          <a:rPr lang="en-US" sz="1600" b="1" i="1" smtClean="0">
                            <a:solidFill>
                              <a:schemeClr val="bg1"/>
                            </a:solidFill>
                            <a:latin typeface="Cambria Math" panose="02040503050406030204" pitchFamily="18" charset="0"/>
                          </a:rPr>
                          <m:t>𝒙</m:t>
                        </m:r>
                        <m:r>
                          <a:rPr lang="en-US" sz="1600" b="1" i="1" smtClean="0">
                            <a:solidFill>
                              <a:schemeClr val="bg1"/>
                            </a:solidFill>
                            <a:latin typeface="Cambria Math" panose="02040503050406030204" pitchFamily="18" charset="0"/>
                          </a:rPr>
                          <m:t>=</m:t>
                        </m:r>
                        <m:r>
                          <a:rPr lang="en-US" sz="1600" b="1" i="1" smtClean="0">
                            <a:solidFill>
                              <a:schemeClr val="bg1"/>
                            </a:solidFill>
                            <a:latin typeface="Cambria Math" panose="02040503050406030204" pitchFamily="18" charset="0"/>
                          </a:rPr>
                          <m:t>𝟎</m:t>
                        </m:r>
                      </m:oMath>
                    </m:oMathPara>
                  </a14:m>
                  <a:endParaRPr lang="en-US" sz="16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203239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Another typical layer in a  CNN is a pooling layer</a:t>
                </a:r>
              </a:p>
              <a:p>
                <a:pPr marL="285750" indent="-285750" algn="just">
                  <a:spcAft>
                    <a:spcPct val="50000"/>
                  </a:spcAft>
                  <a:buFont typeface="Arial" panose="020B0604020202020204" pitchFamily="34" charset="0"/>
                  <a:buChar char="•"/>
                </a:pPr>
                <a:r>
                  <a:rPr lang="en-US" sz="1800" b="1" kern="0" dirty="0">
                    <a:solidFill>
                      <a:schemeClr val="bg1"/>
                    </a:solidFill>
                  </a:rPr>
                  <a:t>Pooling layers reduce the resolution through a local maximum, which also reduces the amount of computations and parameters in the network</a:t>
                </a:r>
              </a:p>
              <a:p>
                <a:pPr marL="285750" indent="-285750" algn="just">
                  <a:spcAft>
                    <a:spcPct val="50000"/>
                  </a:spcAft>
                  <a:buFont typeface="Arial" panose="020B0604020202020204" pitchFamily="34" charset="0"/>
                  <a:buChar char="•"/>
                </a:pPr>
                <a:r>
                  <a:rPr lang="en-US" sz="1800" b="1" kern="0" dirty="0">
                    <a:solidFill>
                      <a:schemeClr val="bg1"/>
                    </a:solidFill>
                  </a:rPr>
                  <a:t>The pooling layer needs two hyperparameters:</a:t>
                </a:r>
              </a:p>
              <a:p>
                <a:pPr marL="742950" lvl="1" indent="-285750" algn="just">
                  <a:spcAft>
                    <a:spcPct val="50000"/>
                  </a:spcAft>
                  <a:buFont typeface="Arial" panose="020B0604020202020204" pitchFamily="34" charset="0"/>
                  <a:buChar char="•"/>
                </a:pPr>
                <a14:m>
                  <m:oMath xmlns:m="http://schemas.openxmlformats.org/officeDocument/2006/math">
                    <m:r>
                      <a:rPr lang="en-US" sz="1800" b="1" i="1" kern="0" smtClean="0">
                        <a:solidFill>
                          <a:schemeClr val="bg1"/>
                        </a:solidFill>
                        <a:latin typeface="Cambria Math" panose="02040503050406030204" pitchFamily="18" charset="0"/>
                      </a:rPr>
                      <m:t>𝑭</m:t>
                    </m:r>
                    <m:r>
                      <a:rPr lang="en-US" sz="1800" b="1" i="1" kern="0" smtClean="0">
                        <a:solidFill>
                          <a:schemeClr val="bg1"/>
                        </a:solidFill>
                        <a:latin typeface="Cambria Math" panose="02040503050406030204" pitchFamily="18" charset="0"/>
                      </a:rPr>
                      <m:t>:</m:t>
                    </m:r>
                  </m:oMath>
                </a14:m>
                <a:r>
                  <a:rPr lang="en-US" sz="1800" b="1" kern="0" dirty="0">
                    <a:solidFill>
                      <a:schemeClr val="bg1"/>
                    </a:solidFill>
                  </a:rPr>
                  <a:t> Spatial extent (size)</a:t>
                </a:r>
              </a:p>
              <a:p>
                <a:pPr marL="742950" lvl="1" indent="-285750" algn="just">
                  <a:spcAft>
                    <a:spcPct val="50000"/>
                  </a:spcAft>
                  <a:buFont typeface="Arial" panose="020B0604020202020204" pitchFamily="34" charset="0"/>
                  <a:buChar char="•"/>
                </a:pPr>
                <a14:m>
                  <m:oMath xmlns:m="http://schemas.openxmlformats.org/officeDocument/2006/math">
                    <m:r>
                      <a:rPr lang="en-US" sz="1800" b="1" i="1" kern="0" smtClean="0">
                        <a:solidFill>
                          <a:schemeClr val="bg1"/>
                        </a:solidFill>
                        <a:latin typeface="Cambria Math" panose="02040503050406030204" pitchFamily="18" charset="0"/>
                      </a:rPr>
                      <m:t>𝑺</m:t>
                    </m:r>
                    <m:r>
                      <a:rPr lang="en-US" sz="1800" b="1" i="1" kern="0" smtClean="0">
                        <a:solidFill>
                          <a:schemeClr val="bg1"/>
                        </a:solidFill>
                        <a:latin typeface="Cambria Math" panose="02040503050406030204" pitchFamily="18" charset="0"/>
                      </a:rPr>
                      <m:t>:</m:t>
                    </m:r>
                  </m:oMath>
                </a14:m>
                <a:r>
                  <a:rPr lang="en-US" sz="1800" b="1" kern="0" dirty="0">
                    <a:solidFill>
                      <a:schemeClr val="bg1"/>
                    </a:solidFill>
                  </a:rPr>
                  <a:t> Stride (frame length)</a:t>
                </a:r>
              </a:p>
              <a:p>
                <a:pPr marL="285750" indent="-285750" algn="just">
                  <a:spcAft>
                    <a:spcPct val="50000"/>
                  </a:spcAft>
                  <a:buFont typeface="Arial" panose="020B0604020202020204" pitchFamily="34" charset="0"/>
                  <a:buChar char="•"/>
                </a:pPr>
                <a:r>
                  <a:rPr lang="en-US" sz="1800" b="1" kern="0" dirty="0">
                    <a:solidFill>
                      <a:schemeClr val="bg1"/>
                    </a:solidFill>
                  </a:rPr>
                  <a:t>Common parameters used in literature are </a:t>
                </a:r>
              </a:p>
              <a:p>
                <a:pPr lvl="1" algn="just">
                  <a:spcAft>
                    <a:spcPct val="50000"/>
                  </a:spcAft>
                </a:pPr>
                <a14:m>
                  <m:oMathPara xmlns:m="http://schemas.openxmlformats.org/officeDocument/2006/math">
                    <m:oMathParaPr>
                      <m:jc m:val="centerGroup"/>
                    </m:oMathParaPr>
                    <m:oMath xmlns:m="http://schemas.openxmlformats.org/officeDocument/2006/math">
                      <m:r>
                        <a:rPr lang="en-US" sz="1800" b="1" i="1" kern="0" smtClean="0">
                          <a:solidFill>
                            <a:schemeClr val="bg1"/>
                          </a:solidFill>
                          <a:latin typeface="Cambria Math" panose="02040503050406030204" pitchFamily="18" charset="0"/>
                        </a:rPr>
                        <m:t>𝑭</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oMath>
                  </m:oMathPara>
                </a14:m>
                <a:endParaRPr lang="en-US" sz="1800" b="1" kern="0" dirty="0">
                  <a:solidFill>
                    <a:schemeClr val="bg1"/>
                  </a:solidFill>
                </a:endParaRPr>
              </a:p>
              <a:p>
                <a:pPr lvl="1" algn="just">
                  <a:spcAft>
                    <a:spcPct val="50000"/>
                  </a:spcAft>
                </a:pPr>
                <a14:m>
                  <m:oMathPara xmlns:m="http://schemas.openxmlformats.org/officeDocument/2006/math">
                    <m:oMathParaPr>
                      <m:jc m:val="centerGroup"/>
                    </m:oMathParaPr>
                    <m:oMath xmlns:m="http://schemas.openxmlformats.org/officeDocument/2006/math">
                      <m:r>
                        <a:rPr lang="en-US" sz="1800" b="1" i="1" kern="0" smtClean="0">
                          <a:solidFill>
                            <a:schemeClr val="bg1"/>
                          </a:solidFill>
                          <a:latin typeface="Cambria Math" panose="02040503050406030204" pitchFamily="18" charset="0"/>
                        </a:rPr>
                        <m:t>𝑺</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oMath>
                  </m:oMathPara>
                </a14:m>
                <a:endParaRPr lang="en-US" sz="1800" b="1" kern="0" dirty="0">
                  <a:solidFill>
                    <a:schemeClr val="bg1"/>
                  </a:solidFill>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The most common pooling operation is </a:t>
            </a:r>
            <a:r>
              <a:rPr lang="en-US" sz="1800" b="1" kern="0" dirty="0" err="1">
                <a:solidFill>
                  <a:schemeClr val="bg1"/>
                </a:solidFill>
              </a:rPr>
              <a:t>maxPooling</a:t>
            </a:r>
            <a:r>
              <a:rPr lang="en-US" sz="1800" b="1" kern="0" dirty="0">
                <a:solidFill>
                  <a:schemeClr val="bg1"/>
                </a:solidFill>
              </a:rPr>
              <a:t>, which partitions the input into a set of non-overlapping section and, for each sub-region outputs the max value.</a:t>
            </a:r>
          </a:p>
          <a:p>
            <a:pPr algn="just">
              <a:spcAft>
                <a:spcPct val="50000"/>
              </a:spcAft>
            </a:pPr>
            <a:r>
              <a:rPr lang="en-US" sz="1800" b="1" kern="0" dirty="0">
                <a:solidFill>
                  <a:schemeClr val="bg1"/>
                </a:solidFill>
              </a:rPr>
              <a:t>Pooling helps to make the representation become approximately invariant to small translations in the input.</a:t>
            </a:r>
          </a:p>
        </p:txBody>
      </p:sp>
    </p:spTree>
    <p:extLst>
      <p:ext uri="{BB962C8B-B14F-4D97-AF65-F5344CB8AC3E}">
        <p14:creationId xmlns:p14="http://schemas.microsoft.com/office/powerpoint/2010/main" val="7413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If classification is being performed, a fully-connected layer is added</a:t>
            </a:r>
          </a:p>
          <a:p>
            <a:pPr marL="285750" indent="-285750" algn="just">
              <a:spcAft>
                <a:spcPct val="50000"/>
              </a:spcAft>
              <a:buFont typeface="Arial" panose="020B0604020202020204" pitchFamily="34" charset="0"/>
              <a:buChar char="•"/>
            </a:pPr>
            <a:r>
              <a:rPr lang="en-US" sz="1800" b="1" kern="0" dirty="0">
                <a:solidFill>
                  <a:schemeClr val="bg1"/>
                </a:solidFill>
              </a:rPr>
              <a:t>This layer corresponds to a traditional Multilinear Perceptron (MLP)</a:t>
            </a:r>
          </a:p>
          <a:p>
            <a:pPr marL="285750" indent="-285750" algn="just">
              <a:spcAft>
                <a:spcPct val="50000"/>
              </a:spcAft>
              <a:buFont typeface="Arial" panose="020B0604020202020204" pitchFamily="34" charset="0"/>
              <a:buChar char="•"/>
            </a:pPr>
            <a:r>
              <a:rPr lang="en-US" sz="1800" b="1" kern="0" dirty="0">
                <a:solidFill>
                  <a:schemeClr val="bg1"/>
                </a:solidFill>
              </a:rPr>
              <a:t>As the name indicates it, the neurons in the fully connected layer have full connections to all activations in the previous layers</a:t>
            </a:r>
          </a:p>
          <a:p>
            <a:pPr marL="285750" indent="-285750" algn="just">
              <a:spcAft>
                <a:spcPct val="50000"/>
              </a:spcAft>
              <a:buFont typeface="Arial" panose="020B0604020202020204" pitchFamily="34" charset="0"/>
              <a:buChar char="•"/>
            </a:pPr>
            <a:r>
              <a:rPr lang="en-US" sz="1800" b="1" kern="0" dirty="0">
                <a:solidFill>
                  <a:schemeClr val="bg1"/>
                </a:solidFill>
              </a:rPr>
              <a:t>Adding this layer allows the classification of the input described by the feature maps extracted by the previous layers</a:t>
            </a:r>
          </a:p>
          <a:p>
            <a:pPr marL="285750" indent="-285750" algn="just">
              <a:spcAft>
                <a:spcPct val="50000"/>
              </a:spcAft>
              <a:buFont typeface="Arial" panose="020B0604020202020204" pitchFamily="34" charset="0"/>
              <a:buChar char="•"/>
            </a:pPr>
            <a:r>
              <a:rPr lang="en-US" sz="1800" b="1" kern="0" dirty="0">
                <a:solidFill>
                  <a:schemeClr val="bg1"/>
                </a:solidFill>
              </a:rPr>
              <a:t>This layer works in the same way as an MLP and activation functions used commonly include the sigmoid function and the tahn function</a:t>
            </a:r>
          </a:p>
          <a:p>
            <a:pPr algn="just">
              <a:spcAft>
                <a:spcPct val="50000"/>
              </a:spcAft>
            </a:pPr>
            <a:endParaRPr lang="en-US" sz="1800" b="1" kern="0" dirty="0">
              <a:solidFill>
                <a:schemeClr val="bg1"/>
              </a:solidFill>
            </a:endParaRPr>
          </a:p>
        </p:txBody>
      </p:sp>
      <p:grpSp>
        <p:nvGrpSpPr>
          <p:cNvPr id="10" name="Group 9"/>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solidFill>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89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Summarizing the layers shown so far, a CNN is depicted:</a:t>
            </a:r>
          </a:p>
        </p:txBody>
      </p:sp>
      <p:grpSp>
        <p:nvGrpSpPr>
          <p:cNvPr id="275" name="Group 274"/>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Fully Connected Layer</a:t>
              </a:r>
            </a:p>
          </p:txBody>
        </p:sp>
      </p:grpSp>
    </p:spTree>
    <p:extLst>
      <p:ext uri="{BB962C8B-B14F-4D97-AF65-F5344CB8AC3E}">
        <p14:creationId xmlns:p14="http://schemas.microsoft.com/office/powerpoint/2010/main" val="1320615896"/>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9686</TotalTime>
  <Words>4521</Words>
  <Application>Microsoft Macintosh PowerPoint</Application>
  <PresentationFormat>Letter Paper (8.5x11 in)</PresentationFormat>
  <Paragraphs>385</Paragraphs>
  <Slides>39</Slides>
  <Notes>25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39</vt:i4>
      </vt:variant>
    </vt:vector>
  </HeadingPairs>
  <TitlesOfParts>
    <vt:vector size="49" baseType="lpstr">
      <vt:lpstr>Arial</vt:lpstr>
      <vt:lpstr>Calibri</vt:lpstr>
      <vt:lpstr>Cambria Math</vt:lpstr>
      <vt:lpstr>Times New Roman</vt:lpstr>
      <vt:lpstr>Wingdings</vt:lpstr>
      <vt:lpstr>lecture_title</vt:lpstr>
      <vt:lpstr>1_isip_default</vt:lpstr>
      <vt:lpstr>2_isip_default</vt:lpstr>
      <vt:lpstr>1_ISIP Title Slide</vt:lpstr>
      <vt:lpstr>2_ISIP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Bidirectionsal LSTMs (DBLSTM)</vt:lpstr>
      <vt:lpstr>DBLSTM Training and Regularization</vt:lpstr>
      <vt:lpstr>Connectionist Temporal Classification (CTC)</vt:lpstr>
      <vt:lpstr>Connectionist Temporal Classification (CTC)</vt:lpstr>
      <vt:lpstr>Connectionist Temporal Classification (Continued)</vt:lpstr>
      <vt:lpstr>RNN Transducers</vt:lpstr>
      <vt:lpstr>DBLSTM Performance</vt:lpstr>
      <vt:lpstr>Electroencephalograms (EEGs) </vt:lpstr>
      <vt:lpstr>EEG Classification Using DBNs</vt:lpstr>
      <vt:lpstr>EEG classification using SdAs</vt:lpstr>
      <vt:lpstr>Summary and Future Work</vt:lpstr>
      <vt:lpstr>Brief Bibliography</vt:lpstr>
      <vt:lpstr>PowerPoint Presentation</vt:lpstr>
    </vt:vector>
  </TitlesOfParts>
  <Company>Gateway</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578</cp:revision>
  <dcterms:created xsi:type="dcterms:W3CDTF">2002-09-12T17:13:32Z</dcterms:created>
  <dcterms:modified xsi:type="dcterms:W3CDTF">2017-11-15T13:30:38Z</dcterms:modified>
</cp:coreProperties>
</file>