
<file path=[Content_Types].xml><?xml version="1.0" encoding="utf-8"?>
<Types xmlns="http://schemas.openxmlformats.org/package/2006/content-types">
  <Default Extension="xml" ContentType="application/xml"/>
  <Default Extension="bin" ContentType="application/vnd.openxmlformats-officedocument.oleObject"/>
  <Default Extension="png" ContentType="image/png"/>
  <Default Extension="vml" ContentType="application/vnd.openxmlformats-officedocument.vmlDrawi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4.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 id="2147483665" r:id="rId2"/>
    <p:sldMasterId id="2147483677" r:id="rId3"/>
    <p:sldMasterId id="2147483682" r:id="rId4"/>
    <p:sldMasterId id="2147483694" r:id="rId5"/>
  </p:sldMasterIdLst>
  <p:notesMasterIdLst>
    <p:notesMasterId r:id="rId22"/>
  </p:notesMasterIdLst>
  <p:handoutMasterIdLst>
    <p:handoutMasterId r:id="rId23"/>
  </p:handoutMasterIdLst>
  <p:sldIdLst>
    <p:sldId id="356" r:id="rId6"/>
    <p:sldId id="546" r:id="rId7"/>
    <p:sldId id="547" r:id="rId8"/>
    <p:sldId id="548" r:id="rId9"/>
    <p:sldId id="549" r:id="rId10"/>
    <p:sldId id="550" r:id="rId11"/>
    <p:sldId id="551" r:id="rId12"/>
    <p:sldId id="552" r:id="rId13"/>
    <p:sldId id="553" r:id="rId14"/>
    <p:sldId id="554" r:id="rId15"/>
    <p:sldId id="555" r:id="rId16"/>
    <p:sldId id="556" r:id="rId17"/>
    <p:sldId id="557" r:id="rId18"/>
    <p:sldId id="558" r:id="rId19"/>
    <p:sldId id="559" r:id="rId20"/>
    <p:sldId id="560" r:id="rId21"/>
  </p:sldIdLst>
  <p:sldSz cx="9144000" cy="6858000" type="letter"/>
  <p:notesSz cx="7302500" cy="95885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46">
          <p15:clr>
            <a:srgbClr val="A4A3A4"/>
          </p15:clr>
        </p15:guide>
        <p15:guide id="2" pos="289">
          <p15:clr>
            <a:srgbClr val="A4A3A4"/>
          </p15:clr>
        </p15:guide>
      </p15:sldGuideLst>
    </p:ext>
    <p:ext uri="{2D200454-40CA-4A62-9FC3-DE9A4176ACB9}">
      <p15:notesGuideLst xmlns:p15="http://schemas.microsoft.com/office/powerpoint/2012/main">
        <p15:guide id="1" orient="horz" pos="3019">
          <p15:clr>
            <a:srgbClr val="A4A3A4"/>
          </p15:clr>
        </p15:guide>
        <p15:guide id="2" pos="23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F755"/>
    <a:srgbClr val="CC6600"/>
    <a:srgbClr val="6666FF"/>
    <a:srgbClr val="008000"/>
    <a:srgbClr val="000080"/>
    <a:srgbClr val="004000"/>
    <a:srgbClr val="9966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343" autoAdjust="0"/>
    <p:restoredTop sz="95377" autoAdjust="0"/>
  </p:normalViewPr>
  <p:slideViewPr>
    <p:cSldViewPr snapToGrid="0">
      <p:cViewPr varScale="1">
        <p:scale>
          <a:sx n="91" d="100"/>
          <a:sy n="91" d="100"/>
        </p:scale>
        <p:origin x="1544" y="176"/>
      </p:cViewPr>
      <p:guideLst>
        <p:guide orient="horz" pos="146"/>
        <p:guide pos="28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1" d="100"/>
          <a:sy n="51" d="100"/>
        </p:scale>
        <p:origin x="-1818" y="-102"/>
      </p:cViewPr>
      <p:guideLst>
        <p:guide orient="horz" pos="3019"/>
        <p:guide pos="230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Master" Target="slideMasters/slideMaster5.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 Id="rId2"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wmf"/><Relationship Id="rId2" Type="http://schemas.openxmlformats.org/officeDocument/2006/relationships/image" Target="../media/image10.wmf"/><Relationship Id="rId3"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wmf"/><Relationship Id="rId2"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bwMode="auto">
          <a:xfrm>
            <a:off x="0"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77827" name="Rectangle 3"/>
          <p:cNvSpPr>
            <a:spLocks noGrp="1" noChangeArrowheads="1"/>
          </p:cNvSpPr>
          <p:nvPr>
            <p:ph type="dt" sz="quarter" idx="1"/>
          </p:nvPr>
        </p:nvSpPr>
        <p:spPr bwMode="auto">
          <a:xfrm>
            <a:off x="4137025"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algn="r" defTabSz="962025">
              <a:defRPr sz="1200" smtClean="0">
                <a:latin typeface="Times New Roman" pitchFamily="18" charset="0"/>
              </a:defRPr>
            </a:lvl1pPr>
          </a:lstStyle>
          <a:p>
            <a:pPr>
              <a:defRPr/>
            </a:pPr>
            <a:endParaRPr lang="en-US"/>
          </a:p>
        </p:txBody>
      </p:sp>
      <p:sp>
        <p:nvSpPr>
          <p:cNvPr id="77828" name="Rectangle 4"/>
          <p:cNvSpPr>
            <a:spLocks noGrp="1" noChangeArrowheads="1"/>
          </p:cNvSpPr>
          <p:nvPr>
            <p:ph type="ftr" sz="quarter" idx="2"/>
          </p:nvPr>
        </p:nvSpPr>
        <p:spPr bwMode="auto">
          <a:xfrm>
            <a:off x="0"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77829" name="Rectangle 5"/>
          <p:cNvSpPr>
            <a:spLocks noGrp="1" noChangeArrowheads="1"/>
          </p:cNvSpPr>
          <p:nvPr>
            <p:ph type="sldNum" sz="quarter" idx="3"/>
          </p:nvPr>
        </p:nvSpPr>
        <p:spPr bwMode="auto">
          <a:xfrm>
            <a:off x="4137025"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algn="r" defTabSz="962025">
              <a:defRPr sz="1200" smtClean="0">
                <a:latin typeface="Times New Roman" pitchFamily="18" charset="0"/>
              </a:defRPr>
            </a:lvl1pPr>
          </a:lstStyle>
          <a:p>
            <a:pPr>
              <a:defRPr/>
            </a:pPr>
            <a:fld id="{66158826-EADE-4792-AB13-43381F09BFE3}" type="slidenum">
              <a:rPr lang="en-US"/>
              <a:pPr>
                <a:defRPr/>
              </a:pPr>
              <a:t>‹#›</a:t>
            </a:fld>
            <a:endParaRPr lang="en-US"/>
          </a:p>
        </p:txBody>
      </p:sp>
    </p:spTree>
    <p:extLst>
      <p:ext uri="{BB962C8B-B14F-4D97-AF65-F5344CB8AC3E}">
        <p14:creationId xmlns:p14="http://schemas.microsoft.com/office/powerpoint/2010/main" val="33167666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30723" name="Rectangle 3"/>
          <p:cNvSpPr>
            <a:spLocks noGrp="1" noChangeArrowheads="1"/>
          </p:cNvSpPr>
          <p:nvPr>
            <p:ph type="dt" idx="1"/>
          </p:nvPr>
        </p:nvSpPr>
        <p:spPr bwMode="auto">
          <a:xfrm>
            <a:off x="4137025"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algn="r" defTabSz="962025">
              <a:defRPr sz="1200" smtClean="0">
                <a:latin typeface="Times New Roman" pitchFamily="18" charset="0"/>
              </a:defRPr>
            </a:lvl1pPr>
          </a:lstStyle>
          <a:p>
            <a:pPr>
              <a:defRPr/>
            </a:pPr>
            <a:endParaRPr lang="en-US"/>
          </a:p>
        </p:txBody>
      </p:sp>
      <p:sp>
        <p:nvSpPr>
          <p:cNvPr id="22532" name="Rectangle 4"/>
          <p:cNvSpPr>
            <a:spLocks noGrp="1" noRot="1" noChangeAspect="1" noChangeArrowheads="1" noTextEdit="1"/>
          </p:cNvSpPr>
          <p:nvPr>
            <p:ph type="sldImg" idx="2"/>
          </p:nvPr>
        </p:nvSpPr>
        <p:spPr bwMode="auto">
          <a:xfrm>
            <a:off x="1254125" y="719138"/>
            <a:ext cx="4794250" cy="3595687"/>
          </a:xfrm>
          <a:prstGeom prst="rect">
            <a:avLst/>
          </a:prstGeom>
          <a:noFill/>
          <a:ln w="9525">
            <a:solidFill>
              <a:srgbClr val="000000"/>
            </a:solidFill>
            <a:miter lim="800000"/>
            <a:headEnd/>
            <a:tailEnd/>
          </a:ln>
        </p:spPr>
      </p:sp>
      <p:sp>
        <p:nvSpPr>
          <p:cNvPr id="30725" name="Rectangle 5"/>
          <p:cNvSpPr>
            <a:spLocks noGrp="1" noChangeArrowheads="1"/>
          </p:cNvSpPr>
          <p:nvPr>
            <p:ph type="body" sz="quarter" idx="3"/>
          </p:nvPr>
        </p:nvSpPr>
        <p:spPr bwMode="auto">
          <a:xfrm>
            <a:off x="974725" y="4554538"/>
            <a:ext cx="5353050" cy="43148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26" name="Rectangle 6"/>
          <p:cNvSpPr>
            <a:spLocks noGrp="1" noChangeArrowheads="1"/>
          </p:cNvSpPr>
          <p:nvPr>
            <p:ph type="ftr" sz="quarter" idx="4"/>
          </p:nvPr>
        </p:nvSpPr>
        <p:spPr bwMode="auto">
          <a:xfrm>
            <a:off x="0"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defTabSz="962025">
              <a:defRPr sz="1200" smtClean="0">
                <a:latin typeface="Times New Roman" pitchFamily="18" charset="0"/>
              </a:defRPr>
            </a:lvl1pPr>
          </a:lstStyle>
          <a:p>
            <a:pPr>
              <a:defRPr/>
            </a:pPr>
            <a:endParaRPr lang="en-US"/>
          </a:p>
        </p:txBody>
      </p:sp>
      <p:sp>
        <p:nvSpPr>
          <p:cNvPr id="30727" name="Rectangle 7"/>
          <p:cNvSpPr>
            <a:spLocks noGrp="1" noChangeArrowheads="1"/>
          </p:cNvSpPr>
          <p:nvPr>
            <p:ph type="sldNum" sz="quarter" idx="5"/>
          </p:nvPr>
        </p:nvSpPr>
        <p:spPr bwMode="auto">
          <a:xfrm>
            <a:off x="4137025"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algn="r" defTabSz="962025">
              <a:defRPr sz="1200" smtClean="0">
                <a:latin typeface="Times New Roman" pitchFamily="18" charset="0"/>
              </a:defRPr>
            </a:lvl1pPr>
          </a:lstStyle>
          <a:p>
            <a:pPr>
              <a:defRPr/>
            </a:pPr>
            <a:fld id="{ECC53042-5A96-4DBC-B738-B843823BA6D7}" type="slidenum">
              <a:rPr lang="en-US"/>
              <a:pPr>
                <a:defRPr/>
              </a:pPr>
              <a:t>‹#›</a:t>
            </a:fld>
            <a:endParaRPr lang="en-US"/>
          </a:p>
        </p:txBody>
      </p:sp>
    </p:spTree>
    <p:extLst>
      <p:ext uri="{BB962C8B-B14F-4D97-AF65-F5344CB8AC3E}">
        <p14:creationId xmlns:p14="http://schemas.microsoft.com/office/powerpoint/2010/main" val="13969080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4663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8636397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7222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3.xml"/><Relationship Id="rId12" Type="http://schemas.openxmlformats.org/officeDocument/2006/relationships/theme" Target="../theme/theme2.xml"/><Relationship Id="rId13" Type="http://schemas.openxmlformats.org/officeDocument/2006/relationships/image" Target="../media/image1.png"/><Relationship Id="rId1" Type="http://schemas.openxmlformats.org/officeDocument/2006/relationships/slideLayout" Target="../slideLayouts/slideLayout3.xml"/><Relationship Id="rId2" Type="http://schemas.openxmlformats.org/officeDocument/2006/relationships/slideLayout" Target="../slideLayouts/slideLayout4.xml"/><Relationship Id="rId3" Type="http://schemas.openxmlformats.org/officeDocument/2006/relationships/slideLayout" Target="../slideLayouts/slideLayout5.xml"/><Relationship Id="rId4" Type="http://schemas.openxmlformats.org/officeDocument/2006/relationships/slideLayout" Target="../slideLayouts/slideLayout6.xml"/><Relationship Id="rId5" Type="http://schemas.openxmlformats.org/officeDocument/2006/relationships/slideLayout" Target="../slideLayouts/slideLayout7.xml"/><Relationship Id="rId6" Type="http://schemas.openxmlformats.org/officeDocument/2006/relationships/slideLayout" Target="../slideLayouts/slideLayout8.xml"/><Relationship Id="rId7" Type="http://schemas.openxmlformats.org/officeDocument/2006/relationships/slideLayout" Target="../slideLayouts/slideLayout9.xml"/><Relationship Id="rId8" Type="http://schemas.openxmlformats.org/officeDocument/2006/relationships/slideLayout" Target="../slideLayouts/slideLayout10.xml"/><Relationship Id="rId9" Type="http://schemas.openxmlformats.org/officeDocument/2006/relationships/slideLayout" Target="../slideLayouts/slideLayout11.xml"/><Relationship Id="rId10"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6.xml"/><Relationship Id="rId4" Type="http://schemas.openxmlformats.org/officeDocument/2006/relationships/slideLayout" Target="../slideLayouts/slideLayout17.xml"/><Relationship Id="rId5" Type="http://schemas.openxmlformats.org/officeDocument/2006/relationships/theme" Target="../theme/theme3.xml"/><Relationship Id="rId1" Type="http://schemas.openxmlformats.org/officeDocument/2006/relationships/slideLayout" Target="../slideLayouts/slideLayout14.xml"/><Relationship Id="rId2" Type="http://schemas.openxmlformats.org/officeDocument/2006/relationships/slideLayout" Target="../slideLayouts/slideLayout15.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28.xml"/><Relationship Id="rId12" Type="http://schemas.openxmlformats.org/officeDocument/2006/relationships/theme" Target="../theme/theme4.xml"/><Relationship Id="rId13" Type="http://schemas.openxmlformats.org/officeDocument/2006/relationships/image" Target="../media/image1.png"/><Relationship Id="rId1" Type="http://schemas.openxmlformats.org/officeDocument/2006/relationships/slideLayout" Target="../slideLayouts/slideLayout18.xml"/><Relationship Id="rId2" Type="http://schemas.openxmlformats.org/officeDocument/2006/relationships/slideLayout" Target="../slideLayouts/slideLayout19.xml"/><Relationship Id="rId3" Type="http://schemas.openxmlformats.org/officeDocument/2006/relationships/slideLayout" Target="../slideLayouts/slideLayout20.xml"/><Relationship Id="rId4" Type="http://schemas.openxmlformats.org/officeDocument/2006/relationships/slideLayout" Target="../slideLayouts/slideLayout21.xml"/><Relationship Id="rId5" Type="http://schemas.openxmlformats.org/officeDocument/2006/relationships/slideLayout" Target="../slideLayouts/slideLayout22.xml"/><Relationship Id="rId6" Type="http://schemas.openxmlformats.org/officeDocument/2006/relationships/slideLayout" Target="../slideLayouts/slideLayout23.xml"/><Relationship Id="rId7" Type="http://schemas.openxmlformats.org/officeDocument/2006/relationships/slideLayout" Target="../slideLayouts/slideLayout24.xml"/><Relationship Id="rId8" Type="http://schemas.openxmlformats.org/officeDocument/2006/relationships/slideLayout" Target="../slideLayouts/slideLayout25.xml"/><Relationship Id="rId9" Type="http://schemas.openxmlformats.org/officeDocument/2006/relationships/slideLayout" Target="../slideLayouts/slideLayout26.xml"/><Relationship Id="rId10" Type="http://schemas.openxmlformats.org/officeDocument/2006/relationships/slideLayout" Target="../slideLayouts/slideLayout27.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31.xml"/><Relationship Id="rId4" Type="http://schemas.openxmlformats.org/officeDocument/2006/relationships/theme" Target="../theme/theme5.xml"/><Relationship Id="rId1" Type="http://schemas.openxmlformats.org/officeDocument/2006/relationships/slideLayout" Target="../slideLayouts/slideLayout29.xml"/><Relationship Id="rId2"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7" name="Rectangle 5"/>
          <p:cNvSpPr>
            <a:spLocks noChangeArrowheads="1"/>
          </p:cNvSpPr>
          <p:nvPr/>
        </p:nvSpPr>
        <p:spPr bwMode="auto">
          <a:xfrm>
            <a:off x="304800" y="277813"/>
            <a:ext cx="8605838" cy="6254750"/>
          </a:xfrm>
          <a:prstGeom prst="rect">
            <a:avLst/>
          </a:prstGeom>
          <a:noFill/>
          <a:ln w="38100">
            <a:solidFill>
              <a:srgbClr val="333399"/>
            </a:solidFill>
            <a:miter lim="800000"/>
            <a:headEnd/>
            <a:tailEnd/>
          </a:ln>
          <a:effectLst>
            <a:outerShdw dist="107763" dir="2700000" algn="ctr" rotWithShape="0">
              <a:srgbClr val="892034"/>
            </a:outerShdw>
          </a:effectLst>
        </p:spPr>
        <p:txBody>
          <a:bodyPr wrap="none" anchor="ctr"/>
          <a:lstStyle/>
          <a:p>
            <a:pPr algn="ctr">
              <a:defRPr/>
            </a:pPr>
            <a:endParaRPr lang="en-US">
              <a:solidFill>
                <a:schemeClr val="hlink"/>
              </a:solidFill>
              <a:latin typeface="Times New Roman" pitchFamily="18" charset="0"/>
            </a:endParaRPr>
          </a:p>
        </p:txBody>
      </p:sp>
      <p:sp>
        <p:nvSpPr>
          <p:cNvPr id="8" name="Text Box 8"/>
          <p:cNvSpPr txBox="1">
            <a:spLocks noChangeArrowheads="1"/>
          </p:cNvSpPr>
          <p:nvPr/>
        </p:nvSpPr>
        <p:spPr bwMode="auto">
          <a:xfrm>
            <a:off x="479425" y="130175"/>
            <a:ext cx="3821113" cy="366713"/>
          </a:xfrm>
          <a:prstGeom prst="rect">
            <a:avLst/>
          </a:prstGeom>
          <a:solidFill>
            <a:srgbClr val="FFFFFF"/>
          </a:solidFill>
          <a:ln w="9525">
            <a:noFill/>
            <a:miter lim="800000"/>
            <a:headEnd/>
            <a:tailEnd/>
          </a:ln>
        </p:spPr>
        <p:txBody>
          <a:bodyPr anchor="ctr" anchorCtr="1">
            <a:spAutoFit/>
          </a:bodyPr>
          <a:lstStyle/>
          <a:p>
            <a:pPr>
              <a:spcBef>
                <a:spcPct val="50000"/>
              </a:spcBef>
            </a:pPr>
            <a:r>
              <a:rPr lang="en-US" sz="1800" b="1" dirty="0">
                <a:solidFill>
                  <a:srgbClr val="333399"/>
                </a:solidFill>
              </a:rPr>
              <a:t>ECE 8443 – Pattern Recognition</a:t>
            </a:r>
          </a:p>
        </p:txBody>
      </p:sp>
    </p:spTree>
  </p:cSld>
  <p:clrMap bg1="lt1" tx1="dk1" bg2="lt2" tx2="dk2" accent1="accent1" accent2="accent2" accent3="accent3" accent4="accent4" accent5="accent5" accent6="accent6" hlink="hlink" folHlink="folHlink"/>
  <p:sldLayoutIdLst>
    <p:sldLayoutId id="2147483661" r:id="rId1"/>
    <p:sldLayoutId id="2147483664" r:id="rId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36" name="Rectangle 12"/>
          <p:cNvSpPr>
            <a:spLocks noChangeArrowheads="1"/>
          </p:cNvSpPr>
          <p:nvPr/>
        </p:nvSpPr>
        <p:spPr bwMode="auto">
          <a:xfrm>
            <a:off x="227013" y="455613"/>
            <a:ext cx="8683625" cy="42862"/>
          </a:xfrm>
          <a:prstGeom prst="rect">
            <a:avLst/>
          </a:prstGeom>
          <a:gradFill rotWithShape="0">
            <a:gsLst>
              <a:gs pos="0">
                <a:srgbClr val="892034"/>
              </a:gs>
              <a:gs pos="100000">
                <a:srgbClr val="95CAFF"/>
              </a:gs>
            </a:gsLst>
            <a:lin ang="0" scaled="1"/>
          </a:gradFill>
          <a:ln w="9525">
            <a:noFill/>
            <a:miter lim="800000"/>
            <a:headEnd/>
            <a:tailEnd/>
          </a:ln>
          <a:effectLst/>
        </p:spPr>
        <p:txBody>
          <a:bodyPr wrap="none" anchor="ctr"/>
          <a:lstStyle/>
          <a:p>
            <a:pPr>
              <a:defRPr/>
            </a:pPr>
            <a:endParaRPr lang="en-US"/>
          </a:p>
        </p:txBody>
      </p:sp>
      <p:pic>
        <p:nvPicPr>
          <p:cNvPr id="1027" name="Picture 37" descr="isip_logo_plain"/>
          <p:cNvPicPr>
            <a:picLocks noChangeAspect="1" noChangeArrowheads="1"/>
          </p:cNvPicPr>
          <p:nvPr/>
        </p:nvPicPr>
        <p:blipFill>
          <a:blip r:embed="rId13"/>
          <a:srcRect/>
          <a:stretch>
            <a:fillRect/>
          </a:stretch>
        </p:blipFill>
        <p:spPr bwMode="auto">
          <a:xfrm>
            <a:off x="8772525" y="6492875"/>
            <a:ext cx="333375" cy="327025"/>
          </a:xfrm>
          <a:prstGeom prst="rect">
            <a:avLst/>
          </a:prstGeom>
          <a:noFill/>
          <a:ln w="9525">
            <a:noFill/>
            <a:miter lim="800000"/>
            <a:headEnd/>
            <a:tailEnd/>
          </a:ln>
        </p:spPr>
      </p:pic>
      <p:sp>
        <p:nvSpPr>
          <p:cNvPr id="1069" name="Text Box 45"/>
          <p:cNvSpPr txBox="1">
            <a:spLocks noChangeArrowheads="1"/>
          </p:cNvSpPr>
          <p:nvPr/>
        </p:nvSpPr>
        <p:spPr bwMode="auto">
          <a:xfrm>
            <a:off x="252413" y="6648450"/>
            <a:ext cx="8158162" cy="184666"/>
          </a:xfrm>
          <a:prstGeom prst="rect">
            <a:avLst/>
          </a:prstGeom>
          <a:noFill/>
          <a:ln w="9525">
            <a:noFill/>
            <a:miter lim="800000"/>
            <a:headEnd/>
            <a:tailEnd/>
          </a:ln>
          <a:effectLst/>
        </p:spPr>
        <p:txBody>
          <a:bodyPr lIns="0" tIns="0" rIns="0" bIns="0">
            <a:spAutoFit/>
          </a:bodyPr>
          <a:lstStyle/>
          <a:p>
            <a:pPr>
              <a:spcBef>
                <a:spcPct val="50000"/>
              </a:spcBef>
              <a:defRPr/>
            </a:pPr>
            <a:r>
              <a:rPr lang="en-US" sz="1200" b="1" dirty="0">
                <a:solidFill>
                  <a:srgbClr val="892034"/>
                </a:solidFill>
              </a:rPr>
              <a:t>ECE </a:t>
            </a:r>
            <a:r>
              <a:rPr lang="en-US" sz="1200" b="1" dirty="0" smtClean="0">
                <a:solidFill>
                  <a:srgbClr val="892034"/>
                </a:solidFill>
              </a:rPr>
              <a:t>8527: </a:t>
            </a:r>
            <a:r>
              <a:rPr lang="en-US" sz="1200" b="1" dirty="0">
                <a:solidFill>
                  <a:srgbClr val="892034"/>
                </a:solidFill>
              </a:rPr>
              <a:t>Lecture </a:t>
            </a:r>
            <a:r>
              <a:rPr lang="en-US" sz="1200" b="1" dirty="0" smtClean="0">
                <a:solidFill>
                  <a:srgbClr val="892034"/>
                </a:solidFill>
              </a:rPr>
              <a:t>25, </a:t>
            </a:r>
            <a:r>
              <a:rPr lang="en-US" sz="1200" b="1" dirty="0">
                <a:solidFill>
                  <a:srgbClr val="892034"/>
                </a:solidFill>
              </a:rPr>
              <a:t>Slide </a:t>
            </a:r>
            <a:fld id="{56D32A91-0AE1-4806-AC33-D8959F4B7E0D}" type="slidenum">
              <a:rPr lang="en-US" sz="1200" b="1">
                <a:solidFill>
                  <a:srgbClr val="892034"/>
                </a:solidFill>
              </a:rPr>
              <a:pPr>
                <a:spcBef>
                  <a:spcPct val="50000"/>
                </a:spcBef>
                <a:defRPr/>
              </a:pPr>
              <a:t>‹#›</a:t>
            </a:fld>
            <a:endParaRPr lang="en-US" sz="1200" b="1" dirty="0">
              <a:solidFill>
                <a:srgbClr val="892034"/>
              </a:solidFill>
            </a:endParaRPr>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iming>
    <p:tnLst>
      <p:par>
        <p:cTn id="1" dur="indefinite" restart="never" nodeType="tmRoot"/>
      </p:par>
    </p:tnLst>
  </p:timing>
  <p:txStyles>
    <p:titleStyle>
      <a:lvl1pPr algn="ctr" rtl="0" eaLnBrk="1" fontAlgn="base" hangingPunct="1">
        <a:spcBef>
          <a:spcPct val="0"/>
        </a:spcBef>
        <a:spcAft>
          <a:spcPct val="0"/>
        </a:spcAft>
        <a:defRPr sz="2400" b="1">
          <a:solidFill>
            <a:schemeClr val="tx1"/>
          </a:solidFill>
          <a:latin typeface="+mj-lt"/>
          <a:ea typeface="+mj-ea"/>
          <a:cs typeface="+mj-cs"/>
        </a:defRPr>
      </a:lvl1pPr>
      <a:lvl2pPr algn="ctr" rtl="0" eaLnBrk="1" fontAlgn="base" hangingPunct="1">
        <a:spcBef>
          <a:spcPct val="0"/>
        </a:spcBef>
        <a:spcAft>
          <a:spcPct val="0"/>
        </a:spcAft>
        <a:defRPr sz="2400" b="1">
          <a:solidFill>
            <a:schemeClr val="tx1"/>
          </a:solidFill>
          <a:latin typeface="Arial" charset="0"/>
        </a:defRPr>
      </a:lvl2pPr>
      <a:lvl3pPr algn="ctr" rtl="0" eaLnBrk="1" fontAlgn="base" hangingPunct="1">
        <a:spcBef>
          <a:spcPct val="0"/>
        </a:spcBef>
        <a:spcAft>
          <a:spcPct val="0"/>
        </a:spcAft>
        <a:defRPr sz="2400" b="1">
          <a:solidFill>
            <a:schemeClr val="tx1"/>
          </a:solidFill>
          <a:latin typeface="Arial" charset="0"/>
        </a:defRPr>
      </a:lvl3pPr>
      <a:lvl4pPr algn="ctr" rtl="0" eaLnBrk="1" fontAlgn="base" hangingPunct="1">
        <a:spcBef>
          <a:spcPct val="0"/>
        </a:spcBef>
        <a:spcAft>
          <a:spcPct val="0"/>
        </a:spcAft>
        <a:defRPr sz="2400" b="1">
          <a:solidFill>
            <a:schemeClr val="tx1"/>
          </a:solidFill>
          <a:latin typeface="Arial" charset="0"/>
        </a:defRPr>
      </a:lvl4pPr>
      <a:lvl5pPr algn="ctr" rtl="0" eaLnBrk="1" fontAlgn="base" hangingPunct="1">
        <a:spcBef>
          <a:spcPct val="0"/>
        </a:spcBef>
        <a:spcAft>
          <a:spcPct val="0"/>
        </a:spcAft>
        <a:defRPr sz="2400" b="1">
          <a:solidFill>
            <a:schemeClr val="tx1"/>
          </a:solidFill>
          <a:latin typeface="Arial" charset="0"/>
        </a:defRPr>
      </a:lvl5pPr>
      <a:lvl6pPr marL="457200" algn="ctr" rtl="0" eaLnBrk="1" fontAlgn="base" hangingPunct="1">
        <a:spcBef>
          <a:spcPct val="0"/>
        </a:spcBef>
        <a:spcAft>
          <a:spcPct val="0"/>
        </a:spcAft>
        <a:defRPr sz="2400" b="1">
          <a:solidFill>
            <a:schemeClr val="tx1"/>
          </a:solidFill>
          <a:latin typeface="Arial" charset="0"/>
        </a:defRPr>
      </a:lvl6pPr>
      <a:lvl7pPr marL="914400" algn="ctr" rtl="0" eaLnBrk="1" fontAlgn="base" hangingPunct="1">
        <a:spcBef>
          <a:spcPct val="0"/>
        </a:spcBef>
        <a:spcAft>
          <a:spcPct val="0"/>
        </a:spcAft>
        <a:defRPr sz="2400" b="1">
          <a:solidFill>
            <a:schemeClr val="tx1"/>
          </a:solidFill>
          <a:latin typeface="Arial" charset="0"/>
        </a:defRPr>
      </a:lvl7pPr>
      <a:lvl8pPr marL="1371600" algn="ctr" rtl="0" eaLnBrk="1" fontAlgn="base" hangingPunct="1">
        <a:spcBef>
          <a:spcPct val="0"/>
        </a:spcBef>
        <a:spcAft>
          <a:spcPct val="0"/>
        </a:spcAft>
        <a:defRPr sz="2400" b="1">
          <a:solidFill>
            <a:schemeClr val="tx1"/>
          </a:solidFill>
          <a:latin typeface="Arial" charset="0"/>
        </a:defRPr>
      </a:lvl8pPr>
      <a:lvl9pPr marL="1828800" algn="ctr" rtl="0" eaLnBrk="1" fontAlgn="base" hangingPunct="1">
        <a:spcBef>
          <a:spcPct val="0"/>
        </a:spcBef>
        <a:spcAft>
          <a:spcPct val="0"/>
        </a:spcAft>
        <a:defRPr sz="2400" b="1">
          <a:solidFill>
            <a:schemeClr val="tx1"/>
          </a:solidFill>
          <a:latin typeface="Arial" charset="0"/>
        </a:defRPr>
      </a:lvl9pPr>
    </p:titleStyle>
    <p:bodyStyle>
      <a:lvl1pPr marL="342900" indent="-342900" algn="l" rtl="0" eaLnBrk="1" fontAlgn="base" hangingPunct="1">
        <a:spcBef>
          <a:spcPct val="20000"/>
        </a:spcBef>
        <a:spcAft>
          <a:spcPct val="0"/>
        </a:spcAft>
        <a:buChar char="•"/>
        <a:defRPr>
          <a:solidFill>
            <a:schemeClr val="tx1"/>
          </a:solidFill>
          <a:latin typeface="+mn-lt"/>
          <a:ea typeface="+mn-ea"/>
          <a:cs typeface="+mn-cs"/>
        </a:defRPr>
      </a:lvl1pPr>
      <a:lvl2pPr marL="742950" indent="-285750" algn="l" rtl="0" eaLnBrk="1" fontAlgn="base" hangingPunct="1">
        <a:spcBef>
          <a:spcPct val="20000"/>
        </a:spcBef>
        <a:spcAft>
          <a:spcPct val="0"/>
        </a:spcAft>
        <a:buChar char="–"/>
        <a:defRPr>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7" name="Rectangle 5"/>
          <p:cNvSpPr>
            <a:spLocks noChangeArrowheads="1"/>
          </p:cNvSpPr>
          <p:nvPr/>
        </p:nvSpPr>
        <p:spPr bwMode="auto">
          <a:xfrm>
            <a:off x="304800" y="277813"/>
            <a:ext cx="8605838" cy="6254750"/>
          </a:xfrm>
          <a:prstGeom prst="rect">
            <a:avLst/>
          </a:prstGeom>
          <a:noFill/>
          <a:ln w="38100">
            <a:solidFill>
              <a:srgbClr val="333399"/>
            </a:solidFill>
            <a:miter lim="800000"/>
            <a:headEnd/>
            <a:tailEnd/>
          </a:ln>
          <a:effectLst>
            <a:outerShdw dist="107763" dir="2700000" algn="ctr" rotWithShape="0">
              <a:srgbClr val="892034"/>
            </a:outerShdw>
          </a:effectLst>
        </p:spPr>
        <p:txBody>
          <a:bodyPr wrap="none" anchor="ctr"/>
          <a:lstStyle/>
          <a:p>
            <a:pPr algn="ctr">
              <a:defRPr/>
            </a:pPr>
            <a:endParaRPr lang="en-US">
              <a:solidFill>
                <a:schemeClr val="hlink"/>
              </a:solidFill>
              <a:latin typeface="Times New Roman" pitchFamily="18" charset="0"/>
            </a:endParaRPr>
          </a:p>
        </p:txBody>
      </p:sp>
      <p:sp>
        <p:nvSpPr>
          <p:cNvPr id="8" name="Text Box 8"/>
          <p:cNvSpPr txBox="1">
            <a:spLocks noChangeArrowheads="1"/>
          </p:cNvSpPr>
          <p:nvPr/>
        </p:nvSpPr>
        <p:spPr bwMode="auto">
          <a:xfrm>
            <a:off x="479425" y="130175"/>
            <a:ext cx="3821113" cy="366713"/>
          </a:xfrm>
          <a:prstGeom prst="rect">
            <a:avLst/>
          </a:prstGeom>
          <a:solidFill>
            <a:srgbClr val="FFFFFF"/>
          </a:solidFill>
          <a:ln w="9525">
            <a:noFill/>
            <a:miter lim="800000"/>
            <a:headEnd/>
            <a:tailEnd/>
          </a:ln>
        </p:spPr>
        <p:txBody>
          <a:bodyPr anchor="ctr" anchorCtr="1">
            <a:spAutoFit/>
          </a:bodyPr>
          <a:lstStyle/>
          <a:p>
            <a:pPr>
              <a:spcBef>
                <a:spcPct val="50000"/>
              </a:spcBef>
            </a:pPr>
            <a:r>
              <a:rPr lang="en-US" sz="1800" b="1" dirty="0">
                <a:solidFill>
                  <a:srgbClr val="333399"/>
                </a:solidFill>
              </a:rPr>
              <a:t>ECE 8443 – Pattern Recognition</a:t>
            </a:r>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36" name="Rectangle 12"/>
          <p:cNvSpPr>
            <a:spLocks noChangeArrowheads="1"/>
          </p:cNvSpPr>
          <p:nvPr/>
        </p:nvSpPr>
        <p:spPr bwMode="auto">
          <a:xfrm>
            <a:off x="227013" y="455613"/>
            <a:ext cx="8683625" cy="42862"/>
          </a:xfrm>
          <a:prstGeom prst="rect">
            <a:avLst/>
          </a:prstGeom>
          <a:gradFill rotWithShape="0">
            <a:gsLst>
              <a:gs pos="0">
                <a:srgbClr val="892034"/>
              </a:gs>
              <a:gs pos="100000">
                <a:srgbClr val="95CAFF"/>
              </a:gs>
            </a:gsLst>
            <a:lin ang="0" scaled="1"/>
          </a:gradFill>
          <a:ln w="9525">
            <a:noFill/>
            <a:miter lim="800000"/>
            <a:headEnd/>
            <a:tailEnd/>
          </a:ln>
          <a:effectLst/>
        </p:spPr>
        <p:txBody>
          <a:bodyPr wrap="none" anchor="ctr"/>
          <a:lstStyle/>
          <a:p>
            <a:pPr>
              <a:defRPr/>
            </a:pPr>
            <a:endParaRPr lang="en-US"/>
          </a:p>
        </p:txBody>
      </p:sp>
      <p:pic>
        <p:nvPicPr>
          <p:cNvPr id="1027" name="Picture 37" descr="isip_logo_plain"/>
          <p:cNvPicPr>
            <a:picLocks noChangeAspect="1" noChangeArrowheads="1"/>
          </p:cNvPicPr>
          <p:nvPr/>
        </p:nvPicPr>
        <p:blipFill>
          <a:blip r:embed="rId13"/>
          <a:srcRect/>
          <a:stretch>
            <a:fillRect/>
          </a:stretch>
        </p:blipFill>
        <p:spPr bwMode="auto">
          <a:xfrm>
            <a:off x="8772525" y="6492875"/>
            <a:ext cx="333375" cy="327025"/>
          </a:xfrm>
          <a:prstGeom prst="rect">
            <a:avLst/>
          </a:prstGeom>
          <a:noFill/>
          <a:ln w="9525">
            <a:noFill/>
            <a:miter lim="800000"/>
            <a:headEnd/>
            <a:tailEnd/>
          </a:ln>
        </p:spPr>
      </p:pic>
      <p:sp>
        <p:nvSpPr>
          <p:cNvPr id="1069" name="Text Box 45"/>
          <p:cNvSpPr txBox="1">
            <a:spLocks noChangeArrowheads="1"/>
          </p:cNvSpPr>
          <p:nvPr/>
        </p:nvSpPr>
        <p:spPr bwMode="auto">
          <a:xfrm>
            <a:off x="252413" y="6648450"/>
            <a:ext cx="8158162" cy="184666"/>
          </a:xfrm>
          <a:prstGeom prst="rect">
            <a:avLst/>
          </a:prstGeom>
          <a:noFill/>
          <a:ln w="9525">
            <a:noFill/>
            <a:miter lim="800000"/>
            <a:headEnd/>
            <a:tailEnd/>
          </a:ln>
          <a:effectLst/>
        </p:spPr>
        <p:txBody>
          <a:bodyPr lIns="0" tIns="0" rIns="0" bIns="0">
            <a:spAutoFit/>
          </a:bodyPr>
          <a:lstStyle/>
          <a:p>
            <a:pPr>
              <a:spcBef>
                <a:spcPct val="50000"/>
              </a:spcBef>
              <a:defRPr/>
            </a:pPr>
            <a:r>
              <a:rPr lang="en-US" sz="1200" b="1" dirty="0">
                <a:solidFill>
                  <a:srgbClr val="892034"/>
                </a:solidFill>
              </a:rPr>
              <a:t>ECE 8443: Lecture </a:t>
            </a:r>
            <a:r>
              <a:rPr lang="en-US" sz="1200" b="1" dirty="0" smtClean="0">
                <a:solidFill>
                  <a:srgbClr val="892034"/>
                </a:solidFill>
              </a:rPr>
              <a:t>09, </a:t>
            </a:r>
            <a:r>
              <a:rPr lang="en-US" sz="1200" b="1" dirty="0">
                <a:solidFill>
                  <a:srgbClr val="892034"/>
                </a:solidFill>
              </a:rPr>
              <a:t>Slide </a:t>
            </a:r>
            <a:fld id="{56D32A91-0AE1-4806-AC33-D8959F4B7E0D}" type="slidenum">
              <a:rPr lang="en-US" sz="1200" b="1">
                <a:solidFill>
                  <a:srgbClr val="892034"/>
                </a:solidFill>
              </a:rPr>
              <a:pPr>
                <a:spcBef>
                  <a:spcPct val="50000"/>
                </a:spcBef>
                <a:defRPr/>
              </a:pPr>
              <a:t>‹#›</a:t>
            </a:fld>
            <a:endParaRPr lang="en-US" sz="1200" b="1" dirty="0">
              <a:solidFill>
                <a:srgbClr val="892034"/>
              </a:solidFill>
            </a:endParaRPr>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ctr" rtl="0" eaLnBrk="1" fontAlgn="base" hangingPunct="1">
        <a:spcBef>
          <a:spcPct val="0"/>
        </a:spcBef>
        <a:spcAft>
          <a:spcPct val="0"/>
        </a:spcAft>
        <a:defRPr sz="2400" b="1">
          <a:solidFill>
            <a:schemeClr val="tx1"/>
          </a:solidFill>
          <a:latin typeface="+mj-lt"/>
          <a:ea typeface="+mj-ea"/>
          <a:cs typeface="+mj-cs"/>
        </a:defRPr>
      </a:lvl1pPr>
      <a:lvl2pPr algn="ctr" rtl="0" eaLnBrk="1" fontAlgn="base" hangingPunct="1">
        <a:spcBef>
          <a:spcPct val="0"/>
        </a:spcBef>
        <a:spcAft>
          <a:spcPct val="0"/>
        </a:spcAft>
        <a:defRPr sz="2400" b="1">
          <a:solidFill>
            <a:schemeClr val="tx1"/>
          </a:solidFill>
          <a:latin typeface="Arial" charset="0"/>
        </a:defRPr>
      </a:lvl2pPr>
      <a:lvl3pPr algn="ctr" rtl="0" eaLnBrk="1" fontAlgn="base" hangingPunct="1">
        <a:spcBef>
          <a:spcPct val="0"/>
        </a:spcBef>
        <a:spcAft>
          <a:spcPct val="0"/>
        </a:spcAft>
        <a:defRPr sz="2400" b="1">
          <a:solidFill>
            <a:schemeClr val="tx1"/>
          </a:solidFill>
          <a:latin typeface="Arial" charset="0"/>
        </a:defRPr>
      </a:lvl3pPr>
      <a:lvl4pPr algn="ctr" rtl="0" eaLnBrk="1" fontAlgn="base" hangingPunct="1">
        <a:spcBef>
          <a:spcPct val="0"/>
        </a:spcBef>
        <a:spcAft>
          <a:spcPct val="0"/>
        </a:spcAft>
        <a:defRPr sz="2400" b="1">
          <a:solidFill>
            <a:schemeClr val="tx1"/>
          </a:solidFill>
          <a:latin typeface="Arial" charset="0"/>
        </a:defRPr>
      </a:lvl4pPr>
      <a:lvl5pPr algn="ctr" rtl="0" eaLnBrk="1" fontAlgn="base" hangingPunct="1">
        <a:spcBef>
          <a:spcPct val="0"/>
        </a:spcBef>
        <a:spcAft>
          <a:spcPct val="0"/>
        </a:spcAft>
        <a:defRPr sz="2400" b="1">
          <a:solidFill>
            <a:schemeClr val="tx1"/>
          </a:solidFill>
          <a:latin typeface="Arial" charset="0"/>
        </a:defRPr>
      </a:lvl5pPr>
      <a:lvl6pPr marL="457200" algn="ctr" rtl="0" eaLnBrk="1" fontAlgn="base" hangingPunct="1">
        <a:spcBef>
          <a:spcPct val="0"/>
        </a:spcBef>
        <a:spcAft>
          <a:spcPct val="0"/>
        </a:spcAft>
        <a:defRPr sz="2400" b="1">
          <a:solidFill>
            <a:schemeClr val="tx1"/>
          </a:solidFill>
          <a:latin typeface="Arial" charset="0"/>
        </a:defRPr>
      </a:lvl6pPr>
      <a:lvl7pPr marL="914400" algn="ctr" rtl="0" eaLnBrk="1" fontAlgn="base" hangingPunct="1">
        <a:spcBef>
          <a:spcPct val="0"/>
        </a:spcBef>
        <a:spcAft>
          <a:spcPct val="0"/>
        </a:spcAft>
        <a:defRPr sz="2400" b="1">
          <a:solidFill>
            <a:schemeClr val="tx1"/>
          </a:solidFill>
          <a:latin typeface="Arial" charset="0"/>
        </a:defRPr>
      </a:lvl7pPr>
      <a:lvl8pPr marL="1371600" algn="ctr" rtl="0" eaLnBrk="1" fontAlgn="base" hangingPunct="1">
        <a:spcBef>
          <a:spcPct val="0"/>
        </a:spcBef>
        <a:spcAft>
          <a:spcPct val="0"/>
        </a:spcAft>
        <a:defRPr sz="2400" b="1">
          <a:solidFill>
            <a:schemeClr val="tx1"/>
          </a:solidFill>
          <a:latin typeface="Arial" charset="0"/>
        </a:defRPr>
      </a:lvl8pPr>
      <a:lvl9pPr marL="1828800" algn="ctr" rtl="0" eaLnBrk="1" fontAlgn="base" hangingPunct="1">
        <a:spcBef>
          <a:spcPct val="0"/>
        </a:spcBef>
        <a:spcAft>
          <a:spcPct val="0"/>
        </a:spcAft>
        <a:defRPr sz="2400" b="1">
          <a:solidFill>
            <a:schemeClr val="tx1"/>
          </a:solidFill>
          <a:latin typeface="Arial" charset="0"/>
        </a:defRPr>
      </a:lvl9pPr>
    </p:titleStyle>
    <p:bodyStyle>
      <a:lvl1pPr marL="342900" indent="-342900" algn="l" rtl="0" eaLnBrk="1" fontAlgn="base" hangingPunct="1">
        <a:spcBef>
          <a:spcPct val="20000"/>
        </a:spcBef>
        <a:spcAft>
          <a:spcPct val="0"/>
        </a:spcAft>
        <a:buChar char="•"/>
        <a:defRPr>
          <a:solidFill>
            <a:schemeClr val="tx1"/>
          </a:solidFill>
          <a:latin typeface="+mn-lt"/>
          <a:ea typeface="+mn-ea"/>
          <a:cs typeface="+mn-cs"/>
        </a:defRPr>
      </a:lvl1pPr>
      <a:lvl2pPr marL="742950" indent="-285750" algn="l" rtl="0" eaLnBrk="1" fontAlgn="base" hangingPunct="1">
        <a:spcBef>
          <a:spcPct val="20000"/>
        </a:spcBef>
        <a:spcAft>
          <a:spcPct val="0"/>
        </a:spcAft>
        <a:buChar char="–"/>
        <a:defRPr>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7" name="Rectangle 5"/>
          <p:cNvSpPr>
            <a:spLocks noChangeArrowheads="1"/>
          </p:cNvSpPr>
          <p:nvPr/>
        </p:nvSpPr>
        <p:spPr bwMode="auto">
          <a:xfrm>
            <a:off x="304800" y="277813"/>
            <a:ext cx="8605838" cy="6254750"/>
          </a:xfrm>
          <a:prstGeom prst="rect">
            <a:avLst/>
          </a:prstGeom>
          <a:noFill/>
          <a:ln w="38100">
            <a:solidFill>
              <a:srgbClr val="333399"/>
            </a:solidFill>
            <a:miter lim="800000"/>
            <a:headEnd/>
            <a:tailEnd/>
          </a:ln>
          <a:effectLst>
            <a:outerShdw dist="107763" dir="2700000" algn="ctr" rotWithShape="0">
              <a:srgbClr val="892034"/>
            </a:outerShdw>
          </a:effectLst>
        </p:spPr>
        <p:txBody>
          <a:bodyPr wrap="none" anchor="ctr"/>
          <a:lstStyle/>
          <a:p>
            <a:pPr algn="ctr">
              <a:defRPr/>
            </a:pPr>
            <a:endParaRPr lang="en-US">
              <a:solidFill>
                <a:srgbClr val="892034"/>
              </a:solidFill>
              <a:latin typeface="Times New Roman" pitchFamily="18" charset="0"/>
            </a:endParaRPr>
          </a:p>
        </p:txBody>
      </p:sp>
      <p:sp>
        <p:nvSpPr>
          <p:cNvPr id="8" name="Text Box 8"/>
          <p:cNvSpPr txBox="1">
            <a:spLocks noChangeArrowheads="1"/>
          </p:cNvSpPr>
          <p:nvPr/>
        </p:nvSpPr>
        <p:spPr bwMode="auto">
          <a:xfrm>
            <a:off x="479425" y="130175"/>
            <a:ext cx="3821113" cy="366713"/>
          </a:xfrm>
          <a:prstGeom prst="rect">
            <a:avLst/>
          </a:prstGeom>
          <a:solidFill>
            <a:srgbClr val="FFFFFF"/>
          </a:solidFill>
          <a:ln w="9525">
            <a:noFill/>
            <a:miter lim="800000"/>
            <a:headEnd/>
            <a:tailEnd/>
          </a:ln>
        </p:spPr>
        <p:txBody>
          <a:bodyPr anchor="ctr" anchorCtr="1">
            <a:spAutoFit/>
          </a:bodyPr>
          <a:lstStyle/>
          <a:p>
            <a:pPr>
              <a:spcBef>
                <a:spcPct val="50000"/>
              </a:spcBef>
            </a:pPr>
            <a:r>
              <a:rPr lang="en-US" sz="1800" b="1" dirty="0">
                <a:solidFill>
                  <a:srgbClr val="333399"/>
                </a:solidFill>
              </a:rPr>
              <a:t>ECE 8443 – Pattern Recognition</a:t>
            </a:r>
          </a:p>
        </p:txBody>
      </p:sp>
      <p:sp>
        <p:nvSpPr>
          <p:cNvPr id="4" name="Rectangle 5"/>
          <p:cNvSpPr>
            <a:spLocks noChangeArrowheads="1"/>
          </p:cNvSpPr>
          <p:nvPr userDrawn="1"/>
        </p:nvSpPr>
        <p:spPr bwMode="auto">
          <a:xfrm>
            <a:off x="304800" y="277813"/>
            <a:ext cx="8605838" cy="6254750"/>
          </a:xfrm>
          <a:prstGeom prst="rect">
            <a:avLst/>
          </a:prstGeom>
          <a:noFill/>
          <a:ln w="38100">
            <a:solidFill>
              <a:srgbClr val="333399"/>
            </a:solidFill>
            <a:miter lim="800000"/>
            <a:headEnd/>
            <a:tailEnd/>
          </a:ln>
          <a:effectLst>
            <a:outerShdw dist="107763" dir="2700000" algn="ctr" rotWithShape="0">
              <a:srgbClr val="892034"/>
            </a:outerShdw>
          </a:effectLst>
        </p:spPr>
        <p:txBody>
          <a:bodyPr wrap="none" anchor="ctr"/>
          <a:lstStyle/>
          <a:p>
            <a:pPr algn="ctr">
              <a:defRPr/>
            </a:pPr>
            <a:endParaRPr lang="en-US">
              <a:solidFill>
                <a:srgbClr val="892034"/>
              </a:solidFill>
              <a:latin typeface="Times New Roman" pitchFamily="18" charset="0"/>
            </a:endParaRPr>
          </a:p>
        </p:txBody>
      </p:sp>
      <p:sp>
        <p:nvSpPr>
          <p:cNvPr id="5" name="Text Box 8"/>
          <p:cNvSpPr txBox="1">
            <a:spLocks noChangeArrowheads="1"/>
          </p:cNvSpPr>
          <p:nvPr userDrawn="1"/>
        </p:nvSpPr>
        <p:spPr bwMode="auto">
          <a:xfrm>
            <a:off x="479425" y="110332"/>
            <a:ext cx="7935886" cy="369332"/>
          </a:xfrm>
          <a:prstGeom prst="rect">
            <a:avLst/>
          </a:prstGeom>
          <a:solidFill>
            <a:srgbClr val="FFFFFF"/>
          </a:solidFill>
          <a:ln w="9525">
            <a:noFill/>
            <a:miter lim="800000"/>
            <a:headEnd/>
            <a:tailEnd/>
          </a:ln>
        </p:spPr>
        <p:txBody>
          <a:bodyPr wrap="square" anchor="ctr" anchorCtr="1">
            <a:spAutoFit/>
          </a:bodyPr>
          <a:lstStyle>
            <a:defPPr>
              <a:defRPr lang="en-US"/>
            </a:defPPr>
            <a:lvl1pPr>
              <a:spcBef>
                <a:spcPts val="0"/>
              </a:spcBef>
              <a:defRPr sz="1800" b="1">
                <a:solidFill>
                  <a:srgbClr val="333399"/>
                </a:solidFill>
              </a:defRPr>
            </a:lvl1pPr>
          </a:lstStyle>
          <a:p>
            <a:r>
              <a:rPr lang="en-US" dirty="0" smtClean="0"/>
              <a:t>ECE 8527 – Introduction to Machine Learning and Pattern Recognition</a:t>
            </a:r>
            <a:endParaRPr lang="en-US" dirty="0"/>
          </a:p>
        </p:txBody>
      </p:sp>
    </p:spTree>
    <p:extLst>
      <p:ext uri="{BB962C8B-B14F-4D97-AF65-F5344CB8AC3E}">
        <p14:creationId xmlns:p14="http://schemas.microsoft.com/office/powerpoint/2010/main" val="918934203"/>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urveysystem.com/signif.htm" TargetMode="External"/><Relationship Id="rId4" Type="http://schemas.openxmlformats.org/officeDocument/2006/relationships/hyperlink" Target="http://www.stat.yale.edu/Courses/1997-98/101/confint.htm" TargetMode="External"/><Relationship Id="rId5" Type="http://schemas.openxmlformats.org/officeDocument/2006/relationships/hyperlink" Target="http://citeseer.ist.psu.edu/rd/0,526219,1,0.25,Download/http:/citeseer.ist.psu.edu/compress/0/papers/cs/26197/http:zSzzSzwww-i6.informatik.rwth-aachen.dezSzPostScriptzSzInterneArbeitenzSzWessel_ConfMeasForLVCSR_IEEESAP2001_March2001.ps.gz/wessel01" TargetMode="External"/><Relationship Id="rId6" Type="http://schemas.openxmlformats.org/officeDocument/2006/relationships/hyperlink" Target="http://ieeexplore.ieee.org/xpls/abs_all.jsp?tp=&amp;arnumber=115546&amp;isnumber=3385" TargetMode="External"/><Relationship Id="rId7" Type="http://schemas.openxmlformats.org/officeDocument/2006/relationships/hyperlink" Target="http://www.ece.msstate.edu/research/isip/publications/courses/ece_8463/lectures/current/lecture_43/lecture_43_03_00.pdf" TargetMode="External"/><Relationship Id="rId8" Type="http://schemas.openxmlformats.org/officeDocument/2006/relationships/image" Target="../media/image2.png"/><Relationship Id="rId9" Type="http://schemas.openxmlformats.org/officeDocument/2006/relationships/image" Target="../media/image3.png"/><Relationship Id="rId10" Type="http://schemas.openxmlformats.org/officeDocument/2006/relationships/image" Target="../media/image4.png"/><Relationship Id="rId1" Type="http://schemas.openxmlformats.org/officeDocument/2006/relationships/slideLayout" Target="../slideLayouts/slideLayout29.xml"/><Relationship Id="rId2" Type="http://schemas.openxmlformats.org/officeDocument/2006/relationships/hyperlink" Target="http://en.wikipedia.org/wiki/Statistical_significance" TargetMode="Externa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9.bin"/><Relationship Id="rId4" Type="http://schemas.openxmlformats.org/officeDocument/2006/relationships/image" Target="../media/image14.wmf"/><Relationship Id="rId5" Type="http://schemas.openxmlformats.org/officeDocument/2006/relationships/image" Target="../media/image15.png"/><Relationship Id="rId1" Type="http://schemas.openxmlformats.org/officeDocument/2006/relationships/vmlDrawing" Target="../drawings/vmlDrawing5.vml"/><Relationship Id="rId2"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0.bin"/><Relationship Id="rId4" Type="http://schemas.openxmlformats.org/officeDocument/2006/relationships/image" Target="../media/image16.wmf"/><Relationship Id="rId1" Type="http://schemas.openxmlformats.org/officeDocument/2006/relationships/vmlDrawing" Target="../drawings/vmlDrawing6.vml"/><Relationship Id="rId2"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1.bin"/><Relationship Id="rId4" Type="http://schemas.openxmlformats.org/officeDocument/2006/relationships/image" Target="../media/image17.wmf"/><Relationship Id="rId1" Type="http://schemas.openxmlformats.org/officeDocument/2006/relationships/vmlDrawing" Target="../drawings/vmlDrawing7.vml"/><Relationship Id="rId2"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8.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9.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20.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5.wmf"/><Relationship Id="rId5" Type="http://schemas.openxmlformats.org/officeDocument/2006/relationships/oleObject" Target="../embeddings/oleObject2.bin"/><Relationship Id="rId6" Type="http://schemas.openxmlformats.org/officeDocument/2006/relationships/image" Target="../media/image6.wmf"/><Relationship Id="rId1" Type="http://schemas.openxmlformats.org/officeDocument/2006/relationships/vmlDrawing" Target="../drawings/vmlDrawing1.vml"/><Relationship Id="rId2"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bin"/><Relationship Id="rId4" Type="http://schemas.openxmlformats.org/officeDocument/2006/relationships/image" Target="../media/image8.wmf"/><Relationship Id="rId1" Type="http://schemas.openxmlformats.org/officeDocument/2006/relationships/vmlDrawing" Target="../drawings/vmlDrawing2.vml"/><Relationship Id="rId2"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4.bin"/><Relationship Id="rId4" Type="http://schemas.openxmlformats.org/officeDocument/2006/relationships/image" Target="../media/image9.wmf"/><Relationship Id="rId5" Type="http://schemas.openxmlformats.org/officeDocument/2006/relationships/oleObject" Target="../embeddings/oleObject5.bin"/><Relationship Id="rId6" Type="http://schemas.openxmlformats.org/officeDocument/2006/relationships/image" Target="../media/image10.wmf"/><Relationship Id="rId7" Type="http://schemas.openxmlformats.org/officeDocument/2006/relationships/oleObject" Target="../embeddings/oleObject6.bin"/><Relationship Id="rId8" Type="http://schemas.openxmlformats.org/officeDocument/2006/relationships/image" Target="../media/image11.wmf"/><Relationship Id="rId1" Type="http://schemas.openxmlformats.org/officeDocument/2006/relationships/vmlDrawing" Target="../drawings/vmlDrawing3.vml"/><Relationship Id="rId2"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7.bin"/><Relationship Id="rId4" Type="http://schemas.openxmlformats.org/officeDocument/2006/relationships/image" Target="../media/image12.wmf"/><Relationship Id="rId5" Type="http://schemas.openxmlformats.org/officeDocument/2006/relationships/oleObject" Target="../embeddings/oleObject8.bin"/><Relationship Id="rId6" Type="http://schemas.openxmlformats.org/officeDocument/2006/relationships/image" Target="../media/image13.wmf"/><Relationship Id="rId1" Type="http://schemas.openxmlformats.org/officeDocument/2006/relationships/vmlDrawing" Target="../drawings/vmlDrawing4.vml"/><Relationship Id="rId2"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541338" y="1358900"/>
            <a:ext cx="4721225" cy="4548188"/>
          </a:xfrm>
          <a:prstGeom prst="rect">
            <a:avLst/>
          </a:prstGeom>
          <a:noFill/>
          <a:ln>
            <a:miter lim="800000"/>
            <a:headEnd/>
            <a:tailEnd/>
          </a:ln>
        </p:spPr>
        <p:txBody>
          <a:bodyPr vert="horz" wrap="none" lIns="0" tIns="0" rIns="0" bIns="0" numCol="1" anchor="t" anchorCtr="0" compatLnSpc="1">
            <a:prstTxWarp prst="textNoShape">
              <a:avLst/>
            </a:prstTxWarp>
          </a:bodyPr>
          <a:lstStyle/>
          <a:p>
            <a:pPr marL="176213" marR="0" lvl="0" indent="-176213" defTabSz="914400" rtl="0" eaLnBrk="1" fontAlgn="auto" latinLnBrk="0" hangingPunct="1">
              <a:spcBef>
                <a:spcPct val="0"/>
              </a:spcBef>
              <a:spcAft>
                <a:spcPts val="0"/>
              </a:spcAft>
              <a:buClrTx/>
              <a:buSzTx/>
              <a:buFont typeface="Arial" pitchFamily="34" charset="0"/>
              <a:buChar char="•"/>
              <a:tabLst/>
              <a:defRPr/>
            </a:pPr>
            <a:r>
              <a:rPr kumimoji="0" lang="en-US" sz="2400" b="1" i="0" u="none" strike="noStrike" kern="1200" cap="none" spc="0" normalizeH="0" baseline="0" noProof="0" dirty="0" smtClean="0">
                <a:ln>
                  <a:noFill/>
                </a:ln>
                <a:solidFill>
                  <a:schemeClr val="accent1"/>
                </a:solidFill>
                <a:effectLst/>
                <a:uLnTx/>
                <a:uFillTx/>
                <a:latin typeface="+mn-lt"/>
                <a:ea typeface="+mn-ea"/>
                <a:cs typeface="+mn-cs"/>
              </a:rPr>
              <a:t>Objectives:</a:t>
            </a:r>
            <a:br>
              <a:rPr kumimoji="0" lang="en-US" sz="2400" b="1" i="0" u="none" strike="noStrike" kern="1200" cap="none" spc="0" normalizeH="0" baseline="0" noProof="0" dirty="0" smtClean="0">
                <a:ln>
                  <a:noFill/>
                </a:ln>
                <a:solidFill>
                  <a:schemeClr val="accent1"/>
                </a:solidFill>
                <a:effectLst/>
                <a:uLnTx/>
                <a:uFillTx/>
                <a:latin typeface="+mn-lt"/>
                <a:ea typeface="+mn-ea"/>
                <a:cs typeface="+mn-cs"/>
              </a:rPr>
            </a:br>
            <a:r>
              <a:rPr lang="en-US" sz="1800" b="1" dirty="0" smtClean="0">
                <a:solidFill>
                  <a:schemeClr val="tx2"/>
                </a:solidFill>
                <a:latin typeface="+mn-lt"/>
              </a:rPr>
              <a:t>Statistical Significance</a:t>
            </a:r>
            <a:br>
              <a:rPr lang="en-US" sz="1800" b="1" dirty="0" smtClean="0">
                <a:solidFill>
                  <a:schemeClr val="tx2"/>
                </a:solidFill>
                <a:latin typeface="+mn-lt"/>
              </a:rPr>
            </a:br>
            <a:r>
              <a:rPr lang="en-US" sz="1800" b="1" dirty="0" smtClean="0">
                <a:solidFill>
                  <a:schemeClr val="tx2"/>
                </a:solidFill>
                <a:latin typeface="+mn-lt"/>
              </a:rPr>
              <a:t>Hypothesis Testing</a:t>
            </a:r>
            <a:br>
              <a:rPr lang="en-US" sz="1800" b="1" dirty="0" smtClean="0">
                <a:solidFill>
                  <a:schemeClr val="tx2"/>
                </a:solidFill>
                <a:latin typeface="+mn-lt"/>
              </a:rPr>
            </a:br>
            <a:r>
              <a:rPr lang="en-US" sz="1800" b="1" dirty="0" smtClean="0">
                <a:solidFill>
                  <a:schemeClr val="tx2"/>
                </a:solidFill>
                <a:latin typeface="+mn-lt"/>
              </a:rPr>
              <a:t>Confidence Intervals</a:t>
            </a:r>
            <a:br>
              <a:rPr lang="en-US" sz="1800" b="1" dirty="0" smtClean="0">
                <a:solidFill>
                  <a:schemeClr val="tx2"/>
                </a:solidFill>
                <a:latin typeface="+mn-lt"/>
              </a:rPr>
            </a:br>
            <a:r>
              <a:rPr lang="en-US" sz="1800" b="1" dirty="0" smtClean="0">
                <a:solidFill>
                  <a:schemeClr val="tx2"/>
                </a:solidFill>
                <a:latin typeface="+mn-lt"/>
              </a:rPr>
              <a:t>Applications</a:t>
            </a:r>
            <a:br>
              <a:rPr lang="en-US" sz="1800" b="1" dirty="0" smtClean="0">
                <a:solidFill>
                  <a:schemeClr val="tx2"/>
                </a:solidFill>
                <a:latin typeface="+mn-lt"/>
              </a:rPr>
            </a:br>
            <a:r>
              <a:rPr lang="en-US" sz="1800" b="1" dirty="0" smtClean="0">
                <a:solidFill>
                  <a:schemeClr val="tx2"/>
                </a:solidFill>
                <a:latin typeface="+mn-lt"/>
              </a:rPr>
              <a:t>Confidence Measures</a:t>
            </a:r>
            <a:br>
              <a:rPr lang="en-US" sz="1800" b="1" dirty="0" smtClean="0">
                <a:solidFill>
                  <a:schemeClr val="tx2"/>
                </a:solidFill>
                <a:latin typeface="+mn-lt"/>
              </a:rPr>
            </a:br>
            <a:r>
              <a:rPr lang="en-US" sz="1800" b="1" dirty="0" smtClean="0">
                <a:solidFill>
                  <a:schemeClr val="tx2"/>
                </a:solidFill>
                <a:latin typeface="+mn-lt"/>
              </a:rPr>
              <a:t>Word Posteriors</a:t>
            </a:r>
            <a:endParaRPr kumimoji="0" lang="en-US" sz="1800" b="1" i="0" u="none" strike="noStrike" kern="1200" cap="none" spc="0" normalizeH="0" baseline="0" noProof="0" dirty="0" smtClean="0">
              <a:ln>
                <a:noFill/>
              </a:ln>
              <a:solidFill>
                <a:schemeClr val="tx2"/>
              </a:solidFill>
              <a:effectLst/>
              <a:uLnTx/>
              <a:uFillTx/>
              <a:latin typeface="+mn-lt"/>
              <a:ea typeface="+mn-ea"/>
              <a:cs typeface="+mn-cs"/>
            </a:endParaRPr>
          </a:p>
          <a:p>
            <a:pPr marL="230188" indent="-230188">
              <a:spcBef>
                <a:spcPts val="1400"/>
              </a:spcBef>
              <a:buFont typeface="Arial" pitchFamily="34" charset="0"/>
              <a:buChar char="•"/>
            </a:pPr>
            <a:r>
              <a:rPr kumimoji="0" lang="en-US" sz="2400" b="1" i="0" u="none" strike="noStrike" kern="1200" cap="none" spc="0" normalizeH="0" baseline="0" noProof="0" dirty="0" smtClean="0">
                <a:ln>
                  <a:noFill/>
                </a:ln>
                <a:solidFill>
                  <a:schemeClr val="accent1"/>
                </a:solidFill>
                <a:effectLst/>
                <a:uLnTx/>
                <a:uFillTx/>
                <a:latin typeface="+mn-lt"/>
                <a:ea typeface="+mn-ea"/>
                <a:cs typeface="+mn-cs"/>
              </a:rPr>
              <a:t>Resources:</a:t>
            </a:r>
            <a:br>
              <a:rPr kumimoji="0" lang="en-US" sz="2400" b="1" i="0" u="none" strike="noStrike" kern="1200" cap="none" spc="0" normalizeH="0" baseline="0" noProof="0" dirty="0" smtClean="0">
                <a:ln>
                  <a:noFill/>
                </a:ln>
                <a:solidFill>
                  <a:schemeClr val="accent1"/>
                </a:solidFill>
                <a:effectLst/>
                <a:uLnTx/>
                <a:uFillTx/>
                <a:latin typeface="+mn-lt"/>
                <a:ea typeface="+mn-ea"/>
                <a:cs typeface="+mn-cs"/>
              </a:rPr>
            </a:br>
            <a:r>
              <a:rPr lang="en-US" sz="1800" b="1" dirty="0" smtClean="0">
                <a:solidFill>
                  <a:schemeClr val="bg1"/>
                </a:solidFill>
                <a:hlinkClick r:id="rId2"/>
              </a:rPr>
              <a:t>Wiki: Statistical Significance</a:t>
            </a:r>
            <a:r>
              <a:rPr lang="en-US" sz="1800" b="1" dirty="0" smtClean="0">
                <a:solidFill>
                  <a:srgbClr val="004000"/>
                </a:solidFill>
              </a:rPr>
              <a:t/>
            </a:r>
            <a:br>
              <a:rPr lang="en-US" sz="1800" b="1" dirty="0" smtClean="0">
                <a:solidFill>
                  <a:srgbClr val="004000"/>
                </a:solidFill>
              </a:rPr>
            </a:br>
            <a:r>
              <a:rPr lang="en-US" sz="1800" b="1" dirty="0" smtClean="0">
                <a:solidFill>
                  <a:srgbClr val="004000"/>
                </a:solidFill>
                <a:hlinkClick r:id="rId3"/>
              </a:rPr>
              <a:t>C.R.S.: Statistical Significance</a:t>
            </a:r>
            <a:r>
              <a:rPr lang="en-US" sz="1800" b="1" dirty="0" smtClean="0">
                <a:solidFill>
                  <a:srgbClr val="004000"/>
                </a:solidFill>
              </a:rPr>
              <a:t/>
            </a:r>
            <a:br>
              <a:rPr lang="en-US" sz="1800" b="1" dirty="0" smtClean="0">
                <a:solidFill>
                  <a:srgbClr val="004000"/>
                </a:solidFill>
              </a:rPr>
            </a:br>
            <a:r>
              <a:rPr lang="en-US" sz="1800" b="1" dirty="0" smtClean="0">
                <a:solidFill>
                  <a:srgbClr val="004000"/>
                </a:solidFill>
                <a:hlinkClick r:id="rId4"/>
              </a:rPr>
              <a:t>Yale: Confidence Intervals</a:t>
            </a:r>
            <a:r>
              <a:rPr lang="en-US" sz="1800" b="1" dirty="0" smtClean="0">
                <a:solidFill>
                  <a:srgbClr val="004000"/>
                </a:solidFill>
              </a:rPr>
              <a:t/>
            </a:r>
            <a:br>
              <a:rPr lang="en-US" sz="1800" b="1" dirty="0" smtClean="0">
                <a:solidFill>
                  <a:srgbClr val="004000"/>
                </a:solidFill>
              </a:rPr>
            </a:br>
            <a:r>
              <a:rPr lang="en-US" sz="1800" b="1" dirty="0" smtClean="0">
                <a:solidFill>
                  <a:srgbClr val="004000"/>
                </a:solidFill>
                <a:hlinkClick r:id="rId5"/>
              </a:rPr>
              <a:t>F.W.: Word Posteriors</a:t>
            </a:r>
            <a:r>
              <a:rPr lang="en-US" sz="1800" b="1" dirty="0" smtClean="0">
                <a:solidFill>
                  <a:srgbClr val="004000"/>
                </a:solidFill>
              </a:rPr>
              <a:t/>
            </a:r>
            <a:br>
              <a:rPr lang="en-US" sz="1800" b="1" dirty="0" smtClean="0">
                <a:solidFill>
                  <a:srgbClr val="004000"/>
                </a:solidFill>
              </a:rPr>
            </a:br>
            <a:r>
              <a:rPr lang="en-US" sz="1800" b="1" dirty="0" smtClean="0">
                <a:solidFill>
                  <a:srgbClr val="004000"/>
                </a:solidFill>
                <a:hlinkClick r:id="rId6"/>
              </a:rPr>
              <a:t>NIST: Z-Statistics</a:t>
            </a:r>
            <a:r>
              <a:rPr lang="en-US" sz="1800" b="1" dirty="0" smtClean="0">
                <a:solidFill>
                  <a:srgbClr val="004000"/>
                </a:solidFill>
              </a:rPr>
              <a:t/>
            </a:r>
            <a:br>
              <a:rPr lang="en-US" sz="1800" b="1" dirty="0" smtClean="0">
                <a:solidFill>
                  <a:srgbClr val="004000"/>
                </a:solidFill>
              </a:rPr>
            </a:br>
            <a:r>
              <a:rPr lang="en-US" sz="1800" b="1" dirty="0" smtClean="0">
                <a:solidFill>
                  <a:srgbClr val="004000"/>
                </a:solidFill>
                <a:hlinkClick r:id="rId7"/>
              </a:rPr>
              <a:t>ISIP: Experimental Design</a:t>
            </a:r>
            <a:endParaRPr lang="en-US" sz="1800" b="1" dirty="0" smtClean="0">
              <a:solidFill>
                <a:schemeClr val="accent2"/>
              </a:solidFill>
              <a:latin typeface="+mn-lt"/>
            </a:endParaRPr>
          </a:p>
        </p:txBody>
      </p:sp>
      <p:sp>
        <p:nvSpPr>
          <p:cNvPr id="9" name="Text Box 29"/>
          <p:cNvSpPr txBox="1">
            <a:spLocks noChangeArrowheads="1"/>
          </p:cNvSpPr>
          <p:nvPr/>
        </p:nvSpPr>
        <p:spPr bwMode="auto">
          <a:xfrm>
            <a:off x="409575" y="552450"/>
            <a:ext cx="8467725" cy="830997"/>
          </a:xfrm>
          <a:prstGeom prst="rect">
            <a:avLst/>
          </a:prstGeom>
          <a:noFill/>
          <a:ln w="9525">
            <a:noFill/>
            <a:miter lim="800000"/>
            <a:headEnd/>
            <a:tailEnd/>
          </a:ln>
        </p:spPr>
        <p:txBody>
          <a:bodyPr>
            <a:spAutoFit/>
          </a:bodyPr>
          <a:lstStyle/>
          <a:p>
            <a:pPr algn="ctr">
              <a:spcBef>
                <a:spcPct val="50000"/>
              </a:spcBef>
            </a:pPr>
            <a:r>
              <a:rPr lang="en-US" b="1" dirty="0">
                <a:solidFill>
                  <a:schemeClr val="accent1"/>
                </a:solidFill>
              </a:rPr>
              <a:t>LECTURE </a:t>
            </a:r>
            <a:r>
              <a:rPr lang="en-US" b="1" dirty="0" smtClean="0">
                <a:solidFill>
                  <a:schemeClr val="accent1"/>
                </a:solidFill>
              </a:rPr>
              <a:t>25</a:t>
            </a:r>
            <a:r>
              <a:rPr lang="en-US" b="1" dirty="0" smtClean="0">
                <a:solidFill>
                  <a:schemeClr val="accent1"/>
                </a:solidFill>
              </a:rPr>
              <a:t>: </a:t>
            </a:r>
            <a:r>
              <a:rPr lang="en-US" b="1" dirty="0" smtClean="0">
                <a:solidFill>
                  <a:schemeClr val="accent2"/>
                </a:solidFill>
              </a:rPr>
              <a:t>STATISTICAL SIGNIFICANCE </a:t>
            </a:r>
            <a:br>
              <a:rPr lang="en-US" b="1" dirty="0" smtClean="0">
                <a:solidFill>
                  <a:schemeClr val="accent2"/>
                </a:solidFill>
              </a:rPr>
            </a:br>
            <a:r>
              <a:rPr lang="en-US" b="1" dirty="0" smtClean="0">
                <a:solidFill>
                  <a:schemeClr val="accent2"/>
                </a:solidFill>
              </a:rPr>
              <a:t>AND CONFIDENCE</a:t>
            </a:r>
            <a:endParaRPr lang="en-US" b="1" dirty="0">
              <a:solidFill>
                <a:schemeClr val="accent2"/>
              </a:solidFill>
            </a:endParaRPr>
          </a:p>
        </p:txBody>
      </p:sp>
      <p:pic>
        <p:nvPicPr>
          <p:cNvPr id="10" name="Picture 9"/>
          <p:cNvPicPr>
            <a:picLocks noChangeAspect="1" noChangeArrowheads="1"/>
          </p:cNvPicPr>
          <p:nvPr/>
        </p:nvPicPr>
        <p:blipFill>
          <a:blip r:embed="rId8" cstate="print"/>
          <a:srcRect/>
          <a:stretch>
            <a:fillRect/>
          </a:stretch>
        </p:blipFill>
        <p:spPr bwMode="auto">
          <a:xfrm>
            <a:off x="5930167" y="1428750"/>
            <a:ext cx="2740758" cy="2057321"/>
          </a:xfrm>
          <a:prstGeom prst="rect">
            <a:avLst/>
          </a:prstGeom>
          <a:noFill/>
          <a:ln w="38100">
            <a:solidFill>
              <a:schemeClr val="accent2"/>
            </a:solidFill>
            <a:miter lim="800000"/>
            <a:headEnd/>
            <a:tailEnd/>
          </a:ln>
          <a:effectLst/>
        </p:spPr>
      </p:pic>
      <p:pic>
        <p:nvPicPr>
          <p:cNvPr id="11" name="Picture 10"/>
          <p:cNvPicPr>
            <a:picLocks noChangeAspect="1" noChangeArrowheads="1"/>
          </p:cNvPicPr>
          <p:nvPr/>
        </p:nvPicPr>
        <p:blipFill>
          <a:blip r:embed="rId9"/>
          <a:srcRect l="1104" t="796" r="2463" b="3705"/>
          <a:stretch>
            <a:fillRect/>
          </a:stretch>
        </p:blipFill>
        <p:spPr bwMode="auto">
          <a:xfrm>
            <a:off x="5021704" y="2647013"/>
            <a:ext cx="2134849" cy="2065983"/>
          </a:xfrm>
          <a:prstGeom prst="rect">
            <a:avLst/>
          </a:prstGeom>
          <a:noFill/>
          <a:ln w="38100">
            <a:solidFill>
              <a:schemeClr val="accent2"/>
            </a:solidFill>
            <a:miter lim="800000"/>
            <a:headEnd/>
            <a:tailEnd/>
          </a:ln>
          <a:effectLst/>
        </p:spPr>
      </p:pic>
      <p:pic>
        <p:nvPicPr>
          <p:cNvPr id="12" name="Picture 3"/>
          <p:cNvPicPr>
            <a:picLocks noChangeAspect="1" noChangeArrowheads="1"/>
          </p:cNvPicPr>
          <p:nvPr/>
        </p:nvPicPr>
        <p:blipFill>
          <a:blip r:embed="rId10"/>
          <a:srcRect/>
          <a:stretch>
            <a:fillRect/>
          </a:stretch>
        </p:blipFill>
        <p:spPr bwMode="auto">
          <a:xfrm>
            <a:off x="6397105" y="4186940"/>
            <a:ext cx="2273820" cy="1622769"/>
          </a:xfrm>
          <a:prstGeom prst="rect">
            <a:avLst/>
          </a:prstGeom>
          <a:noFill/>
          <a:ln w="38100">
            <a:solidFill>
              <a:schemeClr val="accent2"/>
            </a:solidFill>
            <a:miter lim="800000"/>
            <a:headEnd/>
            <a:tailEnd/>
          </a:ln>
          <a:effectLst/>
        </p:spPr>
      </p:pic>
    </p:spTree>
    <p:extLst>
      <p:ext uri="{BB962C8B-B14F-4D97-AF65-F5344CB8AC3E}">
        <p14:creationId xmlns:p14="http://schemas.microsoft.com/office/powerpoint/2010/main" val="15827671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6804" y="614597"/>
            <a:ext cx="8723834" cy="5663089"/>
          </a:xfrm>
          <a:prstGeom prst="rect">
            <a:avLst/>
          </a:prstGeom>
        </p:spPr>
        <p:txBody>
          <a:bodyPr wrap="square" lIns="0" tIns="0" rIns="0" bIns="0" rtlCol="0">
            <a:spAutoFit/>
          </a:bodyPr>
          <a:lstStyle/>
          <a:p>
            <a:pPr marL="165100" indent="-165100">
              <a:spcAft>
                <a:spcPts val="600"/>
              </a:spcAft>
              <a:buFont typeface="Arial" pitchFamily="34" charset="0"/>
              <a:buChar char="•"/>
            </a:pPr>
            <a:r>
              <a:rPr lang="en-US" sz="1800" b="1" dirty="0" smtClean="0"/>
              <a:t>The </a:t>
            </a:r>
            <a:r>
              <a:rPr lang="en-US" sz="1800" i="1" dirty="0" smtClean="0"/>
              <a:t>z</a:t>
            </a:r>
            <a:r>
              <a:rPr lang="en-US" sz="1800" b="1" dirty="0" smtClean="0"/>
              <a:t>-statistic is given by:</a:t>
            </a:r>
          </a:p>
          <a:p>
            <a:pPr marL="165100" indent="-165100">
              <a:spcBef>
                <a:spcPts val="6000"/>
              </a:spcBef>
              <a:spcAft>
                <a:spcPts val="600"/>
              </a:spcAft>
              <a:buFont typeface="Arial" pitchFamily="34" charset="0"/>
              <a:buChar char="•"/>
            </a:pPr>
            <a:r>
              <a:rPr lang="en-US" sz="1800" b="1" dirty="0" smtClean="0"/>
              <a:t>This test statistic’s distribution </a:t>
            </a:r>
            <a:br>
              <a:rPr lang="en-US" sz="1800" b="1" dirty="0" smtClean="0"/>
            </a:br>
            <a:r>
              <a:rPr lang="en-US" sz="1800" b="1" dirty="0" smtClean="0"/>
              <a:t>can be approximated as a standard </a:t>
            </a:r>
            <a:br>
              <a:rPr lang="en-US" sz="1800" b="1" dirty="0" smtClean="0"/>
            </a:br>
            <a:r>
              <a:rPr lang="en-US" sz="1800" b="1" dirty="0" smtClean="0"/>
              <a:t>normal distribution:</a:t>
            </a:r>
          </a:p>
          <a:p>
            <a:pPr marL="165100" indent="-165100">
              <a:spcBef>
                <a:spcPts val="0"/>
              </a:spcBef>
              <a:spcAft>
                <a:spcPts val="600"/>
              </a:spcAft>
              <a:buFont typeface="Arial" pitchFamily="34" charset="0"/>
              <a:buChar char="•"/>
            </a:pPr>
            <a:r>
              <a:rPr lang="en-US" sz="1800" b="1" dirty="0" smtClean="0"/>
              <a:t>A single right tailed test can be used to reject the null hypothesis,</a:t>
            </a:r>
            <a:r>
              <a:rPr lang="en-US" sz="1800" i="1" dirty="0" smtClean="0"/>
              <a:t> H</a:t>
            </a:r>
            <a:r>
              <a:rPr lang="en-US" sz="1800" baseline="-25000" dirty="0" smtClean="0"/>
              <a:t>0</a:t>
            </a:r>
            <a:r>
              <a:rPr lang="en-US" sz="1800" b="1" dirty="0" smtClean="0"/>
              <a:t>, when </a:t>
            </a:r>
            <a:r>
              <a:rPr lang="en-US" sz="1800" i="1" dirty="0" smtClean="0"/>
              <a:t>Z</a:t>
            </a:r>
            <a:r>
              <a:rPr lang="en-US" sz="1800" dirty="0" smtClean="0"/>
              <a:t> = </a:t>
            </a:r>
            <a:r>
              <a:rPr lang="en-US" sz="1800" i="1" dirty="0" err="1" smtClean="0"/>
              <a:t>z</a:t>
            </a:r>
            <a:r>
              <a:rPr lang="en-US" sz="1800" i="1" baseline="-25000" dirty="0" err="1" smtClean="0"/>
              <a:t>p</a:t>
            </a:r>
            <a:r>
              <a:rPr lang="en-US" sz="1800" b="1" dirty="0" smtClean="0"/>
              <a:t> at a significance level of </a:t>
            </a:r>
            <a:r>
              <a:rPr lang="en-US" sz="1800" i="1" dirty="0" smtClean="0"/>
              <a:t>p</a:t>
            </a:r>
            <a:r>
              <a:rPr lang="en-US" sz="1800" b="1" dirty="0" smtClean="0"/>
              <a:t>. </a:t>
            </a:r>
          </a:p>
          <a:p>
            <a:pPr marL="165100" indent="-165100">
              <a:spcBef>
                <a:spcPts val="0"/>
              </a:spcBef>
              <a:spcAft>
                <a:spcPts val="600"/>
              </a:spcAft>
              <a:buFont typeface="Arial" pitchFamily="34" charset="0"/>
              <a:buChar char="•"/>
            </a:pPr>
            <a:r>
              <a:rPr lang="en-US" sz="1800" b="1" dirty="0" smtClean="0"/>
              <a:t>The rejection region or the probability of falsely rejecting the true null hypothesis (Type I error) lies in the region from </a:t>
            </a:r>
            <a:r>
              <a:rPr lang="en-US" sz="1800" i="1" dirty="0" err="1" smtClean="0"/>
              <a:t>z</a:t>
            </a:r>
            <a:r>
              <a:rPr lang="en-US" sz="1800" i="1" baseline="-25000" dirty="0" err="1" smtClean="0"/>
              <a:t>p</a:t>
            </a:r>
            <a:r>
              <a:rPr lang="en-US" sz="1800" i="1" baseline="-25000" dirty="0" smtClean="0"/>
              <a:t> </a:t>
            </a:r>
            <a:r>
              <a:rPr lang="en-US" sz="1800" b="1" dirty="0" smtClean="0"/>
              <a:t>to infinity. (This region as shown as yellow region above).</a:t>
            </a:r>
          </a:p>
          <a:p>
            <a:pPr marL="165100" indent="-165100">
              <a:spcBef>
                <a:spcPts val="0"/>
              </a:spcBef>
              <a:spcAft>
                <a:spcPts val="600"/>
              </a:spcAft>
              <a:buFont typeface="Arial" pitchFamily="34" charset="0"/>
              <a:buChar char="•"/>
            </a:pPr>
            <a:r>
              <a:rPr lang="en-US" sz="1800" b="1" dirty="0" smtClean="0"/>
              <a:t>The problem in our work is to specify an upper limit for performance (probability of error) for which a new design would be considered to be statistically significantly better than the baseline.</a:t>
            </a:r>
          </a:p>
          <a:p>
            <a:pPr marL="165100" indent="-165100">
              <a:spcBef>
                <a:spcPts val="0"/>
              </a:spcBef>
              <a:spcAft>
                <a:spcPts val="600"/>
              </a:spcAft>
              <a:buFont typeface="Arial" pitchFamily="34" charset="0"/>
              <a:buChar char="•"/>
            </a:pPr>
            <a:r>
              <a:rPr lang="en-US" sz="1800" b="1" dirty="0" smtClean="0"/>
              <a:t>A</a:t>
            </a:r>
            <a:r>
              <a:rPr lang="en-US" sz="1800" b="1" i="1" dirty="0" smtClean="0"/>
              <a:t> </a:t>
            </a:r>
            <a:r>
              <a:rPr lang="en-US" sz="1800" b="1" dirty="0" smtClean="0">
                <a:solidFill>
                  <a:schemeClr val="accent1"/>
                </a:solidFill>
              </a:rPr>
              <a:t>significance for proportions </a:t>
            </a:r>
            <a:r>
              <a:rPr lang="en-US" sz="1800" b="1" dirty="0" smtClean="0"/>
              <a:t>test is suitable since probability of error is defined as a proportion. This leads to the same form as the </a:t>
            </a:r>
            <a:r>
              <a:rPr lang="en-US" sz="1800" i="1" dirty="0" smtClean="0"/>
              <a:t>z</a:t>
            </a:r>
            <a:r>
              <a:rPr lang="en-US" sz="1800" b="1" dirty="0" smtClean="0"/>
              <a:t>-statistic.</a:t>
            </a:r>
          </a:p>
          <a:p>
            <a:pPr marL="165100" indent="-165100">
              <a:spcBef>
                <a:spcPts val="0"/>
              </a:spcBef>
              <a:spcAft>
                <a:spcPts val="600"/>
              </a:spcAft>
              <a:buFont typeface="Arial" pitchFamily="34" charset="0"/>
              <a:buChar char="•"/>
            </a:pPr>
            <a:r>
              <a:rPr lang="en-US" sz="1800" b="1" dirty="0" smtClean="0"/>
              <a:t>As before, an assumption is made that the two experiments each consisting of </a:t>
            </a:r>
            <a:r>
              <a:rPr lang="en-US" sz="1800" i="1" dirty="0" smtClean="0"/>
              <a:t>N</a:t>
            </a:r>
            <a:r>
              <a:rPr lang="en-US" sz="1800" b="1" dirty="0" smtClean="0"/>
              <a:t> independent trials are run. </a:t>
            </a:r>
            <a:endParaRPr lang="en-US" sz="1800" b="1" kern="0" dirty="0" smtClean="0"/>
          </a:p>
        </p:txBody>
      </p:sp>
      <p:sp>
        <p:nvSpPr>
          <p:cNvPr id="3" name="Text Box 3"/>
          <p:cNvSpPr txBox="1">
            <a:spLocks noChangeArrowheads="1"/>
          </p:cNvSpPr>
          <p:nvPr/>
        </p:nvSpPr>
        <p:spPr bwMode="auto">
          <a:xfrm>
            <a:off x="227013" y="57150"/>
            <a:ext cx="8456612" cy="369332"/>
          </a:xfrm>
          <a:prstGeom prst="rect">
            <a:avLst/>
          </a:prstGeom>
          <a:noFill/>
          <a:ln w="9525">
            <a:noFill/>
            <a:miter lim="800000"/>
            <a:headEnd/>
            <a:tailEnd/>
          </a:ln>
        </p:spPr>
        <p:txBody>
          <a:bodyPr wrap="square" lIns="0" tIns="0" rIns="0" bIns="0">
            <a:spAutoFit/>
          </a:bodyPr>
          <a:lstStyle/>
          <a:p>
            <a:pPr>
              <a:spcBef>
                <a:spcPct val="50000"/>
              </a:spcBef>
            </a:pPr>
            <a:r>
              <a:rPr lang="en-US" b="1" dirty="0" smtClean="0">
                <a:solidFill>
                  <a:schemeClr val="accent2"/>
                </a:solidFill>
              </a:rPr>
              <a:t>z-Statistics (Cont.)</a:t>
            </a:r>
            <a:endParaRPr lang="en-US" b="1" baseline="30000" dirty="0">
              <a:solidFill>
                <a:schemeClr val="accent2"/>
              </a:solidFill>
            </a:endParaRPr>
          </a:p>
        </p:txBody>
      </p:sp>
      <p:graphicFrame>
        <p:nvGraphicFramePr>
          <p:cNvPr id="6" name="Object 5"/>
          <p:cNvGraphicFramePr>
            <a:graphicFrameLocks noChangeAspect="1"/>
          </p:cNvGraphicFramePr>
          <p:nvPr/>
        </p:nvGraphicFramePr>
        <p:xfrm>
          <a:off x="231775" y="978630"/>
          <a:ext cx="2324100" cy="660400"/>
        </p:xfrm>
        <a:graphic>
          <a:graphicData uri="http://schemas.openxmlformats.org/presentationml/2006/ole">
            <mc:AlternateContent xmlns:mc="http://schemas.openxmlformats.org/markup-compatibility/2006">
              <mc:Choice xmlns:v="urn:schemas-microsoft-com:vml" Requires="v">
                <p:oleObj spid="_x0000_s266257" name="Equation" r:id="rId3" imgW="2323800" imgH="660240" progId="Equation.DSMT4">
                  <p:embed/>
                </p:oleObj>
              </mc:Choice>
              <mc:Fallback>
                <p:oleObj name="Equation" r:id="rId3" imgW="2323800" imgH="66024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1775" y="978630"/>
                        <a:ext cx="2324100" cy="6604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pic>
        <p:nvPicPr>
          <p:cNvPr id="32773" name="Picture 5"/>
          <p:cNvPicPr>
            <a:picLocks noChangeAspect="1" noChangeArrowheads="1"/>
          </p:cNvPicPr>
          <p:nvPr/>
        </p:nvPicPr>
        <p:blipFill>
          <a:blip r:embed="rId5"/>
          <a:srcRect l="17233" t="53811" r="13833" b="18856"/>
          <a:stretch>
            <a:fillRect/>
          </a:stretch>
        </p:blipFill>
        <p:spPr bwMode="auto">
          <a:xfrm>
            <a:off x="4488540" y="1146326"/>
            <a:ext cx="4422098" cy="1334973"/>
          </a:xfrm>
          <a:prstGeom prst="rect">
            <a:avLst/>
          </a:prstGeom>
          <a:noFill/>
          <a:ln w="9525">
            <a:noFill/>
            <a:miter lim="800000"/>
            <a:headEnd/>
            <a:tailEnd/>
          </a:ln>
          <a:effectLst/>
        </p:spPr>
      </p:pic>
    </p:spTree>
    <p:extLst>
      <p:ext uri="{BB962C8B-B14F-4D97-AF65-F5344CB8AC3E}">
        <p14:creationId xmlns:p14="http://schemas.microsoft.com/office/powerpoint/2010/main" val="26253806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6804" y="614597"/>
            <a:ext cx="8723834" cy="5909310"/>
          </a:xfrm>
          <a:prstGeom prst="rect">
            <a:avLst/>
          </a:prstGeom>
        </p:spPr>
        <p:txBody>
          <a:bodyPr wrap="square" lIns="0" tIns="0" rIns="0" bIns="0" rtlCol="0">
            <a:spAutoFit/>
          </a:bodyPr>
          <a:lstStyle/>
          <a:p>
            <a:pPr marL="165100" indent="-165100">
              <a:spcAft>
                <a:spcPts val="600"/>
              </a:spcAft>
              <a:buFont typeface="Arial" pitchFamily="34" charset="0"/>
              <a:buChar char="•"/>
            </a:pPr>
            <a:r>
              <a:rPr lang="en-US" sz="1800" b="1" dirty="0" smtClean="0"/>
              <a:t>To satisfy the independence assumption, it is necessary to consider each trial as the number of errors for each file (a file can contain several events). This requires the assumption that the files are independent of each other. (For example, in speech recognition, the files should not be derived from discussions where one file is a response to another.)</a:t>
            </a:r>
          </a:p>
          <a:p>
            <a:pPr marL="165100" indent="-165100">
              <a:spcAft>
                <a:spcPts val="600"/>
              </a:spcAft>
              <a:buFont typeface="Arial" pitchFamily="34" charset="0"/>
              <a:buChar char="•"/>
            </a:pPr>
            <a:r>
              <a:rPr lang="en-US" sz="1800" b="1" dirty="0" smtClean="0"/>
              <a:t>Note also we cannot use the events in each file as trials since we know that for syntactic pattern recognition systems like speech recognizers, the syntax processor (e.g., and n-gram language model) dictates that consecutive words are not independent of each other.</a:t>
            </a:r>
          </a:p>
          <a:p>
            <a:pPr marL="165100" indent="-165100">
              <a:spcAft>
                <a:spcPts val="600"/>
              </a:spcAft>
              <a:buFont typeface="Arial" pitchFamily="34" charset="0"/>
              <a:buChar char="•"/>
            </a:pPr>
            <a:r>
              <a:rPr lang="en-US" sz="1800" b="1" dirty="0" smtClean="0"/>
              <a:t>If, in our experiment, the first experiment resulted in </a:t>
            </a:r>
            <a:r>
              <a:rPr lang="en-US" sz="1800" i="1" dirty="0" smtClean="0"/>
              <a:t>y</a:t>
            </a:r>
            <a:r>
              <a:rPr lang="en-US" sz="1800" baseline="-25000" dirty="0" smtClean="0"/>
              <a:t>1</a:t>
            </a:r>
            <a:r>
              <a:rPr lang="en-US" sz="1800" b="1" dirty="0" smtClean="0"/>
              <a:t> trials in error while the second experiment resulted in </a:t>
            </a:r>
            <a:r>
              <a:rPr lang="en-US" sz="1800" i="1" dirty="0" smtClean="0"/>
              <a:t>y</a:t>
            </a:r>
            <a:r>
              <a:rPr lang="en-US" sz="1800" baseline="-25000" dirty="0" smtClean="0"/>
              <a:t>2</a:t>
            </a:r>
            <a:r>
              <a:rPr lang="en-US" sz="1800" b="1" dirty="0" smtClean="0"/>
              <a:t> trials in error, we can estimate the error rates, </a:t>
            </a:r>
            <a:r>
              <a:rPr lang="en-US" sz="1800" i="1" dirty="0" smtClean="0"/>
              <a:t>p</a:t>
            </a:r>
            <a:r>
              <a:rPr lang="en-US" sz="1800" baseline="-25000" dirty="0" smtClean="0"/>
              <a:t>1</a:t>
            </a:r>
            <a:r>
              <a:rPr lang="en-US" sz="1800" b="1" dirty="0" smtClean="0"/>
              <a:t> and </a:t>
            </a:r>
            <a:r>
              <a:rPr lang="en-US" sz="1800" i="1" dirty="0" smtClean="0"/>
              <a:t>p</a:t>
            </a:r>
            <a:r>
              <a:rPr lang="en-US" sz="1800" baseline="-25000" dirty="0" smtClean="0"/>
              <a:t>2</a:t>
            </a:r>
            <a:r>
              <a:rPr lang="en-US" sz="1800" b="1" dirty="0" smtClean="0"/>
              <a:t>, from a sample of size </a:t>
            </a:r>
            <a:r>
              <a:rPr lang="en-US" sz="1800" i="1" dirty="0" smtClean="0"/>
              <a:t>N</a:t>
            </a:r>
            <a:r>
              <a:rPr lang="en-US" sz="1800" b="1" dirty="0" smtClean="0"/>
              <a:t> in the sample population:</a:t>
            </a:r>
          </a:p>
          <a:p>
            <a:pPr marL="165100" indent="-165100">
              <a:spcBef>
                <a:spcPts val="3600"/>
              </a:spcBef>
              <a:spcAft>
                <a:spcPts val="600"/>
              </a:spcAft>
              <a:buFont typeface="Arial" pitchFamily="34" charset="0"/>
              <a:buChar char="•"/>
            </a:pPr>
            <a:r>
              <a:rPr lang="en-US" sz="1800" b="1" dirty="0" smtClean="0"/>
              <a:t>Our goal is to determine if </a:t>
            </a:r>
            <a:r>
              <a:rPr lang="en-US" sz="1800" i="1" dirty="0" smtClean="0"/>
              <a:t>p</a:t>
            </a:r>
            <a:r>
              <a:rPr lang="en-US" sz="1800" baseline="-25000" dirty="0" smtClean="0"/>
              <a:t>2</a:t>
            </a:r>
            <a:r>
              <a:rPr lang="en-US" sz="1800" b="1" dirty="0" smtClean="0"/>
              <a:t> is significantly better than </a:t>
            </a:r>
            <a:r>
              <a:rPr lang="en-US" sz="1800" i="1" dirty="0" smtClean="0"/>
              <a:t>p</a:t>
            </a:r>
            <a:r>
              <a:rPr lang="en-US" sz="1800" baseline="-25000" dirty="0" smtClean="0"/>
              <a:t>1</a:t>
            </a:r>
            <a:r>
              <a:rPr lang="en-US" sz="1800" b="1" dirty="0" smtClean="0"/>
              <a:t>, given </a:t>
            </a:r>
            <a:r>
              <a:rPr lang="en-US" sz="1800" i="1" dirty="0" smtClean="0"/>
              <a:t>N</a:t>
            </a:r>
            <a:r>
              <a:rPr lang="en-US" sz="1800" b="1" dirty="0" smtClean="0"/>
              <a:t> trials for each experiment.</a:t>
            </a:r>
          </a:p>
          <a:p>
            <a:pPr marL="165100" indent="-165100">
              <a:spcBef>
                <a:spcPts val="0"/>
              </a:spcBef>
              <a:spcAft>
                <a:spcPts val="600"/>
              </a:spcAft>
              <a:buFont typeface="Arial" pitchFamily="34" charset="0"/>
              <a:buChar char="•"/>
            </a:pPr>
            <a:r>
              <a:rPr lang="en-US" sz="1800" b="1" dirty="0" smtClean="0"/>
              <a:t>We consider the difference of the word error rates (proportions) to be zero as the null hypothesis, H0:</a:t>
            </a:r>
          </a:p>
          <a:p>
            <a:pPr marL="344488" indent="-179388">
              <a:spcAft>
                <a:spcPts val="600"/>
              </a:spcAft>
              <a:buFont typeface="Wingdings" pitchFamily="2" charset="2"/>
              <a:buChar char="§"/>
              <a:tabLst>
                <a:tab pos="3208338" algn="l"/>
              </a:tabLst>
            </a:pPr>
            <a:r>
              <a:rPr lang="en-US" sz="1800" b="1" dirty="0" smtClean="0"/>
              <a:t>Null Hypothesis:	</a:t>
            </a:r>
            <a:r>
              <a:rPr lang="en-US" sz="1800" i="1" dirty="0" smtClean="0"/>
              <a:t> H</a:t>
            </a:r>
            <a:r>
              <a:rPr lang="en-US" sz="1800" baseline="-25000" dirty="0" smtClean="0"/>
              <a:t>0</a:t>
            </a:r>
            <a:r>
              <a:rPr lang="en-US" sz="1800" b="1" dirty="0" smtClean="0"/>
              <a:t>: </a:t>
            </a:r>
            <a:r>
              <a:rPr lang="en-US" sz="1800" i="1" dirty="0" smtClean="0"/>
              <a:t>p</a:t>
            </a:r>
            <a:r>
              <a:rPr lang="en-US" sz="1800" b="1" baseline="-25000" dirty="0" smtClean="0"/>
              <a:t>1</a:t>
            </a:r>
            <a:r>
              <a:rPr lang="en-US" sz="1800" dirty="0" smtClean="0"/>
              <a:t> = </a:t>
            </a:r>
            <a:r>
              <a:rPr lang="en-US" sz="1800" i="1" dirty="0" smtClean="0"/>
              <a:t>p</a:t>
            </a:r>
            <a:r>
              <a:rPr lang="en-US" sz="1800" baseline="-25000" dirty="0" smtClean="0"/>
              <a:t>2</a:t>
            </a:r>
            <a:r>
              <a:rPr lang="en-US" sz="1800" b="1" dirty="0" smtClean="0"/>
              <a:t> or </a:t>
            </a:r>
            <a:r>
              <a:rPr lang="en-US" sz="1800" i="1" dirty="0" smtClean="0"/>
              <a:t>p</a:t>
            </a:r>
            <a:r>
              <a:rPr lang="en-US" sz="1800" b="1" baseline="-25000" dirty="0" smtClean="0"/>
              <a:t>1</a:t>
            </a:r>
            <a:r>
              <a:rPr lang="en-US" sz="1800" dirty="0" smtClean="0"/>
              <a:t> - </a:t>
            </a:r>
            <a:r>
              <a:rPr lang="en-US" sz="1800" i="1" dirty="0" smtClean="0"/>
              <a:t>p</a:t>
            </a:r>
            <a:r>
              <a:rPr lang="en-US" sz="1800" baseline="-25000" dirty="0" smtClean="0"/>
              <a:t>2</a:t>
            </a:r>
            <a:r>
              <a:rPr lang="en-US" sz="1800" dirty="0" smtClean="0"/>
              <a:t> = 0</a:t>
            </a:r>
            <a:endParaRPr lang="en-US" sz="1800" b="1" dirty="0" smtClean="0"/>
          </a:p>
          <a:p>
            <a:pPr marL="344488" indent="-179388">
              <a:spcAft>
                <a:spcPts val="600"/>
              </a:spcAft>
              <a:buFont typeface="Wingdings" pitchFamily="2" charset="2"/>
              <a:buChar char="§"/>
              <a:tabLst>
                <a:tab pos="3208338" algn="l"/>
              </a:tabLst>
            </a:pPr>
            <a:r>
              <a:rPr lang="en-US" sz="1800" b="1" dirty="0" smtClean="0"/>
              <a:t>Alternate Hypothesis:	</a:t>
            </a:r>
            <a:r>
              <a:rPr lang="en-US" sz="1800" i="1" dirty="0" smtClean="0"/>
              <a:t> H</a:t>
            </a:r>
            <a:r>
              <a:rPr lang="en-US" sz="1800" baseline="-25000" dirty="0" smtClean="0"/>
              <a:t>1</a:t>
            </a:r>
            <a:r>
              <a:rPr lang="en-US" sz="1800" dirty="0" smtClean="0"/>
              <a:t>:</a:t>
            </a:r>
            <a:r>
              <a:rPr lang="en-US" sz="1800" b="1" dirty="0" smtClean="0"/>
              <a:t> </a:t>
            </a:r>
            <a:r>
              <a:rPr lang="en-US" sz="1800" i="1" dirty="0" smtClean="0"/>
              <a:t>p</a:t>
            </a:r>
            <a:r>
              <a:rPr lang="en-US" sz="1800" b="1" baseline="-25000" dirty="0" smtClean="0"/>
              <a:t>1</a:t>
            </a:r>
            <a:r>
              <a:rPr lang="en-US" sz="1800" dirty="0" smtClean="0"/>
              <a:t> </a:t>
            </a:r>
            <a:r>
              <a:rPr lang="en-US" sz="1800" dirty="0" smtClean="0">
                <a:sym typeface="Symbol"/>
              </a:rPr>
              <a:t>≠</a:t>
            </a:r>
            <a:r>
              <a:rPr lang="en-US" sz="1800" dirty="0" smtClean="0"/>
              <a:t> </a:t>
            </a:r>
            <a:r>
              <a:rPr lang="en-US" sz="1800" i="1" dirty="0" smtClean="0"/>
              <a:t>p</a:t>
            </a:r>
            <a:r>
              <a:rPr lang="en-US" sz="1800" baseline="-25000" dirty="0" smtClean="0"/>
              <a:t>2</a:t>
            </a:r>
            <a:r>
              <a:rPr lang="en-US" sz="1800" b="1" dirty="0" smtClean="0"/>
              <a:t> or </a:t>
            </a:r>
            <a:r>
              <a:rPr lang="en-US" sz="1800" dirty="0" smtClean="0"/>
              <a:t>|</a:t>
            </a:r>
            <a:r>
              <a:rPr lang="en-US" sz="1800" i="1" dirty="0" smtClean="0"/>
              <a:t>p</a:t>
            </a:r>
            <a:r>
              <a:rPr lang="en-US" sz="1800" b="1" baseline="-25000" dirty="0" smtClean="0"/>
              <a:t>1</a:t>
            </a:r>
            <a:r>
              <a:rPr lang="en-US" sz="1800" dirty="0" smtClean="0"/>
              <a:t> - </a:t>
            </a:r>
            <a:r>
              <a:rPr lang="en-US" sz="1800" i="1" dirty="0" smtClean="0"/>
              <a:t>p</a:t>
            </a:r>
            <a:r>
              <a:rPr lang="en-US" sz="1800" baseline="-25000" dirty="0" smtClean="0"/>
              <a:t>2</a:t>
            </a:r>
            <a:r>
              <a:rPr lang="en-US" sz="1800" dirty="0" smtClean="0"/>
              <a:t>| &gt; 0</a:t>
            </a:r>
            <a:endParaRPr lang="en-US" sz="1800" b="1" kern="0" dirty="0" smtClean="0"/>
          </a:p>
        </p:txBody>
      </p:sp>
      <p:sp>
        <p:nvSpPr>
          <p:cNvPr id="3" name="Text Box 3"/>
          <p:cNvSpPr txBox="1">
            <a:spLocks noChangeArrowheads="1"/>
          </p:cNvSpPr>
          <p:nvPr/>
        </p:nvSpPr>
        <p:spPr bwMode="auto">
          <a:xfrm>
            <a:off x="227013" y="57150"/>
            <a:ext cx="8456612" cy="369332"/>
          </a:xfrm>
          <a:prstGeom prst="rect">
            <a:avLst/>
          </a:prstGeom>
          <a:noFill/>
          <a:ln w="9525">
            <a:noFill/>
            <a:miter lim="800000"/>
            <a:headEnd/>
            <a:tailEnd/>
          </a:ln>
        </p:spPr>
        <p:txBody>
          <a:bodyPr wrap="square" lIns="0" tIns="0" rIns="0" bIns="0">
            <a:spAutoFit/>
          </a:bodyPr>
          <a:lstStyle/>
          <a:p>
            <a:pPr>
              <a:spcBef>
                <a:spcPct val="50000"/>
              </a:spcBef>
            </a:pPr>
            <a:r>
              <a:rPr lang="en-US" b="1" dirty="0" smtClean="0">
                <a:solidFill>
                  <a:schemeClr val="accent2"/>
                </a:solidFill>
              </a:rPr>
              <a:t>z-Statistics (Cont.)</a:t>
            </a:r>
            <a:endParaRPr lang="en-US" b="1" baseline="30000" dirty="0">
              <a:solidFill>
                <a:schemeClr val="accent2"/>
              </a:solidFill>
            </a:endParaRPr>
          </a:p>
        </p:txBody>
      </p:sp>
      <p:graphicFrame>
        <p:nvGraphicFramePr>
          <p:cNvPr id="7" name="Object 6"/>
          <p:cNvGraphicFramePr>
            <a:graphicFrameLocks noChangeAspect="1"/>
          </p:cNvGraphicFramePr>
          <p:nvPr/>
        </p:nvGraphicFramePr>
        <p:xfrm>
          <a:off x="441325" y="4212342"/>
          <a:ext cx="2197100" cy="292100"/>
        </p:xfrm>
        <a:graphic>
          <a:graphicData uri="http://schemas.openxmlformats.org/presentationml/2006/ole">
            <mc:AlternateContent xmlns:mc="http://schemas.openxmlformats.org/markup-compatibility/2006">
              <mc:Choice xmlns:v="urn:schemas-microsoft-com:vml" Requires="v">
                <p:oleObj spid="_x0000_s267281" name="Equation" r:id="rId3" imgW="2197080" imgH="291960" progId="Equation.DSMT4">
                  <p:embed/>
                </p:oleObj>
              </mc:Choice>
              <mc:Fallback>
                <p:oleObj name="Equation" r:id="rId3" imgW="2197080" imgH="29196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1325" y="4212342"/>
                        <a:ext cx="2197100" cy="2921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1324391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6804" y="614597"/>
            <a:ext cx="8723834" cy="5816977"/>
          </a:xfrm>
          <a:prstGeom prst="rect">
            <a:avLst/>
          </a:prstGeom>
        </p:spPr>
        <p:txBody>
          <a:bodyPr wrap="square" lIns="0" tIns="0" rIns="0" bIns="0" rtlCol="0">
            <a:spAutoFit/>
          </a:bodyPr>
          <a:lstStyle/>
          <a:p>
            <a:pPr marL="165100" indent="-165100">
              <a:buFont typeface="Arial" pitchFamily="34" charset="0"/>
              <a:buChar char="•"/>
            </a:pPr>
            <a:r>
              <a:rPr lang="en-US" sz="1800" b="1" dirty="0" smtClean="0"/>
              <a:t>To prove that the second experiment </a:t>
            </a:r>
            <a:r>
              <a:rPr lang="en-US" sz="1800" i="1" dirty="0" smtClean="0"/>
              <a:t>p</a:t>
            </a:r>
            <a:r>
              <a:rPr lang="en-US" sz="1800" baseline="-25000" dirty="0" smtClean="0"/>
              <a:t>2</a:t>
            </a:r>
            <a:r>
              <a:rPr lang="en-US" sz="1800" b="1" dirty="0" smtClean="0"/>
              <a:t> is significantly better than the first experiment, we need to reject H0 at a given significance level. The normalized </a:t>
            </a:r>
            <a:r>
              <a:rPr lang="en-US" sz="1800" i="1" dirty="0" smtClean="0"/>
              <a:t>z</a:t>
            </a:r>
            <a:r>
              <a:rPr lang="en-US" sz="1800" b="1" dirty="0" smtClean="0"/>
              <a:t>-statistic for this test is given as:</a:t>
            </a:r>
          </a:p>
          <a:p>
            <a:pPr marL="165100" indent="-165100">
              <a:spcBef>
                <a:spcPts val="8400"/>
              </a:spcBef>
              <a:spcAft>
                <a:spcPts val="600"/>
              </a:spcAft>
              <a:buFont typeface="Arial" pitchFamily="34" charset="0"/>
              <a:buChar char="•"/>
            </a:pPr>
            <a:r>
              <a:rPr lang="en-US" sz="1800" b="1" dirty="0" smtClean="0"/>
              <a:t>The assumption for this test is that according to the Central Limit Theorem, the distribution of this </a:t>
            </a:r>
            <a:r>
              <a:rPr lang="en-US" sz="1800" i="1" dirty="0" smtClean="0"/>
              <a:t>z</a:t>
            </a:r>
            <a:r>
              <a:rPr lang="en-US" sz="1800" b="1" dirty="0" smtClean="0"/>
              <a:t>-statistic is approximately normal given a large sample size. The single-tailed significance test is used to reject the null hypothesis.</a:t>
            </a:r>
          </a:p>
          <a:p>
            <a:pPr marL="165100" indent="-165100">
              <a:spcBef>
                <a:spcPts val="0"/>
              </a:spcBef>
              <a:spcAft>
                <a:spcPts val="600"/>
              </a:spcAft>
              <a:buFont typeface="Arial" pitchFamily="34" charset="0"/>
              <a:buChar char="•"/>
            </a:pPr>
            <a:r>
              <a:rPr lang="en-US" sz="1800" b="1" dirty="0" smtClean="0"/>
              <a:t>Note that the variance of </a:t>
            </a:r>
            <a:r>
              <a:rPr lang="en-US" sz="1800" dirty="0" smtClean="0"/>
              <a:t>(</a:t>
            </a:r>
            <a:r>
              <a:rPr lang="en-US" sz="1800" i="1" dirty="0" smtClean="0"/>
              <a:t>p</a:t>
            </a:r>
            <a:r>
              <a:rPr lang="en-US" sz="1800" b="1" baseline="-25000" dirty="0" smtClean="0"/>
              <a:t>1</a:t>
            </a:r>
            <a:r>
              <a:rPr lang="en-US" sz="1800" dirty="0" smtClean="0"/>
              <a:t> - </a:t>
            </a:r>
            <a:r>
              <a:rPr lang="en-US" sz="1800" i="1" dirty="0" smtClean="0"/>
              <a:t>p</a:t>
            </a:r>
            <a:r>
              <a:rPr lang="en-US" sz="1800" baseline="-25000" dirty="0" smtClean="0"/>
              <a:t>2</a:t>
            </a:r>
            <a:r>
              <a:rPr lang="en-US" sz="1800" dirty="0" smtClean="0"/>
              <a:t>) </a:t>
            </a:r>
            <a:r>
              <a:rPr lang="en-US" sz="1800" b="1" dirty="0" smtClean="0"/>
              <a:t>is estimated in the denominator of the equation above.</a:t>
            </a:r>
          </a:p>
          <a:p>
            <a:pPr marL="165100" indent="-165100">
              <a:spcAft>
                <a:spcPts val="600"/>
              </a:spcAft>
              <a:buFont typeface="Arial" pitchFamily="34" charset="0"/>
              <a:buChar char="•"/>
            </a:pPr>
            <a:r>
              <a:rPr lang="en-US" sz="1800" b="1" dirty="0" smtClean="0"/>
              <a:t>As an example, consider </a:t>
            </a:r>
            <a:r>
              <a:rPr lang="en-US" sz="1800" i="1" dirty="0" smtClean="0"/>
              <a:t>p</a:t>
            </a:r>
            <a:r>
              <a:rPr lang="en-US" sz="1800" b="1" baseline="-25000" dirty="0" smtClean="0"/>
              <a:t>1 </a:t>
            </a:r>
            <a:r>
              <a:rPr lang="en-US" sz="1800" dirty="0" smtClean="0"/>
              <a:t>= 15.4% </a:t>
            </a:r>
            <a:r>
              <a:rPr lang="en-US" sz="1800" b="1" dirty="0" smtClean="0"/>
              <a:t>for a test set consisting of 166 files. What is the upper limit on the error that would be accepted as significantly better?</a:t>
            </a:r>
          </a:p>
          <a:p>
            <a:pPr marL="165100" indent="-165100">
              <a:spcAft>
                <a:spcPts val="600"/>
              </a:spcAft>
              <a:buFont typeface="Arial" pitchFamily="34" charset="0"/>
              <a:buChar char="•"/>
            </a:pPr>
            <a:r>
              <a:rPr lang="en-US" sz="1800" b="1" dirty="0" smtClean="0"/>
              <a:t>With </a:t>
            </a:r>
            <a:r>
              <a:rPr lang="en-US" sz="1800" i="1" dirty="0" smtClean="0"/>
              <a:t>N</a:t>
            </a:r>
            <a:r>
              <a:rPr lang="en-US" sz="1800" dirty="0" smtClean="0"/>
              <a:t>=166</a:t>
            </a:r>
            <a:r>
              <a:rPr lang="en-US" sz="1800" b="1" dirty="0" smtClean="0"/>
              <a:t>, </a:t>
            </a:r>
            <a:r>
              <a:rPr lang="en-US" sz="1800" i="1" dirty="0" smtClean="0"/>
              <a:t>p</a:t>
            </a:r>
            <a:r>
              <a:rPr lang="en-US" sz="1800" baseline="-25000" dirty="0" smtClean="0"/>
              <a:t>1</a:t>
            </a:r>
            <a:r>
              <a:rPr lang="en-US" sz="1800" dirty="0" smtClean="0"/>
              <a:t>=0.154</a:t>
            </a:r>
            <a:r>
              <a:rPr lang="en-US" sz="1800" b="1" dirty="0" smtClean="0"/>
              <a:t>, and a significance level of </a:t>
            </a:r>
            <a:r>
              <a:rPr lang="en-US" sz="1800" dirty="0" smtClean="0"/>
              <a:t>1%</a:t>
            </a:r>
            <a:r>
              <a:rPr lang="en-US" sz="1800" b="1" dirty="0" smtClean="0"/>
              <a:t> </a:t>
            </a:r>
            <a:r>
              <a:rPr lang="en-US" sz="1800" dirty="0" smtClean="0"/>
              <a:t>(</a:t>
            </a:r>
            <a:r>
              <a:rPr lang="en-US" sz="1800" i="1" dirty="0" smtClean="0"/>
              <a:t>p</a:t>
            </a:r>
            <a:r>
              <a:rPr lang="en-US" sz="1800" dirty="0" smtClean="0"/>
              <a:t>=0.001)</a:t>
            </a:r>
            <a:r>
              <a:rPr lang="en-US" sz="1800" b="1" dirty="0" smtClean="0"/>
              <a:t>, we iterate over a decreasing value of </a:t>
            </a:r>
            <a:r>
              <a:rPr lang="en-US" sz="1800" i="1" dirty="0" smtClean="0"/>
              <a:t>p</a:t>
            </a:r>
            <a:r>
              <a:rPr lang="en-US" sz="1800" baseline="-25000" dirty="0" smtClean="0"/>
              <a:t>2</a:t>
            </a:r>
            <a:r>
              <a:rPr lang="en-US" sz="1800" b="1" dirty="0" smtClean="0"/>
              <a:t> starting from </a:t>
            </a:r>
            <a:r>
              <a:rPr lang="en-US" sz="1800" dirty="0" smtClean="0"/>
              <a:t>0.154</a:t>
            </a:r>
            <a:r>
              <a:rPr lang="en-US" sz="1800" b="1" dirty="0" smtClean="0"/>
              <a:t> until the null hypothesis is rejected. It can be shown that when </a:t>
            </a:r>
            <a:r>
              <a:rPr lang="en-US" sz="1800" i="1" dirty="0" smtClean="0"/>
              <a:t>p</a:t>
            </a:r>
            <a:r>
              <a:rPr lang="en-US" sz="1800" baseline="-25000" dirty="0" smtClean="0"/>
              <a:t>2</a:t>
            </a:r>
            <a:r>
              <a:rPr lang="en-US" sz="1800" b="1" dirty="0" smtClean="0"/>
              <a:t> reaches an error rate of </a:t>
            </a:r>
            <a:r>
              <a:rPr lang="en-US" sz="1800" dirty="0" smtClean="0"/>
              <a:t>0.073</a:t>
            </a:r>
            <a:r>
              <a:rPr lang="en-US" sz="1800" b="1" dirty="0" smtClean="0"/>
              <a:t>,  </a:t>
            </a:r>
            <a:r>
              <a:rPr lang="en-US" sz="1800" dirty="0" smtClean="0"/>
              <a:t>Z=2.34</a:t>
            </a:r>
            <a:r>
              <a:rPr lang="en-US" sz="1800" b="1" dirty="0" smtClean="0"/>
              <a:t>.</a:t>
            </a:r>
          </a:p>
          <a:p>
            <a:pPr marL="165100" indent="-165100">
              <a:spcAft>
                <a:spcPts val="600"/>
              </a:spcAft>
              <a:buFont typeface="Arial" pitchFamily="34" charset="0"/>
              <a:buChar char="•"/>
            </a:pPr>
            <a:r>
              <a:rPr lang="en-US" sz="1800" b="1" dirty="0" smtClean="0"/>
              <a:t>Since </a:t>
            </a:r>
            <a:r>
              <a:rPr lang="en-US" sz="1800" i="1" dirty="0" smtClean="0"/>
              <a:t>z</a:t>
            </a:r>
            <a:r>
              <a:rPr lang="en-US" sz="1800" b="1" baseline="-25000" dirty="0" smtClean="0"/>
              <a:t>0.01</a:t>
            </a:r>
            <a:r>
              <a:rPr lang="en-US" sz="1800" b="1" dirty="0" smtClean="0"/>
              <a:t> </a:t>
            </a:r>
            <a:r>
              <a:rPr lang="en-US" sz="1800" dirty="0" smtClean="0"/>
              <a:t>= 2.32 &gt; 2.34 </a:t>
            </a:r>
            <a:r>
              <a:rPr lang="en-US" sz="1800" b="1" dirty="0" smtClean="0"/>
              <a:t>and </a:t>
            </a:r>
            <a:r>
              <a:rPr lang="en-US" sz="1800" i="1" dirty="0" smtClean="0"/>
              <a:t>z</a:t>
            </a:r>
            <a:r>
              <a:rPr lang="en-US" sz="1800" b="1" baseline="-25000" dirty="0" smtClean="0"/>
              <a:t>0.02</a:t>
            </a:r>
            <a:r>
              <a:rPr lang="en-US" sz="1800" b="1" dirty="0" smtClean="0"/>
              <a:t> </a:t>
            </a:r>
            <a:r>
              <a:rPr lang="en-US" sz="1800" dirty="0" smtClean="0"/>
              <a:t>= 2.05 &lt; 2.34</a:t>
            </a:r>
            <a:r>
              <a:rPr lang="en-US" sz="1800" b="1" dirty="0" smtClean="0"/>
              <a:t>, we reject the null hypothesis at the </a:t>
            </a:r>
            <a:r>
              <a:rPr lang="en-US" sz="1800" dirty="0" smtClean="0"/>
              <a:t>1%</a:t>
            </a:r>
            <a:r>
              <a:rPr lang="en-US" sz="1800" b="1" dirty="0" smtClean="0"/>
              <a:t> significance level. Similarly, it can be shown that at a </a:t>
            </a:r>
            <a:r>
              <a:rPr lang="en-US" sz="1800" dirty="0" smtClean="0"/>
              <a:t>10%</a:t>
            </a:r>
            <a:r>
              <a:rPr lang="en-US" sz="1800" b="1" dirty="0" smtClean="0"/>
              <a:t> significance level, </a:t>
            </a:r>
            <a:r>
              <a:rPr lang="en-US" sz="1800" i="1" dirty="0" smtClean="0"/>
              <a:t>p</a:t>
            </a:r>
            <a:r>
              <a:rPr lang="en-US" sz="1800" baseline="-25000" dirty="0" smtClean="0"/>
              <a:t>2</a:t>
            </a:r>
            <a:r>
              <a:rPr lang="en-US" sz="1800" b="1" dirty="0" smtClean="0"/>
              <a:t> = </a:t>
            </a:r>
            <a:r>
              <a:rPr lang="en-US" sz="1800" dirty="0" smtClean="0"/>
              <a:t>10.6%</a:t>
            </a:r>
            <a:r>
              <a:rPr lang="en-US" sz="1800" b="1" dirty="0" smtClean="0"/>
              <a:t> error.</a:t>
            </a:r>
            <a:endParaRPr lang="en-US" sz="1800" b="1" kern="0" dirty="0" smtClean="0"/>
          </a:p>
        </p:txBody>
      </p:sp>
      <p:sp>
        <p:nvSpPr>
          <p:cNvPr id="3" name="Text Box 3"/>
          <p:cNvSpPr txBox="1">
            <a:spLocks noChangeArrowheads="1"/>
          </p:cNvSpPr>
          <p:nvPr/>
        </p:nvSpPr>
        <p:spPr bwMode="auto">
          <a:xfrm>
            <a:off x="227013" y="57150"/>
            <a:ext cx="8456612" cy="369332"/>
          </a:xfrm>
          <a:prstGeom prst="rect">
            <a:avLst/>
          </a:prstGeom>
          <a:noFill/>
          <a:ln w="9525">
            <a:noFill/>
            <a:miter lim="800000"/>
            <a:headEnd/>
            <a:tailEnd/>
          </a:ln>
        </p:spPr>
        <p:txBody>
          <a:bodyPr wrap="square" lIns="0" tIns="0" rIns="0" bIns="0">
            <a:spAutoFit/>
          </a:bodyPr>
          <a:lstStyle/>
          <a:p>
            <a:pPr>
              <a:spcBef>
                <a:spcPct val="50000"/>
              </a:spcBef>
            </a:pPr>
            <a:r>
              <a:rPr lang="en-US" b="1" dirty="0" smtClean="0">
                <a:solidFill>
                  <a:schemeClr val="accent2"/>
                </a:solidFill>
              </a:rPr>
              <a:t>z-Statistics (Cont.)</a:t>
            </a:r>
            <a:endParaRPr lang="en-US" b="1" baseline="30000" dirty="0">
              <a:solidFill>
                <a:schemeClr val="accent2"/>
              </a:solidFill>
            </a:endParaRPr>
          </a:p>
        </p:txBody>
      </p:sp>
      <p:graphicFrame>
        <p:nvGraphicFramePr>
          <p:cNvPr id="5" name="Object 4"/>
          <p:cNvGraphicFramePr>
            <a:graphicFrameLocks noChangeAspect="1"/>
          </p:cNvGraphicFramePr>
          <p:nvPr/>
        </p:nvGraphicFramePr>
        <p:xfrm>
          <a:off x="441325" y="1533680"/>
          <a:ext cx="3009900" cy="876300"/>
        </p:xfrm>
        <a:graphic>
          <a:graphicData uri="http://schemas.openxmlformats.org/presentationml/2006/ole">
            <mc:AlternateContent xmlns:mc="http://schemas.openxmlformats.org/markup-compatibility/2006">
              <mc:Choice xmlns:v="urn:schemas-microsoft-com:vml" Requires="v">
                <p:oleObj spid="_x0000_s268305" name="Equation" r:id="rId3" imgW="3009600" imgH="876240" progId="Equation.DSMT4">
                  <p:embed/>
                </p:oleObj>
              </mc:Choice>
              <mc:Fallback>
                <p:oleObj name="Equation" r:id="rId3" imgW="3009600" imgH="87624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1325" y="1533680"/>
                        <a:ext cx="3009900" cy="8763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0155285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6804" y="614597"/>
            <a:ext cx="8723834" cy="5724644"/>
          </a:xfrm>
          <a:prstGeom prst="rect">
            <a:avLst/>
          </a:prstGeom>
        </p:spPr>
        <p:txBody>
          <a:bodyPr wrap="square" lIns="0" tIns="0" rIns="0" bIns="0" rtlCol="0">
            <a:spAutoFit/>
          </a:bodyPr>
          <a:lstStyle/>
          <a:p>
            <a:pPr marL="165100" indent="-165100">
              <a:spcAft>
                <a:spcPts val="600"/>
              </a:spcAft>
              <a:buFont typeface="Arial" pitchFamily="34" charset="0"/>
              <a:buChar char="•"/>
            </a:pPr>
            <a:r>
              <a:rPr lang="en-US" sz="1800" b="1" dirty="0" smtClean="0"/>
              <a:t>In many pattern recognition systems in which an overall judgment about an event is composed of a series (or product) of individual judgments, it is desirable to know how sure we are about this individual judgments.</a:t>
            </a:r>
          </a:p>
          <a:p>
            <a:pPr marL="165100" indent="-165100">
              <a:spcAft>
                <a:spcPts val="600"/>
              </a:spcAft>
              <a:buFont typeface="Arial" pitchFamily="34" charset="0"/>
              <a:buChar char="•"/>
            </a:pPr>
            <a:r>
              <a:rPr lang="en-US" sz="1800" b="1" dirty="0" smtClean="0"/>
              <a:t>For example, in a speech recognition system, we output sentences, but would like to spot words that are likely to be in error.</a:t>
            </a:r>
          </a:p>
          <a:p>
            <a:pPr marL="165100" indent="-165100">
              <a:spcAft>
                <a:spcPts val="600"/>
              </a:spcAft>
              <a:buFont typeface="Arial" pitchFamily="34" charset="0"/>
              <a:buChar char="•"/>
            </a:pPr>
            <a:r>
              <a:rPr lang="en-US" sz="1800" b="1" dirty="0" smtClean="0"/>
              <a:t>The overall likelihood of the sentence given the words is a product of the individual word probabilities.</a:t>
            </a:r>
          </a:p>
          <a:p>
            <a:pPr marL="165100" indent="-165100">
              <a:spcAft>
                <a:spcPts val="600"/>
              </a:spcAft>
              <a:buFont typeface="Arial" pitchFamily="34" charset="0"/>
              <a:buChar char="•"/>
            </a:pPr>
            <a:r>
              <a:rPr lang="en-US" sz="1800" b="1" dirty="0" smtClean="0"/>
              <a:t>Hence, we would like to use “word” or event posteriors as the confidence measure.</a:t>
            </a:r>
          </a:p>
          <a:p>
            <a:pPr marL="165100" indent="-165100">
              <a:spcAft>
                <a:spcPts val="600"/>
              </a:spcAft>
              <a:buFont typeface="Arial" pitchFamily="34" charset="0"/>
              <a:buChar char="•"/>
            </a:pPr>
            <a:r>
              <a:rPr lang="en-US" sz="1800" b="1" dirty="0" smtClean="0"/>
              <a:t>There are a number of practical issues associated with this. Perhaps the most significant one is the need to know all possible word hypotheses for all time.</a:t>
            </a:r>
          </a:p>
          <a:p>
            <a:pPr marL="165100" indent="-165100">
              <a:spcAft>
                <a:spcPts val="600"/>
              </a:spcAft>
              <a:buFont typeface="Arial" pitchFamily="34" charset="0"/>
              <a:buChar char="•"/>
            </a:pPr>
            <a:r>
              <a:rPr lang="en-US" sz="1800" b="1" dirty="0" smtClean="0"/>
              <a:t>This can be approximated using a </a:t>
            </a:r>
            <a:br>
              <a:rPr lang="en-US" sz="1800" b="1" dirty="0" smtClean="0"/>
            </a:br>
            <a:r>
              <a:rPr lang="en-US" sz="1800" b="1" dirty="0" smtClean="0"/>
              <a:t>“word graph”:</a:t>
            </a:r>
          </a:p>
          <a:p>
            <a:pPr marL="165100" indent="-165100">
              <a:spcAft>
                <a:spcPts val="600"/>
              </a:spcAft>
              <a:buFont typeface="Arial" pitchFamily="34" charset="0"/>
              <a:buChar char="•"/>
            </a:pPr>
            <a:r>
              <a:rPr lang="en-US" sz="1800" b="1" dirty="0" smtClean="0"/>
              <a:t>There are assorted practical issues</a:t>
            </a:r>
            <a:br>
              <a:rPr lang="en-US" sz="1800" b="1" dirty="0" smtClean="0"/>
            </a:br>
            <a:r>
              <a:rPr lang="en-US" sz="1800" b="1" dirty="0" smtClean="0"/>
              <a:t>associated with this approach, including</a:t>
            </a:r>
            <a:br>
              <a:rPr lang="en-US" sz="1800" b="1" dirty="0" smtClean="0"/>
            </a:br>
            <a:r>
              <a:rPr lang="en-US" sz="1800" b="1" dirty="0" smtClean="0"/>
              <a:t>the “depth” of the word graph, time</a:t>
            </a:r>
            <a:br>
              <a:rPr lang="en-US" sz="1800" b="1" dirty="0" smtClean="0"/>
            </a:br>
            <a:r>
              <a:rPr lang="en-US" sz="1800" b="1" dirty="0" smtClean="0"/>
              <a:t>registration, and “acoustic” (e.g., HMM)</a:t>
            </a:r>
            <a:br>
              <a:rPr lang="en-US" sz="1800" b="1" dirty="0" smtClean="0"/>
            </a:br>
            <a:r>
              <a:rPr lang="en-US" sz="1800" b="1" dirty="0" smtClean="0"/>
              <a:t>vs. “grammar” (e.g., language model)</a:t>
            </a:r>
            <a:br>
              <a:rPr lang="en-US" sz="1800" b="1" dirty="0" smtClean="0"/>
            </a:br>
            <a:r>
              <a:rPr lang="en-US" sz="1800" b="1" dirty="0" smtClean="0"/>
              <a:t>weights. </a:t>
            </a:r>
          </a:p>
        </p:txBody>
      </p:sp>
      <p:sp>
        <p:nvSpPr>
          <p:cNvPr id="3" name="Text Box 3"/>
          <p:cNvSpPr txBox="1">
            <a:spLocks noChangeArrowheads="1"/>
          </p:cNvSpPr>
          <p:nvPr/>
        </p:nvSpPr>
        <p:spPr bwMode="auto">
          <a:xfrm>
            <a:off x="227013" y="57150"/>
            <a:ext cx="8456612" cy="369332"/>
          </a:xfrm>
          <a:prstGeom prst="rect">
            <a:avLst/>
          </a:prstGeom>
          <a:noFill/>
          <a:ln w="9525">
            <a:noFill/>
            <a:miter lim="800000"/>
            <a:headEnd/>
            <a:tailEnd/>
          </a:ln>
        </p:spPr>
        <p:txBody>
          <a:bodyPr wrap="square" lIns="0" tIns="0" rIns="0" bIns="0">
            <a:spAutoFit/>
          </a:bodyPr>
          <a:lstStyle/>
          <a:p>
            <a:pPr>
              <a:spcBef>
                <a:spcPct val="50000"/>
              </a:spcBef>
            </a:pPr>
            <a:r>
              <a:rPr lang="en-US" b="1" dirty="0" smtClean="0">
                <a:solidFill>
                  <a:schemeClr val="accent2"/>
                </a:solidFill>
              </a:rPr>
              <a:t>Confidence Measures</a:t>
            </a:r>
            <a:endParaRPr lang="en-US" b="1" baseline="30000" dirty="0">
              <a:solidFill>
                <a:schemeClr val="accent2"/>
              </a:solidFill>
            </a:endParaRPr>
          </a:p>
        </p:txBody>
      </p:sp>
      <p:pic>
        <p:nvPicPr>
          <p:cNvPr id="5" name="Picture 1"/>
          <p:cNvPicPr>
            <a:picLocks noChangeAspect="1" noChangeArrowheads="1"/>
          </p:cNvPicPr>
          <p:nvPr/>
        </p:nvPicPr>
        <p:blipFill>
          <a:blip r:embed="rId2"/>
          <a:srcRect/>
          <a:stretch>
            <a:fillRect/>
          </a:stretch>
        </p:blipFill>
        <p:spPr bwMode="auto">
          <a:xfrm>
            <a:off x="5276539" y="4091398"/>
            <a:ext cx="3634100" cy="2301986"/>
          </a:xfrm>
          <a:prstGeom prst="rect">
            <a:avLst/>
          </a:prstGeom>
          <a:noFill/>
          <a:ln w="9525">
            <a:noFill/>
            <a:miter lim="800000"/>
            <a:headEnd/>
            <a:tailEnd/>
          </a:ln>
          <a:effectLst/>
        </p:spPr>
      </p:pic>
    </p:spTree>
    <p:extLst>
      <p:ext uri="{BB962C8B-B14F-4D97-AF65-F5344CB8AC3E}">
        <p14:creationId xmlns:p14="http://schemas.microsoft.com/office/powerpoint/2010/main" val="11849572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6804" y="614597"/>
            <a:ext cx="8723834" cy="553998"/>
          </a:xfrm>
          <a:prstGeom prst="rect">
            <a:avLst/>
          </a:prstGeom>
        </p:spPr>
        <p:txBody>
          <a:bodyPr wrap="square" lIns="0" tIns="0" rIns="0" bIns="0" rtlCol="0">
            <a:spAutoFit/>
          </a:bodyPr>
          <a:lstStyle/>
          <a:p>
            <a:pPr marL="165100" indent="-165100">
              <a:spcAft>
                <a:spcPts val="600"/>
              </a:spcAft>
              <a:buFont typeface="Arial" pitchFamily="34" charset="0"/>
              <a:buChar char="•"/>
            </a:pPr>
            <a:r>
              <a:rPr lang="en-US" sz="1800" b="1" dirty="0" smtClean="0"/>
              <a:t>There are many approximations to the exact computation of a word posteriors:</a:t>
            </a:r>
            <a:endParaRPr lang="en-US" sz="1800" b="1" kern="0" dirty="0" smtClean="0"/>
          </a:p>
        </p:txBody>
      </p:sp>
      <p:sp>
        <p:nvSpPr>
          <p:cNvPr id="3" name="Text Box 3"/>
          <p:cNvSpPr txBox="1">
            <a:spLocks noChangeArrowheads="1"/>
          </p:cNvSpPr>
          <p:nvPr/>
        </p:nvSpPr>
        <p:spPr bwMode="auto">
          <a:xfrm>
            <a:off x="227013" y="57150"/>
            <a:ext cx="8456612" cy="369332"/>
          </a:xfrm>
          <a:prstGeom prst="rect">
            <a:avLst/>
          </a:prstGeom>
          <a:noFill/>
          <a:ln w="9525">
            <a:noFill/>
            <a:miter lim="800000"/>
            <a:headEnd/>
            <a:tailEnd/>
          </a:ln>
        </p:spPr>
        <p:txBody>
          <a:bodyPr wrap="square" lIns="0" tIns="0" rIns="0" bIns="0">
            <a:spAutoFit/>
          </a:bodyPr>
          <a:lstStyle/>
          <a:p>
            <a:pPr>
              <a:spcBef>
                <a:spcPct val="50000"/>
              </a:spcBef>
            </a:pPr>
            <a:r>
              <a:rPr lang="en-US" b="1" dirty="0" smtClean="0">
                <a:solidFill>
                  <a:schemeClr val="accent2"/>
                </a:solidFill>
              </a:rPr>
              <a:t>Confidence Measures Using Word Posteriors</a:t>
            </a:r>
            <a:endParaRPr lang="en-US" b="1" baseline="30000" dirty="0">
              <a:solidFill>
                <a:schemeClr val="accent2"/>
              </a:solidFill>
            </a:endParaRPr>
          </a:p>
        </p:txBody>
      </p:sp>
      <p:pic>
        <p:nvPicPr>
          <p:cNvPr id="35842" name="Picture 2"/>
          <p:cNvPicPr>
            <a:picLocks noChangeAspect="1" noChangeArrowheads="1"/>
          </p:cNvPicPr>
          <p:nvPr/>
        </p:nvPicPr>
        <p:blipFill>
          <a:blip r:embed="rId2"/>
          <a:srcRect l="19022" t="40359" r="21962" b="7896"/>
          <a:stretch>
            <a:fillRect/>
          </a:stretch>
        </p:blipFill>
        <p:spPr bwMode="auto">
          <a:xfrm>
            <a:off x="741435" y="1339850"/>
            <a:ext cx="7698022" cy="5080876"/>
          </a:xfrm>
          <a:prstGeom prst="rect">
            <a:avLst/>
          </a:prstGeom>
          <a:noFill/>
          <a:ln w="9525">
            <a:noFill/>
            <a:miter lim="800000"/>
            <a:headEnd/>
            <a:tailEnd/>
          </a:ln>
          <a:effectLst/>
        </p:spPr>
      </p:pic>
    </p:spTree>
    <p:extLst>
      <p:ext uri="{BB962C8B-B14F-4D97-AF65-F5344CB8AC3E}">
        <p14:creationId xmlns:p14="http://schemas.microsoft.com/office/powerpoint/2010/main" val="1562745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6804" y="614597"/>
            <a:ext cx="8723834" cy="276999"/>
          </a:xfrm>
          <a:prstGeom prst="rect">
            <a:avLst/>
          </a:prstGeom>
        </p:spPr>
        <p:txBody>
          <a:bodyPr wrap="square" lIns="0" tIns="0" rIns="0" bIns="0" rtlCol="0">
            <a:spAutoFit/>
          </a:bodyPr>
          <a:lstStyle/>
          <a:p>
            <a:pPr marL="165100" indent="-165100">
              <a:spcAft>
                <a:spcPts val="600"/>
              </a:spcAft>
              <a:buFont typeface="Arial" pitchFamily="34" charset="0"/>
              <a:buChar char="•"/>
            </a:pPr>
            <a:r>
              <a:rPr lang="en-US" sz="1800" b="1" dirty="0" smtClean="0"/>
              <a:t>More practical and successful approximations are:</a:t>
            </a:r>
            <a:endParaRPr lang="en-US" sz="1800" b="1" kern="0" dirty="0" smtClean="0"/>
          </a:p>
        </p:txBody>
      </p:sp>
      <p:sp>
        <p:nvSpPr>
          <p:cNvPr id="3" name="Text Box 3"/>
          <p:cNvSpPr txBox="1">
            <a:spLocks noChangeArrowheads="1"/>
          </p:cNvSpPr>
          <p:nvPr/>
        </p:nvSpPr>
        <p:spPr bwMode="auto">
          <a:xfrm>
            <a:off x="227013" y="57150"/>
            <a:ext cx="8456612" cy="369332"/>
          </a:xfrm>
          <a:prstGeom prst="rect">
            <a:avLst/>
          </a:prstGeom>
          <a:noFill/>
          <a:ln w="9525">
            <a:noFill/>
            <a:miter lim="800000"/>
            <a:headEnd/>
            <a:tailEnd/>
          </a:ln>
        </p:spPr>
        <p:txBody>
          <a:bodyPr wrap="square" lIns="0" tIns="0" rIns="0" bIns="0">
            <a:spAutoFit/>
          </a:bodyPr>
          <a:lstStyle/>
          <a:p>
            <a:pPr>
              <a:spcBef>
                <a:spcPct val="50000"/>
              </a:spcBef>
            </a:pPr>
            <a:r>
              <a:rPr lang="en-US" b="1" dirty="0" smtClean="0">
                <a:solidFill>
                  <a:schemeClr val="accent2"/>
                </a:solidFill>
              </a:rPr>
              <a:t>Approximations For Posteriors In Confidence Measures</a:t>
            </a:r>
            <a:endParaRPr lang="en-US" b="1" baseline="30000" dirty="0">
              <a:solidFill>
                <a:schemeClr val="accent2"/>
              </a:solidFill>
            </a:endParaRPr>
          </a:p>
        </p:txBody>
      </p:sp>
      <p:pic>
        <p:nvPicPr>
          <p:cNvPr id="36866" name="Picture 2"/>
          <p:cNvPicPr>
            <a:picLocks noChangeAspect="1" noChangeArrowheads="1"/>
          </p:cNvPicPr>
          <p:nvPr/>
        </p:nvPicPr>
        <p:blipFill>
          <a:blip r:embed="rId2"/>
          <a:srcRect l="9592" t="37156" r="8305" b="9561"/>
          <a:stretch>
            <a:fillRect/>
          </a:stretch>
        </p:blipFill>
        <p:spPr bwMode="auto">
          <a:xfrm>
            <a:off x="231775" y="1039657"/>
            <a:ext cx="8607708" cy="4237038"/>
          </a:xfrm>
          <a:prstGeom prst="rect">
            <a:avLst/>
          </a:prstGeom>
          <a:noFill/>
          <a:ln w="9525">
            <a:noFill/>
            <a:miter lim="800000"/>
            <a:headEnd/>
            <a:tailEnd/>
          </a:ln>
          <a:effectLst/>
        </p:spPr>
      </p:pic>
      <p:sp>
        <p:nvSpPr>
          <p:cNvPr id="7" name="TextBox 6"/>
          <p:cNvSpPr txBox="1"/>
          <p:nvPr/>
        </p:nvSpPr>
        <p:spPr>
          <a:xfrm>
            <a:off x="186805" y="5468573"/>
            <a:ext cx="8723834" cy="553998"/>
          </a:xfrm>
          <a:prstGeom prst="rect">
            <a:avLst/>
          </a:prstGeom>
        </p:spPr>
        <p:txBody>
          <a:bodyPr wrap="square" lIns="0" tIns="0" rIns="0" bIns="0" rtlCol="0">
            <a:spAutoFit/>
          </a:bodyPr>
          <a:lstStyle/>
          <a:p>
            <a:pPr marL="165100" indent="-165100">
              <a:spcAft>
                <a:spcPts val="600"/>
              </a:spcAft>
              <a:buFont typeface="Arial" pitchFamily="34" charset="0"/>
              <a:buChar char="•"/>
            </a:pPr>
            <a:r>
              <a:rPr lang="en-US" sz="1800" b="1" dirty="0" smtClean="0"/>
              <a:t>Other techniques to approximate the posterior have been tried (neural networks, support vector machines, etc.) and have not been as successful.</a:t>
            </a:r>
            <a:endParaRPr lang="en-US" sz="1800" b="1" kern="0" dirty="0" smtClean="0"/>
          </a:p>
        </p:txBody>
      </p:sp>
    </p:spTree>
    <p:extLst>
      <p:ext uri="{BB962C8B-B14F-4D97-AF65-F5344CB8AC3E}">
        <p14:creationId xmlns:p14="http://schemas.microsoft.com/office/powerpoint/2010/main" val="37789800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3"/>
          <p:cNvSpPr txBox="1">
            <a:spLocks noChangeArrowheads="1"/>
          </p:cNvSpPr>
          <p:nvPr/>
        </p:nvSpPr>
        <p:spPr bwMode="auto">
          <a:xfrm>
            <a:off x="227013" y="57150"/>
            <a:ext cx="6858000" cy="369332"/>
          </a:xfrm>
          <a:prstGeom prst="rect">
            <a:avLst/>
          </a:prstGeom>
          <a:noFill/>
          <a:ln w="9525">
            <a:noFill/>
            <a:miter lim="800000"/>
            <a:headEnd/>
            <a:tailEnd/>
          </a:ln>
        </p:spPr>
        <p:txBody>
          <a:bodyPr lIns="0" tIns="0" rIns="0" bIns="0">
            <a:spAutoFit/>
          </a:bodyPr>
          <a:lstStyle/>
          <a:p>
            <a:pPr>
              <a:spcBef>
                <a:spcPct val="50000"/>
              </a:spcBef>
            </a:pPr>
            <a:r>
              <a:rPr lang="en-US" b="1" dirty="0">
                <a:solidFill>
                  <a:schemeClr val="accent2"/>
                </a:solidFill>
              </a:rPr>
              <a:t>Summary</a:t>
            </a:r>
          </a:p>
        </p:txBody>
      </p:sp>
      <p:sp>
        <p:nvSpPr>
          <p:cNvPr id="21507" name="Text Box 4"/>
          <p:cNvSpPr txBox="1">
            <a:spLocks noChangeArrowheads="1"/>
          </p:cNvSpPr>
          <p:nvPr/>
        </p:nvSpPr>
        <p:spPr bwMode="auto">
          <a:xfrm>
            <a:off x="187531" y="622665"/>
            <a:ext cx="8688388" cy="2169825"/>
          </a:xfrm>
          <a:prstGeom prst="rect">
            <a:avLst/>
          </a:prstGeom>
          <a:noFill/>
          <a:ln w="9525">
            <a:noFill/>
            <a:miter lim="800000"/>
            <a:headEnd/>
            <a:tailEnd/>
          </a:ln>
        </p:spPr>
        <p:txBody>
          <a:bodyPr wrap="square" lIns="0" tIns="0" rIns="0" bIns="0">
            <a:spAutoFit/>
          </a:bodyPr>
          <a:lstStyle/>
          <a:p>
            <a:pPr marL="165100" indent="-165100">
              <a:spcAft>
                <a:spcPts val="600"/>
              </a:spcAft>
              <a:buFont typeface="Arial" pitchFamily="34" charset="0"/>
              <a:buChar char="•"/>
            </a:pPr>
            <a:r>
              <a:rPr lang="en-US" altLang="en-US" sz="1800" b="1" dirty="0" smtClean="0"/>
              <a:t>Reviewed basic concepts in statistics such as statistical significance and confidence measures.</a:t>
            </a:r>
          </a:p>
          <a:p>
            <a:pPr marL="165100" indent="-165100">
              <a:spcAft>
                <a:spcPts val="600"/>
              </a:spcAft>
              <a:buFont typeface="Arial" pitchFamily="34" charset="0"/>
              <a:buChar char="•"/>
            </a:pPr>
            <a:r>
              <a:rPr lang="en-US" altLang="en-US" sz="1800" b="1" dirty="0" smtClean="0"/>
              <a:t>Introduced a test to determine with a classification experiment produces a statistically significant result.</a:t>
            </a:r>
          </a:p>
          <a:p>
            <a:pPr marL="165100" indent="-165100">
              <a:spcAft>
                <a:spcPts val="600"/>
              </a:spcAft>
              <a:buFont typeface="Arial" pitchFamily="34" charset="0"/>
              <a:buChar char="•"/>
            </a:pPr>
            <a:r>
              <a:rPr lang="en-US" altLang="en-US" sz="1800" b="1" dirty="0" smtClean="0"/>
              <a:t>Discussed the need for confidence measures in pattern recognition systems.</a:t>
            </a:r>
          </a:p>
          <a:p>
            <a:pPr marL="165100" indent="-165100">
              <a:spcAft>
                <a:spcPts val="600"/>
              </a:spcAft>
              <a:buFont typeface="Arial" pitchFamily="34" charset="0"/>
              <a:buChar char="•"/>
            </a:pPr>
            <a:r>
              <a:rPr lang="en-US" altLang="en-US" sz="1800" b="1" dirty="0" smtClean="0"/>
              <a:t>Introduced the concept of an event, or word, posterior and discussed how this can be estimated in practical applications such as a speech </a:t>
            </a:r>
            <a:r>
              <a:rPr lang="en-US" altLang="en-US" sz="1800" b="1" smtClean="0"/>
              <a:t>recognition.</a:t>
            </a:r>
            <a:endParaRPr lang="en-US" altLang="en-US" sz="1800" b="1" dirty="0" smtClean="0"/>
          </a:p>
        </p:txBody>
      </p:sp>
    </p:spTree>
    <p:extLst>
      <p:ext uri="{BB962C8B-B14F-4D97-AF65-F5344CB8AC3E}">
        <p14:creationId xmlns:p14="http://schemas.microsoft.com/office/powerpoint/2010/main" val="8214707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3"/>
          <p:cNvSpPr txBox="1">
            <a:spLocks noChangeArrowheads="1"/>
          </p:cNvSpPr>
          <p:nvPr/>
        </p:nvSpPr>
        <p:spPr bwMode="auto">
          <a:xfrm>
            <a:off x="227013" y="57150"/>
            <a:ext cx="6858000" cy="369332"/>
          </a:xfrm>
          <a:prstGeom prst="rect">
            <a:avLst/>
          </a:prstGeom>
          <a:noFill/>
          <a:ln w="9525">
            <a:noFill/>
            <a:miter lim="800000"/>
            <a:headEnd/>
            <a:tailEnd/>
          </a:ln>
        </p:spPr>
        <p:txBody>
          <a:bodyPr lIns="0" tIns="0" rIns="0" bIns="0">
            <a:spAutoFit/>
          </a:bodyPr>
          <a:lstStyle/>
          <a:p>
            <a:pPr>
              <a:spcBef>
                <a:spcPct val="50000"/>
              </a:spcBef>
            </a:pPr>
            <a:r>
              <a:rPr lang="en-US" b="1" dirty="0" smtClean="0">
                <a:solidFill>
                  <a:schemeClr val="accent2"/>
                </a:solidFill>
              </a:rPr>
              <a:t>Statistical Significance (Review)</a:t>
            </a:r>
            <a:endParaRPr lang="en-US" b="1" dirty="0">
              <a:solidFill>
                <a:schemeClr val="accent2"/>
              </a:solidFill>
            </a:endParaRPr>
          </a:p>
        </p:txBody>
      </p:sp>
      <p:sp>
        <p:nvSpPr>
          <p:cNvPr id="9" name="Text Box 4"/>
          <p:cNvSpPr txBox="1">
            <a:spLocks noChangeArrowheads="1"/>
          </p:cNvSpPr>
          <p:nvPr/>
        </p:nvSpPr>
        <p:spPr bwMode="auto">
          <a:xfrm>
            <a:off x="187531" y="622665"/>
            <a:ext cx="8688388" cy="5801588"/>
          </a:xfrm>
          <a:prstGeom prst="rect">
            <a:avLst/>
          </a:prstGeom>
          <a:noFill/>
          <a:ln w="9525">
            <a:noFill/>
            <a:miter lim="800000"/>
            <a:headEnd/>
            <a:tailEnd/>
          </a:ln>
        </p:spPr>
        <p:txBody>
          <a:bodyPr wrap="square" lIns="0" tIns="0" rIns="0" bIns="0">
            <a:spAutoFit/>
          </a:bodyPr>
          <a:lstStyle/>
          <a:p>
            <a:pPr marL="225425" indent="-225425">
              <a:spcAft>
                <a:spcPts val="600"/>
              </a:spcAft>
              <a:buFont typeface="Arial" pitchFamily="34" charset="0"/>
              <a:buChar char="•"/>
            </a:pPr>
            <a:r>
              <a:rPr lang="en-US" sz="1800" b="1" dirty="0" smtClean="0"/>
              <a:t>A result is called statistically significant if it is unlikely to have occurred by chance.</a:t>
            </a:r>
          </a:p>
          <a:p>
            <a:pPr marL="225425" indent="-225425">
              <a:spcAft>
                <a:spcPts val="600"/>
              </a:spcAft>
              <a:buFont typeface="Arial" pitchFamily="34" charset="0"/>
              <a:buChar char="•"/>
            </a:pPr>
            <a:r>
              <a:rPr lang="en-US" sz="1800" b="1" dirty="0" smtClean="0"/>
              <a:t>A “statistically significant difference” means there is statistical evidence that there is a difference.</a:t>
            </a:r>
          </a:p>
          <a:p>
            <a:pPr marL="225425" indent="-225425">
              <a:spcAft>
                <a:spcPts val="600"/>
              </a:spcAft>
              <a:buFont typeface="Arial" pitchFamily="34" charset="0"/>
              <a:buChar char="•"/>
            </a:pPr>
            <a:r>
              <a:rPr lang="en-US" sz="1800" b="1" dirty="0" smtClean="0"/>
              <a:t>It does not mean the difference is necessarily large, important, or significant in the common meaning of the word.</a:t>
            </a:r>
          </a:p>
          <a:p>
            <a:pPr marL="225425" indent="-225425">
              <a:spcAft>
                <a:spcPts val="600"/>
              </a:spcAft>
              <a:buFont typeface="Arial" pitchFamily="34" charset="0"/>
              <a:buChar char="•"/>
            </a:pPr>
            <a:r>
              <a:rPr lang="en-US" sz="1800" b="1" dirty="0" smtClean="0"/>
              <a:t>The significance level of a test is traditionally based on the notion of hypothesis testing.</a:t>
            </a:r>
          </a:p>
          <a:p>
            <a:pPr marL="225425" indent="-225425">
              <a:spcAft>
                <a:spcPts val="600"/>
              </a:spcAft>
              <a:buFont typeface="Arial" pitchFamily="34" charset="0"/>
              <a:buChar char="•"/>
            </a:pPr>
            <a:r>
              <a:rPr lang="en-US" sz="1800" b="1" dirty="0" smtClean="0"/>
              <a:t> In simple cases, it is defined as the probability of making a decision to reject the null hypothesis when the null hypothesis is actually true (decisions we refer to as Type I errors, false positives, and Type II errors, false negatives).</a:t>
            </a:r>
          </a:p>
          <a:p>
            <a:pPr marL="225425" indent="-225425">
              <a:spcAft>
                <a:spcPts val="600"/>
              </a:spcAft>
              <a:buFont typeface="Arial" pitchFamily="34" charset="0"/>
              <a:buChar char="•"/>
            </a:pPr>
            <a:r>
              <a:rPr lang="en-US" sz="1800" b="1" dirty="0" smtClean="0"/>
              <a:t>The decision is often made using the </a:t>
            </a:r>
            <a:r>
              <a:rPr lang="en-US" sz="1800" i="1" dirty="0" smtClean="0">
                <a:solidFill>
                  <a:schemeClr val="accent1"/>
                </a:solidFill>
              </a:rPr>
              <a:t>p</a:t>
            </a:r>
            <a:r>
              <a:rPr lang="en-US" sz="1800" b="1" dirty="0" smtClean="0">
                <a:solidFill>
                  <a:schemeClr val="accent1"/>
                </a:solidFill>
              </a:rPr>
              <a:t>-value</a:t>
            </a:r>
            <a:r>
              <a:rPr lang="en-US" sz="1800" b="1" dirty="0" smtClean="0"/>
              <a:t>: the </a:t>
            </a:r>
            <a:r>
              <a:rPr lang="en-US" sz="1800" i="1" dirty="0" smtClean="0"/>
              <a:t>p</a:t>
            </a:r>
            <a:r>
              <a:rPr lang="en-US" sz="1800" b="1" dirty="0" smtClean="0"/>
              <a:t>-value is the probability of obtaining a value of the test statistic at least as extreme as the one that was actually observed, given that the null hypothesis is true.</a:t>
            </a:r>
          </a:p>
          <a:p>
            <a:pPr marL="225425" indent="-225425">
              <a:spcAft>
                <a:spcPts val="600"/>
              </a:spcAft>
              <a:buFont typeface="Arial" pitchFamily="34" charset="0"/>
              <a:buChar char="•"/>
            </a:pPr>
            <a:r>
              <a:rPr lang="en-US" sz="1800" b="1" dirty="0" smtClean="0"/>
              <a:t> if the </a:t>
            </a:r>
            <a:r>
              <a:rPr lang="en-US" sz="1800" i="1" dirty="0" smtClean="0"/>
              <a:t>p</a:t>
            </a:r>
            <a:r>
              <a:rPr lang="en-US" sz="1800" b="1" dirty="0" smtClean="0"/>
              <a:t>-value is less than the significance level, then the null hypothesis is rejected. The smaller the </a:t>
            </a:r>
            <a:r>
              <a:rPr lang="en-US" sz="1800" i="1" dirty="0" smtClean="0"/>
              <a:t>p</a:t>
            </a:r>
            <a:r>
              <a:rPr lang="en-US" sz="1800" b="1" dirty="0" smtClean="0"/>
              <a:t>-value, the more significant the result is said to be.</a:t>
            </a:r>
          </a:p>
          <a:p>
            <a:pPr marL="225425" indent="-225425">
              <a:spcAft>
                <a:spcPts val="600"/>
              </a:spcAft>
              <a:buFont typeface="Arial" pitchFamily="34" charset="0"/>
              <a:buChar char="•"/>
            </a:pPr>
            <a:r>
              <a:rPr lang="en-US" sz="1800" b="1" dirty="0" smtClean="0"/>
              <a:t>The notion of statistical significance, the probability that an experimental result could not have been determined by change, and confidence, how sure we are that this result did not occur by chance, are intimately related.</a:t>
            </a:r>
          </a:p>
        </p:txBody>
      </p:sp>
    </p:spTree>
    <p:extLst>
      <p:ext uri="{BB962C8B-B14F-4D97-AF65-F5344CB8AC3E}">
        <p14:creationId xmlns:p14="http://schemas.microsoft.com/office/powerpoint/2010/main" val="6302640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3"/>
          <p:cNvSpPr txBox="1">
            <a:spLocks noChangeArrowheads="1"/>
          </p:cNvSpPr>
          <p:nvPr/>
        </p:nvSpPr>
        <p:spPr bwMode="auto">
          <a:xfrm>
            <a:off x="227013" y="57150"/>
            <a:ext cx="8456612" cy="369332"/>
          </a:xfrm>
          <a:prstGeom prst="rect">
            <a:avLst/>
          </a:prstGeom>
          <a:noFill/>
          <a:ln w="9525">
            <a:noFill/>
            <a:miter lim="800000"/>
            <a:headEnd/>
            <a:tailEnd/>
          </a:ln>
        </p:spPr>
        <p:txBody>
          <a:bodyPr wrap="square" lIns="0" tIns="0" rIns="0" bIns="0">
            <a:spAutoFit/>
          </a:bodyPr>
          <a:lstStyle/>
          <a:p>
            <a:pPr>
              <a:spcBef>
                <a:spcPct val="50000"/>
              </a:spcBef>
            </a:pPr>
            <a:r>
              <a:rPr lang="en-US" b="1" dirty="0" smtClean="0">
                <a:solidFill>
                  <a:schemeClr val="accent2"/>
                </a:solidFill>
              </a:rPr>
              <a:t>Example: Coin Toss</a:t>
            </a:r>
            <a:endParaRPr lang="en-US" b="1" baseline="30000" dirty="0">
              <a:solidFill>
                <a:schemeClr val="accent2"/>
              </a:solidFill>
            </a:endParaRPr>
          </a:p>
        </p:txBody>
      </p:sp>
      <p:sp>
        <p:nvSpPr>
          <p:cNvPr id="9" name="Text Box 4"/>
          <p:cNvSpPr txBox="1">
            <a:spLocks noChangeArrowheads="1"/>
          </p:cNvSpPr>
          <p:nvPr/>
        </p:nvSpPr>
        <p:spPr bwMode="auto">
          <a:xfrm>
            <a:off x="187531" y="654895"/>
            <a:ext cx="8688388" cy="5924699"/>
          </a:xfrm>
          <a:prstGeom prst="rect">
            <a:avLst/>
          </a:prstGeom>
          <a:noFill/>
          <a:ln w="9525">
            <a:noFill/>
            <a:miter lim="800000"/>
            <a:headEnd/>
            <a:tailEnd/>
          </a:ln>
        </p:spPr>
        <p:txBody>
          <a:bodyPr lIns="0" tIns="0" rIns="0" bIns="0">
            <a:spAutoFit/>
          </a:bodyPr>
          <a:lstStyle/>
          <a:p>
            <a:pPr marL="165100" indent="-165100">
              <a:spcAft>
                <a:spcPts val="600"/>
              </a:spcAft>
              <a:buFont typeface="Arial" pitchFamily="34" charset="0"/>
              <a:buChar char="•"/>
            </a:pPr>
            <a:r>
              <a:rPr lang="en-US" sz="1800" b="1" dirty="0" smtClean="0"/>
              <a:t>A coin flip is considered fair if there is 50% chance of landing heads or tails. How do we test this in practice since for any finite data set, one will occur more frequently than the other? What techniques have we studied this semester that can be used to test this hypothesis?</a:t>
            </a:r>
          </a:p>
          <a:p>
            <a:pPr marL="165100" indent="-165100">
              <a:spcAft>
                <a:spcPts val="600"/>
              </a:spcAft>
              <a:buFont typeface="Arial" pitchFamily="34" charset="0"/>
              <a:buChar char="•"/>
            </a:pPr>
            <a:r>
              <a:rPr lang="en-US" sz="1800" b="1" dirty="0" smtClean="0"/>
              <a:t>Since we consider both biased alternatives, a two-tailed test is performed. The null hypothesis is that the coin is fair, and that any deviations from the 50% rate can be ascribed to chance alone. </a:t>
            </a:r>
          </a:p>
          <a:p>
            <a:pPr marL="165100" indent="-165100">
              <a:spcAft>
                <a:spcPts val="600"/>
              </a:spcAft>
              <a:buFont typeface="Arial" pitchFamily="34" charset="0"/>
              <a:buChar char="•"/>
            </a:pPr>
            <a:r>
              <a:rPr lang="en-US" sz="1800" b="1" dirty="0" smtClean="0"/>
              <a:t>Suppose that the experimental results show the coin turning up heads 14 times out of 20 total flips. The </a:t>
            </a:r>
            <a:r>
              <a:rPr lang="en-US" sz="1800" i="1" dirty="0" smtClean="0"/>
              <a:t>p</a:t>
            </a:r>
            <a:r>
              <a:rPr lang="en-US" sz="1800" b="1" dirty="0" smtClean="0"/>
              <a:t>-value of this result would be the chance of a fair coin landing on heads at least 14 times out of 20 flips plus the chance of a fair coin landing on heads 6 or fewer times out of 20 flips. </a:t>
            </a:r>
          </a:p>
          <a:p>
            <a:pPr marL="165100" indent="-165100">
              <a:spcAft>
                <a:spcPts val="600"/>
              </a:spcAft>
              <a:buFont typeface="Arial" pitchFamily="34" charset="0"/>
              <a:buChar char="•"/>
            </a:pPr>
            <a:r>
              <a:rPr lang="en-US" sz="1800" b="1" dirty="0" smtClean="0"/>
              <a:t>In this case the  random  variable </a:t>
            </a:r>
            <a:r>
              <a:rPr lang="en-US" sz="1800" i="1" dirty="0" smtClean="0"/>
              <a:t>T </a:t>
            </a:r>
            <a:r>
              <a:rPr lang="en-US" sz="1800" b="1" dirty="0" smtClean="0"/>
              <a:t>has a binomial distribution. The probability that 20 flips of a fair coin would result in 14 or more heads is 0.0577. By symmetry, the probability that 20 flips of the coin would result in 14 or more heads or 6 or fewer heads is 0.0577 × 2 = 0.115.</a:t>
            </a:r>
          </a:p>
          <a:p>
            <a:pPr marL="165100" indent="-165100">
              <a:spcAft>
                <a:spcPts val="600"/>
              </a:spcAft>
              <a:buFont typeface="Arial" pitchFamily="34" charset="0"/>
              <a:buChar char="•"/>
            </a:pPr>
            <a:r>
              <a:rPr lang="en-US" sz="1800" b="1" dirty="0" smtClean="0"/>
              <a:t>Generally, one rejects the null hypothesis if the </a:t>
            </a:r>
            <a:r>
              <a:rPr lang="en-US" sz="1800" i="1" dirty="0" smtClean="0"/>
              <a:t>p</a:t>
            </a:r>
            <a:r>
              <a:rPr lang="en-US" sz="1800" b="1" dirty="0" smtClean="0"/>
              <a:t>-value is smaller than or equal to the significance level, often represented by the Greek letter </a:t>
            </a:r>
            <a:r>
              <a:rPr lang="en-US" sz="1800" i="1" dirty="0" smtClean="0"/>
              <a:t>α</a:t>
            </a:r>
            <a:r>
              <a:rPr lang="en-US" sz="1800" b="1" dirty="0" smtClean="0"/>
              <a:t>. If the significance level is 0.05, then the results are only 5% likely to be as extraordinary as just seen, given that the null hypothesis is true.</a:t>
            </a:r>
          </a:p>
          <a:p>
            <a:pPr marL="165100" indent="-165100">
              <a:spcAft>
                <a:spcPts val="600"/>
              </a:spcAft>
              <a:buFont typeface="Arial" pitchFamily="34" charset="0"/>
              <a:buChar char="•"/>
            </a:pPr>
            <a:r>
              <a:rPr lang="en-US" sz="1800" b="1" dirty="0" smtClean="0"/>
              <a:t>Earlier in the semester we studied a paper D. MacKay wrote on this topic.</a:t>
            </a:r>
          </a:p>
        </p:txBody>
      </p:sp>
    </p:spTree>
    <p:extLst>
      <p:ext uri="{BB962C8B-B14F-4D97-AF65-F5344CB8AC3E}">
        <p14:creationId xmlns:p14="http://schemas.microsoft.com/office/powerpoint/2010/main" val="30818006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6804" y="614597"/>
            <a:ext cx="8327609" cy="6078587"/>
          </a:xfrm>
          <a:prstGeom prst="rect">
            <a:avLst/>
          </a:prstGeom>
        </p:spPr>
        <p:txBody>
          <a:bodyPr wrap="square" lIns="0" tIns="0" rIns="0" bIns="0" rtlCol="0">
            <a:spAutoFit/>
          </a:bodyPr>
          <a:lstStyle/>
          <a:p>
            <a:pPr marL="165100" indent="-165100">
              <a:spcAft>
                <a:spcPts val="600"/>
              </a:spcAft>
              <a:buFont typeface="Arial" pitchFamily="34" charset="0"/>
              <a:buChar char="•"/>
            </a:pPr>
            <a:r>
              <a:rPr lang="en-US" sz="1800" b="1" dirty="0" smtClean="0"/>
              <a:t>For our example:</a:t>
            </a:r>
          </a:p>
          <a:p>
            <a:pPr marL="284163" indent="-119063">
              <a:spcAft>
                <a:spcPts val="600"/>
              </a:spcAft>
              <a:buFont typeface="Wingdings" pitchFamily="2" charset="2"/>
              <a:buChar char="§"/>
            </a:pPr>
            <a:r>
              <a:rPr lang="en-US" sz="1800" b="1" dirty="0" smtClean="0"/>
              <a:t>null hypothesis (</a:t>
            </a:r>
            <a:r>
              <a:rPr lang="en-US" sz="1800" i="1" dirty="0" smtClean="0"/>
              <a:t>H</a:t>
            </a:r>
            <a:r>
              <a:rPr lang="en-US" sz="1800" baseline="-25000" dirty="0" smtClean="0"/>
              <a:t>0</a:t>
            </a:r>
            <a:r>
              <a:rPr lang="en-US" sz="1800" b="1" dirty="0" smtClean="0"/>
              <a:t>) – fair coin;</a:t>
            </a:r>
          </a:p>
          <a:p>
            <a:pPr marL="284163" indent="-119063">
              <a:spcAft>
                <a:spcPts val="600"/>
              </a:spcAft>
              <a:buFont typeface="Wingdings" pitchFamily="2" charset="2"/>
              <a:buChar char="§"/>
            </a:pPr>
            <a:r>
              <a:rPr lang="en-US" sz="1800" b="1" dirty="0" smtClean="0"/>
              <a:t>observation (O) – 14 heads out of 20 flips;</a:t>
            </a:r>
          </a:p>
          <a:p>
            <a:pPr marL="284163" indent="-119063">
              <a:spcAft>
                <a:spcPts val="600"/>
              </a:spcAft>
              <a:buFont typeface="Wingdings" pitchFamily="2" charset="2"/>
              <a:buChar char="§"/>
            </a:pPr>
            <a:r>
              <a:rPr lang="en-US" sz="1800" b="1" dirty="0" smtClean="0"/>
              <a:t>probability (</a:t>
            </a:r>
            <a:r>
              <a:rPr lang="en-US" sz="1800" i="1" dirty="0" smtClean="0"/>
              <a:t>p</a:t>
            </a:r>
            <a:r>
              <a:rPr lang="en-US" sz="1800" b="1" dirty="0" smtClean="0"/>
              <a:t>-value) of observation (O) given </a:t>
            </a:r>
            <a:r>
              <a:rPr lang="en-US" sz="1800" i="1" dirty="0" smtClean="0"/>
              <a:t>H</a:t>
            </a:r>
            <a:r>
              <a:rPr lang="en-US" sz="1800" baseline="-25000" dirty="0" smtClean="0"/>
              <a:t>0</a:t>
            </a:r>
            <a:r>
              <a:rPr lang="en-US" sz="1800" b="1" dirty="0" smtClean="0"/>
              <a:t> – p(O|</a:t>
            </a:r>
            <a:r>
              <a:rPr lang="en-US" sz="1800" i="1" dirty="0" smtClean="0"/>
              <a:t>H</a:t>
            </a:r>
            <a:r>
              <a:rPr lang="en-US" sz="1800" baseline="-25000" dirty="0" smtClean="0"/>
              <a:t>0</a:t>
            </a:r>
            <a:r>
              <a:rPr lang="en-US" sz="1800" b="1" dirty="0" smtClean="0"/>
              <a:t>) = </a:t>
            </a:r>
            <a:r>
              <a:rPr lang="en-US" sz="1800" dirty="0" smtClean="0"/>
              <a:t>0.0577x2</a:t>
            </a:r>
            <a:r>
              <a:rPr lang="en-US" sz="1800" b="1" dirty="0" smtClean="0"/>
              <a:t> (two-tailed) = </a:t>
            </a:r>
            <a:r>
              <a:rPr lang="en-US" sz="1800" dirty="0" smtClean="0"/>
              <a:t>0.1154</a:t>
            </a:r>
            <a:r>
              <a:rPr lang="en-US" sz="1800" b="1" dirty="0" smtClean="0"/>
              <a:t> = </a:t>
            </a:r>
            <a:r>
              <a:rPr lang="en-US" sz="1800" dirty="0" smtClean="0"/>
              <a:t>11.54%</a:t>
            </a:r>
            <a:r>
              <a:rPr lang="en-US" sz="1800" b="1" dirty="0" smtClean="0"/>
              <a:t>.</a:t>
            </a:r>
          </a:p>
          <a:p>
            <a:pPr marL="165100" indent="-165100">
              <a:spcAft>
                <a:spcPts val="600"/>
              </a:spcAft>
              <a:buFont typeface="Arial" pitchFamily="34" charset="0"/>
              <a:buChar char="•"/>
            </a:pPr>
            <a:r>
              <a:rPr lang="en-US" sz="1800" b="1" dirty="0" smtClean="0"/>
              <a:t>The calculated </a:t>
            </a:r>
            <a:r>
              <a:rPr lang="en-US" sz="1800" i="1" dirty="0" smtClean="0"/>
              <a:t>p</a:t>
            </a:r>
            <a:r>
              <a:rPr lang="en-US" sz="1800" b="1" dirty="0" smtClean="0"/>
              <a:t>-value exceeds 0.05, so the observation is consistent with the null hypothesis – that the observed result of 14 heads out of 20 flips can be ascribed to chance alone – as it falls within the range of what would happen 95% of the time were this in fact the case. </a:t>
            </a:r>
          </a:p>
          <a:p>
            <a:pPr marL="165100" indent="-165100">
              <a:spcAft>
                <a:spcPts val="600"/>
              </a:spcAft>
              <a:buFont typeface="Arial" pitchFamily="34" charset="0"/>
              <a:buChar char="•"/>
            </a:pPr>
            <a:r>
              <a:rPr lang="en-US" sz="1800" b="1" dirty="0" smtClean="0"/>
              <a:t>In our example, we fail to reject the null hypothesis at the 5% level. Although the coin did not fall evenly, the deviation from expected outcome is just small enough to be reported as being "not statistically significant at the 5% level.”</a:t>
            </a:r>
          </a:p>
          <a:p>
            <a:pPr marL="165100" indent="-165100">
              <a:spcAft>
                <a:spcPts val="600"/>
              </a:spcAft>
              <a:buFont typeface="Arial" pitchFamily="34" charset="0"/>
              <a:buChar char="•"/>
            </a:pPr>
            <a:r>
              <a:rPr lang="en-US" sz="1800" b="1" dirty="0" smtClean="0"/>
              <a:t>However, had a single extra head been obtained, the resulting </a:t>
            </a:r>
            <a:r>
              <a:rPr lang="en-US" sz="1800" i="1" dirty="0" smtClean="0"/>
              <a:t>p</a:t>
            </a:r>
            <a:r>
              <a:rPr lang="en-US" sz="1800" b="1" dirty="0" smtClean="0"/>
              <a:t>-value (two-tailed) would be 0.0414 (4.14%). This time the null hypothesis – that the observed result of 15 heads out of 20 flips can be ascribed to chance alone - is rejected. Such a finding would be described as being "statistically significant at the 5% level.”</a:t>
            </a:r>
          </a:p>
          <a:p>
            <a:pPr marL="165100" indent="-165100">
              <a:spcAft>
                <a:spcPts val="600"/>
              </a:spcAft>
              <a:buFont typeface="Arial" pitchFamily="34" charset="0"/>
              <a:buChar char="•"/>
            </a:pPr>
            <a:r>
              <a:rPr lang="en-US" sz="1800" b="1" dirty="0" smtClean="0"/>
              <a:t>Critics of </a:t>
            </a:r>
            <a:r>
              <a:rPr lang="en-US" sz="1800" i="1" dirty="0" smtClean="0"/>
              <a:t>p</a:t>
            </a:r>
            <a:r>
              <a:rPr lang="en-US" sz="1800" b="1" dirty="0" smtClean="0"/>
              <a:t>-values point out that the criterion is based on the somewhat arbitrary choice of level (often set at 0.05).</a:t>
            </a:r>
            <a:endParaRPr kumimoji="0" lang="en-US" sz="1800" b="1" i="0" u="none" strike="noStrike" kern="0" cap="none" spc="0" normalizeH="0" baseline="0" noProof="0" dirty="0" smtClean="0">
              <a:ln>
                <a:noFill/>
              </a:ln>
              <a:solidFill>
                <a:schemeClr val="tx1"/>
              </a:solidFill>
              <a:effectLst/>
              <a:uLnTx/>
              <a:uFillTx/>
              <a:latin typeface="+mn-lt"/>
              <a:ea typeface="+mn-ea"/>
              <a:cs typeface="+mn-cs"/>
            </a:endParaRPr>
          </a:p>
        </p:txBody>
      </p:sp>
      <p:sp>
        <p:nvSpPr>
          <p:cNvPr id="3" name="Text Box 3"/>
          <p:cNvSpPr txBox="1">
            <a:spLocks noChangeArrowheads="1"/>
          </p:cNvSpPr>
          <p:nvPr/>
        </p:nvSpPr>
        <p:spPr bwMode="auto">
          <a:xfrm>
            <a:off x="227013" y="57150"/>
            <a:ext cx="8456612" cy="369332"/>
          </a:xfrm>
          <a:prstGeom prst="rect">
            <a:avLst/>
          </a:prstGeom>
          <a:noFill/>
          <a:ln w="9525">
            <a:noFill/>
            <a:miter lim="800000"/>
            <a:headEnd/>
            <a:tailEnd/>
          </a:ln>
        </p:spPr>
        <p:txBody>
          <a:bodyPr wrap="square" lIns="0" tIns="0" rIns="0" bIns="0">
            <a:spAutoFit/>
          </a:bodyPr>
          <a:lstStyle/>
          <a:p>
            <a:pPr>
              <a:spcBef>
                <a:spcPct val="50000"/>
              </a:spcBef>
            </a:pPr>
            <a:r>
              <a:rPr lang="en-US" b="1" dirty="0" smtClean="0">
                <a:solidFill>
                  <a:schemeClr val="accent2"/>
                </a:solidFill>
              </a:rPr>
              <a:t>Example: Coin Toss (Cont.)</a:t>
            </a:r>
            <a:endParaRPr lang="en-US" b="1" baseline="30000" dirty="0">
              <a:solidFill>
                <a:schemeClr val="accent2"/>
              </a:solidFill>
            </a:endParaRPr>
          </a:p>
        </p:txBody>
      </p:sp>
    </p:spTree>
    <p:extLst>
      <p:ext uri="{BB962C8B-B14F-4D97-AF65-F5344CB8AC3E}">
        <p14:creationId xmlns:p14="http://schemas.microsoft.com/office/powerpoint/2010/main" val="1539125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6804" y="614597"/>
            <a:ext cx="8327609" cy="5924699"/>
          </a:xfrm>
          <a:prstGeom prst="rect">
            <a:avLst/>
          </a:prstGeom>
        </p:spPr>
        <p:txBody>
          <a:bodyPr wrap="square" lIns="0" tIns="0" rIns="0" bIns="0" rtlCol="0">
            <a:spAutoFit/>
          </a:bodyPr>
          <a:lstStyle/>
          <a:p>
            <a:pPr marL="165100" indent="-165100">
              <a:spcAft>
                <a:spcPts val="600"/>
              </a:spcAft>
              <a:buFont typeface="Arial" pitchFamily="34" charset="0"/>
              <a:buChar char="•"/>
            </a:pPr>
            <a:r>
              <a:rPr lang="en-US" sz="1800" b="1" dirty="0" smtClean="0"/>
              <a:t>A </a:t>
            </a:r>
            <a:r>
              <a:rPr lang="en-US" sz="1800" b="1" dirty="0" smtClean="0">
                <a:solidFill>
                  <a:schemeClr val="accent1"/>
                </a:solidFill>
              </a:rPr>
              <a:t>confidence interval</a:t>
            </a:r>
            <a:r>
              <a:rPr lang="en-US" sz="1800" b="1" dirty="0" smtClean="0"/>
              <a:t> gives an estimated range of values which is likely to include an unknown population parameter, the estimated range being calculated from a given set of sample data.</a:t>
            </a:r>
          </a:p>
          <a:p>
            <a:pPr marL="165100" indent="-165100">
              <a:spcAft>
                <a:spcPts val="600"/>
              </a:spcAft>
              <a:buFont typeface="Arial" pitchFamily="34" charset="0"/>
              <a:buChar char="•"/>
            </a:pPr>
            <a:r>
              <a:rPr lang="en-US" sz="1800" b="1" dirty="0" smtClean="0"/>
              <a:t>The </a:t>
            </a:r>
            <a:r>
              <a:rPr lang="en-US" sz="1800" b="1" dirty="0" smtClean="0">
                <a:solidFill>
                  <a:schemeClr val="accent1"/>
                </a:solidFill>
              </a:rPr>
              <a:t>level </a:t>
            </a:r>
            <a:r>
              <a:rPr lang="en-US" sz="1800" i="1" dirty="0" smtClean="0">
                <a:solidFill>
                  <a:schemeClr val="accent1"/>
                </a:solidFill>
              </a:rPr>
              <a:t>C</a:t>
            </a:r>
            <a:r>
              <a:rPr lang="en-US" sz="1800" b="1" dirty="0" smtClean="0"/>
              <a:t> of a confidence interval gives the probability that the interval produced by the method employed includes the true value of the parameter.</a:t>
            </a:r>
          </a:p>
          <a:p>
            <a:pPr marL="165100" indent="-165100">
              <a:spcAft>
                <a:spcPts val="600"/>
              </a:spcAft>
              <a:buFont typeface="Arial" pitchFamily="34" charset="0"/>
              <a:buChar char="•"/>
            </a:pPr>
            <a:r>
              <a:rPr lang="en-US" sz="1800" b="1" dirty="0" smtClean="0"/>
              <a:t>Consider another example: a student measuring the boiling temperature of a certain liquid observes the readings (in degrees Celsius) 102.5, 101.7, 103.1, 100.9, 100.5, and 102.2 on 6 different samples of the liquid. He calculates the sample mean to be 101.82. If he knows that the standard deviation for this procedure is 1.2 degrees, what is the confidence interval for the population mean at a 95% confidence level?</a:t>
            </a:r>
          </a:p>
          <a:p>
            <a:pPr marL="165100" indent="-165100">
              <a:spcAft>
                <a:spcPts val="600"/>
              </a:spcAft>
              <a:buFont typeface="Arial" pitchFamily="34" charset="0"/>
              <a:buChar char="•"/>
            </a:pPr>
            <a:r>
              <a:rPr lang="en-US" sz="1800" b="1" dirty="0" smtClean="0"/>
              <a:t>In other words, the student wishes to estimate the true mean boiling temperature of the liquid using the results of his measurements. (We have discussed many ways this semester of estimating this parameter.)</a:t>
            </a:r>
          </a:p>
          <a:p>
            <a:pPr marL="165100" indent="-165100">
              <a:spcAft>
                <a:spcPts val="600"/>
              </a:spcAft>
              <a:buFont typeface="Arial" pitchFamily="34" charset="0"/>
              <a:buChar char="•"/>
            </a:pPr>
            <a:r>
              <a:rPr lang="en-US" sz="1800" b="1" dirty="0" smtClean="0"/>
              <a:t>Assume the measurements follow a normal distribution, then the sample mean will have the distribution                   . Since the sample size is 6, the standard deviation of the sample mean is equal to                      .</a:t>
            </a:r>
          </a:p>
          <a:p>
            <a:pPr marL="165100" indent="-165100">
              <a:spcAft>
                <a:spcPts val="600"/>
              </a:spcAft>
              <a:buFont typeface="Arial" pitchFamily="34" charset="0"/>
              <a:buChar char="•"/>
            </a:pPr>
            <a:r>
              <a:rPr lang="en-US" sz="1800" b="1" dirty="0" smtClean="0"/>
              <a:t>For example, a 95% confidence interval covers 95% of the normal curve – the probability of observing a value outside of this area is less than 0.05. </a:t>
            </a:r>
            <a:endParaRPr lang="en-US" sz="1800" b="1" dirty="0"/>
          </a:p>
        </p:txBody>
      </p:sp>
      <p:sp>
        <p:nvSpPr>
          <p:cNvPr id="3" name="Text Box 3"/>
          <p:cNvSpPr txBox="1">
            <a:spLocks noChangeArrowheads="1"/>
          </p:cNvSpPr>
          <p:nvPr/>
        </p:nvSpPr>
        <p:spPr bwMode="auto">
          <a:xfrm>
            <a:off x="227013" y="57150"/>
            <a:ext cx="8456612" cy="369332"/>
          </a:xfrm>
          <a:prstGeom prst="rect">
            <a:avLst/>
          </a:prstGeom>
          <a:noFill/>
          <a:ln w="9525">
            <a:noFill/>
            <a:miter lim="800000"/>
            <a:headEnd/>
            <a:tailEnd/>
          </a:ln>
        </p:spPr>
        <p:txBody>
          <a:bodyPr wrap="square" lIns="0" tIns="0" rIns="0" bIns="0">
            <a:spAutoFit/>
          </a:bodyPr>
          <a:lstStyle/>
          <a:p>
            <a:pPr>
              <a:spcBef>
                <a:spcPct val="50000"/>
              </a:spcBef>
            </a:pPr>
            <a:r>
              <a:rPr lang="en-US" b="1" dirty="0" smtClean="0">
                <a:solidFill>
                  <a:schemeClr val="accent2"/>
                </a:solidFill>
              </a:rPr>
              <a:t>Confidence Intervals</a:t>
            </a:r>
            <a:endParaRPr lang="en-US" b="1" baseline="30000" dirty="0">
              <a:solidFill>
                <a:schemeClr val="accent2"/>
              </a:solidFill>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925497272"/>
              </p:ext>
            </p:extLst>
          </p:nvPr>
        </p:nvGraphicFramePr>
        <p:xfrm>
          <a:off x="3675297" y="5266708"/>
          <a:ext cx="1193800" cy="317500"/>
        </p:xfrm>
        <a:graphic>
          <a:graphicData uri="http://schemas.openxmlformats.org/presentationml/2006/ole">
            <mc:AlternateContent xmlns:mc="http://schemas.openxmlformats.org/markup-compatibility/2006">
              <mc:Choice xmlns:v="urn:schemas-microsoft-com:vml" Requires="v">
                <p:oleObj spid="_x0000_s262170" name="Equation" r:id="rId3" imgW="1193760" imgH="317160" progId="Equation.3">
                  <p:embed/>
                </p:oleObj>
              </mc:Choice>
              <mc:Fallback>
                <p:oleObj name="Equation" r:id="rId3" imgW="1193760" imgH="31716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75297" y="5266708"/>
                        <a:ext cx="1193800" cy="317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nvGraphicFramePr>
        <p:xfrm>
          <a:off x="5853582" y="5561195"/>
          <a:ext cx="1333500" cy="292100"/>
        </p:xfrm>
        <a:graphic>
          <a:graphicData uri="http://schemas.openxmlformats.org/presentationml/2006/ole">
            <mc:AlternateContent xmlns:mc="http://schemas.openxmlformats.org/markup-compatibility/2006">
              <mc:Choice xmlns:v="urn:schemas-microsoft-com:vml" Requires="v">
                <p:oleObj spid="_x0000_s262171" name="Equation" r:id="rId5" imgW="1333440" imgH="291960" progId="Equation.DSMT4">
                  <p:embed/>
                </p:oleObj>
              </mc:Choice>
              <mc:Fallback>
                <p:oleObj name="Equation" r:id="rId5" imgW="1333440" imgH="29196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53582" y="5561195"/>
                        <a:ext cx="1333500" cy="2921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235047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6804" y="614597"/>
            <a:ext cx="8723834" cy="6611041"/>
          </a:xfrm>
          <a:prstGeom prst="rect">
            <a:avLst/>
          </a:prstGeom>
        </p:spPr>
        <p:txBody>
          <a:bodyPr wrap="square" lIns="0" tIns="0" rIns="0" bIns="0" rtlCol="0">
            <a:spAutoFit/>
          </a:bodyPr>
          <a:lstStyle/>
          <a:p>
            <a:pPr marL="165100" indent="-165100">
              <a:spcAft>
                <a:spcPts val="600"/>
              </a:spcAft>
              <a:buFont typeface="Arial" pitchFamily="34" charset="0"/>
              <a:buChar char="•"/>
            </a:pPr>
            <a:r>
              <a:rPr lang="en-US" sz="1800" b="1" dirty="0" smtClean="0"/>
              <a:t>Because the normal curve is symmetric, </a:t>
            </a:r>
            <a:br>
              <a:rPr lang="en-US" sz="1800" b="1" dirty="0" smtClean="0"/>
            </a:br>
            <a:r>
              <a:rPr lang="en-US" sz="1800" b="1" dirty="0" smtClean="0"/>
              <a:t>half of the area is in the left tail of the curve,</a:t>
            </a:r>
            <a:br>
              <a:rPr lang="en-US" sz="1800" b="1" dirty="0" smtClean="0"/>
            </a:br>
            <a:r>
              <a:rPr lang="en-US" sz="1800" b="1" dirty="0" smtClean="0"/>
              <a:t>and the other half of the area is in the right </a:t>
            </a:r>
            <a:br>
              <a:rPr lang="en-US" sz="1800" b="1" dirty="0" smtClean="0"/>
            </a:br>
            <a:r>
              <a:rPr lang="en-US" sz="1800" b="1" dirty="0" smtClean="0"/>
              <a:t>tail of the curve.</a:t>
            </a:r>
          </a:p>
          <a:p>
            <a:pPr marL="165100" indent="-165100">
              <a:spcAft>
                <a:spcPts val="600"/>
              </a:spcAft>
              <a:buFont typeface="Arial" pitchFamily="34" charset="0"/>
              <a:buChar char="•"/>
            </a:pPr>
            <a:r>
              <a:rPr lang="en-US" sz="1800" b="1" dirty="0" smtClean="0"/>
              <a:t>As shown in the diagram to the right, for a </a:t>
            </a:r>
            <a:br>
              <a:rPr lang="en-US" sz="1800" b="1" dirty="0" smtClean="0"/>
            </a:br>
            <a:r>
              <a:rPr lang="en-US" sz="1800" b="1" dirty="0" smtClean="0"/>
              <a:t>confidence interval with level </a:t>
            </a:r>
            <a:r>
              <a:rPr lang="en-US" sz="1800" i="1" dirty="0" smtClean="0"/>
              <a:t>C</a:t>
            </a:r>
            <a:r>
              <a:rPr lang="en-US" sz="1800" b="1" dirty="0" smtClean="0"/>
              <a:t>, the area in</a:t>
            </a:r>
            <a:br>
              <a:rPr lang="en-US" sz="1800" b="1" dirty="0" smtClean="0"/>
            </a:br>
            <a:r>
              <a:rPr lang="en-US" sz="1800" b="1" dirty="0" smtClean="0"/>
              <a:t>each tail of the curve is equal to (1-</a:t>
            </a:r>
            <a:r>
              <a:rPr lang="en-US" sz="1800" i="1" dirty="0" smtClean="0"/>
              <a:t> C</a:t>
            </a:r>
            <a:r>
              <a:rPr lang="en-US" sz="1800" b="1" dirty="0" smtClean="0"/>
              <a:t>)/2. For</a:t>
            </a:r>
            <a:br>
              <a:rPr lang="en-US" sz="1800" b="1" dirty="0" smtClean="0"/>
            </a:br>
            <a:r>
              <a:rPr lang="en-US" sz="1800" b="1" dirty="0" smtClean="0"/>
              <a:t>a 95% confidence interval, the area in each</a:t>
            </a:r>
            <a:br>
              <a:rPr lang="en-US" sz="1800" b="1" dirty="0" smtClean="0"/>
            </a:br>
            <a:r>
              <a:rPr lang="en-US" sz="1800" b="1" dirty="0" smtClean="0"/>
              <a:t>tail is equal to 0.05/2 = 0.025.</a:t>
            </a:r>
          </a:p>
          <a:p>
            <a:pPr marL="165100" indent="-165100">
              <a:spcAft>
                <a:spcPts val="600"/>
              </a:spcAft>
              <a:buFont typeface="Arial" pitchFamily="34" charset="0"/>
              <a:buChar char="•"/>
            </a:pPr>
            <a:r>
              <a:rPr lang="en-US" sz="1800" b="1" dirty="0" smtClean="0"/>
              <a:t>The value </a:t>
            </a:r>
            <a:r>
              <a:rPr lang="en-US" sz="1800" i="1" dirty="0" smtClean="0"/>
              <a:t>z</a:t>
            </a:r>
            <a:r>
              <a:rPr lang="en-US" sz="1800" i="1" baseline="30000" dirty="0" smtClean="0"/>
              <a:t>*</a:t>
            </a:r>
            <a:r>
              <a:rPr lang="en-US" sz="1800" b="1" dirty="0" smtClean="0"/>
              <a:t> representing the point on the </a:t>
            </a:r>
            <a:br>
              <a:rPr lang="en-US" sz="1800" b="1" dirty="0" smtClean="0"/>
            </a:br>
            <a:r>
              <a:rPr lang="en-US" sz="1800" b="1" dirty="0" smtClean="0"/>
              <a:t>standard normal density curve such that </a:t>
            </a:r>
            <a:br>
              <a:rPr lang="en-US" sz="1800" b="1" dirty="0" smtClean="0"/>
            </a:br>
            <a:r>
              <a:rPr lang="en-US" sz="1800" b="1" dirty="0" smtClean="0"/>
              <a:t>the probability of observing a value greater</a:t>
            </a:r>
            <a:br>
              <a:rPr lang="en-US" sz="1800" b="1" dirty="0" smtClean="0"/>
            </a:br>
            <a:r>
              <a:rPr lang="en-US" sz="1800" b="1" dirty="0" smtClean="0"/>
              <a:t>than </a:t>
            </a:r>
            <a:r>
              <a:rPr lang="en-US" sz="1800" i="1" dirty="0" smtClean="0"/>
              <a:t>z</a:t>
            </a:r>
            <a:r>
              <a:rPr lang="en-US" sz="1800" i="1" baseline="30000" dirty="0" smtClean="0"/>
              <a:t>*</a:t>
            </a:r>
            <a:r>
              <a:rPr lang="en-US" sz="1800" b="1" dirty="0" smtClean="0"/>
              <a:t> is equal to </a:t>
            </a:r>
            <a:r>
              <a:rPr lang="en-US" sz="1800" i="1" dirty="0" smtClean="0"/>
              <a:t>p</a:t>
            </a:r>
            <a:r>
              <a:rPr lang="en-US" sz="1800" b="1" dirty="0" smtClean="0"/>
              <a:t> is known as the upper </a:t>
            </a:r>
            <a:r>
              <a:rPr lang="en-US" sz="1800" i="1" dirty="0" smtClean="0"/>
              <a:t>p</a:t>
            </a:r>
            <a:r>
              <a:rPr lang="en-US" sz="1800" b="1" dirty="0" smtClean="0"/>
              <a:t> critical value of the standard normal distribution. </a:t>
            </a:r>
          </a:p>
          <a:p>
            <a:pPr marL="165100" indent="-165100">
              <a:spcAft>
                <a:spcPts val="600"/>
              </a:spcAft>
              <a:buFont typeface="Arial" pitchFamily="34" charset="0"/>
              <a:buChar char="•"/>
            </a:pPr>
            <a:r>
              <a:rPr lang="en-US" sz="1800" b="1" dirty="0" smtClean="0"/>
              <a:t>For example, if </a:t>
            </a:r>
            <a:r>
              <a:rPr lang="en-US" sz="1800" i="1" dirty="0" smtClean="0"/>
              <a:t>p</a:t>
            </a:r>
            <a:r>
              <a:rPr lang="en-US" sz="1800" dirty="0" smtClean="0"/>
              <a:t> = 0.025</a:t>
            </a:r>
            <a:r>
              <a:rPr lang="en-US" sz="1800" b="1" dirty="0" smtClean="0"/>
              <a:t>, the value </a:t>
            </a:r>
            <a:r>
              <a:rPr lang="en-US" sz="1800" i="1" dirty="0" smtClean="0"/>
              <a:t>z</a:t>
            </a:r>
            <a:r>
              <a:rPr lang="en-US" sz="1800" i="1" baseline="30000" dirty="0" smtClean="0"/>
              <a:t>*</a:t>
            </a:r>
            <a:r>
              <a:rPr lang="en-US" sz="1800" dirty="0" smtClean="0"/>
              <a:t> </a:t>
            </a:r>
            <a:r>
              <a:rPr lang="en-US" sz="1800" b="1" dirty="0" smtClean="0"/>
              <a:t>such that </a:t>
            </a:r>
            <a:r>
              <a:rPr lang="en-US" sz="1800" i="1" dirty="0" smtClean="0"/>
              <a:t>P(Z &gt; z</a:t>
            </a:r>
            <a:r>
              <a:rPr lang="en-US" sz="1800" i="1" baseline="30000" dirty="0" smtClean="0"/>
              <a:t>*</a:t>
            </a:r>
            <a:r>
              <a:rPr lang="en-US" sz="1800" i="1" dirty="0" smtClean="0"/>
              <a:t>)</a:t>
            </a:r>
            <a:r>
              <a:rPr lang="en-US" sz="1800" dirty="0" smtClean="0"/>
              <a:t> = 0.025</a:t>
            </a:r>
            <a:r>
              <a:rPr lang="en-US" sz="1800" b="1" dirty="0" smtClean="0"/>
              <a:t>, or </a:t>
            </a:r>
            <a:r>
              <a:rPr lang="en-US" sz="1800" dirty="0" smtClean="0"/>
              <a:t>P(Z </a:t>
            </a:r>
            <a:r>
              <a:rPr lang="en-US" sz="1800" u="sng" dirty="0" smtClean="0"/>
              <a:t>&lt;</a:t>
            </a:r>
            <a:r>
              <a:rPr lang="en-US" sz="1800" dirty="0" smtClean="0"/>
              <a:t> z</a:t>
            </a:r>
            <a:r>
              <a:rPr lang="en-US" sz="1800" baseline="30000" dirty="0" smtClean="0"/>
              <a:t>*</a:t>
            </a:r>
            <a:r>
              <a:rPr lang="en-US" sz="1800" dirty="0" smtClean="0"/>
              <a:t>) = 0.975</a:t>
            </a:r>
            <a:r>
              <a:rPr lang="en-US" sz="1800" b="1" dirty="0" smtClean="0"/>
              <a:t>, is equal to 1.96. For a confidence interval with level </a:t>
            </a:r>
            <a:r>
              <a:rPr lang="en-US" sz="1800" i="1" dirty="0" smtClean="0"/>
              <a:t>C</a:t>
            </a:r>
            <a:r>
              <a:rPr lang="en-US" sz="1800" b="1" dirty="0" smtClean="0"/>
              <a:t>, the value</a:t>
            </a:r>
            <a:r>
              <a:rPr lang="en-US" sz="1800" dirty="0" smtClean="0"/>
              <a:t> </a:t>
            </a:r>
            <a:r>
              <a:rPr lang="en-US" sz="1800" i="1" dirty="0" smtClean="0"/>
              <a:t>p</a:t>
            </a:r>
            <a:r>
              <a:rPr lang="en-US" sz="1800" dirty="0" smtClean="0"/>
              <a:t> </a:t>
            </a:r>
            <a:r>
              <a:rPr lang="en-US" sz="1800" b="1" dirty="0" smtClean="0"/>
              <a:t>is equal to (1-</a:t>
            </a:r>
            <a:r>
              <a:rPr lang="en-US" sz="1800" i="1" dirty="0" smtClean="0"/>
              <a:t> C</a:t>
            </a:r>
            <a:r>
              <a:rPr lang="en-US" sz="1800" b="1" dirty="0" smtClean="0"/>
              <a:t>)/2. A 95% confidence interval for the standard normal distribution, then, is the interval (-1.96, 1.96), since 95% of the area under the curve falls within this interval.</a:t>
            </a:r>
          </a:p>
          <a:p>
            <a:pPr marL="165100" indent="-165100">
              <a:spcAft>
                <a:spcPts val="600"/>
              </a:spcAft>
              <a:buFont typeface="Arial" pitchFamily="34" charset="0"/>
              <a:buChar char="•"/>
            </a:pPr>
            <a:r>
              <a:rPr lang="en-US" sz="1800" b="1" dirty="0" smtClean="0"/>
              <a:t>This connection between </a:t>
            </a:r>
            <a:r>
              <a:rPr lang="en-US" sz="1800" i="1" dirty="0" smtClean="0"/>
              <a:t>z</a:t>
            </a:r>
            <a:r>
              <a:rPr lang="en-US" sz="1800" b="1" dirty="0" smtClean="0"/>
              <a:t> and </a:t>
            </a:r>
            <a:r>
              <a:rPr lang="en-US" sz="1800" i="1" dirty="0" smtClean="0"/>
              <a:t>C</a:t>
            </a:r>
            <a:r>
              <a:rPr lang="en-US" sz="1800" b="1" dirty="0" smtClean="0"/>
              <a:t> is often referred to as the </a:t>
            </a:r>
            <a:r>
              <a:rPr lang="en-US" sz="1800" i="1" dirty="0" smtClean="0"/>
              <a:t>z</a:t>
            </a:r>
            <a:r>
              <a:rPr lang="en-US" sz="1800" b="1" dirty="0" smtClean="0"/>
              <a:t>-test or </a:t>
            </a:r>
            <a:r>
              <a:rPr lang="en-US" sz="1800" i="1" dirty="0" smtClean="0"/>
              <a:t>z</a:t>
            </a:r>
            <a:r>
              <a:rPr lang="en-US" sz="1800" b="1" dirty="0" smtClean="0"/>
              <a:t>-statistic.</a:t>
            </a:r>
          </a:p>
          <a:p>
            <a:pPr marL="165100" indent="-165100">
              <a:spcAft>
                <a:spcPts val="600"/>
              </a:spcAft>
              <a:buFont typeface="Arial" pitchFamily="34" charset="0"/>
              <a:buChar char="•"/>
            </a:pPr>
            <a:endParaRPr lang="en-US" sz="1800" b="1" dirty="0" smtClean="0"/>
          </a:p>
          <a:p>
            <a:pPr marL="342900" indent="-342900">
              <a:spcBef>
                <a:spcPct val="20000"/>
              </a:spcBef>
              <a:buFontTx/>
              <a:buChar char="•"/>
            </a:pPr>
            <a:endParaRPr lang="en-US" sz="1800" b="1" kern="0" dirty="0" smtClean="0"/>
          </a:p>
        </p:txBody>
      </p:sp>
      <p:sp>
        <p:nvSpPr>
          <p:cNvPr id="3" name="Text Box 3"/>
          <p:cNvSpPr txBox="1">
            <a:spLocks noChangeArrowheads="1"/>
          </p:cNvSpPr>
          <p:nvPr/>
        </p:nvSpPr>
        <p:spPr bwMode="auto">
          <a:xfrm>
            <a:off x="227013" y="57150"/>
            <a:ext cx="8456612" cy="369332"/>
          </a:xfrm>
          <a:prstGeom prst="rect">
            <a:avLst/>
          </a:prstGeom>
          <a:noFill/>
          <a:ln w="9525">
            <a:noFill/>
            <a:miter lim="800000"/>
            <a:headEnd/>
            <a:tailEnd/>
          </a:ln>
        </p:spPr>
        <p:txBody>
          <a:bodyPr wrap="square" lIns="0" tIns="0" rIns="0" bIns="0">
            <a:spAutoFit/>
          </a:bodyPr>
          <a:lstStyle/>
          <a:p>
            <a:pPr>
              <a:spcBef>
                <a:spcPct val="50000"/>
              </a:spcBef>
            </a:pPr>
            <a:r>
              <a:rPr lang="en-US" b="1" dirty="0" smtClean="0">
                <a:solidFill>
                  <a:schemeClr val="accent2"/>
                </a:solidFill>
              </a:rPr>
              <a:t>Confidence Intervals (Cont.)</a:t>
            </a:r>
            <a:endParaRPr lang="en-US" b="1" baseline="30000" dirty="0">
              <a:solidFill>
                <a:schemeClr val="accent2"/>
              </a:solidFill>
            </a:endParaRPr>
          </a:p>
        </p:txBody>
      </p:sp>
      <p:pic>
        <p:nvPicPr>
          <p:cNvPr id="2051" name="Picture 3"/>
          <p:cNvPicPr>
            <a:picLocks noChangeAspect="1" noChangeArrowheads="1"/>
          </p:cNvPicPr>
          <p:nvPr/>
        </p:nvPicPr>
        <p:blipFill>
          <a:blip r:embed="rId2"/>
          <a:srcRect/>
          <a:stretch>
            <a:fillRect/>
          </a:stretch>
        </p:blipFill>
        <p:spPr bwMode="auto">
          <a:xfrm>
            <a:off x="5100638" y="616002"/>
            <a:ext cx="3810000" cy="3257550"/>
          </a:xfrm>
          <a:prstGeom prst="rect">
            <a:avLst/>
          </a:prstGeom>
          <a:noFill/>
          <a:ln w="9525">
            <a:noFill/>
            <a:miter lim="800000"/>
            <a:headEnd/>
            <a:tailEnd/>
          </a:ln>
          <a:effectLst/>
        </p:spPr>
      </p:pic>
    </p:spTree>
    <p:extLst>
      <p:ext uri="{BB962C8B-B14F-4D97-AF65-F5344CB8AC3E}">
        <p14:creationId xmlns:p14="http://schemas.microsoft.com/office/powerpoint/2010/main" val="854837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6804" y="524657"/>
            <a:ext cx="8723834" cy="6124754"/>
          </a:xfrm>
          <a:prstGeom prst="rect">
            <a:avLst/>
          </a:prstGeom>
        </p:spPr>
        <p:txBody>
          <a:bodyPr wrap="square" lIns="0" tIns="0" rIns="0" bIns="0" rtlCol="0">
            <a:spAutoFit/>
          </a:bodyPr>
          <a:lstStyle/>
          <a:p>
            <a:pPr marL="165100" indent="-165100">
              <a:spcAft>
                <a:spcPts val="600"/>
              </a:spcAft>
              <a:buFont typeface="Arial" pitchFamily="34" charset="0"/>
              <a:buChar char="•"/>
            </a:pPr>
            <a:r>
              <a:rPr lang="en-US" sz="1800" b="1" dirty="0" smtClean="0"/>
              <a:t>For a population with unknown mean and known variance, a confidence interval for the population mean, based on a simple random sample (SRS) of size </a:t>
            </a:r>
            <a:r>
              <a:rPr lang="en-US" sz="1800" b="1" i="1" dirty="0" smtClean="0"/>
              <a:t>n</a:t>
            </a:r>
            <a:r>
              <a:rPr lang="en-US" sz="1800" b="1" dirty="0" smtClean="0"/>
              <a:t>, is                    . (Note: This interval is only exact when the population distribution is normal. For large samples from other population distributions, the interval is approximately correct by the </a:t>
            </a:r>
            <a:r>
              <a:rPr lang="en-US" sz="1800" b="1" dirty="0" smtClean="0">
                <a:solidFill>
                  <a:schemeClr val="accent1"/>
                </a:solidFill>
              </a:rPr>
              <a:t>Central Limit Theorem</a:t>
            </a:r>
            <a:r>
              <a:rPr lang="en-US" sz="1800" b="1" dirty="0" smtClean="0"/>
              <a:t>.) </a:t>
            </a:r>
          </a:p>
          <a:p>
            <a:pPr marL="165100" indent="-165100">
              <a:spcAft>
                <a:spcPts val="600"/>
              </a:spcAft>
              <a:buFont typeface="Arial" pitchFamily="34" charset="0"/>
              <a:buChar char="•"/>
            </a:pPr>
            <a:r>
              <a:rPr lang="en-US" sz="1800" b="1" dirty="0" smtClean="0"/>
              <a:t>In the example above, the student calculated the sample mean of the boiling temperatures to be 101.82, with standard deviation 0.49. The critical value for a 95% confidence interval is 1.96, where (1-0.95)/2 = 0.025. A 95% confidence interval for the unknown mean is ((101.82 - (1.96*0.49)), (101.82 + (1.96*0.49))) = (101.82 - 0.96, 101.82 + 0.96) = (100.86, 102.78).</a:t>
            </a:r>
          </a:p>
          <a:p>
            <a:pPr marL="165100" indent="-165100">
              <a:spcAft>
                <a:spcPts val="600"/>
              </a:spcAft>
              <a:buFont typeface="Arial" pitchFamily="34" charset="0"/>
              <a:buChar char="•"/>
            </a:pPr>
            <a:r>
              <a:rPr lang="en-US" sz="1800" b="1" dirty="0" smtClean="0"/>
              <a:t>As the level of confidence increases, the size of the corresponding interval will decrease. Suppose the student was interested in a 90% confidence interval for the boiling temperature. In this case, </a:t>
            </a:r>
            <a:r>
              <a:rPr lang="en-US" sz="1800" i="1" dirty="0" smtClean="0"/>
              <a:t>C</a:t>
            </a:r>
            <a:r>
              <a:rPr lang="en-US" sz="1800" b="1" dirty="0" smtClean="0"/>
              <a:t> = 0.90, and (1-</a:t>
            </a:r>
            <a:r>
              <a:rPr lang="en-US" sz="1800" i="1" dirty="0" smtClean="0"/>
              <a:t> C</a:t>
            </a:r>
            <a:r>
              <a:rPr lang="en-US" sz="1800" b="1" dirty="0" smtClean="0"/>
              <a:t>)/2 = 0.05. The critical value z</a:t>
            </a:r>
            <a:r>
              <a:rPr lang="en-US" sz="1800" b="1" baseline="30000" dirty="0" smtClean="0"/>
              <a:t>*</a:t>
            </a:r>
            <a:r>
              <a:rPr lang="en-US" sz="1800" b="1" dirty="0" smtClean="0"/>
              <a:t> for this level is equal to 1.645, so the 90% confidence interval is ((101.82 - (1.645*0.49)), (101.82 + (1.645*0.49))) = (101.01, 102.63) </a:t>
            </a:r>
          </a:p>
          <a:p>
            <a:pPr marL="165100" indent="-165100">
              <a:spcAft>
                <a:spcPts val="600"/>
              </a:spcAft>
              <a:buFont typeface="Arial" pitchFamily="34" charset="0"/>
              <a:buChar char="•"/>
            </a:pPr>
            <a:r>
              <a:rPr lang="en-US" sz="1800" b="1" dirty="0" smtClean="0"/>
              <a:t>An increase in sample size will decrease the length of the confidence interval without reducing the level of confidence. This is because the standard deviation decreases as </a:t>
            </a:r>
            <a:r>
              <a:rPr lang="en-US" sz="1800" i="1" dirty="0" smtClean="0"/>
              <a:t>n</a:t>
            </a:r>
            <a:r>
              <a:rPr lang="en-US" sz="1800" b="1" dirty="0" smtClean="0"/>
              <a:t> increases. </a:t>
            </a:r>
          </a:p>
          <a:p>
            <a:pPr marL="165100" indent="-165100">
              <a:spcAft>
                <a:spcPts val="600"/>
              </a:spcAft>
              <a:buFont typeface="Arial" pitchFamily="34" charset="0"/>
              <a:buChar char="•"/>
            </a:pPr>
            <a:r>
              <a:rPr lang="en-US" sz="1800" b="1" dirty="0" smtClean="0"/>
              <a:t>The </a:t>
            </a:r>
            <a:r>
              <a:rPr lang="en-US" sz="1800" b="1" dirty="0" smtClean="0">
                <a:solidFill>
                  <a:schemeClr val="accent1"/>
                </a:solidFill>
              </a:rPr>
              <a:t>margin of error m </a:t>
            </a:r>
            <a:r>
              <a:rPr lang="en-US" sz="1800" b="1" dirty="0" smtClean="0"/>
              <a:t>of a confidence interval is defined to be the value added or subtracted from the sample mean which determines the length of the interval: </a:t>
            </a:r>
            <a:r>
              <a:rPr lang="en-US" sz="1800" i="1" dirty="0" smtClean="0"/>
              <a:t>m = z</a:t>
            </a:r>
            <a:r>
              <a:rPr lang="en-US" sz="1800" i="1" baseline="30000" dirty="0" smtClean="0"/>
              <a:t>*</a:t>
            </a:r>
            <a:r>
              <a:rPr lang="en-US" sz="1800" b="1" dirty="0" smtClean="0"/>
              <a:t>.</a:t>
            </a:r>
            <a:endParaRPr lang="en-US" sz="1800" kern="0" dirty="0" smtClean="0"/>
          </a:p>
        </p:txBody>
      </p:sp>
      <p:sp>
        <p:nvSpPr>
          <p:cNvPr id="3" name="Text Box 3"/>
          <p:cNvSpPr txBox="1">
            <a:spLocks noChangeArrowheads="1"/>
          </p:cNvSpPr>
          <p:nvPr/>
        </p:nvSpPr>
        <p:spPr bwMode="auto">
          <a:xfrm>
            <a:off x="227013" y="57150"/>
            <a:ext cx="8456612" cy="369332"/>
          </a:xfrm>
          <a:prstGeom prst="rect">
            <a:avLst/>
          </a:prstGeom>
          <a:noFill/>
          <a:ln w="9525">
            <a:noFill/>
            <a:miter lim="800000"/>
            <a:headEnd/>
            <a:tailEnd/>
          </a:ln>
        </p:spPr>
        <p:txBody>
          <a:bodyPr wrap="square" lIns="0" tIns="0" rIns="0" bIns="0">
            <a:spAutoFit/>
          </a:bodyPr>
          <a:lstStyle/>
          <a:p>
            <a:pPr>
              <a:spcBef>
                <a:spcPct val="50000"/>
              </a:spcBef>
            </a:pPr>
            <a:r>
              <a:rPr lang="en-US" b="1" dirty="0" smtClean="0">
                <a:solidFill>
                  <a:schemeClr val="accent2"/>
                </a:solidFill>
              </a:rPr>
              <a:t>Unknown Mean and Known Variance</a:t>
            </a:r>
            <a:endParaRPr lang="en-US" b="1" baseline="30000" dirty="0">
              <a:solidFill>
                <a:schemeClr val="accent2"/>
              </a:solidFill>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1026077188"/>
              </p:ext>
            </p:extLst>
          </p:nvPr>
        </p:nvGraphicFramePr>
        <p:xfrm>
          <a:off x="1389445" y="1025474"/>
          <a:ext cx="1143000" cy="304800"/>
        </p:xfrm>
        <a:graphic>
          <a:graphicData uri="http://schemas.openxmlformats.org/presentationml/2006/ole">
            <mc:AlternateContent xmlns:mc="http://schemas.openxmlformats.org/markup-compatibility/2006">
              <mc:Choice xmlns:v="urn:schemas-microsoft-com:vml" Requires="v">
                <p:oleObj spid="_x0000_s263185" name="Equation" r:id="rId3" imgW="1143000" imgH="304560" progId="Equation.DSMT4">
                  <p:embed/>
                </p:oleObj>
              </mc:Choice>
              <mc:Fallback>
                <p:oleObj name="Equation" r:id="rId3" imgW="1143000" imgH="30456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89445" y="1025474"/>
                        <a:ext cx="1143000" cy="3048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767254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6804" y="614597"/>
            <a:ext cx="8723834" cy="6001643"/>
          </a:xfrm>
          <a:prstGeom prst="rect">
            <a:avLst/>
          </a:prstGeom>
        </p:spPr>
        <p:txBody>
          <a:bodyPr wrap="square" lIns="0" tIns="0" rIns="0" bIns="0" rtlCol="0">
            <a:spAutoFit/>
          </a:bodyPr>
          <a:lstStyle/>
          <a:p>
            <a:pPr marL="165100" indent="-165100">
              <a:spcAft>
                <a:spcPts val="600"/>
              </a:spcAft>
              <a:buFont typeface="Arial" pitchFamily="34" charset="0"/>
              <a:buChar char="•"/>
            </a:pPr>
            <a:r>
              <a:rPr lang="en-US" sz="1800" b="1" dirty="0" smtClean="0"/>
              <a:t>When the standard deviation is not known, it is replaced by the estimated standard deviation </a:t>
            </a:r>
            <a:r>
              <a:rPr lang="en-US" sz="1800" i="1" dirty="0" smtClean="0"/>
              <a:t>s</a:t>
            </a:r>
            <a:r>
              <a:rPr lang="en-US" sz="1800" b="1" dirty="0" smtClean="0"/>
              <a:t>, also known as the </a:t>
            </a:r>
            <a:r>
              <a:rPr lang="en-US" sz="1800" b="1" i="1" dirty="0" smtClean="0"/>
              <a:t>standard error</a:t>
            </a:r>
            <a:r>
              <a:rPr lang="en-US" sz="1800" b="1" dirty="0" smtClean="0"/>
              <a:t>.</a:t>
            </a:r>
          </a:p>
          <a:p>
            <a:pPr marL="165100" indent="-165100">
              <a:spcAft>
                <a:spcPts val="600"/>
              </a:spcAft>
              <a:buFont typeface="Arial" pitchFamily="34" charset="0"/>
              <a:buChar char="•"/>
            </a:pPr>
            <a:r>
              <a:rPr lang="en-US" sz="1800" b="1" dirty="0" smtClean="0"/>
              <a:t>Since the standard error is an estimate for the true value of the standard deviation, the distribution of the sample mean is no longer normal with mean, </a:t>
            </a:r>
            <a:r>
              <a:rPr lang="en-US" sz="1800" i="1" dirty="0" smtClean="0"/>
              <a:t>µ</a:t>
            </a:r>
            <a:r>
              <a:rPr lang="en-US" sz="1800" b="1" dirty="0" smtClean="0"/>
              <a:t>, and </a:t>
            </a:r>
            <a:r>
              <a:rPr lang="en-US" sz="1800" b="1" dirty="0" err="1" smtClean="0"/>
              <a:t>and</a:t>
            </a:r>
            <a:r>
              <a:rPr lang="en-US" sz="1800" b="1" dirty="0" smtClean="0"/>
              <a:t> standard deviation           . </a:t>
            </a:r>
          </a:p>
          <a:p>
            <a:pPr marL="165100" indent="-165100">
              <a:spcAft>
                <a:spcPts val="600"/>
              </a:spcAft>
              <a:buFont typeface="Arial" pitchFamily="34" charset="0"/>
              <a:buChar char="•"/>
            </a:pPr>
            <a:r>
              <a:rPr lang="en-US" sz="1800" b="1" dirty="0" smtClean="0"/>
              <a:t>The sample mean follows the </a:t>
            </a:r>
            <a:r>
              <a:rPr lang="en-US" sz="1800" b="1" dirty="0" smtClean="0">
                <a:solidFill>
                  <a:schemeClr val="accent1"/>
                </a:solidFill>
              </a:rPr>
              <a:t>t distribution </a:t>
            </a:r>
            <a:r>
              <a:rPr lang="en-US" sz="1800" b="1" dirty="0" smtClean="0"/>
              <a:t>with mean, </a:t>
            </a:r>
            <a:r>
              <a:rPr lang="en-US" sz="1800" i="1" dirty="0" smtClean="0"/>
              <a:t>µ</a:t>
            </a:r>
            <a:r>
              <a:rPr lang="en-US" sz="1800" b="1" dirty="0" smtClean="0"/>
              <a:t>, and </a:t>
            </a:r>
            <a:r>
              <a:rPr lang="en-US" sz="1800" b="1" dirty="0" err="1" smtClean="0"/>
              <a:t>stdev</a:t>
            </a:r>
            <a:r>
              <a:rPr lang="en-US" sz="1800" b="1" dirty="0" smtClean="0"/>
              <a:t>           . </a:t>
            </a:r>
          </a:p>
          <a:p>
            <a:pPr marL="165100" indent="-165100">
              <a:spcAft>
                <a:spcPts val="600"/>
              </a:spcAft>
              <a:buFont typeface="Arial" pitchFamily="34" charset="0"/>
              <a:buChar char="•"/>
            </a:pPr>
            <a:r>
              <a:rPr lang="en-US" sz="1800" b="1" dirty="0" smtClean="0"/>
              <a:t>The </a:t>
            </a:r>
            <a:r>
              <a:rPr lang="en-US" sz="1800" i="1" dirty="0" smtClean="0"/>
              <a:t>t</a:t>
            </a:r>
            <a:r>
              <a:rPr lang="en-US" sz="1800" b="1" dirty="0" smtClean="0"/>
              <a:t> distribution is also described by its </a:t>
            </a:r>
            <a:r>
              <a:rPr lang="en-US" sz="1800" b="1" dirty="0" smtClean="0">
                <a:solidFill>
                  <a:schemeClr val="accent1"/>
                </a:solidFill>
              </a:rPr>
              <a:t>degrees of freedom</a:t>
            </a:r>
            <a:r>
              <a:rPr lang="en-US" sz="1800" b="1" dirty="0" smtClean="0"/>
              <a:t>. For a sample of size </a:t>
            </a:r>
            <a:r>
              <a:rPr lang="en-US" sz="1800" i="1" dirty="0" smtClean="0"/>
              <a:t>n</a:t>
            </a:r>
            <a:r>
              <a:rPr lang="en-US" sz="1800" b="1" dirty="0" smtClean="0"/>
              <a:t>, the </a:t>
            </a:r>
            <a:r>
              <a:rPr lang="en-US" sz="1800" i="1" dirty="0" smtClean="0"/>
              <a:t>t</a:t>
            </a:r>
            <a:r>
              <a:rPr lang="en-US" sz="1800" b="1" dirty="0" smtClean="0"/>
              <a:t> distribution will have </a:t>
            </a:r>
            <a:r>
              <a:rPr lang="en-US" sz="1800" i="1" dirty="0" smtClean="0"/>
              <a:t>n-1</a:t>
            </a:r>
            <a:r>
              <a:rPr lang="en-US" sz="1800" b="1" dirty="0" smtClean="0"/>
              <a:t> degrees of freedom. The notation for a </a:t>
            </a:r>
            <a:r>
              <a:rPr lang="en-US" sz="1800" i="1" dirty="0" smtClean="0"/>
              <a:t>t</a:t>
            </a:r>
            <a:r>
              <a:rPr lang="en-US" sz="1800" b="1" dirty="0" smtClean="0"/>
              <a:t> distribution with </a:t>
            </a:r>
            <a:r>
              <a:rPr lang="en-US" sz="1800" i="1" dirty="0" smtClean="0"/>
              <a:t>k</a:t>
            </a:r>
            <a:r>
              <a:rPr lang="en-US" sz="1800" b="1" dirty="0" smtClean="0"/>
              <a:t> degrees of freedom is </a:t>
            </a:r>
            <a:r>
              <a:rPr lang="en-US" sz="1800" i="1" dirty="0" smtClean="0"/>
              <a:t>t(k)</a:t>
            </a:r>
            <a:r>
              <a:rPr lang="en-US" sz="1800" b="1" dirty="0" smtClean="0"/>
              <a:t>. </a:t>
            </a:r>
          </a:p>
          <a:p>
            <a:pPr marL="165100" indent="-165100">
              <a:spcAft>
                <a:spcPts val="600"/>
              </a:spcAft>
              <a:buFont typeface="Arial" pitchFamily="34" charset="0"/>
              <a:buChar char="•"/>
            </a:pPr>
            <a:r>
              <a:rPr lang="en-US" sz="1800" b="1" dirty="0" smtClean="0"/>
              <a:t>Degrees of freedom are the number of independent pieces of information available to estimate another piece of information (the number of independent observations in a sample of data that are available to estimate a parameter of the population from which that sample is drawn).</a:t>
            </a:r>
          </a:p>
          <a:p>
            <a:pPr marL="165100" indent="-165100">
              <a:spcAft>
                <a:spcPts val="600"/>
              </a:spcAft>
              <a:buFont typeface="Arial" pitchFamily="34" charset="0"/>
              <a:buChar char="•"/>
            </a:pPr>
            <a:r>
              <a:rPr lang="en-US" sz="1800" b="1" dirty="0" smtClean="0"/>
              <a:t>As the sample size </a:t>
            </a:r>
            <a:r>
              <a:rPr lang="en-US" sz="1800" i="1" dirty="0" smtClean="0"/>
              <a:t>n</a:t>
            </a:r>
            <a:r>
              <a:rPr lang="en-US" sz="1800" b="1" dirty="0" smtClean="0"/>
              <a:t> increases, the </a:t>
            </a:r>
            <a:r>
              <a:rPr lang="en-US" sz="1800" i="1" dirty="0" smtClean="0"/>
              <a:t>t</a:t>
            </a:r>
            <a:r>
              <a:rPr lang="en-US" sz="1800" b="1" dirty="0" smtClean="0"/>
              <a:t> distribution becomes closer to the normal distribution, since the standard error approaches the true standard deviation for large </a:t>
            </a:r>
            <a:r>
              <a:rPr lang="en-US" sz="1800" i="1" dirty="0" smtClean="0"/>
              <a:t>n</a:t>
            </a:r>
            <a:r>
              <a:rPr lang="en-US" sz="1800" b="1" dirty="0" smtClean="0"/>
              <a:t>.</a:t>
            </a:r>
          </a:p>
          <a:p>
            <a:pPr marL="165100" indent="-165100">
              <a:spcAft>
                <a:spcPts val="600"/>
              </a:spcAft>
              <a:buFont typeface="Arial" pitchFamily="34" charset="0"/>
              <a:buChar char="•"/>
            </a:pPr>
            <a:r>
              <a:rPr lang="en-US" sz="1800" b="1" dirty="0" smtClean="0"/>
              <a:t>For a population with unknown mean and unknown standard deviation, a confidence interval for the population mean, based on a simple random sample (SRS) of size </a:t>
            </a:r>
            <a:r>
              <a:rPr lang="en-US" sz="1800" i="1" dirty="0" smtClean="0"/>
              <a:t>n</a:t>
            </a:r>
            <a:r>
              <a:rPr lang="en-US" sz="1800" b="1" dirty="0" smtClean="0"/>
              <a:t>, is                     , where </a:t>
            </a:r>
            <a:r>
              <a:rPr lang="en-US" sz="1800" i="1" dirty="0" smtClean="0"/>
              <a:t>t</a:t>
            </a:r>
            <a:r>
              <a:rPr lang="en-US" sz="1800" i="1" baseline="30000" dirty="0" smtClean="0"/>
              <a:t>*</a:t>
            </a:r>
            <a:r>
              <a:rPr lang="en-US" sz="1800" b="1" dirty="0" smtClean="0"/>
              <a:t> is the upper (1-</a:t>
            </a:r>
            <a:r>
              <a:rPr lang="en-US" sz="1800" i="1" dirty="0" smtClean="0"/>
              <a:t>C</a:t>
            </a:r>
            <a:r>
              <a:rPr lang="en-US" sz="1800" b="1" dirty="0" smtClean="0"/>
              <a:t>)/2 critical value for the </a:t>
            </a:r>
            <a:r>
              <a:rPr lang="en-US" sz="1800" i="1" dirty="0" smtClean="0"/>
              <a:t>t</a:t>
            </a:r>
            <a:r>
              <a:rPr lang="en-US" sz="1800" b="1" dirty="0" smtClean="0"/>
              <a:t> distribution with </a:t>
            </a:r>
            <a:r>
              <a:rPr lang="en-US" sz="1800" i="1" dirty="0" smtClean="0"/>
              <a:t>n-1</a:t>
            </a:r>
            <a:r>
              <a:rPr lang="en-US" sz="1800" b="1" dirty="0" smtClean="0"/>
              <a:t> degrees of freedom, </a:t>
            </a:r>
            <a:r>
              <a:rPr lang="en-US" sz="1800" i="1" dirty="0" smtClean="0"/>
              <a:t>t(n-1)</a:t>
            </a:r>
            <a:r>
              <a:rPr lang="en-US" sz="1800" b="1" dirty="0" smtClean="0"/>
              <a:t>. </a:t>
            </a:r>
          </a:p>
        </p:txBody>
      </p:sp>
      <p:sp>
        <p:nvSpPr>
          <p:cNvPr id="3" name="Text Box 3"/>
          <p:cNvSpPr txBox="1">
            <a:spLocks noChangeArrowheads="1"/>
          </p:cNvSpPr>
          <p:nvPr/>
        </p:nvSpPr>
        <p:spPr bwMode="auto">
          <a:xfrm>
            <a:off x="227013" y="57150"/>
            <a:ext cx="8456612" cy="369332"/>
          </a:xfrm>
          <a:prstGeom prst="rect">
            <a:avLst/>
          </a:prstGeom>
          <a:noFill/>
          <a:ln w="9525">
            <a:noFill/>
            <a:miter lim="800000"/>
            <a:headEnd/>
            <a:tailEnd/>
          </a:ln>
        </p:spPr>
        <p:txBody>
          <a:bodyPr wrap="square" lIns="0" tIns="0" rIns="0" bIns="0">
            <a:spAutoFit/>
          </a:bodyPr>
          <a:lstStyle/>
          <a:p>
            <a:pPr>
              <a:spcBef>
                <a:spcPct val="50000"/>
              </a:spcBef>
            </a:pPr>
            <a:r>
              <a:rPr lang="en-US" b="1" dirty="0" smtClean="0">
                <a:solidFill>
                  <a:schemeClr val="accent2"/>
                </a:solidFill>
              </a:rPr>
              <a:t>Unknown Mean and Unknown Variance</a:t>
            </a:r>
            <a:endParaRPr lang="en-US" b="1" baseline="30000" dirty="0">
              <a:solidFill>
                <a:schemeClr val="accent2"/>
              </a:solidFill>
            </a:endParaRPr>
          </a:p>
        </p:txBody>
      </p:sp>
      <p:graphicFrame>
        <p:nvGraphicFramePr>
          <p:cNvPr id="5" name="Object 4"/>
          <p:cNvGraphicFramePr>
            <a:graphicFrameLocks noChangeAspect="1"/>
          </p:cNvGraphicFramePr>
          <p:nvPr/>
        </p:nvGraphicFramePr>
        <p:xfrm>
          <a:off x="3592642" y="1768946"/>
          <a:ext cx="609600" cy="292100"/>
        </p:xfrm>
        <a:graphic>
          <a:graphicData uri="http://schemas.openxmlformats.org/presentationml/2006/ole">
            <mc:AlternateContent xmlns:mc="http://schemas.openxmlformats.org/markup-compatibility/2006">
              <mc:Choice xmlns:v="urn:schemas-microsoft-com:vml" Requires="v">
                <p:oleObj spid="_x0000_s264227" name="Equation" r:id="rId3" imgW="609480" imgH="291960" progId="Equation.3">
                  <p:embed/>
                </p:oleObj>
              </mc:Choice>
              <mc:Fallback>
                <p:oleObj name="Equation" r:id="rId3" imgW="609480" imgH="29196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92642" y="1768946"/>
                        <a:ext cx="609600" cy="2921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9700" name="Object 4"/>
          <p:cNvGraphicFramePr>
            <a:graphicFrameLocks noChangeAspect="1"/>
          </p:cNvGraphicFramePr>
          <p:nvPr/>
        </p:nvGraphicFramePr>
        <p:xfrm>
          <a:off x="7667470" y="2085377"/>
          <a:ext cx="558800" cy="292100"/>
        </p:xfrm>
        <a:graphic>
          <a:graphicData uri="http://schemas.openxmlformats.org/presentationml/2006/ole">
            <mc:AlternateContent xmlns:mc="http://schemas.openxmlformats.org/markup-compatibility/2006">
              <mc:Choice xmlns:v="urn:schemas-microsoft-com:vml" Requires="v">
                <p:oleObj spid="_x0000_s264228" name="Equation" r:id="rId5" imgW="558720" imgH="291960" progId="Equation.3">
                  <p:embed/>
                </p:oleObj>
              </mc:Choice>
              <mc:Fallback>
                <p:oleObj name="Equation" r:id="rId5" imgW="558720" imgH="29196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67470" y="2085377"/>
                        <a:ext cx="558800" cy="2921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9701" name="Object 5"/>
          <p:cNvGraphicFramePr>
            <a:graphicFrameLocks noChangeAspect="1"/>
          </p:cNvGraphicFramePr>
          <p:nvPr/>
        </p:nvGraphicFramePr>
        <p:xfrm>
          <a:off x="3273061" y="5975584"/>
          <a:ext cx="1041400" cy="304800"/>
        </p:xfrm>
        <a:graphic>
          <a:graphicData uri="http://schemas.openxmlformats.org/presentationml/2006/ole">
            <mc:AlternateContent xmlns:mc="http://schemas.openxmlformats.org/markup-compatibility/2006">
              <mc:Choice xmlns:v="urn:schemas-microsoft-com:vml" Requires="v">
                <p:oleObj spid="_x0000_s264229" name="Equation" r:id="rId7" imgW="1041120" imgH="304560" progId="Equation.DSMT4">
                  <p:embed/>
                </p:oleObj>
              </mc:Choice>
              <mc:Fallback>
                <p:oleObj name="Equation" r:id="rId7" imgW="1041120" imgH="30456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73061" y="5975584"/>
                        <a:ext cx="1041400" cy="3048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9157299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6804" y="614597"/>
            <a:ext cx="8723834" cy="5678478"/>
          </a:xfrm>
          <a:prstGeom prst="rect">
            <a:avLst/>
          </a:prstGeom>
        </p:spPr>
        <p:txBody>
          <a:bodyPr wrap="square" lIns="0" tIns="0" rIns="0" bIns="0" rtlCol="0">
            <a:spAutoFit/>
          </a:bodyPr>
          <a:lstStyle/>
          <a:p>
            <a:pPr marL="165100" indent="-165100">
              <a:spcAft>
                <a:spcPts val="1200"/>
              </a:spcAft>
              <a:buFont typeface="Arial" pitchFamily="34" charset="0"/>
              <a:buChar char="•"/>
            </a:pPr>
            <a:r>
              <a:rPr lang="en-US" sz="1800" b="1" dirty="0" smtClean="0"/>
              <a:t>A common task in hypothesis testing is to compare statistics computed over samples of two distributions to determine how likely it is that the two distributions are equivalent.</a:t>
            </a:r>
          </a:p>
          <a:p>
            <a:pPr marL="165100" indent="-165100">
              <a:spcAft>
                <a:spcPts val="1200"/>
              </a:spcAft>
              <a:buFont typeface="Arial" pitchFamily="34" charset="0"/>
              <a:buChar char="•"/>
            </a:pPr>
            <a:r>
              <a:rPr lang="en-US" sz="1800" b="1" dirty="0" smtClean="0"/>
              <a:t> For example, we may want to compare the estimates of the means and variances of two sampled distributions, each of which is assumed Gaussian with means </a:t>
            </a:r>
            <a:r>
              <a:rPr lang="en-US" sz="1800" i="1" dirty="0" smtClean="0"/>
              <a:t>µ</a:t>
            </a:r>
            <a:r>
              <a:rPr lang="en-US" sz="1800" b="1" baseline="-25000" dirty="0" smtClean="0"/>
              <a:t>1</a:t>
            </a:r>
            <a:r>
              <a:rPr lang="en-US" sz="1800" b="1" dirty="0" smtClean="0"/>
              <a:t> and </a:t>
            </a:r>
            <a:r>
              <a:rPr lang="en-US" sz="1800" i="1" dirty="0" smtClean="0"/>
              <a:t>µ</a:t>
            </a:r>
            <a:r>
              <a:rPr lang="en-US" sz="1800" baseline="-25000" dirty="0" smtClean="0"/>
              <a:t>2</a:t>
            </a:r>
            <a:r>
              <a:rPr lang="en-US" sz="1800" b="1" dirty="0" smtClean="0"/>
              <a:t> and variances </a:t>
            </a:r>
            <a:r>
              <a:rPr lang="en-US" sz="1800" i="1" dirty="0" smtClean="0">
                <a:sym typeface="Symbol"/>
              </a:rPr>
              <a:t>σ</a:t>
            </a:r>
            <a:r>
              <a:rPr lang="en-US" sz="1800" baseline="-25000" dirty="0" smtClean="0">
                <a:sym typeface="Symbol"/>
              </a:rPr>
              <a:t>1</a:t>
            </a:r>
            <a:r>
              <a:rPr lang="en-US" sz="1800" baseline="30000" dirty="0" smtClean="0">
                <a:sym typeface="Symbol"/>
              </a:rPr>
              <a:t>2</a:t>
            </a:r>
            <a:r>
              <a:rPr lang="en-US" sz="1800" b="1" dirty="0" smtClean="0">
                <a:sym typeface="Symbol"/>
              </a:rPr>
              <a:t> </a:t>
            </a:r>
            <a:r>
              <a:rPr lang="en-US" sz="1800" b="1" dirty="0" smtClean="0"/>
              <a:t>and </a:t>
            </a:r>
            <a:r>
              <a:rPr lang="en-US" sz="1800" i="1" dirty="0" smtClean="0">
                <a:sym typeface="Symbol"/>
              </a:rPr>
              <a:t>σ</a:t>
            </a:r>
            <a:r>
              <a:rPr lang="en-US" sz="1800" baseline="-25000" dirty="0" smtClean="0">
                <a:sym typeface="Symbol"/>
              </a:rPr>
              <a:t>2</a:t>
            </a:r>
            <a:r>
              <a:rPr lang="en-US" sz="1800" baseline="30000" dirty="0" smtClean="0">
                <a:sym typeface="Symbol"/>
              </a:rPr>
              <a:t>2</a:t>
            </a:r>
            <a:r>
              <a:rPr lang="en-US" sz="1800" b="1" dirty="0" smtClean="0"/>
              <a:t>, respectively.</a:t>
            </a:r>
          </a:p>
          <a:p>
            <a:pPr marL="165100" indent="-165100">
              <a:spcAft>
                <a:spcPts val="600"/>
              </a:spcAft>
              <a:buFont typeface="Arial" pitchFamily="34" charset="0"/>
              <a:buChar char="•"/>
            </a:pPr>
            <a:r>
              <a:rPr lang="en-US" sz="1800" b="1" dirty="0" smtClean="0"/>
              <a:t>Consider the case for comparing the means of the two populations. We begin by forming the null hypothesis that the two means are equivalent:</a:t>
            </a:r>
          </a:p>
          <a:p>
            <a:pPr marL="344488" indent="-179388">
              <a:spcAft>
                <a:spcPts val="600"/>
              </a:spcAft>
              <a:buFont typeface="Wingdings" pitchFamily="2" charset="2"/>
              <a:buChar char="§"/>
              <a:tabLst>
                <a:tab pos="3208338" algn="l"/>
              </a:tabLst>
            </a:pPr>
            <a:r>
              <a:rPr lang="en-US" sz="1800" b="1" dirty="0" smtClean="0"/>
              <a:t>Null Hypothesis:	</a:t>
            </a:r>
            <a:r>
              <a:rPr lang="en-US" sz="1800" i="1" dirty="0" smtClean="0"/>
              <a:t>H</a:t>
            </a:r>
            <a:r>
              <a:rPr lang="en-US" sz="1800" baseline="-25000" dirty="0" smtClean="0"/>
              <a:t>0</a:t>
            </a:r>
            <a:r>
              <a:rPr lang="en-US" sz="1800" dirty="0" smtClean="0"/>
              <a:t>:</a:t>
            </a:r>
            <a:r>
              <a:rPr lang="en-US" sz="1800" b="1" dirty="0" smtClean="0"/>
              <a:t> </a:t>
            </a:r>
            <a:r>
              <a:rPr lang="en-US" sz="1800" i="1" dirty="0" smtClean="0"/>
              <a:t>µ</a:t>
            </a:r>
            <a:r>
              <a:rPr lang="en-US" sz="1800" b="1" baseline="-25000" dirty="0" smtClean="0"/>
              <a:t>1</a:t>
            </a:r>
            <a:r>
              <a:rPr lang="en-US" sz="1800" dirty="0" smtClean="0"/>
              <a:t> = </a:t>
            </a:r>
            <a:r>
              <a:rPr lang="en-US" sz="1800" i="1" dirty="0" smtClean="0"/>
              <a:t>µ</a:t>
            </a:r>
            <a:r>
              <a:rPr lang="en-US" sz="1800" baseline="-25000" dirty="0" smtClean="0"/>
              <a:t>2</a:t>
            </a:r>
            <a:r>
              <a:rPr lang="en-US" sz="1800" b="1" dirty="0" smtClean="0"/>
              <a:t> or </a:t>
            </a:r>
            <a:r>
              <a:rPr lang="en-US" sz="1800" i="1" dirty="0" smtClean="0"/>
              <a:t>µ</a:t>
            </a:r>
            <a:r>
              <a:rPr lang="en-US" sz="1800" b="1" baseline="-25000" dirty="0" smtClean="0"/>
              <a:t>1</a:t>
            </a:r>
            <a:r>
              <a:rPr lang="en-US" sz="1800" dirty="0" smtClean="0"/>
              <a:t> - </a:t>
            </a:r>
            <a:r>
              <a:rPr lang="en-US" sz="1800" i="1" dirty="0" smtClean="0"/>
              <a:t>µ</a:t>
            </a:r>
            <a:r>
              <a:rPr lang="en-US" sz="1800" baseline="-25000" dirty="0" smtClean="0"/>
              <a:t>2</a:t>
            </a:r>
            <a:r>
              <a:rPr lang="en-US" sz="1800" dirty="0" smtClean="0"/>
              <a:t> = 0</a:t>
            </a:r>
            <a:endParaRPr lang="en-US" sz="1800" b="1" dirty="0" smtClean="0"/>
          </a:p>
          <a:p>
            <a:pPr marL="344488" indent="-179388">
              <a:spcAft>
                <a:spcPts val="600"/>
              </a:spcAft>
              <a:buFont typeface="Wingdings" pitchFamily="2" charset="2"/>
              <a:buChar char="§"/>
              <a:tabLst>
                <a:tab pos="3208338" algn="l"/>
              </a:tabLst>
            </a:pPr>
            <a:r>
              <a:rPr lang="en-US" sz="1800" b="1" dirty="0" smtClean="0"/>
              <a:t>Alternate Hypothesis:	</a:t>
            </a:r>
            <a:r>
              <a:rPr lang="en-US" sz="1800" i="1" dirty="0" smtClean="0"/>
              <a:t>H</a:t>
            </a:r>
            <a:r>
              <a:rPr lang="en-US" sz="1800" baseline="-25000" dirty="0" smtClean="0"/>
              <a:t>1</a:t>
            </a:r>
            <a:r>
              <a:rPr lang="en-US" sz="1800" b="1" dirty="0" smtClean="0"/>
              <a:t>: </a:t>
            </a:r>
            <a:r>
              <a:rPr lang="en-US" sz="1800" i="1" dirty="0" smtClean="0"/>
              <a:t>µ</a:t>
            </a:r>
            <a:r>
              <a:rPr lang="en-US" sz="1800" b="1" baseline="-25000" dirty="0" smtClean="0"/>
              <a:t>1</a:t>
            </a:r>
            <a:r>
              <a:rPr lang="en-US" sz="1800" dirty="0" smtClean="0"/>
              <a:t> </a:t>
            </a:r>
            <a:r>
              <a:rPr lang="en-US" sz="1800" dirty="0" smtClean="0">
                <a:sym typeface="Symbol"/>
              </a:rPr>
              <a:t>≠</a:t>
            </a:r>
            <a:r>
              <a:rPr lang="en-US" sz="1800" dirty="0" smtClean="0"/>
              <a:t> </a:t>
            </a:r>
            <a:r>
              <a:rPr lang="en-US" sz="1800" i="1" dirty="0" smtClean="0"/>
              <a:t>µ</a:t>
            </a:r>
            <a:r>
              <a:rPr lang="en-US" sz="1800" baseline="-25000" dirty="0" smtClean="0"/>
              <a:t>2</a:t>
            </a:r>
            <a:r>
              <a:rPr lang="en-US" sz="1800" b="1" dirty="0" smtClean="0"/>
              <a:t> or </a:t>
            </a:r>
            <a:r>
              <a:rPr lang="en-US" sz="1800" dirty="0" smtClean="0"/>
              <a:t>|</a:t>
            </a:r>
            <a:r>
              <a:rPr lang="en-US" sz="1800" i="1" dirty="0" smtClean="0"/>
              <a:t>µ</a:t>
            </a:r>
            <a:r>
              <a:rPr lang="en-US" sz="1800" b="1" baseline="-25000" dirty="0" smtClean="0"/>
              <a:t>1</a:t>
            </a:r>
            <a:r>
              <a:rPr lang="en-US" sz="1800" dirty="0" smtClean="0"/>
              <a:t> - </a:t>
            </a:r>
            <a:r>
              <a:rPr lang="en-US" sz="1800" i="1" dirty="0" smtClean="0"/>
              <a:t>µ</a:t>
            </a:r>
            <a:r>
              <a:rPr lang="en-US" sz="1800" baseline="-25000" dirty="0" smtClean="0"/>
              <a:t>2</a:t>
            </a:r>
            <a:r>
              <a:rPr lang="en-US" sz="1800" dirty="0" smtClean="0"/>
              <a:t>| &gt; 0</a:t>
            </a:r>
            <a:endParaRPr lang="en-US" sz="1800" b="1" dirty="0" smtClean="0"/>
          </a:p>
          <a:p>
            <a:pPr marL="165100" indent="-165100">
              <a:spcAft>
                <a:spcPts val="1200"/>
              </a:spcAft>
              <a:buFont typeface="Arial" pitchFamily="34" charset="0"/>
              <a:buChar char="•"/>
            </a:pPr>
            <a:r>
              <a:rPr lang="en-US" sz="1800" b="1" dirty="0" smtClean="0"/>
              <a:t>We randomly select </a:t>
            </a:r>
            <a:r>
              <a:rPr lang="en-US" sz="1800" i="1" dirty="0" smtClean="0"/>
              <a:t>n</a:t>
            </a:r>
            <a:r>
              <a:rPr lang="en-US" sz="1800" baseline="-25000" dirty="0" smtClean="0"/>
              <a:t>1</a:t>
            </a:r>
            <a:r>
              <a:rPr lang="en-US" sz="1800" b="1" dirty="0" smtClean="0"/>
              <a:t> samples from the first population and then draw </a:t>
            </a:r>
            <a:r>
              <a:rPr lang="en-US" sz="1800" i="1" dirty="0" smtClean="0"/>
              <a:t>n</a:t>
            </a:r>
            <a:r>
              <a:rPr lang="en-US" sz="1800" baseline="-25000" dirty="0" smtClean="0"/>
              <a:t>2 </a:t>
            </a:r>
            <a:r>
              <a:rPr lang="en-US" sz="1800" b="1" dirty="0" smtClean="0"/>
              <a:t>samples independently from the second population. The difference between the two sample means            is an unbiased point estimate of the difference of the true population means </a:t>
            </a:r>
            <a:r>
              <a:rPr lang="en-US" sz="1800" i="1" dirty="0" smtClean="0"/>
              <a:t>µ</a:t>
            </a:r>
            <a:r>
              <a:rPr lang="en-US" sz="1800" b="1" baseline="-25000" dirty="0" smtClean="0"/>
              <a:t>1</a:t>
            </a:r>
            <a:r>
              <a:rPr lang="en-US" sz="1800" dirty="0" smtClean="0"/>
              <a:t> - </a:t>
            </a:r>
            <a:r>
              <a:rPr lang="en-US" sz="1800" i="1" dirty="0" smtClean="0"/>
              <a:t>µ</a:t>
            </a:r>
            <a:r>
              <a:rPr lang="en-US" sz="1800" baseline="-25000" dirty="0" smtClean="0"/>
              <a:t>2</a:t>
            </a:r>
            <a:r>
              <a:rPr lang="en-US" sz="1800" b="1" dirty="0" smtClean="0"/>
              <a:t>.</a:t>
            </a:r>
          </a:p>
          <a:p>
            <a:pPr marL="165100" indent="-165100">
              <a:spcAft>
                <a:spcPts val="600"/>
              </a:spcAft>
              <a:buFont typeface="Arial" pitchFamily="34" charset="0"/>
              <a:buChar char="•"/>
            </a:pPr>
            <a:r>
              <a:rPr lang="en-US" sz="1800" b="1" dirty="0" smtClean="0"/>
              <a:t>Noting that this is a linear function of two random variables, the sampling distribution of the statistic            is a normal distribution with a mean of</a:t>
            </a:r>
            <a:br>
              <a:rPr lang="en-US" sz="1800" b="1" dirty="0" smtClean="0"/>
            </a:br>
            <a:r>
              <a:rPr lang="en-US" sz="1800" dirty="0" smtClean="0"/>
              <a:t>(</a:t>
            </a:r>
            <a:r>
              <a:rPr lang="en-US" sz="1800" i="1" dirty="0" smtClean="0"/>
              <a:t>µ</a:t>
            </a:r>
            <a:r>
              <a:rPr lang="en-US" sz="1800" baseline="-25000" dirty="0" smtClean="0"/>
              <a:t>1</a:t>
            </a:r>
            <a:r>
              <a:rPr lang="en-US" sz="1800" dirty="0" smtClean="0"/>
              <a:t> - </a:t>
            </a:r>
            <a:r>
              <a:rPr lang="en-US" sz="1800" i="1" dirty="0" smtClean="0"/>
              <a:t>µ</a:t>
            </a:r>
            <a:r>
              <a:rPr lang="en-US" sz="1800" baseline="-25000" dirty="0" smtClean="0"/>
              <a:t>2</a:t>
            </a:r>
            <a:r>
              <a:rPr lang="en-US" sz="1800" dirty="0" smtClean="0"/>
              <a:t>) </a:t>
            </a:r>
            <a:r>
              <a:rPr lang="en-US" sz="1800" b="1" dirty="0" smtClean="0"/>
              <a:t>and a variance of </a:t>
            </a:r>
            <a:r>
              <a:rPr lang="en-US" sz="1800" dirty="0" smtClean="0"/>
              <a:t>(</a:t>
            </a:r>
            <a:r>
              <a:rPr lang="en-US" sz="1800" i="1" dirty="0" smtClean="0">
                <a:sym typeface="Symbol"/>
              </a:rPr>
              <a:t>σ</a:t>
            </a:r>
            <a:r>
              <a:rPr lang="en-US" sz="1800" baseline="-25000" dirty="0" smtClean="0">
                <a:sym typeface="Symbol"/>
              </a:rPr>
              <a:t>1</a:t>
            </a:r>
            <a:r>
              <a:rPr lang="en-US" sz="1800" baseline="30000" dirty="0" smtClean="0">
                <a:sym typeface="Symbol"/>
              </a:rPr>
              <a:t>2</a:t>
            </a:r>
            <a:r>
              <a:rPr lang="en-US" sz="1800" dirty="0" smtClean="0">
                <a:sym typeface="Symbol"/>
              </a:rPr>
              <a:t>/n</a:t>
            </a:r>
            <a:r>
              <a:rPr lang="en-US" sz="1800" baseline="-25000" dirty="0" smtClean="0">
                <a:sym typeface="Symbol"/>
              </a:rPr>
              <a:t>1</a:t>
            </a:r>
            <a:r>
              <a:rPr lang="en-US" sz="1800" b="1" dirty="0" smtClean="0">
                <a:sym typeface="Symbol"/>
              </a:rPr>
              <a:t> </a:t>
            </a:r>
            <a:r>
              <a:rPr lang="en-US" sz="1800" b="1" dirty="0" smtClean="0"/>
              <a:t>and </a:t>
            </a:r>
            <a:r>
              <a:rPr lang="en-US" sz="1800" i="1" dirty="0" smtClean="0">
                <a:sym typeface="Symbol"/>
              </a:rPr>
              <a:t>σ</a:t>
            </a:r>
            <a:r>
              <a:rPr lang="en-US" sz="1800" baseline="-25000" dirty="0" smtClean="0">
                <a:sym typeface="Symbol"/>
              </a:rPr>
              <a:t>2</a:t>
            </a:r>
            <a:r>
              <a:rPr lang="en-US" sz="1800" baseline="30000" dirty="0" smtClean="0">
                <a:sym typeface="Symbol"/>
              </a:rPr>
              <a:t>2</a:t>
            </a:r>
            <a:r>
              <a:rPr lang="en-US" sz="1800" dirty="0" smtClean="0"/>
              <a:t>/n</a:t>
            </a:r>
            <a:r>
              <a:rPr lang="en-US" sz="1800" baseline="-25000" dirty="0" smtClean="0"/>
              <a:t>2</a:t>
            </a:r>
            <a:r>
              <a:rPr lang="en-US" sz="1800" dirty="0" smtClean="0"/>
              <a:t>)</a:t>
            </a:r>
            <a:r>
              <a:rPr lang="en-US" sz="1800" b="1" dirty="0" smtClean="0"/>
              <a:t>. (Note that the variances are additive!)</a:t>
            </a:r>
          </a:p>
        </p:txBody>
      </p:sp>
      <p:sp>
        <p:nvSpPr>
          <p:cNvPr id="3" name="Text Box 3"/>
          <p:cNvSpPr txBox="1">
            <a:spLocks noChangeArrowheads="1"/>
          </p:cNvSpPr>
          <p:nvPr/>
        </p:nvSpPr>
        <p:spPr bwMode="auto">
          <a:xfrm>
            <a:off x="227013" y="57150"/>
            <a:ext cx="8456612" cy="369332"/>
          </a:xfrm>
          <a:prstGeom prst="rect">
            <a:avLst/>
          </a:prstGeom>
          <a:noFill/>
          <a:ln w="9525">
            <a:noFill/>
            <a:miter lim="800000"/>
            <a:headEnd/>
            <a:tailEnd/>
          </a:ln>
        </p:spPr>
        <p:txBody>
          <a:bodyPr wrap="square" lIns="0" tIns="0" rIns="0" bIns="0">
            <a:spAutoFit/>
          </a:bodyPr>
          <a:lstStyle/>
          <a:p>
            <a:pPr>
              <a:spcBef>
                <a:spcPct val="50000"/>
              </a:spcBef>
            </a:pPr>
            <a:r>
              <a:rPr lang="en-US" b="1" dirty="0" smtClean="0">
                <a:solidFill>
                  <a:schemeClr val="accent2"/>
                </a:solidFill>
              </a:rPr>
              <a:t>z-Statistic</a:t>
            </a:r>
            <a:endParaRPr lang="en-US" b="1" baseline="30000" dirty="0">
              <a:solidFill>
                <a:schemeClr val="accent2"/>
              </a:solidFill>
            </a:endParaRPr>
          </a:p>
        </p:txBody>
      </p:sp>
      <p:graphicFrame>
        <p:nvGraphicFramePr>
          <p:cNvPr id="4" name="Object 3"/>
          <p:cNvGraphicFramePr>
            <a:graphicFrameLocks noChangeAspect="1"/>
          </p:cNvGraphicFramePr>
          <p:nvPr/>
        </p:nvGraphicFramePr>
        <p:xfrm>
          <a:off x="2832725" y="4467171"/>
          <a:ext cx="660400" cy="292100"/>
        </p:xfrm>
        <a:graphic>
          <a:graphicData uri="http://schemas.openxmlformats.org/presentationml/2006/ole">
            <mc:AlternateContent xmlns:mc="http://schemas.openxmlformats.org/markup-compatibility/2006">
              <mc:Choice xmlns:v="urn:schemas-microsoft-com:vml" Requires="v">
                <p:oleObj spid="_x0000_s265242" name="Equation" r:id="rId3" imgW="660240" imgH="291960" progId="Equation.3">
                  <p:embed/>
                </p:oleObj>
              </mc:Choice>
              <mc:Fallback>
                <p:oleObj name="Equation" r:id="rId3" imgW="660240" imgH="29196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32725" y="4467171"/>
                        <a:ext cx="660400" cy="2921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31747" name="Object 3"/>
          <p:cNvGraphicFramePr>
            <a:graphicFrameLocks noChangeAspect="1"/>
          </p:cNvGraphicFramePr>
          <p:nvPr>
            <p:extLst>
              <p:ext uri="{D42A27DB-BD31-4B8C-83A1-F6EECF244321}">
                <p14:modId xmlns:p14="http://schemas.microsoft.com/office/powerpoint/2010/main" val="1539017511"/>
              </p:ext>
            </p:extLst>
          </p:nvPr>
        </p:nvGraphicFramePr>
        <p:xfrm>
          <a:off x="3254323" y="5401632"/>
          <a:ext cx="660400" cy="292100"/>
        </p:xfrm>
        <a:graphic>
          <a:graphicData uri="http://schemas.openxmlformats.org/presentationml/2006/ole">
            <mc:AlternateContent xmlns:mc="http://schemas.openxmlformats.org/markup-compatibility/2006">
              <mc:Choice xmlns:v="urn:schemas-microsoft-com:vml" Requires="v">
                <p:oleObj spid="_x0000_s265243" name="Equation" r:id="rId5" imgW="660240" imgH="291960" progId="Equation.DSMT4">
                  <p:embed/>
                </p:oleObj>
              </mc:Choice>
              <mc:Fallback>
                <p:oleObj name="Equation" r:id="rId5" imgW="660240" imgH="29196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54323" y="5401632"/>
                        <a:ext cx="660400" cy="2921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100990373"/>
      </p:ext>
    </p:extLst>
  </p:cSld>
  <p:clrMapOvr>
    <a:masterClrMapping/>
  </p:clrMapOvr>
</p:sld>
</file>

<file path=ppt/theme/theme1.xml><?xml version="1.0" encoding="utf-8"?>
<a:theme xmlns:a="http://schemas.openxmlformats.org/drawingml/2006/main" name="lecture_title">
  <a:themeElements>
    <a:clrScheme name="ISIP Standard">
      <a:dk1>
        <a:srgbClr val="000000"/>
      </a:dk1>
      <a:lt1>
        <a:srgbClr val="000000"/>
      </a:lt1>
      <a:dk2>
        <a:srgbClr val="000000"/>
      </a:dk2>
      <a:lt2>
        <a:srgbClr val="000000"/>
      </a:lt2>
      <a:accent1>
        <a:srgbClr val="333399"/>
      </a:accent1>
      <a:accent2>
        <a:srgbClr val="892034"/>
      </a:accent2>
      <a:accent3>
        <a:srgbClr val="FFFFE2"/>
      </a:accent3>
      <a:accent4>
        <a:srgbClr val="FFFFE2"/>
      </a:accent4>
      <a:accent5>
        <a:srgbClr val="FFFFE2"/>
      </a:accent5>
      <a:accent6>
        <a:srgbClr val="FFFFE2"/>
      </a:accent6>
      <a:hlink>
        <a:srgbClr val="892034"/>
      </a:hlink>
      <a:folHlink>
        <a:srgbClr val="892034"/>
      </a:folHlink>
    </a:clrScheme>
    <a:fontScheme name="ISIP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isip_default">
  <a:themeElements>
    <a:clrScheme name="ISIP Standard">
      <a:dk1>
        <a:srgbClr val="000000"/>
      </a:dk1>
      <a:lt1>
        <a:srgbClr val="000000"/>
      </a:lt1>
      <a:dk2>
        <a:srgbClr val="000000"/>
      </a:dk2>
      <a:lt2>
        <a:srgbClr val="000000"/>
      </a:lt2>
      <a:accent1>
        <a:srgbClr val="333399"/>
      </a:accent1>
      <a:accent2>
        <a:srgbClr val="892034"/>
      </a:accent2>
      <a:accent3>
        <a:srgbClr val="FFFFE2"/>
      </a:accent3>
      <a:accent4>
        <a:srgbClr val="FFFFE2"/>
      </a:accent4>
      <a:accent5>
        <a:srgbClr val="FFFFE2"/>
      </a:accent5>
      <a:accent6>
        <a:srgbClr val="FFFFE2"/>
      </a:accent6>
      <a:hlink>
        <a:srgbClr val="892034"/>
      </a:hlink>
      <a:folHlink>
        <a:srgbClr val="892034"/>
      </a:folHlink>
    </a:clrScheme>
    <a:fontScheme name="ISIP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ecture_default">
  <a:themeElements>
    <a:clrScheme name="ISIP Standard">
      <a:dk1>
        <a:srgbClr val="000000"/>
      </a:dk1>
      <a:lt1>
        <a:srgbClr val="000000"/>
      </a:lt1>
      <a:dk2>
        <a:srgbClr val="000000"/>
      </a:dk2>
      <a:lt2>
        <a:srgbClr val="000000"/>
      </a:lt2>
      <a:accent1>
        <a:srgbClr val="333399"/>
      </a:accent1>
      <a:accent2>
        <a:srgbClr val="892034"/>
      </a:accent2>
      <a:accent3>
        <a:srgbClr val="FFFFE2"/>
      </a:accent3>
      <a:accent4>
        <a:srgbClr val="FFFFE2"/>
      </a:accent4>
      <a:accent5>
        <a:srgbClr val="FFFFE2"/>
      </a:accent5>
      <a:accent6>
        <a:srgbClr val="FFFFE2"/>
      </a:accent6>
      <a:hlink>
        <a:srgbClr val="892034"/>
      </a:hlink>
      <a:folHlink>
        <a:srgbClr val="892034"/>
      </a:folHlink>
    </a:clrScheme>
    <a:fontScheme name="ISIP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isip_default">
  <a:themeElements>
    <a:clrScheme name="ISIP Standard">
      <a:dk1>
        <a:srgbClr val="000000"/>
      </a:dk1>
      <a:lt1>
        <a:srgbClr val="000000"/>
      </a:lt1>
      <a:dk2>
        <a:srgbClr val="000000"/>
      </a:dk2>
      <a:lt2>
        <a:srgbClr val="000000"/>
      </a:lt2>
      <a:accent1>
        <a:srgbClr val="333399"/>
      </a:accent1>
      <a:accent2>
        <a:srgbClr val="892034"/>
      </a:accent2>
      <a:accent3>
        <a:srgbClr val="FFFFE2"/>
      </a:accent3>
      <a:accent4>
        <a:srgbClr val="FFFFE2"/>
      </a:accent4>
      <a:accent5>
        <a:srgbClr val="FFFFE2"/>
      </a:accent5>
      <a:accent6>
        <a:srgbClr val="FFFFE2"/>
      </a:accent6>
      <a:hlink>
        <a:srgbClr val="892034"/>
      </a:hlink>
      <a:folHlink>
        <a:srgbClr val="892034"/>
      </a:folHlink>
    </a:clrScheme>
    <a:fontScheme name="ISIP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lecture_title">
  <a:themeElements>
    <a:clrScheme name="ISIP Standard">
      <a:dk1>
        <a:srgbClr val="000000"/>
      </a:dk1>
      <a:lt1>
        <a:srgbClr val="000000"/>
      </a:lt1>
      <a:dk2>
        <a:srgbClr val="000000"/>
      </a:dk2>
      <a:lt2>
        <a:srgbClr val="000000"/>
      </a:lt2>
      <a:accent1>
        <a:srgbClr val="333399"/>
      </a:accent1>
      <a:accent2>
        <a:srgbClr val="892034"/>
      </a:accent2>
      <a:accent3>
        <a:srgbClr val="FFFFE2"/>
      </a:accent3>
      <a:accent4>
        <a:srgbClr val="FFFFE2"/>
      </a:accent4>
      <a:accent5>
        <a:srgbClr val="FFFFE2"/>
      </a:accent5>
      <a:accent6>
        <a:srgbClr val="FFFFE2"/>
      </a:accent6>
      <a:hlink>
        <a:srgbClr val="892034"/>
      </a:hlink>
      <a:folHlink>
        <a:srgbClr val="892034"/>
      </a:folHlink>
    </a:clrScheme>
    <a:fontScheme name="ISIP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lecture_title</Template>
  <TotalTime>7657</TotalTime>
  <Words>2430</Words>
  <Application>Microsoft Macintosh PowerPoint</Application>
  <PresentationFormat>Letter Paper (8.5x11 in)</PresentationFormat>
  <Paragraphs>104</Paragraphs>
  <Slides>16</Slides>
  <Notes>0</Notes>
  <HiddenSlides>0</HiddenSlides>
  <MMClips>0</MMClips>
  <ScaleCrop>false</ScaleCrop>
  <HeadingPairs>
    <vt:vector size="8" baseType="variant">
      <vt:variant>
        <vt:lpstr>Fonts Used</vt:lpstr>
      </vt:variant>
      <vt:variant>
        <vt:i4>4</vt:i4>
      </vt:variant>
      <vt:variant>
        <vt:lpstr>Theme</vt:lpstr>
      </vt:variant>
      <vt:variant>
        <vt:i4>5</vt:i4>
      </vt:variant>
      <vt:variant>
        <vt:lpstr>Embedded OLE Servers</vt:lpstr>
      </vt:variant>
      <vt:variant>
        <vt:i4>1</vt:i4>
      </vt:variant>
      <vt:variant>
        <vt:lpstr>Slide Titles</vt:lpstr>
      </vt:variant>
      <vt:variant>
        <vt:i4>16</vt:i4>
      </vt:variant>
    </vt:vector>
  </HeadingPairs>
  <TitlesOfParts>
    <vt:vector size="26" baseType="lpstr">
      <vt:lpstr>Symbol</vt:lpstr>
      <vt:lpstr>Times New Roman</vt:lpstr>
      <vt:lpstr>Wingdings</vt:lpstr>
      <vt:lpstr>Arial</vt:lpstr>
      <vt:lpstr>lecture_title</vt:lpstr>
      <vt:lpstr>isip_default</vt:lpstr>
      <vt:lpstr>lecture_default</vt:lpstr>
      <vt:lpstr>1_isip_default</vt:lpstr>
      <vt:lpstr>1_lecture_title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Gateway</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Valued Gateway Client</dc:creator>
  <cp:lastModifiedBy>Joseph Picone</cp:lastModifiedBy>
  <cp:revision>470</cp:revision>
  <dcterms:created xsi:type="dcterms:W3CDTF">2002-09-12T17:13:32Z</dcterms:created>
  <dcterms:modified xsi:type="dcterms:W3CDTF">2017-10-25T13:03:03Z</dcterms:modified>
</cp:coreProperties>
</file>