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8"/>
  </p:notesMasterIdLst>
  <p:handoutMasterIdLst>
    <p:handoutMasterId r:id="rId19"/>
  </p:handoutMasterIdLst>
  <p:sldIdLst>
    <p:sldId id="356" r:id="rId6"/>
    <p:sldId id="544" r:id="rId7"/>
    <p:sldId id="545" r:id="rId8"/>
    <p:sldId id="546" r:id="rId9"/>
    <p:sldId id="547" r:id="rId10"/>
    <p:sldId id="548" r:id="rId11"/>
    <p:sldId id="549" r:id="rId12"/>
    <p:sldId id="550" r:id="rId13"/>
    <p:sldId id="551" r:id="rId14"/>
    <p:sldId id="552" r:id="rId15"/>
    <p:sldId id="553" r:id="rId16"/>
    <p:sldId id="554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9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432" y="176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8" Type="http://schemas.openxmlformats.org/officeDocument/2006/relationships/image" Target="../media/image12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4" Type="http://schemas.openxmlformats.org/officeDocument/2006/relationships/image" Target="../media/image32.wmf"/><Relationship Id="rId5" Type="http://schemas.openxmlformats.org/officeDocument/2006/relationships/image" Target="../media/image33.wmf"/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8527 </a:t>
            </a:r>
            <a:r>
              <a:rPr lang="en-US" sz="1800" b="1" dirty="0">
                <a:solidFill>
                  <a:srgbClr val="333399"/>
                </a:solidFill>
              </a:rPr>
              <a:t>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8527 </a:t>
            </a:r>
            <a:r>
              <a:rPr lang="en-US" sz="1800" b="1" dirty="0">
                <a:solidFill>
                  <a:srgbClr val="333399"/>
                </a:solidFill>
              </a:rPr>
              <a:t>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poken-Language-Processing-Algorithm-Development/dp/0130226165" TargetMode="External"/><Relationship Id="rId4" Type="http://schemas.openxmlformats.org/officeDocument/2006/relationships/hyperlink" Target="http://acl.ldc.upenn.edu/P/P02/P02-1038.pdf" TargetMode="External"/><Relationship Id="rId5" Type="http://schemas.openxmlformats.org/officeDocument/2006/relationships/hyperlink" Target="http://ssli.ee.washington.edu/people/bilmes/ee516/lecs/lec12_slides.pdf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inference.phy.cam.ac.uk/kv227/papers/Discriminative_Training.pdf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23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30.w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31.wmf"/><Relationship Id="rId9" Type="http://schemas.openxmlformats.org/officeDocument/2006/relationships/oleObject" Target="../embeddings/oleObject26.bin"/><Relationship Id="rId10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10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1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7" Type="http://schemas.openxmlformats.org/officeDocument/2006/relationships/image" Target="../media/image26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K.V.: Discriminative Training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X.H.: Spoken Language Processing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F.O.: Maximum Entropy Models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J.B.: Discriminative Training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24</a:t>
            </a:r>
            <a:r>
              <a:rPr lang="en-US" b="1" dirty="0" smtClean="0">
                <a:solidFill>
                  <a:schemeClr val="accent1"/>
                </a:solidFill>
              </a:rPr>
              <a:t>: </a:t>
            </a:r>
            <a:r>
              <a:rPr lang="en-US" b="1" dirty="0" smtClean="0">
                <a:solidFill>
                  <a:schemeClr val="accent2"/>
                </a:solidFill>
              </a:rPr>
              <a:t>DISCRIMINATIVE TRAINING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b="1" kern="0" dirty="0" smtClean="0"/>
              <a:t>is a positive learning constant that controls how we weight the competing classes.</a:t>
            </a:r>
          </a:p>
          <a:p>
            <a:pPr marL="165100" lvl="0" indent="-1651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 When </a:t>
            </a: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kern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en-US" sz="1800" kern="0" dirty="0" smtClean="0">
                <a:sym typeface="Symbol"/>
              </a:rPr>
              <a:t> ∞, </a:t>
            </a:r>
            <a:r>
              <a:rPr lang="en-US" altLang="en-US" sz="1800" b="1" kern="0" dirty="0" smtClean="0">
                <a:sym typeface="Symbol"/>
              </a:rPr>
              <a:t>the competing class score becomes</a:t>
            </a:r>
            <a:r>
              <a:rPr lang="en-US" altLang="en-US" sz="1800" kern="0" dirty="0" smtClean="0">
                <a:sym typeface="Symbol"/>
              </a:rPr>
              <a:t>                   </a:t>
            </a:r>
            <a:r>
              <a:rPr lang="en-US" altLang="en-US" sz="1800" b="1" kern="0" dirty="0" smtClean="0">
                <a:sym typeface="Symbol"/>
              </a:rPr>
              <a:t>;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= 1 </a:t>
            </a:r>
            <a:r>
              <a:rPr lang="en-US" altLang="en-US" sz="1800" b="1" kern="0" dirty="0" smtClean="0"/>
              <a:t>implies the average score for all competing classes is used.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To transform this to a smooth, differentiable function, we use a sigmoid function to embed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in a smooth zero-one function: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</a:t>
            </a:r>
            <a:r>
              <a:rPr lang="en-US" altLang="en-US" sz="1800" i="1" kern="0" dirty="0" smtClean="0"/>
              <a:t>l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essentially represents a soft recognition error count.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The recognizer’s loss function can be defined as: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where </a:t>
            </a:r>
            <a:r>
              <a:rPr lang="en-US" altLang="en-US" sz="1800" kern="0" dirty="0" err="1" smtClean="0">
                <a:sym typeface="Symbol"/>
              </a:rPr>
              <a:t>δ</a:t>
            </a:r>
            <a:r>
              <a:rPr lang="en-US" altLang="en-US" sz="1800" kern="0" dirty="0" smtClean="0">
                <a:sym typeface="Symbol"/>
              </a:rPr>
              <a:t>() </a:t>
            </a:r>
            <a:r>
              <a:rPr lang="en-US" altLang="en-US" sz="1800" b="1" kern="0" dirty="0" smtClean="0">
                <a:sym typeface="Symbol"/>
              </a:rPr>
              <a:t>is a Kronecker delta function.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Since                                                      , we can optimize </a:t>
            </a:r>
            <a:r>
              <a:rPr lang="en-US" altLang="en-US" sz="1800" i="1" kern="0" dirty="0" smtClean="0"/>
              <a:t>l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 instead of </a:t>
            </a:r>
            <a:r>
              <a:rPr lang="en-US" altLang="en-US" sz="1800" i="1" kern="0" dirty="0" smtClean="0"/>
              <a:t>L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.</a:t>
            </a:r>
            <a:endParaRPr lang="en-US" altLang="en-US" sz="1800" b="1" kern="0" dirty="0" smtClean="0">
              <a:sym typeface="Symbol"/>
            </a:endParaRPr>
          </a:p>
          <a:p>
            <a:pPr marL="165100" lvl="0" indent="-16510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We can rarely solve this analytically and instead must use gradient descent: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err="1" smtClean="0">
                <a:sym typeface="Symbol"/>
              </a:rPr>
              <a:t>Gradiant</a:t>
            </a:r>
            <a:r>
              <a:rPr lang="en-US" altLang="en-US" sz="1800" b="1" kern="0" dirty="0" smtClean="0">
                <a:sym typeface="Symbol"/>
              </a:rPr>
              <a:t> descent makes MCE, like MMIE, more computationally expensive.</a:t>
            </a:r>
            <a:endParaRPr lang="en-US" altLang="en-US" sz="1800" b="1" kern="0" dirty="0" smtClean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54025" y="2718840"/>
          <a:ext cx="1739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63" name="Equation" r:id="rId3" imgW="1739880" imgH="571320" progId="Equation.3">
                  <p:embed/>
                </p:oleObj>
              </mc:Choice>
              <mc:Fallback>
                <p:oleObj name="Equation" r:id="rId3" imgW="17398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718840"/>
                        <a:ext cx="1739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54025" y="3932420"/>
          <a:ext cx="3708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64" name="Equation" r:id="rId5" imgW="3708360" imgH="571320" progId="Equation.3">
                  <p:embed/>
                </p:oleObj>
              </mc:Choice>
              <mc:Fallback>
                <p:oleObj name="Equation" r:id="rId5" imgW="37083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932420"/>
                        <a:ext cx="3708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837052" y="1304924"/>
          <a:ext cx="115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65" name="Equation" r:id="rId7" imgW="1155600" imgH="419040" progId="Equation.3">
                  <p:embed/>
                </p:oleObj>
              </mc:Choice>
              <mc:Fallback>
                <p:oleObj name="Equation" r:id="rId7" imgW="1155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052" y="1304924"/>
                        <a:ext cx="1155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1057668" y="4893195"/>
          <a:ext cx="331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66" name="Equation" r:id="rId9" imgW="3314520" imgH="393480" progId="Equation.3">
                  <p:embed/>
                </p:oleObj>
              </mc:Choice>
              <mc:Fallback>
                <p:oleObj name="Equation" r:id="rId9" imgW="331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668" y="4893195"/>
                        <a:ext cx="3314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454025" y="5577669"/>
          <a:ext cx="229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67" name="Equation" r:id="rId11" imgW="2298600" imgH="380880" progId="Equation.DSMT4">
                  <p:embed/>
                </p:oleObj>
              </mc:Choice>
              <mc:Fallback>
                <p:oleObj name="Equation" r:id="rId11" imgW="2298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77669"/>
                        <a:ext cx="229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360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gradient descent approach is often referred to as generalized probabilistic descent (GPD).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A simpler, more pragmatic approach, to discriminative training is </a:t>
            </a:r>
            <a:r>
              <a:rPr lang="en-US" altLang="en-US" sz="1800" b="1" kern="0" dirty="0" smtClean="0">
                <a:solidFill>
                  <a:schemeClr val="accent1"/>
                </a:solidFill>
                <a:latin typeface="+mn-lt"/>
              </a:rPr>
              <a:t>corrective training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labeled training set is used to train parameters using MLE. A list of confusable or near-miss classes is generated (using N-best lists or lattices).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parameters of the models corresponding to the correct classes are reinforced; the parameters of the confusion classes are decremented. This is easy to do in Baum-Welch training because the “counts” are accumulated.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Corrective training was first introduced, and then later generalized into MMIE and MCE.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Neural networks offer an alternative to these functional approaches to discriminative training.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Discriminative training has been applied to every aspect </a:t>
            </a:r>
            <a:r>
              <a:rPr lang="en-US" altLang="en-US" sz="1800" b="1" kern="0" dirty="0" smtClean="0">
                <a:latin typeface="+mn-lt"/>
              </a:rPr>
              <a:t>of the pattern recognition problem including feature extraction, frame-level statistical modeling, and adaptation.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error in a closed-loop training paradigm is </a:t>
            </a:r>
            <a:r>
              <a:rPr kumimoji="0" lang="en-US" alt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</a:t>
            </a:r>
            <a:r>
              <a:rPr lang="en-US" altLang="en-US" sz="1800" b="1" kern="0" dirty="0" smtClean="0">
                <a:latin typeface="+mn-lt"/>
              </a:rPr>
              <a:t>y powerful.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3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Discussed the use of these concepts in pattern recognition</a:t>
            </a:r>
            <a:r>
              <a:rPr lang="en-US" altLang="en-US" sz="1800" b="1" smtClean="0"/>
              <a:t>, particularly the goal of minimization of conditional entropy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Demonstrated the </a:t>
            </a:r>
            <a:r>
              <a:rPr lang="en-US" altLang="en-US" sz="1800" b="1" dirty="0" smtClean="0"/>
              <a:t>relationship between </a:t>
            </a:r>
            <a:r>
              <a:rPr lang="en-US" altLang="en-US" sz="1800" b="1" smtClean="0"/>
              <a:t>minimization  of  conditional entropy and mutual information.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</a:t>
            </a:r>
            <a:r>
              <a:rPr lang="en-US" altLang="en-US" sz="1800" b="1" smtClean="0"/>
              <a:t>erived </a:t>
            </a:r>
            <a:r>
              <a:rPr lang="en-US" altLang="en-US" sz="1800" b="1" dirty="0" smtClean="0"/>
              <a:t>a method of training that maximizes mutual information (</a:t>
            </a:r>
            <a:r>
              <a:rPr lang="en-US" altLang="en-US" sz="1800" b="1" smtClean="0"/>
              <a:t>MMIE).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its implementation within an HMM framework.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Introduced </a:t>
            </a:r>
            <a:r>
              <a:rPr lang="en-US" altLang="en-US" sz="1800" b="1" dirty="0" smtClean="0"/>
              <a:t>an alternative to MMIE that directly minimizes errors (MCE).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approaches to MCE using gradient descent.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</a:t>
            </a:r>
            <a:r>
              <a:rPr lang="en-US" altLang="en-US" sz="1800" b="1" dirty="0" smtClean="0"/>
              <a:t>practice, MMIE and MCE produce similar results.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These methods carry the usual concerns about generalization: can models trained on one particular corpus or task transfer to another task?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practice, generalization has not been robust across widely varying applications or channel conditions.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controlled environments, performance improvements are statistically significant but not overwhelmingly impressive.</a:t>
            </a:r>
            <a:endParaRPr lang="en-US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 and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9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0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1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2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3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4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5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6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Mutual Information in Pattern Recognition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= {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If our goal is to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then we can try and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 </a:t>
            </a:r>
            <a:r>
              <a:rPr lang="en-US" sz="1800" b="1" dirty="0" smtClean="0"/>
              <a:t>or maximize </a:t>
            </a:r>
            <a:r>
              <a:rPr lang="en-US" sz="1800" i="1" dirty="0" smtClean="0">
                <a:latin typeface="Times New Roman" pitchFamily="18" charset="0"/>
              </a:rPr>
              <a:t>I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minimization of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</a:t>
            </a:r>
            <a:r>
              <a:rPr lang="en-US" sz="1800" b="1" dirty="0" smtClean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 smtClean="0">
                <a:solidFill>
                  <a:schemeClr val="accent1"/>
                </a:solidFill>
              </a:rPr>
              <a:t>minimum entropy</a:t>
            </a:r>
            <a:r>
              <a:rPr lang="en-US" sz="1800" b="1" dirty="0" smtClean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Alternately, we can estimate parameters of our model that maximize mutual information --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 smtClean="0"/>
              <a:t> (MMIE).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3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4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Posteriors and Bayes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 smtClean="0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 smtClean="0">
                <a:latin typeface="+mn-lt"/>
                <a:sym typeface="Symbol"/>
              </a:rPr>
              <a:t>i</a:t>
            </a:r>
            <a:r>
              <a:rPr lang="en-US" altLang="en-US" sz="1800" b="1" kern="0" dirty="0" smtClean="0">
                <a:latin typeface="+mn-lt"/>
              </a:rPr>
              <a:t>, with the maximum posterior probability,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>
                <a:latin typeface="+mn-lt"/>
              </a:rPr>
              <a:t>|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The evidence, </a:t>
            </a:r>
            <a:r>
              <a:rPr lang="en-US" altLang="en-US" sz="1800" i="1" kern="0" dirty="0" smtClean="0">
                <a:latin typeface="+mn-lt"/>
                <a:sym typeface="Symbol"/>
              </a:rPr>
              <a:t>p</a:t>
            </a:r>
            <a:r>
              <a:rPr lang="en-US" altLang="en-US" sz="1800" kern="0" dirty="0" smtClean="0">
                <a:latin typeface="+mn-lt"/>
                <a:sym typeface="Symbol"/>
              </a:rPr>
              <a:t>(</a:t>
            </a:r>
            <a:r>
              <a:rPr lang="en-US" altLang="en-US" sz="1800" b="1" kern="0" dirty="0" smtClean="0">
                <a:latin typeface="+mn-lt"/>
                <a:sym typeface="Symbol"/>
              </a:rPr>
              <a:t>x</a:t>
            </a:r>
            <a:r>
              <a:rPr lang="en-US" altLang="en-US" sz="1800" kern="0" dirty="0" smtClean="0">
                <a:latin typeface="+mn-lt"/>
                <a:sym typeface="Symbol"/>
              </a:rPr>
              <a:t>)</a:t>
            </a:r>
            <a:r>
              <a:rPr lang="en-US" altLang="en-US" sz="1800" b="1" kern="0" dirty="0" smtClean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during training, the value of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A conditional maximum likelihood estimator, </a:t>
            </a:r>
            <a:r>
              <a:rPr lang="en-US" altLang="en-US" sz="1800" b="1" i="1" kern="0" dirty="0" err="1" smtClean="0">
                <a:sym typeface="Symbol"/>
              </a:rPr>
              <a:t>θ</a:t>
            </a:r>
            <a:r>
              <a:rPr lang="en-US" altLang="en-US" sz="1800" kern="0" baseline="30000" dirty="0" smtClean="0">
                <a:sym typeface="Symbol"/>
              </a:rPr>
              <a:t>*</a:t>
            </a:r>
            <a:r>
              <a:rPr lang="en-US" altLang="en-US" sz="1800" kern="0" baseline="-25000" dirty="0" smtClean="0">
                <a:sym typeface="Symbol"/>
              </a:rPr>
              <a:t>CMLE</a:t>
            </a:r>
            <a:r>
              <a:rPr lang="en-US" altLang="en-US" sz="1800" b="1" kern="0" dirty="0" smtClean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we don’t know the joint distribution,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X,Ω</a:t>
            </a:r>
            <a:r>
              <a:rPr lang="en-US" altLang="en-US" sz="1800" kern="0" dirty="0" smtClean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7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8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9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0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Approximations to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6124709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define the instantaneous mutual information: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assume equal priors, then maximizing the conditional likelihood is equivalent</a:t>
            </a:r>
            <a:r>
              <a:rPr lang="en-US" altLang="en-US" sz="1800" b="1" kern="0" dirty="0" smtClean="0">
                <a:latin typeface="+mn-lt"/>
              </a:rPr>
              <a:t> to maximizing the instantaneous mutual information. This is referred to as MMIE.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expand </a:t>
            </a:r>
            <a:r>
              <a:rPr lang="en-US" altLang="en-US" sz="1800" i="1" kern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err="1" smtClean="0">
                <a:latin typeface="+mn-lt"/>
              </a:rPr>
              <a:t>x</a:t>
            </a:r>
            <a:r>
              <a:rPr lang="en-US" altLang="en-US" sz="1800" kern="0" dirty="0" err="1" smtClean="0">
                <a:latin typeface="+mn-lt"/>
              </a:rPr>
              <a:t>,</a:t>
            </a:r>
            <a:r>
              <a:rPr lang="en-US" altLang="en-US" sz="1800" kern="0" dirty="0" err="1" smtClean="0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into two terms, one representing the correct class, and the other representing the incorrect classes (or competing models):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posterior probability,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</a:t>
            </a:r>
            <a:r>
              <a:rPr lang="en-US" altLang="en-US" sz="1800" kern="0" dirty="0" smtClean="0"/>
              <a:t> </a:t>
            </a:r>
            <a:r>
              <a:rPr lang="en-US" altLang="en-US" sz="1800" b="1" kern="0" dirty="0" smtClean="0"/>
              <a:t>can be rewritten as:</a:t>
            </a:r>
          </a:p>
          <a:p>
            <a:pPr marL="165100" lvl="0" indent="-165100">
              <a:spcBef>
                <a:spcPts val="60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Maximization of the posterior implies we need to reinforce the correct model and minimize the contribution from the competing models.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further rewrite the posterior: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0" name="Object 22"/>
          <p:cNvGraphicFramePr>
            <a:graphicFrameLocks noChangeAspect="1"/>
          </p:cNvGraphicFramePr>
          <p:nvPr/>
        </p:nvGraphicFramePr>
        <p:xfrm>
          <a:off x="449263" y="954088"/>
          <a:ext cx="2298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91" name="Equation" r:id="rId3" imgW="2298600" imgH="609480" progId="Equation.3">
                  <p:embed/>
                </p:oleObj>
              </mc:Choice>
              <mc:Fallback>
                <p:oleObj name="Equation" r:id="rId3" imgW="22986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54088"/>
                        <a:ext cx="2298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449263" y="3099165"/>
          <a:ext cx="3721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92" name="Equation" r:id="rId5" imgW="3720960" imgH="431640" progId="Equation.3">
                  <p:embed/>
                </p:oleObj>
              </mc:Choice>
              <mc:Fallback>
                <p:oleObj name="Equation" r:id="rId5" imgW="372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099165"/>
                        <a:ext cx="3721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449263" y="3939839"/>
          <a:ext cx="4102101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93" name="Equation" r:id="rId7" imgW="4101840" imgH="749160" progId="Equation.3">
                  <p:embed/>
                </p:oleObj>
              </mc:Choice>
              <mc:Fallback>
                <p:oleObj name="Equation" r:id="rId7" imgW="410184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939839"/>
                        <a:ext cx="4102101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449263" y="5608638"/>
          <a:ext cx="2946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94" name="Equation" r:id="rId9" imgW="2946240" imgH="1028520" progId="Equation.3">
                  <p:embed/>
                </p:oleObj>
              </mc:Choice>
              <mc:Fallback>
                <p:oleObj name="Equation" r:id="rId9" imgW="29462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608638"/>
                        <a:ext cx="2946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72589" y="5950919"/>
            <a:ext cx="3013023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implies we must maximize: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6752058" y="5823288"/>
          <a:ext cx="1612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95" name="Equation" r:id="rId11" imgW="1612800" imgH="749160" progId="Equation.DSMT4">
                  <p:embed/>
                </p:oleObj>
              </mc:Choice>
              <mc:Fallback>
                <p:oleObj name="Equation" r:id="rId11" imgW="16128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058" y="5823288"/>
                        <a:ext cx="1612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71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Additional Comments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illustrates a fundamental difference: in MLE, only the correct model need be updated during </a:t>
            </a:r>
            <a:r>
              <a:rPr lang="en-US" altLang="en-US" sz="1800" b="1" kern="0" dirty="0" smtClean="0">
                <a:latin typeface="+mn-lt"/>
              </a:rPr>
              <a:t>training, while in MMIE, every model is updated.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greater the prior probability of a competing class label, </a:t>
            </a:r>
            <a:r>
              <a:rPr kumimoji="0" lang="en-US" altLang="en-US" sz="18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ω</a:t>
            </a:r>
            <a:r>
              <a:rPr lang="en-US" altLang="en-US" sz="1800" kern="0" baseline="-25000" dirty="0" smtClean="0">
                <a:latin typeface="+mn-lt"/>
                <a:sym typeface="Symbol"/>
              </a:rPr>
              <a:t>k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greater its contribution to the MMIE model, which makes sense since the chance of misrecognizing </a:t>
            </a:r>
            <a:r>
              <a:rPr lang="en-US" altLang="en-US" sz="1800" b="1" kern="0" noProof="0" dirty="0" smtClean="0">
                <a:latin typeface="+mn-lt"/>
              </a:rPr>
              <a:t>the input as this class is greater.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Thoug</a:t>
            </a:r>
            <a:r>
              <a:rPr lang="en-US" altLang="en-US" sz="1800" b="1" kern="0" dirty="0" smtClean="0">
                <a:latin typeface="+mn-lt"/>
              </a:rPr>
              <a:t>h it might appear MMIE and MLE are related, they will produce different solutions for finite amounts of training data. They should converge in the limit for infinite amounts of training data.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principal difference is that in MMIE, we decrement the likelihood of the </a:t>
            </a:r>
            <a:r>
              <a:rPr lang="en-US" altLang="en-US" sz="1800" b="1" kern="0" dirty="0" smtClean="0">
                <a:latin typeface="+mn-lt"/>
              </a:rPr>
              <a:t>the competing models, while in MLE, we only reinforce the correct model.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MMIE, however, is computationally very expensive and lacks an efficient maximization algorithm.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Instead, we must use gradient descent.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8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Gradient Descent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71125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will define our optimization problem as a minimization:</a:t>
            </a:r>
          </a:p>
          <a:p>
            <a:pPr marL="165100" lvl="0" indent="-165100">
              <a:spcBef>
                <a:spcPts val="48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No closed-form solution exists so we must use an iterative approach:</a:t>
            </a:r>
          </a:p>
          <a:p>
            <a:pPr marL="165100" lvl="0" indent="-165100">
              <a:spcBef>
                <a:spcPts val="30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can apply this approach to HMMs. </a:t>
            </a:r>
            <a:r>
              <a:rPr lang="en-US" sz="1800" b="1" dirty="0" smtClean="0"/>
              <a:t>The objective functions used in discriminative training are rational functions.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original Baum-Welch algorithm requires that the objective function be a homogenous polynomial.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Extended Baum-Welch (EBW) algorithm was developed for use on rational functions, and applied to continuous density HMM systems.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The reestimation formulas have been derived for the mean and diagonal covariance matrices for a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mixture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: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sz="1800" b="1" dirty="0" smtClean="0"/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850" y="2054070"/>
          <a:ext cx="218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85" name="Equation" r:id="rId3" imgW="2184120" imgH="380880" progId="Equation.3">
                  <p:embed/>
                </p:oleObj>
              </mc:Choice>
              <mc:Fallback>
                <p:oleObj name="Equation" r:id="rId3" imgW="21841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054070"/>
                        <a:ext cx="2184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50850" y="959580"/>
          <a:ext cx="22987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86" name="Equation" r:id="rId5" imgW="2298600" imgH="749160" progId="Equation.DSMT4">
                  <p:embed/>
                </p:oleObj>
              </mc:Choice>
              <mc:Fallback>
                <p:oleObj name="Equation" r:id="rId5" imgW="22986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59580"/>
                        <a:ext cx="22987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/>
          <a:srcRect l="35420" t="28828" r="8613" b="48377"/>
          <a:stretch>
            <a:fillRect/>
          </a:stretch>
        </p:blipFill>
        <p:spPr bwMode="auto">
          <a:xfrm>
            <a:off x="450850" y="5157615"/>
            <a:ext cx="4735747" cy="146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/>
          <a:srcRect l="35631" t="59535" r="33768" b="21247"/>
          <a:stretch>
            <a:fillRect/>
          </a:stretch>
        </p:blipFill>
        <p:spPr bwMode="auto">
          <a:xfrm>
            <a:off x="5501391" y="5313521"/>
            <a:ext cx="2598082" cy="123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98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Estimating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Mixture coefficients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transition probabilities are a little harder to estimate using discriminative training and have not showed significant improvements in performance.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Similarly, it is possible to integrate mixture splitting into the discriminative training process, but that has provided only marginal gains as well.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various strategies for estimating the learning parameter, </a:t>
            </a:r>
            <a:r>
              <a:rPr lang="en-US" sz="1800" i="1" dirty="0" smtClean="0"/>
              <a:t>D</a:t>
            </a:r>
            <a:r>
              <a:rPr lang="en-US" sz="1800" dirty="0" smtClean="0"/>
              <a:t>, </a:t>
            </a:r>
            <a:r>
              <a:rPr lang="en-US" sz="1800" b="1" dirty="0" smtClean="0"/>
              <a:t>and making this specific to the mixture component and the state.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note that calculation of the Gaussian occupancies (i.e. the probability of being in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 summed over all time) is required. In MLE training, these quantities are calculated for each training observation using the forward-backward algorithm (and transcriptions of the data).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MMIE training, we need counts for </a:t>
            </a:r>
            <a:br>
              <a:rPr lang="en-US" sz="1800" b="1" dirty="0" smtClean="0"/>
            </a:br>
            <a:r>
              <a:rPr lang="en-US" sz="1800" b="1" dirty="0" smtClean="0"/>
              <a:t>both the correct model (numerator) and </a:t>
            </a:r>
            <a:br>
              <a:rPr lang="en-US" sz="1800" b="1" dirty="0" smtClean="0"/>
            </a:br>
            <a:r>
              <a:rPr lang="en-US" sz="1800" b="1" dirty="0" smtClean="0"/>
              <a:t>all competing models (denominator).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latter is extremely expensive and has been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subject of much research. The preferred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is to use a lattice to approximate the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calculation of the probability of the competing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8175" y="4471988"/>
            <a:ext cx="2962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52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 techniques discussed thus far seek to maximize the likelihood function (MLE or MAP) or the posterior probability (MMIE).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Recall, early in the course we discussed the possibility of directly minimizing the probability of error,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(E)</a:t>
            </a:r>
            <a:r>
              <a:rPr lang="en-US" altLang="en-US" sz="1800" b="1" kern="0" dirty="0" smtClean="0">
                <a:latin typeface="+mn-lt"/>
              </a:rPr>
              <a:t>, or Bayes’ risk, which is known as minimum error rate estimation. But that is often intractable.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Minimum error rate classification is also known as minimum classification error (MCE).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 to MMIE, the algorithm generally tests the classifier using </a:t>
            </a:r>
            <a:r>
              <a:rPr lang="en-US" altLang="en-US" sz="1800" b="1" kern="0" dirty="0" err="1" smtClean="0">
                <a:latin typeface="+mn-lt"/>
              </a:rPr>
              <a:t>reestimated</a:t>
            </a:r>
            <a:r>
              <a:rPr lang="en-US" altLang="en-US" sz="1800" b="1" kern="0" dirty="0" smtClean="0">
                <a:latin typeface="+mn-lt"/>
              </a:rPr>
              <a:t> models, reinforces correct models, and suppresses incorrect 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 MMIE, we used a posterior,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 as the discriminant function. However, any valid discriminant function can be used. Let us denote a family of these functions as {</a:t>
            </a:r>
            <a:r>
              <a:rPr lang="en-US" altLang="en-US" sz="1800" i="1" kern="0" dirty="0" err="1" smtClean="0"/>
              <a:t>d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}.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To find an alternate smooth error function for MCE, assume the discriminant function family contains s discriminant functions </a:t>
            </a:r>
            <a:r>
              <a:rPr lang="en-US" altLang="en-US" sz="1800" i="1" kern="0" dirty="0" smtClean="0"/>
              <a:t>d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), </a:t>
            </a:r>
            <a:r>
              <a:rPr lang="en-US" altLang="en-US" sz="1800" i="1" kern="0" dirty="0" err="1" smtClean="0"/>
              <a:t>i</a:t>
            </a:r>
            <a:r>
              <a:rPr lang="en-US" altLang="en-US" sz="1800" kern="0" dirty="0" smtClean="0"/>
              <a:t> = 1, 2, …, </a:t>
            </a:r>
            <a:r>
              <a:rPr lang="en-US" altLang="en-US" sz="1800" i="1" kern="0" dirty="0" smtClean="0"/>
              <a:t>s</a:t>
            </a:r>
            <a:r>
              <a:rPr lang="en-US" altLang="en-US" sz="1800" kern="0" dirty="0" smtClean="0"/>
              <a:t>.</a:t>
            </a:r>
            <a:endParaRPr lang="en-US" altLang="en-US" sz="1800" b="1" kern="0" dirty="0" smtClean="0">
              <a:latin typeface="+mn-lt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attempt to minimize the error rate directly:</a:t>
            </a:r>
          </a:p>
          <a:p>
            <a:pPr marL="165100" lvl="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≠</a:t>
            </a:r>
            <a:r>
              <a:rPr lang="en-US" altLang="en-US" sz="1800" kern="0" dirty="0" smtClean="0">
                <a:latin typeface="+mn-lt"/>
              </a:rPr>
              <a:t> 0</a:t>
            </a:r>
            <a:r>
              <a:rPr lang="en-US" altLang="en-US" sz="1800" b="1" kern="0" dirty="0" smtClean="0">
                <a:latin typeface="+mn-lt"/>
              </a:rPr>
              <a:t> implies a recognition error;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= 0</a:t>
            </a:r>
            <a:r>
              <a:rPr lang="en-US" altLang="en-US" sz="1800" b="1" kern="0" dirty="0" smtClean="0">
                <a:latin typeface="+mn-lt"/>
                <a:sym typeface="Symbol"/>
              </a:rPr>
              <a:t> </a:t>
            </a:r>
            <a:r>
              <a:rPr lang="en-US" altLang="en-US" sz="1800" b="1" kern="0" dirty="0" smtClean="0">
                <a:latin typeface="+mn-lt"/>
              </a:rPr>
              <a:t>implies a correct recognition.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5486478"/>
          <a:ext cx="3581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9" name="Equation" r:id="rId3" imgW="3581280" imgH="596880" progId="Equation.DSMT4">
                  <p:embed/>
                </p:oleObj>
              </mc:Choice>
              <mc:Fallback>
                <p:oleObj name="Equation" r:id="rId3" imgW="35812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486478"/>
                        <a:ext cx="3581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5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7639</TotalTime>
  <Words>1472</Words>
  <Application>Microsoft Macintosh PowerPoint</Application>
  <PresentationFormat>Letter Paper (8.5x11 in)</PresentationFormat>
  <Paragraphs>97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463</cp:revision>
  <dcterms:created xsi:type="dcterms:W3CDTF">2002-09-12T17:13:32Z</dcterms:created>
  <dcterms:modified xsi:type="dcterms:W3CDTF">2017-10-20T12:45:00Z</dcterms:modified>
</cp:coreProperties>
</file>