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png" ContentType="image/png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5" r:id="rId2"/>
    <p:sldMasterId id="2147483677" r:id="rId3"/>
    <p:sldMasterId id="2147483682" r:id="rId4"/>
    <p:sldMasterId id="2147483694" r:id="rId5"/>
  </p:sldMasterIdLst>
  <p:notesMasterIdLst>
    <p:notesMasterId r:id="rId18"/>
  </p:notesMasterIdLst>
  <p:handoutMasterIdLst>
    <p:handoutMasterId r:id="rId19"/>
  </p:handoutMasterIdLst>
  <p:sldIdLst>
    <p:sldId id="356" r:id="rId6"/>
    <p:sldId id="544" r:id="rId7"/>
    <p:sldId id="545" r:id="rId8"/>
    <p:sldId id="546" r:id="rId9"/>
    <p:sldId id="547" r:id="rId10"/>
    <p:sldId id="548" r:id="rId11"/>
    <p:sldId id="549" r:id="rId12"/>
    <p:sldId id="550" r:id="rId13"/>
    <p:sldId id="551" r:id="rId14"/>
    <p:sldId id="552" r:id="rId15"/>
    <p:sldId id="553" r:id="rId16"/>
    <p:sldId id="554" r:id="rId17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6">
          <p15:clr>
            <a:srgbClr val="A4A3A4"/>
          </p15:clr>
        </p15:guide>
        <p15:guide id="2" pos="2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59" autoAdjust="0"/>
    <p:restoredTop sz="95377" autoAdjust="0"/>
  </p:normalViewPr>
  <p:slideViewPr>
    <p:cSldViewPr snapToGrid="0">
      <p:cViewPr varScale="1">
        <p:scale>
          <a:sx n="91" d="100"/>
          <a:sy n="91" d="100"/>
        </p:scale>
        <p:origin x="1432" y="176"/>
      </p:cViewPr>
      <p:guideLst>
        <p:guide orient="horz" pos="146"/>
        <p:guide pos="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7" Type="http://schemas.openxmlformats.org/officeDocument/2006/relationships/image" Target="../media/image11.wmf"/><Relationship Id="rId8" Type="http://schemas.openxmlformats.org/officeDocument/2006/relationships/image" Target="../media/image12.wmf"/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5" Type="http://schemas.openxmlformats.org/officeDocument/2006/relationships/image" Target="../media/image23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4" Type="http://schemas.openxmlformats.org/officeDocument/2006/relationships/image" Target="../media/image32.wmf"/><Relationship Id="rId5" Type="http://schemas.openxmlformats.org/officeDocument/2006/relationships/image" Target="../media/image33.wmf"/><Relationship Id="rId1" Type="http://schemas.openxmlformats.org/officeDocument/2006/relationships/image" Target="../media/image29.wmf"/><Relationship Id="rId2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</a:t>
            </a:r>
            <a:r>
              <a:rPr lang="en-US" sz="1800" b="1" dirty="0" smtClean="0">
                <a:solidFill>
                  <a:srgbClr val="333399"/>
                </a:solidFill>
              </a:rPr>
              <a:t>8527 </a:t>
            </a:r>
            <a:r>
              <a:rPr lang="en-US" sz="1800" b="1" dirty="0">
                <a:solidFill>
                  <a:srgbClr val="333399"/>
                </a:solidFill>
              </a:rPr>
              <a:t>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24,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</a:t>
            </a:r>
            <a:r>
              <a:rPr lang="en-US" sz="1800" b="1" dirty="0" smtClean="0">
                <a:solidFill>
                  <a:srgbClr val="333399"/>
                </a:solidFill>
              </a:rPr>
              <a:t>8527 </a:t>
            </a:r>
            <a:r>
              <a:rPr lang="en-US" sz="1800" b="1" dirty="0">
                <a:solidFill>
                  <a:srgbClr val="333399"/>
                </a:solidFill>
              </a:rPr>
              <a:t>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24,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Spoken-Language-Processing-Algorithm-Development/dp/0130226165" TargetMode="External"/><Relationship Id="rId4" Type="http://schemas.openxmlformats.org/officeDocument/2006/relationships/hyperlink" Target="http://acl.ldc.upenn.edu/P/P02/P02-1038.pdf" TargetMode="External"/><Relationship Id="rId5" Type="http://schemas.openxmlformats.org/officeDocument/2006/relationships/hyperlink" Target="http://ssli.ee.washington.edu/people/bilmes/ee516/lecs/lec12_slides.pdf" TargetMode="External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2" Type="http://schemas.openxmlformats.org/officeDocument/2006/relationships/hyperlink" Target="http://www.inference.phy.cam.ac.uk/kv227/papers/Discriminative_Training.pdf" TargetMode="Externa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7.bin"/><Relationship Id="rId12" Type="http://schemas.openxmlformats.org/officeDocument/2006/relationships/image" Target="../media/image33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23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6" Type="http://schemas.openxmlformats.org/officeDocument/2006/relationships/image" Target="../media/image30.wmf"/><Relationship Id="rId7" Type="http://schemas.openxmlformats.org/officeDocument/2006/relationships/oleObject" Target="../embeddings/oleObject25.bin"/><Relationship Id="rId8" Type="http://schemas.openxmlformats.org/officeDocument/2006/relationships/image" Target="../media/image31.wmf"/><Relationship Id="rId9" Type="http://schemas.openxmlformats.org/officeDocument/2006/relationships/oleObject" Target="../embeddings/oleObject26.bin"/><Relationship Id="rId10" Type="http://schemas.openxmlformats.org/officeDocument/2006/relationships/image" Target="../media/image3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10.w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18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6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7.w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9.bin"/><Relationship Id="rId12" Type="http://schemas.openxmlformats.org/officeDocument/2006/relationships/image" Target="../media/image23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5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0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21.w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2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25.wmf"/><Relationship Id="rId7" Type="http://schemas.openxmlformats.org/officeDocument/2006/relationships/image" Target="../media/image26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2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Bayes Rule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Mutual Information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Conditional Likelihood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Mutual Information Estimation (CMLE)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Maximum MI Estimation (MMIE)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Minimum Classification Error (MCE)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bg1"/>
                </a:solidFill>
                <a:hlinkClick r:id="rId2"/>
              </a:rPr>
              <a:t>K.V.: Discriminative Training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3"/>
              </a:rPr>
              <a:t>X.H.: Spoken Language Processing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4"/>
              </a:rPr>
              <a:t>F.O.: Maximum Entropy Models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5"/>
              </a:rPr>
              <a:t>J.B.: Discriminative Training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endParaRPr lang="en-US" sz="1800" b="1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 dirty="0" smtClean="0">
                <a:solidFill>
                  <a:schemeClr val="accent1"/>
                </a:solidFill>
              </a:rPr>
              <a:t>24</a:t>
            </a:r>
            <a:r>
              <a:rPr lang="en-US" b="1" dirty="0" smtClean="0">
                <a:solidFill>
                  <a:schemeClr val="accent1"/>
                </a:solidFill>
              </a:rPr>
              <a:t>: </a:t>
            </a:r>
            <a:r>
              <a:rPr lang="en-US" b="1" dirty="0" smtClean="0">
                <a:solidFill>
                  <a:schemeClr val="accent2"/>
                </a:solidFill>
              </a:rPr>
              <a:t>DISCRIMINATIVE TRAINING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11646" y="1405469"/>
            <a:ext cx="2293053" cy="173091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1253" y="2526194"/>
            <a:ext cx="2308043" cy="2154174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8" cstate="print"/>
          <a:srcRect l="515" t="12509" b="3322"/>
          <a:stretch>
            <a:fillRect/>
          </a:stretch>
        </p:blipFill>
        <p:spPr bwMode="auto">
          <a:xfrm>
            <a:off x="6157006" y="4324350"/>
            <a:ext cx="2521857" cy="1600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Minimum Error Rate Estimation (cont.)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178868" y="674557"/>
            <a:ext cx="8738120" cy="569626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1800" kern="0" dirty="0" err="1" smtClean="0">
                <a:sym typeface="Symbol"/>
              </a:rPr>
              <a:t>η</a:t>
            </a:r>
            <a:r>
              <a:rPr lang="en-US" altLang="en-US" sz="1800" kern="0" dirty="0" smtClean="0">
                <a:sym typeface="Symbol"/>
              </a:rPr>
              <a:t> </a:t>
            </a:r>
            <a:r>
              <a:rPr lang="en-US" altLang="en-US" sz="1800" b="1" kern="0" dirty="0" smtClean="0"/>
              <a:t>is a positive learning constant that controls how we weight the competing classes.</a:t>
            </a:r>
          </a:p>
          <a:p>
            <a:pPr marL="165100" lvl="0" indent="-1651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smtClean="0"/>
              <a:t> When </a:t>
            </a:r>
            <a:r>
              <a:rPr lang="en-US" altLang="en-US" sz="1800" kern="0" dirty="0" err="1" smtClean="0">
                <a:sym typeface="Symbol"/>
              </a:rPr>
              <a:t>η</a:t>
            </a:r>
            <a:r>
              <a:rPr lang="en-US" altLang="en-US" sz="1800" kern="0" dirty="0" smtClean="0">
                <a:sym typeface="Symbol"/>
              </a:rPr>
              <a:t> </a:t>
            </a:r>
            <a:r>
              <a:rPr lang="en-US" altLang="en-US" sz="1800" kern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en-US" sz="1800" kern="0" dirty="0" smtClean="0">
                <a:sym typeface="Symbol"/>
              </a:rPr>
              <a:t> ∞, </a:t>
            </a:r>
            <a:r>
              <a:rPr lang="en-US" altLang="en-US" sz="1800" b="1" kern="0" dirty="0" smtClean="0">
                <a:sym typeface="Symbol"/>
              </a:rPr>
              <a:t>the competing class score becomes</a:t>
            </a:r>
            <a:r>
              <a:rPr lang="en-US" altLang="en-US" sz="1800" kern="0" dirty="0" smtClean="0">
                <a:sym typeface="Symbol"/>
              </a:rPr>
              <a:t>                   </a:t>
            </a:r>
            <a:r>
              <a:rPr lang="en-US" altLang="en-US" sz="1800" b="1" kern="0" dirty="0" smtClean="0">
                <a:sym typeface="Symbol"/>
              </a:rPr>
              <a:t>;</a:t>
            </a:r>
            <a:r>
              <a:rPr lang="en-US" altLang="en-US" sz="1800" kern="0" dirty="0" smtClean="0">
                <a:sym typeface="Symbol"/>
              </a:rPr>
              <a:t> </a:t>
            </a:r>
            <a:r>
              <a:rPr lang="en-US" altLang="en-US" sz="1800" kern="0" dirty="0" err="1" smtClean="0">
                <a:sym typeface="Symbol"/>
              </a:rPr>
              <a:t>η</a:t>
            </a:r>
            <a:r>
              <a:rPr lang="en-US" altLang="en-US" sz="1800" kern="0" dirty="0" smtClean="0">
                <a:sym typeface="Symbol"/>
              </a:rPr>
              <a:t> = 1 </a:t>
            </a:r>
            <a:r>
              <a:rPr lang="en-US" altLang="en-US" sz="1800" b="1" kern="0" dirty="0" smtClean="0"/>
              <a:t>implies the average score for all competing classes is used.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smtClean="0"/>
              <a:t>To transform this to a smooth, differentiable function, we use a sigmoid function to embed </a:t>
            </a:r>
            <a:r>
              <a:rPr lang="en-US" altLang="en-US" sz="1800" i="1" kern="0" dirty="0" err="1" smtClean="0"/>
              <a:t>e</a:t>
            </a:r>
            <a:r>
              <a:rPr lang="en-US" altLang="en-US" sz="1800" kern="0" baseline="-25000" dirty="0" err="1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smtClean="0"/>
              <a:t>x</a:t>
            </a:r>
            <a:r>
              <a:rPr lang="en-US" altLang="en-US" sz="1800" kern="0" dirty="0" smtClean="0"/>
              <a:t>) </a:t>
            </a:r>
            <a:r>
              <a:rPr lang="en-US" altLang="en-US" sz="1800" b="1" kern="0" dirty="0" smtClean="0"/>
              <a:t>in a smooth zero-one function:</a:t>
            </a:r>
          </a:p>
          <a:p>
            <a:pPr marL="165100" lvl="0" indent="-165100">
              <a:spcBef>
                <a:spcPts val="4200"/>
              </a:spcBef>
              <a:spcAft>
                <a:spcPts val="600"/>
              </a:spcAft>
              <a:defRPr/>
            </a:pPr>
            <a:r>
              <a:rPr lang="en-US" altLang="en-US" sz="1800" b="1" kern="0" dirty="0" smtClean="0"/>
              <a:t>	</a:t>
            </a:r>
            <a:r>
              <a:rPr lang="en-US" altLang="en-US" sz="1800" i="1" kern="0" dirty="0" smtClean="0"/>
              <a:t>l</a:t>
            </a:r>
            <a:r>
              <a:rPr lang="en-US" altLang="en-US" sz="1800" kern="0" baseline="-25000" dirty="0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err="1" smtClean="0"/>
              <a:t>x,</a:t>
            </a:r>
            <a:r>
              <a:rPr lang="en-US" altLang="en-US" sz="1800" b="1" kern="0" dirty="0" err="1" smtClean="0">
                <a:sym typeface="Symbol"/>
              </a:rPr>
              <a:t>θ</a:t>
            </a:r>
            <a:r>
              <a:rPr lang="en-US" altLang="en-US" sz="1800" kern="0" dirty="0" smtClean="0"/>
              <a:t>) </a:t>
            </a:r>
            <a:r>
              <a:rPr lang="en-US" altLang="en-US" sz="1800" b="1" kern="0" dirty="0" smtClean="0"/>
              <a:t>essentially represents a soft recognition error count.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smtClean="0"/>
              <a:t>The recognizer’s loss function can be defined as:</a:t>
            </a:r>
          </a:p>
          <a:p>
            <a:pPr marL="165100" lvl="0" indent="-165100">
              <a:spcBef>
                <a:spcPts val="4200"/>
              </a:spcBef>
              <a:spcAft>
                <a:spcPts val="600"/>
              </a:spcAft>
              <a:defRPr/>
            </a:pPr>
            <a:r>
              <a:rPr lang="en-US" altLang="en-US" sz="1800" b="1" kern="0" dirty="0" smtClean="0"/>
              <a:t>	where </a:t>
            </a:r>
            <a:r>
              <a:rPr lang="en-US" altLang="en-US" sz="1800" kern="0" dirty="0" err="1" smtClean="0">
                <a:sym typeface="Symbol"/>
              </a:rPr>
              <a:t>δ</a:t>
            </a:r>
            <a:r>
              <a:rPr lang="en-US" altLang="en-US" sz="1800" kern="0" dirty="0" smtClean="0">
                <a:sym typeface="Symbol"/>
              </a:rPr>
              <a:t>() </a:t>
            </a:r>
            <a:r>
              <a:rPr lang="en-US" altLang="en-US" sz="1800" b="1" kern="0" dirty="0" smtClean="0">
                <a:sym typeface="Symbol"/>
              </a:rPr>
              <a:t>is a Kronecker delta function.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Since                                                      , we can optimize </a:t>
            </a:r>
            <a:r>
              <a:rPr lang="en-US" altLang="en-US" sz="1800" i="1" kern="0" dirty="0" smtClean="0"/>
              <a:t>l</a:t>
            </a:r>
            <a:r>
              <a:rPr lang="en-US" altLang="en-US" sz="1800" kern="0" baseline="-25000" dirty="0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err="1" smtClean="0"/>
              <a:t>x,</a:t>
            </a:r>
            <a:r>
              <a:rPr lang="en-US" altLang="en-US" sz="1800" b="1" kern="0" dirty="0" err="1" smtClean="0">
                <a:sym typeface="Symbol"/>
              </a:rPr>
              <a:t>θ</a:t>
            </a:r>
            <a:r>
              <a:rPr lang="en-US" altLang="en-US" sz="1800" kern="0" dirty="0" smtClean="0"/>
              <a:t>) instead of </a:t>
            </a:r>
            <a:r>
              <a:rPr lang="en-US" altLang="en-US" sz="1800" i="1" kern="0" dirty="0" smtClean="0"/>
              <a:t>L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err="1"/>
              <a:t>x,</a:t>
            </a:r>
            <a:r>
              <a:rPr lang="en-US" altLang="en-US" sz="1800" b="1" kern="0" dirty="0" err="1">
                <a:sym typeface="Symbol"/>
              </a:rPr>
              <a:t>θ</a:t>
            </a:r>
            <a:r>
              <a:rPr lang="en-US" altLang="en-US" sz="1800" kern="0" dirty="0" smtClean="0"/>
              <a:t>)</a:t>
            </a:r>
            <a:r>
              <a:rPr lang="en-US" altLang="en-US" sz="1800" b="1" kern="0" dirty="0" smtClean="0"/>
              <a:t>.</a:t>
            </a:r>
            <a:endParaRPr lang="en-US" altLang="en-US" sz="1800" b="1" kern="0" dirty="0" smtClean="0">
              <a:sym typeface="Symbol"/>
            </a:endParaRPr>
          </a:p>
          <a:p>
            <a:pPr marL="165100" lvl="0" indent="-16510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We can rarely solve this analytically and instead must use gradient descent:</a:t>
            </a:r>
          </a:p>
          <a:p>
            <a:pPr marL="165100" lvl="0" indent="-165100">
              <a:spcBef>
                <a:spcPts val="3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err="1" smtClean="0">
                <a:sym typeface="Symbol"/>
              </a:rPr>
              <a:t>Gradiant</a:t>
            </a:r>
            <a:r>
              <a:rPr lang="en-US" altLang="en-US" sz="1800" b="1" kern="0" dirty="0" smtClean="0">
                <a:sym typeface="Symbol"/>
              </a:rPr>
              <a:t> descent makes MCE, like MMIE, more computationally expensive.</a:t>
            </a:r>
            <a:endParaRPr lang="en-US" altLang="en-US" sz="1800" b="1" kern="0" dirty="0" smtClean="0"/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454025" y="2718840"/>
          <a:ext cx="1739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63" name="Equation" r:id="rId3" imgW="1739880" imgH="571320" progId="Equation.3">
                  <p:embed/>
                </p:oleObj>
              </mc:Choice>
              <mc:Fallback>
                <p:oleObj name="Equation" r:id="rId3" imgW="17398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2718840"/>
                        <a:ext cx="17399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454025" y="3932420"/>
          <a:ext cx="3708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64" name="Equation" r:id="rId5" imgW="3708360" imgH="571320" progId="Equation.3">
                  <p:embed/>
                </p:oleObj>
              </mc:Choice>
              <mc:Fallback>
                <p:oleObj name="Equation" r:id="rId5" imgW="37083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3932420"/>
                        <a:ext cx="37084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5837052" y="1304924"/>
          <a:ext cx="1155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65" name="Equation" r:id="rId7" imgW="1155600" imgH="419040" progId="Equation.3">
                  <p:embed/>
                </p:oleObj>
              </mc:Choice>
              <mc:Fallback>
                <p:oleObj name="Equation" r:id="rId7" imgW="1155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7052" y="1304924"/>
                        <a:ext cx="1155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0" name="Object 6"/>
          <p:cNvGraphicFramePr>
            <a:graphicFrameLocks noChangeAspect="1"/>
          </p:cNvGraphicFramePr>
          <p:nvPr/>
        </p:nvGraphicFramePr>
        <p:xfrm>
          <a:off x="1057668" y="4893195"/>
          <a:ext cx="3314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66" name="Equation" r:id="rId9" imgW="3314520" imgH="393480" progId="Equation.3">
                  <p:embed/>
                </p:oleObj>
              </mc:Choice>
              <mc:Fallback>
                <p:oleObj name="Equation" r:id="rId9" imgW="3314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668" y="4893195"/>
                        <a:ext cx="3314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1" name="Object 7"/>
          <p:cNvGraphicFramePr>
            <a:graphicFrameLocks noChangeAspect="1"/>
          </p:cNvGraphicFramePr>
          <p:nvPr/>
        </p:nvGraphicFramePr>
        <p:xfrm>
          <a:off x="454025" y="5577669"/>
          <a:ext cx="2298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67" name="Equation" r:id="rId11" imgW="2298600" imgH="380880" progId="Equation.DSMT4">
                  <p:embed/>
                </p:oleObj>
              </mc:Choice>
              <mc:Fallback>
                <p:oleObj name="Equation" r:id="rId11" imgW="22986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5577669"/>
                        <a:ext cx="2298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51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Minimum Error Rate Estimation (cont.)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178868" y="674557"/>
            <a:ext cx="8738120" cy="569626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360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gradient descent approach is often referred to as generalized probabilistic descent (GPD).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A simpler, more pragmatic approach, to discriminative training is </a:t>
            </a:r>
            <a:r>
              <a:rPr lang="en-US" altLang="en-US" sz="1800" b="1" kern="0" dirty="0" smtClean="0">
                <a:solidFill>
                  <a:schemeClr val="accent1"/>
                </a:solidFill>
                <a:latin typeface="+mn-lt"/>
              </a:rPr>
              <a:t>corrective training</a:t>
            </a:r>
            <a:r>
              <a:rPr lang="en-US" altLang="en-US" sz="1800" b="1" kern="0" dirty="0" smtClean="0">
                <a:latin typeface="+mn-lt"/>
              </a:rPr>
              <a:t>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labeled training set is used to train parameters using MLE. A list of confusable or near-miss classes is generated (using N-best lists or lattices).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The parameters of the models corresponding to the correct classes are reinforced; the parameters of the confusion classes are decremented. This is easy to do in Baum-Welch training because the “counts” are accumulated.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Corrective training was first introduced, and then later generalized into MMIE and MCE.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Neural networks offer an alternative to these functional approaches to discriminative training.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Discriminative training has been applied to every aspect </a:t>
            </a:r>
            <a:r>
              <a:rPr lang="en-US" altLang="en-US" sz="1800" b="1" kern="0" dirty="0" smtClean="0">
                <a:latin typeface="+mn-lt"/>
              </a:rPr>
              <a:t>of the pattern recognition problem including feature extraction, frame-level statistical modeling, and adaptation.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Minimization of error in a closed-loop training paradigm is </a:t>
            </a:r>
            <a:r>
              <a:rPr kumimoji="0" lang="en-US" altLang="en-US" sz="18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</a:t>
            </a:r>
            <a:r>
              <a:rPr lang="en-US" altLang="en-US" sz="1800" b="1" kern="0" dirty="0" smtClean="0">
                <a:latin typeface="+mn-lt"/>
              </a:rPr>
              <a:t>y powerful.</a:t>
            </a:r>
            <a:endParaRPr kumimoji="0" lang="en-US" altLang="en-US" sz="1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3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622665"/>
            <a:ext cx="868838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Reviewed basic concepts of entropy and mutual information from information theory.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Discussed the use of these concepts in pattern recognition</a:t>
            </a:r>
            <a:r>
              <a:rPr lang="en-US" altLang="en-US" sz="1800" b="1" smtClean="0"/>
              <a:t>, particularly the goal of minimization of conditional entropy</a:t>
            </a:r>
            <a:endParaRPr lang="en-US" altLang="en-US" sz="1800" b="1" dirty="0" smtClean="0"/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Demonstrated the </a:t>
            </a:r>
            <a:r>
              <a:rPr lang="en-US" altLang="en-US" sz="1800" b="1" dirty="0" smtClean="0"/>
              <a:t>relationship between </a:t>
            </a:r>
            <a:r>
              <a:rPr lang="en-US" altLang="en-US" sz="1800" b="1" smtClean="0"/>
              <a:t>minimization  of  conditional entropy and mutual information.</a:t>
            </a:r>
            <a:endParaRPr lang="en-US" altLang="en-US" sz="1800" b="1" dirty="0" smtClean="0"/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D</a:t>
            </a:r>
            <a:r>
              <a:rPr lang="en-US" altLang="en-US" sz="1800" b="1" smtClean="0"/>
              <a:t>erived </a:t>
            </a:r>
            <a:r>
              <a:rPr lang="en-US" altLang="en-US" sz="1800" b="1" dirty="0" smtClean="0"/>
              <a:t>a method of training that maximizes mutual information (</a:t>
            </a:r>
            <a:r>
              <a:rPr lang="en-US" altLang="en-US" sz="1800" b="1" smtClean="0"/>
              <a:t>MMIE).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Discussed </a:t>
            </a:r>
            <a:r>
              <a:rPr lang="en-US" altLang="en-US" sz="1800" b="1" dirty="0" smtClean="0"/>
              <a:t>its implementation within an HMM framework.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Introduced </a:t>
            </a:r>
            <a:r>
              <a:rPr lang="en-US" altLang="en-US" sz="1800" b="1" dirty="0" smtClean="0"/>
              <a:t>an alternative to MMIE that directly minimizes errors (MCE).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Discussed </a:t>
            </a:r>
            <a:r>
              <a:rPr lang="en-US" altLang="en-US" sz="1800" b="1" dirty="0" smtClean="0"/>
              <a:t>approaches to MCE using gradient descent.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In </a:t>
            </a:r>
            <a:r>
              <a:rPr lang="en-US" altLang="en-US" sz="1800" b="1" dirty="0" smtClean="0"/>
              <a:t>practice, MMIE and MCE produce similar results.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These methods carry the usual concerns about generalization: can models trained on one particular corpus or task transfer to another task?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In practice, generalization has not been robust across widely varying applications or channel conditions. 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In controlled environments, performance improvements are statistically significant but not overwhelmingly impressive.</a:t>
            </a:r>
            <a:endParaRPr lang="en-US" alt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1034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Entropy and Mutual Information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52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5100" indent="-165100">
              <a:spcBef>
                <a:spcPts val="48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entropy of a discrete random variable is defined as:</a:t>
            </a:r>
          </a:p>
          <a:p>
            <a:pPr marL="165100" indent="-165100">
              <a:spcBef>
                <a:spcPts val="3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joint entropy between two random variables, X and Y, is defined as:</a:t>
            </a:r>
          </a:p>
          <a:p>
            <a:pPr marL="165100" indent="-165100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conditional entropy is defined as:</a:t>
            </a:r>
          </a:p>
          <a:p>
            <a:pPr marL="165100" indent="-165100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mutual information between two random variables, X and Y, is defined as:</a:t>
            </a:r>
          </a:p>
          <a:p>
            <a:pPr marL="165100" indent="-165100">
              <a:spcBef>
                <a:spcPts val="64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There is an important direct relation between mutual information and entropy:</a:t>
            </a:r>
          </a:p>
          <a:p>
            <a:pPr marL="165100" indent="-165100"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By symmetry, it also follows that:</a:t>
            </a:r>
          </a:p>
          <a:p>
            <a:pPr marL="165100" indent="-165100"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Two other important relations:</a:t>
            </a:r>
          </a:p>
        </p:txBody>
      </p:sp>
      <p:graphicFrame>
        <p:nvGraphicFramePr>
          <p:cNvPr id="93190" name="Object 6"/>
          <p:cNvGraphicFramePr>
            <a:graphicFrameLocks noChangeAspect="1"/>
          </p:cNvGraphicFramePr>
          <p:nvPr/>
        </p:nvGraphicFramePr>
        <p:xfrm>
          <a:off x="449263" y="930593"/>
          <a:ext cx="2438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9" name="Equation" r:id="rId3" imgW="2438280" imgH="431640" progId="Equation.3">
                  <p:embed/>
                </p:oleObj>
              </mc:Choice>
              <mc:Fallback>
                <p:oleObj name="Equation" r:id="rId3" imgW="2438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930593"/>
                        <a:ext cx="2438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449263" y="1786573"/>
          <a:ext cx="3517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0" name="Equation" r:id="rId5" imgW="3517560" imgH="457200" progId="Equation.3">
                  <p:embed/>
                </p:oleObj>
              </mc:Choice>
              <mc:Fallback>
                <p:oleObj name="Equation" r:id="rId5" imgW="3517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1786573"/>
                        <a:ext cx="3517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449263" y="2655253"/>
          <a:ext cx="5702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1" name="Equation" r:id="rId7" imgW="5702040" imgH="457200" progId="Equation.3">
                  <p:embed/>
                </p:oleObj>
              </mc:Choice>
              <mc:Fallback>
                <p:oleObj name="Equation" r:id="rId7" imgW="57020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655253"/>
                        <a:ext cx="57023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5" name="Object 11"/>
          <p:cNvGraphicFramePr>
            <a:graphicFrameLocks noChangeAspect="1"/>
          </p:cNvGraphicFramePr>
          <p:nvPr/>
        </p:nvGraphicFramePr>
        <p:xfrm>
          <a:off x="449263" y="3536315"/>
          <a:ext cx="6464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2" name="Equation" r:id="rId9" imgW="6464160" imgH="647640" progId="Equation.3">
                  <p:embed/>
                </p:oleObj>
              </mc:Choice>
              <mc:Fallback>
                <p:oleObj name="Equation" r:id="rId9" imgW="646416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536315"/>
                        <a:ext cx="64643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6" name="Object 12"/>
          <p:cNvGraphicFramePr>
            <a:graphicFrameLocks noChangeAspect="1"/>
          </p:cNvGraphicFramePr>
          <p:nvPr/>
        </p:nvGraphicFramePr>
        <p:xfrm>
          <a:off x="449263" y="4718050"/>
          <a:ext cx="25781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3" name="Equation" r:id="rId11" imgW="2577960" imgH="266400" progId="Equation.3">
                  <p:embed/>
                </p:oleObj>
              </mc:Choice>
              <mc:Fallback>
                <p:oleObj name="Equation" r:id="rId11" imgW="25779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4718050"/>
                        <a:ext cx="25781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7" name="Object 13"/>
          <p:cNvGraphicFramePr>
            <a:graphicFrameLocks noChangeAspect="1"/>
          </p:cNvGraphicFramePr>
          <p:nvPr/>
        </p:nvGraphicFramePr>
        <p:xfrm>
          <a:off x="474663" y="5459730"/>
          <a:ext cx="2527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4" name="Equation" r:id="rId13" imgW="2527200" imgH="266400" progId="Equation.3">
                  <p:embed/>
                </p:oleObj>
              </mc:Choice>
              <mc:Fallback>
                <p:oleObj name="Equation" r:id="rId13" imgW="25272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5459730"/>
                        <a:ext cx="25273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8" name="Object 14"/>
          <p:cNvGraphicFramePr>
            <a:graphicFrameLocks noChangeAspect="1"/>
          </p:cNvGraphicFramePr>
          <p:nvPr/>
        </p:nvGraphicFramePr>
        <p:xfrm>
          <a:off x="449263" y="6122988"/>
          <a:ext cx="32512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5" name="Equation" r:id="rId15" imgW="3251160" imgH="266400" progId="Equation.3">
                  <p:embed/>
                </p:oleObj>
              </mc:Choice>
              <mc:Fallback>
                <p:oleObj name="Equation" r:id="rId15" imgW="32511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6122988"/>
                        <a:ext cx="32512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9" name="Object 15"/>
          <p:cNvGraphicFramePr>
            <a:graphicFrameLocks noChangeAspect="1"/>
          </p:cNvGraphicFramePr>
          <p:nvPr/>
        </p:nvGraphicFramePr>
        <p:xfrm>
          <a:off x="4178618" y="6122988"/>
          <a:ext cx="3479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6" name="Equation" r:id="rId17" imgW="3479760" imgH="266400" progId="Equation.DSMT4">
                  <p:embed/>
                </p:oleObj>
              </mc:Choice>
              <mc:Fallback>
                <p:oleObj name="Equation" r:id="rId17" imgW="34797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618" y="6122988"/>
                        <a:ext cx="3479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05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Mutual Information in Pattern Recognition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87531" y="699865"/>
            <a:ext cx="8688388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Given a sequence of observations, X = {x</a:t>
            </a:r>
            <a:r>
              <a:rPr lang="en-US" altLang="en-US" sz="18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x</a:t>
            </a:r>
            <a:r>
              <a:rPr lang="en-US" altLang="en-US" sz="18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…, 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x</a:t>
            </a:r>
            <a:r>
              <a:rPr lang="en-US" altLang="en-US" sz="1800" baseline="-25000" dirty="0" err="1" smtClean="0">
                <a:solidFill>
                  <a:schemeClr val="bg1"/>
                </a:solidFill>
              </a:rPr>
              <a:t>n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}, which typically can be viewed as features vectors, we would like to minimize the error in prediction of the corresponding class assignments, </a:t>
            </a:r>
            <a:r>
              <a:rPr lang="en-US" altLang="en-US" sz="1800" b="1" dirty="0" err="1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= {</a:t>
            </a:r>
            <a:r>
              <a:rPr lang="en-US" altLang="en-US" sz="1800" dirty="0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aseline="-25000" dirty="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</a:t>
            </a:r>
            <a:r>
              <a:rPr lang="en-US" altLang="en-US" sz="1800" dirty="0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aseline="-25000" dirty="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altLang="en-US" sz="1800" dirty="0" smtClean="0">
                <a:solidFill>
                  <a:schemeClr val="bg1"/>
                </a:solidFill>
                <a:sym typeface="Symbol"/>
              </a:rPr>
              <a:t>, …,</a:t>
            </a:r>
            <a:r>
              <a:rPr lang="en-US" altLang="en-US" sz="1800" dirty="0" err="1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aseline="-25000" dirty="0" err="1" smtClean="0">
                <a:solidFill>
                  <a:schemeClr val="bg1"/>
                </a:solidFill>
                <a:sym typeface="Symbol"/>
              </a:rPr>
              <a:t>m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}.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A reasonable approach would be to minimize the amount of uncertainty about the correct answer. This can be stated in information theoretic terms as minimization of the conditional entropy:</a:t>
            </a:r>
          </a:p>
          <a:p>
            <a:pPr marL="165100" indent="-165100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Using our relations from the previous page, we can write:</a:t>
            </a:r>
          </a:p>
          <a:p>
            <a:pPr marL="165100" indent="-165100">
              <a:spcBef>
                <a:spcPts val="54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If our goal is to minimize </a:t>
            </a:r>
            <a:r>
              <a:rPr lang="en-US" sz="1800" i="1" dirty="0" smtClean="0">
                <a:latin typeface="Times New Roman" pitchFamily="18" charset="0"/>
              </a:rPr>
              <a:t>H</a:t>
            </a:r>
            <a:r>
              <a:rPr lang="en-US" sz="1800" dirty="0" smtClean="0"/>
              <a:t>(</a:t>
            </a:r>
            <a:r>
              <a:rPr lang="en-US" sz="1800" b="1" dirty="0" smtClean="0">
                <a:sym typeface="Symbol"/>
              </a:rPr>
              <a:t>Ω</a:t>
            </a:r>
            <a:r>
              <a:rPr lang="en-US" sz="1800" dirty="0" smtClean="0"/>
              <a:t>|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, then we can try and minimize </a:t>
            </a:r>
            <a:r>
              <a:rPr lang="en-US" sz="1800" i="1" dirty="0" smtClean="0">
                <a:latin typeface="Times New Roman" pitchFamily="18" charset="0"/>
              </a:rPr>
              <a:t>H</a:t>
            </a:r>
            <a:r>
              <a:rPr lang="en-US" sz="1800" dirty="0" smtClean="0"/>
              <a:t>(</a:t>
            </a:r>
            <a:r>
              <a:rPr lang="en-US" sz="1800" b="1" dirty="0" err="1" smtClean="0">
                <a:sym typeface="Symbol"/>
              </a:rPr>
              <a:t>Ω</a:t>
            </a:r>
            <a:r>
              <a:rPr lang="en-US" sz="1800" dirty="0" smtClean="0"/>
              <a:t>) </a:t>
            </a:r>
            <a:r>
              <a:rPr lang="en-US" sz="1800" b="1" dirty="0" smtClean="0"/>
              <a:t>or maximize </a:t>
            </a:r>
            <a:r>
              <a:rPr lang="en-US" sz="1800" i="1" dirty="0" smtClean="0">
                <a:latin typeface="Times New Roman" pitchFamily="18" charset="0"/>
              </a:rPr>
              <a:t>I</a:t>
            </a:r>
            <a:r>
              <a:rPr lang="en-US" sz="1800" dirty="0" smtClean="0"/>
              <a:t>(</a:t>
            </a:r>
            <a:r>
              <a:rPr lang="en-US" sz="1800" b="1" dirty="0" smtClean="0">
                <a:sym typeface="Symbol"/>
              </a:rPr>
              <a:t>Ω</a:t>
            </a:r>
            <a:r>
              <a:rPr lang="en-US" sz="1800" dirty="0" smtClean="0"/>
              <a:t>|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. 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The minimization of </a:t>
            </a:r>
            <a:r>
              <a:rPr lang="en-US" sz="1800" i="1" dirty="0" smtClean="0">
                <a:latin typeface="Times New Roman" pitchFamily="18" charset="0"/>
              </a:rPr>
              <a:t>H</a:t>
            </a:r>
            <a:r>
              <a:rPr lang="en-US" sz="1800" dirty="0" smtClean="0"/>
              <a:t>(</a:t>
            </a:r>
            <a:r>
              <a:rPr lang="en-US" sz="1800" b="1" dirty="0" err="1" smtClean="0">
                <a:sym typeface="Symbol"/>
              </a:rPr>
              <a:t>Ω</a:t>
            </a:r>
            <a:r>
              <a:rPr lang="en-US" sz="1800" dirty="0" smtClean="0"/>
              <a:t>)</a:t>
            </a:r>
            <a:r>
              <a:rPr lang="en-US" sz="1800" b="1" dirty="0" smtClean="0"/>
              <a:t> corresponds to finding prior probabilities that minimize entropy, which amounts to accurate prediction of class labels from prior information. (In speech recognition, this is referred to as finding a language model with </a:t>
            </a:r>
            <a:r>
              <a:rPr lang="en-US" sz="1800" b="1" dirty="0" smtClean="0">
                <a:solidFill>
                  <a:schemeClr val="accent1"/>
                </a:solidFill>
              </a:rPr>
              <a:t>minimum entropy</a:t>
            </a:r>
            <a:r>
              <a:rPr lang="en-US" sz="1800" b="1" dirty="0" smtClean="0"/>
              <a:t>.)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Alternately, we can estimate parameters of our model that maximize mutual information -- referred to as </a:t>
            </a:r>
            <a:r>
              <a:rPr lang="en-US" sz="1800" b="1" dirty="0" smtClean="0">
                <a:solidFill>
                  <a:schemeClr val="accent1"/>
                </a:solidFill>
              </a:rPr>
              <a:t>maximum mutual information estimation</a:t>
            </a:r>
            <a:r>
              <a:rPr lang="en-US" sz="1800" b="1" dirty="0" smtClean="0"/>
              <a:t> (MMIE).</a:t>
            </a:r>
            <a:endParaRPr lang="en-US" altLang="en-US" sz="18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9263" y="2583498"/>
          <a:ext cx="5029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3" name="Equation" r:id="rId3" imgW="5029200" imgH="457200" progId="Equation.3">
                  <p:embed/>
                </p:oleObj>
              </mc:Choice>
              <mc:Fallback>
                <p:oleObj name="Equation" r:id="rId3" imgW="5029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583498"/>
                        <a:ext cx="5029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411163" y="3415665"/>
          <a:ext cx="2616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4" name="Equation" r:id="rId5" imgW="2616120" imgH="622080" progId="Equation.DSMT4">
                  <p:embed/>
                </p:oleObj>
              </mc:Choice>
              <mc:Fallback>
                <p:oleObj name="Equation" r:id="rId5" imgW="26161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3415665"/>
                        <a:ext cx="2616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37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Posteriors and Bayes Rule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2" name="Rectangle 20"/>
          <p:cNvSpPr txBox="1">
            <a:spLocks noChangeArrowheads="1"/>
          </p:cNvSpPr>
          <p:nvPr/>
        </p:nvSpPr>
        <p:spPr>
          <a:xfrm>
            <a:off x="178868" y="667886"/>
            <a:ext cx="8738120" cy="5418120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The decision rule for the minimum error rate classifier selects the class, </a:t>
            </a:r>
            <a:r>
              <a:rPr lang="en-US" altLang="en-US" sz="1800" kern="0" dirty="0" err="1" smtClean="0">
                <a:latin typeface="+mn-lt"/>
                <a:sym typeface="Symbol"/>
              </a:rPr>
              <a:t>ω</a:t>
            </a:r>
            <a:r>
              <a:rPr lang="en-US" altLang="en-US" sz="1800" kern="0" baseline="-25000" dirty="0" err="1" smtClean="0">
                <a:latin typeface="+mn-lt"/>
                <a:sym typeface="Symbol"/>
              </a:rPr>
              <a:t>i</a:t>
            </a:r>
            <a:r>
              <a:rPr lang="en-US" altLang="en-US" sz="1800" b="1" kern="0" dirty="0" smtClean="0">
                <a:latin typeface="+mn-lt"/>
              </a:rPr>
              <a:t>, with the maximum posterior probability, </a:t>
            </a:r>
            <a:r>
              <a:rPr lang="en-US" altLang="en-US" sz="1800" i="1" kern="0" dirty="0" smtClean="0">
                <a:latin typeface="+mn-lt"/>
              </a:rPr>
              <a:t>P</a:t>
            </a:r>
            <a:r>
              <a:rPr lang="en-US" altLang="en-US" sz="1800" kern="0" dirty="0" smtClean="0">
                <a:latin typeface="+mn-lt"/>
              </a:rPr>
              <a:t>(</a:t>
            </a:r>
            <a:r>
              <a:rPr lang="en-US" altLang="en-US" sz="1800" kern="0" dirty="0" err="1" smtClean="0">
                <a:sym typeface="Symbol"/>
              </a:rPr>
              <a:t>ω</a:t>
            </a:r>
            <a:r>
              <a:rPr lang="en-US" altLang="en-US" sz="1800" kern="0" baseline="-25000" dirty="0" err="1" smtClean="0">
                <a:sym typeface="Symbol"/>
              </a:rPr>
              <a:t>I</a:t>
            </a:r>
            <a:r>
              <a:rPr lang="en-US" altLang="en-US" sz="1800" kern="0" baseline="-25000" dirty="0" smtClean="0">
                <a:sym typeface="Symbol"/>
              </a:rPr>
              <a:t> </a:t>
            </a:r>
            <a:r>
              <a:rPr lang="en-US" altLang="en-US" sz="1800" kern="0" dirty="0" smtClean="0">
                <a:latin typeface="+mn-lt"/>
              </a:rPr>
              <a:t>|</a:t>
            </a:r>
            <a:r>
              <a:rPr lang="en-US" altLang="en-US" sz="1800" b="1" kern="0" dirty="0" smtClean="0">
                <a:latin typeface="+mn-lt"/>
              </a:rPr>
              <a:t>x</a:t>
            </a:r>
            <a:r>
              <a:rPr lang="en-US" altLang="en-US" sz="1800" kern="0" dirty="0" smtClean="0">
                <a:latin typeface="+mn-lt"/>
              </a:rPr>
              <a:t>)</a:t>
            </a:r>
            <a:r>
              <a:rPr lang="en-US" altLang="en-US" sz="1800" b="1" kern="0" dirty="0" smtClean="0">
                <a:latin typeface="+mn-lt"/>
              </a:rPr>
              <a:t>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Recalling Bayes Rule:</a:t>
            </a:r>
          </a:p>
          <a:p>
            <a:pPr marL="165100" lvl="0" indent="-165100">
              <a:spcBef>
                <a:spcPts val="48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The evidence, </a:t>
            </a:r>
            <a:r>
              <a:rPr lang="en-US" altLang="en-US" sz="1800" i="1" kern="0" dirty="0" smtClean="0">
                <a:latin typeface="+mn-lt"/>
                <a:sym typeface="Symbol"/>
              </a:rPr>
              <a:t>p</a:t>
            </a:r>
            <a:r>
              <a:rPr lang="en-US" altLang="en-US" sz="1800" kern="0" dirty="0" smtClean="0">
                <a:latin typeface="+mn-lt"/>
                <a:sym typeface="Symbol"/>
              </a:rPr>
              <a:t>(</a:t>
            </a:r>
            <a:r>
              <a:rPr lang="en-US" altLang="en-US" sz="1800" b="1" kern="0" dirty="0" smtClean="0">
                <a:latin typeface="+mn-lt"/>
                <a:sym typeface="Symbol"/>
              </a:rPr>
              <a:t>x</a:t>
            </a:r>
            <a:r>
              <a:rPr lang="en-US" altLang="en-US" sz="1800" kern="0" dirty="0" smtClean="0">
                <a:latin typeface="+mn-lt"/>
                <a:sym typeface="Symbol"/>
              </a:rPr>
              <a:t>)</a:t>
            </a:r>
            <a:r>
              <a:rPr lang="en-US" altLang="en-US" sz="1800" b="1" kern="0" dirty="0" smtClean="0">
                <a:latin typeface="+mn-lt"/>
                <a:sym typeface="Symbol"/>
              </a:rPr>
              <a:t>, can be expressed as:</a:t>
            </a:r>
          </a:p>
          <a:p>
            <a:pPr marL="165100" lvl="0" indent="-165100">
              <a:spcBef>
                <a:spcPts val="48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As we have discussed, we can ignore </a:t>
            </a:r>
            <a:r>
              <a:rPr lang="en-US" altLang="en-US" sz="1800" i="1" kern="0" dirty="0" smtClean="0">
                <a:sym typeface="Symbol"/>
              </a:rPr>
              <a:t>p</a:t>
            </a:r>
            <a:r>
              <a:rPr lang="en-US" altLang="en-US" sz="1800" kern="0" dirty="0" smtClean="0">
                <a:sym typeface="Symbol"/>
              </a:rPr>
              <a:t>(</a:t>
            </a:r>
            <a:r>
              <a:rPr lang="en-US" altLang="en-US" sz="1800" b="1" kern="0" dirty="0" smtClean="0">
                <a:sym typeface="Symbol"/>
              </a:rPr>
              <a:t>x</a:t>
            </a:r>
            <a:r>
              <a:rPr lang="en-US" altLang="en-US" sz="1800" kern="0" dirty="0" smtClean="0">
                <a:sym typeface="Symbol"/>
              </a:rPr>
              <a:t>)</a:t>
            </a:r>
            <a:r>
              <a:rPr lang="en-US" altLang="en-US" sz="1800" b="1" kern="0" dirty="0" smtClean="0">
                <a:sym typeface="Symbol"/>
              </a:rPr>
              <a:t> since it is constant with respect to the maximization (choosing the most probable class).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However, during training, the value of </a:t>
            </a:r>
            <a:r>
              <a:rPr lang="en-US" altLang="en-US" sz="1800" i="1" kern="0" dirty="0" smtClean="0">
                <a:sym typeface="Symbol"/>
              </a:rPr>
              <a:t>p</a:t>
            </a:r>
            <a:r>
              <a:rPr lang="en-US" altLang="en-US" sz="1800" kern="0" dirty="0" smtClean="0">
                <a:sym typeface="Symbol"/>
              </a:rPr>
              <a:t>(</a:t>
            </a:r>
            <a:r>
              <a:rPr lang="en-US" altLang="en-US" sz="1800" b="1" kern="0" dirty="0" smtClean="0">
                <a:sym typeface="Symbol"/>
              </a:rPr>
              <a:t>x</a:t>
            </a:r>
            <a:r>
              <a:rPr lang="en-US" altLang="en-US" sz="1800" kern="0" dirty="0" smtClean="0">
                <a:sym typeface="Symbol"/>
              </a:rPr>
              <a:t>)</a:t>
            </a:r>
            <a:r>
              <a:rPr lang="en-US" altLang="en-US" sz="1800" b="1" kern="0" dirty="0" smtClean="0">
                <a:sym typeface="Symbol"/>
              </a:rPr>
              <a:t> depends on the parameters of all models and varies as a function of x.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A conditional maximum likelihood estimator, </a:t>
            </a:r>
            <a:r>
              <a:rPr lang="en-US" altLang="en-US" sz="1800" b="1" i="1" kern="0" dirty="0" err="1" smtClean="0">
                <a:sym typeface="Symbol"/>
              </a:rPr>
              <a:t>θ</a:t>
            </a:r>
            <a:r>
              <a:rPr lang="en-US" altLang="en-US" sz="1800" kern="0" baseline="30000" dirty="0" smtClean="0">
                <a:sym typeface="Symbol"/>
              </a:rPr>
              <a:t>*</a:t>
            </a:r>
            <a:r>
              <a:rPr lang="en-US" altLang="en-US" sz="1800" kern="0" baseline="-25000" dirty="0" smtClean="0">
                <a:sym typeface="Symbol"/>
              </a:rPr>
              <a:t>CMLE</a:t>
            </a:r>
            <a:r>
              <a:rPr lang="en-US" altLang="en-US" sz="1800" b="1" kern="0" dirty="0" smtClean="0">
                <a:sym typeface="Symbol"/>
              </a:rPr>
              <a:t>, is defined as:</a:t>
            </a:r>
          </a:p>
          <a:p>
            <a:pPr marL="165100" lvl="0" indent="-165100">
              <a:spcBef>
                <a:spcPts val="32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From the previous slide, we can invoke mutual information:</a:t>
            </a:r>
          </a:p>
          <a:p>
            <a:pPr marL="165100" lvl="0" indent="-165100">
              <a:spcBef>
                <a:spcPts val="54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However, we don’t know the joint distribution, </a:t>
            </a:r>
            <a:r>
              <a:rPr lang="en-US" altLang="en-US" sz="1800" i="1" kern="0" dirty="0" smtClean="0">
                <a:sym typeface="Symbol"/>
              </a:rPr>
              <a:t>p</a:t>
            </a:r>
            <a:r>
              <a:rPr lang="en-US" altLang="en-US" sz="1800" kern="0" dirty="0" smtClean="0">
                <a:sym typeface="Symbol"/>
              </a:rPr>
              <a:t>(</a:t>
            </a:r>
            <a:r>
              <a:rPr lang="en-US" altLang="en-US" sz="1800" b="1" kern="0" dirty="0" smtClean="0">
                <a:sym typeface="Symbol"/>
              </a:rPr>
              <a:t>X,Ω</a:t>
            </a:r>
            <a:r>
              <a:rPr lang="en-US" altLang="en-US" sz="1800" kern="0" dirty="0" smtClean="0">
                <a:sym typeface="Symbol"/>
              </a:rPr>
              <a:t>)!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9263" y="1661514"/>
          <a:ext cx="23368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7" name="Equation" r:id="rId3" imgW="2336760" imgH="596880" progId="Equation.3">
                  <p:embed/>
                </p:oleObj>
              </mc:Choice>
              <mc:Fallback>
                <p:oleObj name="Equation" r:id="rId3" imgW="233676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1661514"/>
                        <a:ext cx="23368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7" name="Object 17"/>
          <p:cNvGraphicFramePr>
            <a:graphicFrameLocks noChangeAspect="1"/>
          </p:cNvGraphicFramePr>
          <p:nvPr/>
        </p:nvGraphicFramePr>
        <p:xfrm>
          <a:off x="531813" y="2636318"/>
          <a:ext cx="2171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8" name="Equation" r:id="rId5" imgW="2171520" imgH="571320" progId="Equation.3">
                  <p:embed/>
                </p:oleObj>
              </mc:Choice>
              <mc:Fallback>
                <p:oleObj name="Equation" r:id="rId5" imgW="217152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36318"/>
                        <a:ext cx="21717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8" name="Object 18"/>
          <p:cNvGraphicFramePr>
            <a:graphicFrameLocks noChangeAspect="1"/>
          </p:cNvGraphicFramePr>
          <p:nvPr/>
        </p:nvGraphicFramePr>
        <p:xfrm>
          <a:off x="449263" y="4792168"/>
          <a:ext cx="2654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9" name="Equation" r:id="rId7" imgW="2654280" imgH="342720" progId="Equation.3">
                  <p:embed/>
                </p:oleObj>
              </mc:Choice>
              <mc:Fallback>
                <p:oleObj name="Equation" r:id="rId7" imgW="26542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4792168"/>
                        <a:ext cx="2654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0" name="Object 20"/>
          <p:cNvGraphicFramePr>
            <a:graphicFrameLocks noChangeAspect="1"/>
          </p:cNvGraphicFramePr>
          <p:nvPr/>
        </p:nvGraphicFramePr>
        <p:xfrm>
          <a:off x="449263" y="5565228"/>
          <a:ext cx="3949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60" name="Equation" r:id="rId9" imgW="3949560" imgH="647640" progId="Equation.DSMT4">
                  <p:embed/>
                </p:oleObj>
              </mc:Choice>
              <mc:Fallback>
                <p:oleObj name="Equation" r:id="rId9" imgW="394956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5565228"/>
                        <a:ext cx="39497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99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Approximations to Mutual Information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2" name="Rectangle 20"/>
          <p:cNvSpPr txBox="1">
            <a:spLocks noChangeArrowheads="1"/>
          </p:cNvSpPr>
          <p:nvPr/>
        </p:nvSpPr>
        <p:spPr>
          <a:xfrm>
            <a:off x="178868" y="599607"/>
            <a:ext cx="8738120" cy="6124709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can define the instantaneous mutual information:</a:t>
            </a:r>
          </a:p>
          <a:p>
            <a:pPr marL="165100" lvl="0" indent="-165100">
              <a:spcBef>
                <a:spcPts val="48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we assume equal priors, then maximizing the conditional likelihood is equivalent</a:t>
            </a:r>
            <a:r>
              <a:rPr lang="en-US" altLang="en-US" sz="1800" b="1" kern="0" dirty="0" smtClean="0">
                <a:latin typeface="+mn-lt"/>
              </a:rPr>
              <a:t> to maximizing the instantaneous mutual information. This is referred to as MMIE.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We can expand </a:t>
            </a:r>
            <a:r>
              <a:rPr lang="en-US" altLang="en-US" sz="1800" i="1" kern="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800" kern="0" dirty="0" smtClean="0">
                <a:latin typeface="+mn-lt"/>
              </a:rPr>
              <a:t>(</a:t>
            </a:r>
            <a:r>
              <a:rPr lang="en-US" altLang="en-US" sz="1800" b="1" kern="0" dirty="0" err="1" smtClean="0">
                <a:latin typeface="+mn-lt"/>
              </a:rPr>
              <a:t>x</a:t>
            </a:r>
            <a:r>
              <a:rPr lang="en-US" altLang="en-US" sz="1800" kern="0" dirty="0" err="1" smtClean="0">
                <a:latin typeface="+mn-lt"/>
              </a:rPr>
              <a:t>,</a:t>
            </a:r>
            <a:r>
              <a:rPr lang="en-US" altLang="en-US" sz="1800" kern="0" dirty="0" err="1" smtClean="0">
                <a:latin typeface="+mn-lt"/>
                <a:sym typeface="Symbol"/>
              </a:rPr>
              <a:t>ω</a:t>
            </a:r>
            <a:r>
              <a:rPr lang="en-US" altLang="en-US" sz="1800" kern="0" baseline="-25000" dirty="0" err="1" smtClean="0">
                <a:latin typeface="+mn-lt"/>
              </a:rPr>
              <a:t>i</a:t>
            </a:r>
            <a:r>
              <a:rPr lang="en-US" altLang="en-US" sz="1800" kern="0" dirty="0" smtClean="0">
                <a:latin typeface="+mn-lt"/>
              </a:rPr>
              <a:t>)</a:t>
            </a:r>
            <a:r>
              <a:rPr lang="en-US" altLang="en-US" sz="1800" b="1" kern="0" dirty="0" smtClean="0">
                <a:latin typeface="+mn-lt"/>
              </a:rPr>
              <a:t> into two terms, one representing the correct class, and the other representing the incorrect classes (or competing models):</a:t>
            </a:r>
          </a:p>
          <a:p>
            <a:pPr marL="165100" lvl="0" indent="-165100">
              <a:spcBef>
                <a:spcPts val="36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posterior probability, </a:t>
            </a:r>
            <a:r>
              <a:rPr lang="en-US" altLang="en-US" sz="1800" i="1" kern="0" dirty="0" smtClean="0"/>
              <a:t>P</a:t>
            </a:r>
            <a:r>
              <a:rPr lang="en-US" altLang="en-US" sz="1800" kern="0" dirty="0" smtClean="0"/>
              <a:t>(</a:t>
            </a:r>
            <a:r>
              <a:rPr lang="en-US" altLang="en-US" sz="1800" kern="0" dirty="0" err="1" smtClean="0">
                <a:sym typeface="Symbol"/>
              </a:rPr>
              <a:t>ω</a:t>
            </a:r>
            <a:r>
              <a:rPr lang="en-US" altLang="en-US" sz="1800" kern="0" baseline="-25000" dirty="0" err="1" smtClean="0">
                <a:sym typeface="Symbol"/>
              </a:rPr>
              <a:t>I</a:t>
            </a:r>
            <a:r>
              <a:rPr lang="en-US" altLang="en-US" sz="1800" kern="0" baseline="-25000" dirty="0" smtClean="0">
                <a:sym typeface="Symbol"/>
              </a:rPr>
              <a:t> </a:t>
            </a:r>
            <a:r>
              <a:rPr lang="en-US" altLang="en-US" sz="1800" kern="0" dirty="0" smtClean="0"/>
              <a:t>|</a:t>
            </a:r>
            <a:r>
              <a:rPr lang="en-US" altLang="en-US" sz="1800" b="1" kern="0" dirty="0" smtClean="0"/>
              <a:t>x</a:t>
            </a:r>
            <a:r>
              <a:rPr lang="en-US" altLang="en-US" sz="1800" kern="0" dirty="0" smtClean="0"/>
              <a:t>)</a:t>
            </a:r>
            <a:r>
              <a:rPr lang="en-US" altLang="en-US" sz="1800" b="1" kern="0" dirty="0" smtClean="0"/>
              <a:t>,</a:t>
            </a:r>
            <a:r>
              <a:rPr lang="en-US" altLang="en-US" sz="1800" kern="0" dirty="0" smtClean="0"/>
              <a:t> </a:t>
            </a:r>
            <a:r>
              <a:rPr lang="en-US" altLang="en-US" sz="1800" b="1" kern="0" dirty="0" smtClean="0"/>
              <a:t>can be rewritten as:</a:t>
            </a:r>
          </a:p>
          <a:p>
            <a:pPr marL="165100" lvl="0" indent="-165100">
              <a:spcBef>
                <a:spcPts val="60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Maximization of the posterior implies we need to reinforce the correct model and minimize the contribution from the competing models.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We can further rewrite the posterior:</a:t>
            </a:r>
            <a:endParaRPr kumimoji="0" lang="en-US" altLang="en-US" sz="1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4950" name="Object 22"/>
          <p:cNvGraphicFramePr>
            <a:graphicFrameLocks noChangeAspect="1"/>
          </p:cNvGraphicFramePr>
          <p:nvPr/>
        </p:nvGraphicFramePr>
        <p:xfrm>
          <a:off x="449263" y="954088"/>
          <a:ext cx="2298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91" name="Equation" r:id="rId3" imgW="2298600" imgH="609480" progId="Equation.3">
                  <p:embed/>
                </p:oleObj>
              </mc:Choice>
              <mc:Fallback>
                <p:oleObj name="Equation" r:id="rId3" imgW="22986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954088"/>
                        <a:ext cx="2298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53" name="Object 25"/>
          <p:cNvGraphicFramePr>
            <a:graphicFrameLocks noChangeAspect="1"/>
          </p:cNvGraphicFramePr>
          <p:nvPr/>
        </p:nvGraphicFramePr>
        <p:xfrm>
          <a:off x="449263" y="3099165"/>
          <a:ext cx="3721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92" name="Equation" r:id="rId5" imgW="3720960" imgH="431640" progId="Equation.3">
                  <p:embed/>
                </p:oleObj>
              </mc:Choice>
              <mc:Fallback>
                <p:oleObj name="Equation" r:id="rId5" imgW="3720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099165"/>
                        <a:ext cx="3721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54" name="Object 26"/>
          <p:cNvGraphicFramePr>
            <a:graphicFrameLocks noChangeAspect="1"/>
          </p:cNvGraphicFramePr>
          <p:nvPr/>
        </p:nvGraphicFramePr>
        <p:xfrm>
          <a:off x="449263" y="3939839"/>
          <a:ext cx="4102101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93" name="Equation" r:id="rId7" imgW="4101840" imgH="749160" progId="Equation.3">
                  <p:embed/>
                </p:oleObj>
              </mc:Choice>
              <mc:Fallback>
                <p:oleObj name="Equation" r:id="rId7" imgW="410184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939839"/>
                        <a:ext cx="4102101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55" name="Object 27"/>
          <p:cNvGraphicFramePr>
            <a:graphicFrameLocks noChangeAspect="1"/>
          </p:cNvGraphicFramePr>
          <p:nvPr/>
        </p:nvGraphicFramePr>
        <p:xfrm>
          <a:off x="449263" y="5608638"/>
          <a:ext cx="29464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94" name="Equation" r:id="rId9" imgW="2946240" imgH="1028520" progId="Equation.3">
                  <p:embed/>
                </p:oleObj>
              </mc:Choice>
              <mc:Fallback>
                <p:oleObj name="Equation" r:id="rId9" imgW="294624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5608638"/>
                        <a:ext cx="29464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672589" y="5950919"/>
            <a:ext cx="3013023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implies we must maximize: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4956" name="Object 28"/>
          <p:cNvGraphicFramePr>
            <a:graphicFrameLocks noChangeAspect="1"/>
          </p:cNvGraphicFramePr>
          <p:nvPr/>
        </p:nvGraphicFramePr>
        <p:xfrm>
          <a:off x="6752058" y="5823288"/>
          <a:ext cx="1612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95" name="Equation" r:id="rId11" imgW="1612800" imgH="749160" progId="Equation.DSMT4">
                  <p:embed/>
                </p:oleObj>
              </mc:Choice>
              <mc:Fallback>
                <p:oleObj name="Equation" r:id="rId11" imgW="161280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2058" y="5823288"/>
                        <a:ext cx="16129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71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Additional Comments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2" name="Rectangle 20"/>
          <p:cNvSpPr txBox="1">
            <a:spLocks noChangeArrowheads="1"/>
          </p:cNvSpPr>
          <p:nvPr/>
        </p:nvSpPr>
        <p:spPr>
          <a:xfrm>
            <a:off x="178868" y="599607"/>
            <a:ext cx="8738120" cy="583117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illustrates a fundamental difference: in MLE, only the correct model need be updated during </a:t>
            </a:r>
            <a:r>
              <a:rPr lang="en-US" altLang="en-US" sz="1800" b="1" kern="0" dirty="0" smtClean="0">
                <a:latin typeface="+mn-lt"/>
              </a:rPr>
              <a:t>training, while in MMIE, every model is updated.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greater the prior probability of a competing class label, </a:t>
            </a:r>
            <a:r>
              <a:rPr kumimoji="0" lang="en-US" altLang="en-US" sz="180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ω</a:t>
            </a:r>
            <a:r>
              <a:rPr lang="en-US" altLang="en-US" sz="1800" kern="0" baseline="-25000" dirty="0" smtClean="0">
                <a:latin typeface="+mn-lt"/>
                <a:sym typeface="Symbol"/>
              </a:rPr>
              <a:t>k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the greater its contribution to the MMIE model, which makes sense since the chance of misrecognizing </a:t>
            </a:r>
            <a:r>
              <a:rPr lang="en-US" altLang="en-US" sz="1800" b="1" kern="0" noProof="0" dirty="0" smtClean="0">
                <a:latin typeface="+mn-lt"/>
              </a:rPr>
              <a:t>the input as this class is greater.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Thoug</a:t>
            </a:r>
            <a:r>
              <a:rPr lang="en-US" altLang="en-US" sz="1800" b="1" kern="0" dirty="0" smtClean="0">
                <a:latin typeface="+mn-lt"/>
              </a:rPr>
              <a:t>h it might appear MMIE and MLE are related, they will produce different solutions for finite amounts of training data. They should converge in the limit for infinite amounts of training data.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principal difference is that in MMIE, we decrement the likelihood of the </a:t>
            </a:r>
            <a:r>
              <a:rPr lang="en-US" altLang="en-US" sz="1800" b="1" kern="0" dirty="0" smtClean="0">
                <a:latin typeface="+mn-lt"/>
              </a:rPr>
              <a:t>the competing models, while in MLE, we only reinforce the correct model.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MMIE, however, is computationally very expensive and lacks an efficient maximization algorithm.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Instead, we must use gradient descent.</a:t>
            </a:r>
            <a:endParaRPr kumimoji="0" lang="en-US" altLang="en-US" sz="1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8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6471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Gradient Descent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Rectangle 20"/>
          <p:cNvSpPr txBox="1">
            <a:spLocks noChangeArrowheads="1"/>
          </p:cNvSpPr>
          <p:nvPr/>
        </p:nvSpPr>
        <p:spPr>
          <a:xfrm>
            <a:off x="178868" y="674557"/>
            <a:ext cx="8738120" cy="571125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We will define our optimization problem as a minimization:</a:t>
            </a:r>
          </a:p>
          <a:p>
            <a:pPr marL="165100" lvl="0" indent="-165100">
              <a:spcBef>
                <a:spcPts val="480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No closed-form solution exists so we must use an iterative approach:</a:t>
            </a:r>
          </a:p>
          <a:p>
            <a:pPr marL="165100" lvl="0" indent="-165100">
              <a:spcBef>
                <a:spcPts val="300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We can apply this approach to HMMs. </a:t>
            </a:r>
            <a:r>
              <a:rPr lang="en-US" sz="1800" b="1" dirty="0" smtClean="0"/>
              <a:t>The objective functions used in discriminative training are rational functions.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sz="1800" b="1" dirty="0" smtClean="0"/>
              <a:t>The original Baum-Welch algorithm requires that the objective function be a homogenous polynomial.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sz="1800" b="1" dirty="0" smtClean="0"/>
              <a:t>The Extended Baum-Welch (EBW) algorithm was developed for use on rational functions, and applied to continuous density HMM systems.</a:t>
            </a:r>
          </a:p>
          <a:p>
            <a:pPr marL="165100" indent="-165100">
              <a:buFont typeface="Arial" pitchFamily="34" charset="0"/>
              <a:buChar char="•"/>
            </a:pPr>
            <a:r>
              <a:rPr lang="en-US" sz="1800" b="1" dirty="0" smtClean="0"/>
              <a:t>The reestimation formulas have been derived for the mean and diagonal covariance matrices for a state </a:t>
            </a:r>
            <a:r>
              <a:rPr lang="en-US" sz="1800" i="1" dirty="0" smtClean="0"/>
              <a:t>j</a:t>
            </a:r>
            <a:r>
              <a:rPr lang="en-US" sz="1800" b="1" dirty="0" smtClean="0"/>
              <a:t> and mixture component </a:t>
            </a:r>
            <a:r>
              <a:rPr lang="en-US" sz="1800" i="1" dirty="0" smtClean="0"/>
              <a:t>m</a:t>
            </a:r>
            <a:r>
              <a:rPr lang="en-US" sz="1800" b="1" dirty="0" smtClean="0"/>
              <a:t>: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endParaRPr lang="en-US" sz="1800" b="1" dirty="0" smtClean="0"/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endParaRPr lang="en-US" altLang="en-US" sz="1800" b="1" kern="0" dirty="0" smtClean="0">
              <a:latin typeface="+mn-lt"/>
              <a:sym typeface="Symbol"/>
            </a:endParaRP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endParaRPr lang="en-US" altLang="en-US" sz="1800" b="1" kern="0" dirty="0" smtClean="0">
              <a:latin typeface="+mn-lt"/>
              <a:sym typeface="Symbol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0850" y="2054070"/>
          <a:ext cx="2184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85" name="Equation" r:id="rId3" imgW="2184120" imgH="380880" progId="Equation.3">
                  <p:embed/>
                </p:oleObj>
              </mc:Choice>
              <mc:Fallback>
                <p:oleObj name="Equation" r:id="rId3" imgW="218412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2054070"/>
                        <a:ext cx="2184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450850" y="959580"/>
          <a:ext cx="22987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86" name="Equation" r:id="rId5" imgW="2298600" imgH="749160" progId="Equation.DSMT4">
                  <p:embed/>
                </p:oleObj>
              </mc:Choice>
              <mc:Fallback>
                <p:oleObj name="Equation" r:id="rId5" imgW="229860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959580"/>
                        <a:ext cx="22987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7"/>
          <a:srcRect l="35420" t="28828" r="8613" b="48377"/>
          <a:stretch>
            <a:fillRect/>
          </a:stretch>
        </p:blipFill>
        <p:spPr bwMode="auto">
          <a:xfrm>
            <a:off x="450850" y="5157615"/>
            <a:ext cx="4735747" cy="146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7"/>
          <a:srcRect l="35631" t="59535" r="33768" b="21247"/>
          <a:stretch>
            <a:fillRect/>
          </a:stretch>
        </p:blipFill>
        <p:spPr bwMode="auto">
          <a:xfrm>
            <a:off x="5501391" y="5313521"/>
            <a:ext cx="2598082" cy="1237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4986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662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Estimating Probabilities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Rectangle 20"/>
          <p:cNvSpPr txBox="1">
            <a:spLocks noChangeArrowheads="1"/>
          </p:cNvSpPr>
          <p:nvPr/>
        </p:nvSpPr>
        <p:spPr>
          <a:xfrm>
            <a:off x="178868" y="674557"/>
            <a:ext cx="8738120" cy="569626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Mixture coefficients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transition probabilities are a little harder to estimate using discriminative training and have not showed significant improvements in performance.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Similarly, it is possible to integrate mixture splitting into the discriminative training process, but that has provided only marginal gains as well.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are various strategies for estimating the learning parameter, </a:t>
            </a:r>
            <a:r>
              <a:rPr lang="en-US" sz="1800" i="1" dirty="0" smtClean="0"/>
              <a:t>D</a:t>
            </a:r>
            <a:r>
              <a:rPr lang="en-US" sz="1800" dirty="0" smtClean="0"/>
              <a:t>, </a:t>
            </a:r>
            <a:r>
              <a:rPr lang="en-US" sz="1800" b="1" dirty="0" smtClean="0"/>
              <a:t>and making this specific to the mixture component and the state.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We note that calculation of the Gaussian occupancies (i.e. the probability of being in state </a:t>
            </a:r>
            <a:r>
              <a:rPr lang="en-US" sz="1800" i="1" dirty="0" smtClean="0"/>
              <a:t>j</a:t>
            </a:r>
            <a:r>
              <a:rPr lang="en-US" sz="1800" b="1" dirty="0" smtClean="0"/>
              <a:t> and component </a:t>
            </a:r>
            <a:r>
              <a:rPr lang="en-US" sz="1800" i="1" dirty="0" smtClean="0"/>
              <a:t>m</a:t>
            </a:r>
            <a:r>
              <a:rPr lang="en-US" sz="1800" b="1" dirty="0" smtClean="0"/>
              <a:t> summed over all time) is required. In MLE training, these quantities are calculated for each training observation using the forward-backward algorithm (and transcriptions of the data).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For MMIE training, we need counts for </a:t>
            </a:r>
            <a:br>
              <a:rPr lang="en-US" sz="1800" b="1" dirty="0" smtClean="0"/>
            </a:br>
            <a:r>
              <a:rPr lang="en-US" sz="1800" b="1" dirty="0" smtClean="0"/>
              <a:t>both the correct model (numerator) and </a:t>
            </a:r>
            <a:br>
              <a:rPr lang="en-US" sz="1800" b="1" dirty="0" smtClean="0"/>
            </a:br>
            <a:r>
              <a:rPr lang="en-US" sz="1800" b="1" dirty="0" smtClean="0"/>
              <a:t>all competing models (denominator).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latter is extremely expensive and has been </a:t>
            </a:r>
            <a:b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subject of much research. The preferred </a:t>
            </a:r>
            <a:b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approach is to use a lattice to approximate the </a:t>
            </a:r>
            <a:b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calculation of the probability of the competing </a:t>
            </a:r>
            <a:b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models.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endParaRPr kumimoji="0" lang="en-US" altLang="en-US" sz="1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2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8175" y="4471988"/>
            <a:ext cx="29622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520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Minimum Error Rate Estimation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178868" y="674557"/>
            <a:ext cx="8738120" cy="569626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estimation techniques discussed thus far seek to maximize the likelihood function (MLE or MAP) or the posterior probability (MMIE).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Recall, early in the course we discussed the possibility of directly minimizing the probability of error, </a:t>
            </a:r>
            <a:r>
              <a:rPr lang="en-US" altLang="en-US" sz="1800" i="1" kern="0" dirty="0" smtClean="0">
                <a:latin typeface="+mn-lt"/>
              </a:rPr>
              <a:t>P</a:t>
            </a:r>
            <a:r>
              <a:rPr lang="en-US" altLang="en-US" sz="1800" kern="0" dirty="0" smtClean="0">
                <a:latin typeface="+mn-lt"/>
              </a:rPr>
              <a:t>(E)</a:t>
            </a:r>
            <a:r>
              <a:rPr lang="en-US" altLang="en-US" sz="1800" b="1" kern="0" dirty="0" smtClean="0">
                <a:latin typeface="+mn-lt"/>
              </a:rPr>
              <a:t>, or Bayes’ risk, which is known as minimum error rate estimation. But that is often intractable.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Minimum error rate classification is also known as minimum classification error (MCE).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Similar to MMIE, the algorithm generally tests the classifier using </a:t>
            </a:r>
            <a:r>
              <a:rPr lang="en-US" altLang="en-US" sz="1800" b="1" kern="0" dirty="0" err="1" smtClean="0">
                <a:latin typeface="+mn-lt"/>
              </a:rPr>
              <a:t>reestimated</a:t>
            </a:r>
            <a:r>
              <a:rPr lang="en-US" altLang="en-US" sz="1800" b="1" kern="0" dirty="0" smtClean="0">
                <a:latin typeface="+mn-lt"/>
              </a:rPr>
              <a:t> models, reinforces correct models, and suppresses incorrect models.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In MMIE, we used a posterior, </a:t>
            </a:r>
            <a:r>
              <a:rPr lang="en-US" altLang="en-US" sz="1800" i="1" kern="0" dirty="0" smtClean="0"/>
              <a:t>P</a:t>
            </a:r>
            <a:r>
              <a:rPr lang="en-US" altLang="en-US" sz="1800" kern="0" dirty="0" smtClean="0"/>
              <a:t>(</a:t>
            </a:r>
            <a:r>
              <a:rPr lang="en-US" altLang="en-US" sz="1800" kern="0" dirty="0" err="1" smtClean="0">
                <a:sym typeface="Symbol"/>
              </a:rPr>
              <a:t>ω</a:t>
            </a:r>
            <a:r>
              <a:rPr lang="en-US" altLang="en-US" sz="1800" kern="0" baseline="-25000" dirty="0" err="1" smtClean="0">
                <a:sym typeface="Symbol"/>
              </a:rPr>
              <a:t>I</a:t>
            </a:r>
            <a:r>
              <a:rPr lang="en-US" altLang="en-US" sz="1800" kern="0" baseline="-25000" dirty="0" smtClean="0">
                <a:sym typeface="Symbol"/>
              </a:rPr>
              <a:t> </a:t>
            </a:r>
            <a:r>
              <a:rPr lang="en-US" altLang="en-US" sz="1800" kern="0" dirty="0" smtClean="0"/>
              <a:t>|</a:t>
            </a:r>
            <a:r>
              <a:rPr lang="en-US" altLang="en-US" sz="1800" b="1" kern="0" dirty="0" smtClean="0"/>
              <a:t>x</a:t>
            </a:r>
            <a:r>
              <a:rPr lang="en-US" altLang="en-US" sz="1800" kern="0" dirty="0" smtClean="0"/>
              <a:t>)</a:t>
            </a:r>
            <a:r>
              <a:rPr lang="en-US" altLang="en-US" sz="1800" b="1" kern="0" dirty="0" smtClean="0"/>
              <a:t>, as the discriminant function. However, any valid discriminant function can be used. Let us denote a family of these functions as {</a:t>
            </a:r>
            <a:r>
              <a:rPr lang="en-US" altLang="en-US" sz="1800" i="1" kern="0" dirty="0" err="1" smtClean="0"/>
              <a:t>d</a:t>
            </a:r>
            <a:r>
              <a:rPr lang="en-US" altLang="en-US" sz="1800" kern="0" baseline="-25000" dirty="0" err="1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smtClean="0"/>
              <a:t>x</a:t>
            </a:r>
            <a:r>
              <a:rPr lang="en-US" altLang="en-US" sz="1800" kern="0" dirty="0" smtClean="0"/>
              <a:t>)</a:t>
            </a:r>
            <a:r>
              <a:rPr lang="en-US" altLang="en-US" sz="1800" b="1" kern="0" dirty="0" smtClean="0"/>
              <a:t>}.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To find an alternate smooth error function for MCE, assume the discriminant function family contains s discriminant functions </a:t>
            </a:r>
            <a:r>
              <a:rPr lang="en-US" altLang="en-US" sz="1800" i="1" kern="0" dirty="0" smtClean="0"/>
              <a:t>d</a:t>
            </a:r>
            <a:r>
              <a:rPr lang="en-US" altLang="en-US" sz="1800" kern="0" baseline="-25000" dirty="0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err="1" smtClean="0"/>
              <a:t>x,</a:t>
            </a:r>
            <a:r>
              <a:rPr lang="en-US" altLang="en-US" sz="1800" b="1" kern="0" dirty="0" err="1" smtClean="0">
                <a:sym typeface="Symbol"/>
              </a:rPr>
              <a:t>θ</a:t>
            </a:r>
            <a:r>
              <a:rPr lang="en-US" altLang="en-US" sz="1800" kern="0" dirty="0" smtClean="0"/>
              <a:t>), </a:t>
            </a:r>
            <a:r>
              <a:rPr lang="en-US" altLang="en-US" sz="1800" i="1" kern="0" dirty="0" err="1" smtClean="0"/>
              <a:t>i</a:t>
            </a:r>
            <a:r>
              <a:rPr lang="en-US" altLang="en-US" sz="1800" kern="0" dirty="0" smtClean="0"/>
              <a:t> = 1, 2, …, </a:t>
            </a:r>
            <a:r>
              <a:rPr lang="en-US" altLang="en-US" sz="1800" i="1" kern="0" dirty="0" smtClean="0"/>
              <a:t>s</a:t>
            </a:r>
            <a:r>
              <a:rPr lang="en-US" altLang="en-US" sz="1800" kern="0" dirty="0" smtClean="0"/>
              <a:t>.</a:t>
            </a:r>
            <a:endParaRPr lang="en-US" altLang="en-US" sz="1800" b="1" kern="0" dirty="0" smtClean="0">
              <a:latin typeface="+mn-lt"/>
            </a:endParaRP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We can attempt to minimize the error rate directly:</a:t>
            </a:r>
          </a:p>
          <a:p>
            <a:pPr marL="165100" lvl="0" indent="-165100">
              <a:spcBef>
                <a:spcPts val="3600"/>
              </a:spcBef>
              <a:spcAft>
                <a:spcPts val="1200"/>
              </a:spcAft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altLang="en-US" sz="18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lang="en-US" altLang="en-US" sz="1800" kern="0" baseline="-25000" dirty="0" err="1" smtClean="0">
                <a:latin typeface="+mn-lt"/>
              </a:rPr>
              <a:t>i</a:t>
            </a:r>
            <a:r>
              <a:rPr lang="en-US" altLang="en-US" sz="1800" kern="0" dirty="0" smtClean="0">
                <a:latin typeface="+mn-lt"/>
              </a:rPr>
              <a:t>(</a:t>
            </a:r>
            <a:r>
              <a:rPr lang="en-US" altLang="en-US" sz="1800" b="1" kern="0" dirty="0" smtClean="0">
                <a:latin typeface="+mn-lt"/>
              </a:rPr>
              <a:t>x</a:t>
            </a:r>
            <a:r>
              <a:rPr lang="en-US" altLang="en-US" sz="1800" kern="0" dirty="0" smtClean="0">
                <a:latin typeface="+mn-lt"/>
              </a:rPr>
              <a:t>)</a:t>
            </a:r>
            <a:r>
              <a:rPr lang="en-US" altLang="en-US" sz="1800" b="1" kern="0" dirty="0" smtClean="0">
                <a:latin typeface="+mn-lt"/>
              </a:rPr>
              <a:t> </a:t>
            </a:r>
            <a:r>
              <a:rPr lang="en-US" altLang="en-US" sz="1800" kern="0" dirty="0" smtClean="0">
                <a:latin typeface="+mn-lt"/>
                <a:sym typeface="Symbol"/>
              </a:rPr>
              <a:t>≠</a:t>
            </a:r>
            <a:r>
              <a:rPr lang="en-US" altLang="en-US" sz="1800" kern="0" dirty="0" smtClean="0">
                <a:latin typeface="+mn-lt"/>
              </a:rPr>
              <a:t> 0</a:t>
            </a:r>
            <a:r>
              <a:rPr lang="en-US" altLang="en-US" sz="1800" b="1" kern="0" dirty="0" smtClean="0">
                <a:latin typeface="+mn-lt"/>
              </a:rPr>
              <a:t> implies a recognition error; </a:t>
            </a:r>
            <a:r>
              <a:rPr lang="en-US" altLang="en-US" sz="1800" i="1" kern="0" dirty="0" err="1" smtClean="0"/>
              <a:t>e</a:t>
            </a:r>
            <a:r>
              <a:rPr lang="en-US" altLang="en-US" sz="1800" kern="0" baseline="-25000" dirty="0" err="1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smtClean="0"/>
              <a:t>x</a:t>
            </a:r>
            <a:r>
              <a:rPr lang="en-US" altLang="en-US" sz="1800" kern="0" dirty="0" smtClean="0"/>
              <a:t>)</a:t>
            </a:r>
            <a:r>
              <a:rPr lang="en-US" altLang="en-US" sz="1800" kern="0" dirty="0" smtClean="0">
                <a:latin typeface="+mn-lt"/>
              </a:rPr>
              <a:t> </a:t>
            </a:r>
            <a:r>
              <a:rPr lang="en-US" altLang="en-US" sz="1800" kern="0" dirty="0" smtClean="0">
                <a:latin typeface="+mn-lt"/>
                <a:sym typeface="Symbol"/>
              </a:rPr>
              <a:t>= 0</a:t>
            </a:r>
            <a:r>
              <a:rPr lang="en-US" altLang="en-US" sz="1800" b="1" kern="0" dirty="0" smtClean="0">
                <a:latin typeface="+mn-lt"/>
                <a:sym typeface="Symbol"/>
              </a:rPr>
              <a:t> </a:t>
            </a:r>
            <a:r>
              <a:rPr lang="en-US" altLang="en-US" sz="1800" b="1" kern="0" dirty="0" smtClean="0">
                <a:latin typeface="+mn-lt"/>
              </a:rPr>
              <a:t>implies a correct recognition.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4025" y="5486478"/>
          <a:ext cx="3581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9" name="Equation" r:id="rId3" imgW="3581280" imgH="596880" progId="Equation.DSMT4">
                  <p:embed/>
                </p:oleObj>
              </mc:Choice>
              <mc:Fallback>
                <p:oleObj name="Equation" r:id="rId3" imgW="358128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5486478"/>
                        <a:ext cx="35814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56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7639</TotalTime>
  <Words>1472</Words>
  <Application>Microsoft Macintosh PowerPoint</Application>
  <PresentationFormat>Letter Paper (8.5x11 in)</PresentationFormat>
  <Paragraphs>97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Symbol</vt:lpstr>
      <vt:lpstr>Times New Roman</vt:lpstr>
      <vt:lpstr>Wingdings</vt:lpstr>
      <vt:lpstr>Arial</vt:lpstr>
      <vt:lpstr>lecture_title</vt:lpstr>
      <vt:lpstr>isip_default</vt:lpstr>
      <vt:lpstr>lecture_default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463</cp:revision>
  <dcterms:created xsi:type="dcterms:W3CDTF">2002-09-12T17:13:32Z</dcterms:created>
  <dcterms:modified xsi:type="dcterms:W3CDTF">2017-10-20T12:45:00Z</dcterms:modified>
</cp:coreProperties>
</file>