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oleObject"/>
  <Default Extension="png" ContentType="image/png"/>
  <Default Extension="vml" ContentType="application/vnd.openxmlformats-officedocument.vmlDrawi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5" r:id="rId2"/>
    <p:sldMasterId id="2147483677" r:id="rId3"/>
    <p:sldMasterId id="2147483682" r:id="rId4"/>
    <p:sldMasterId id="2147483694" r:id="rId5"/>
  </p:sldMasterIdLst>
  <p:notesMasterIdLst>
    <p:notesMasterId r:id="rId11"/>
  </p:notesMasterIdLst>
  <p:handoutMasterIdLst>
    <p:handoutMasterId r:id="rId12"/>
  </p:handoutMasterIdLst>
  <p:sldIdLst>
    <p:sldId id="356" r:id="rId6"/>
    <p:sldId id="544" r:id="rId7"/>
    <p:sldId id="545" r:id="rId8"/>
    <p:sldId id="546" r:id="rId9"/>
    <p:sldId id="554" r:id="rId10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6">
          <p15:clr>
            <a:srgbClr val="A4A3A4"/>
          </p15:clr>
        </p15:guide>
        <p15:guide id="2" pos="28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47" autoAdjust="0"/>
    <p:restoredTop sz="95377" autoAdjust="0"/>
  </p:normalViewPr>
  <p:slideViewPr>
    <p:cSldViewPr snapToGrid="0">
      <p:cViewPr varScale="1">
        <p:scale>
          <a:sx n="91" d="100"/>
          <a:sy n="91" d="100"/>
        </p:scale>
        <p:origin x="1912" y="176"/>
      </p:cViewPr>
      <p:guideLst>
        <p:guide orient="horz" pos="146"/>
        <p:guide pos="28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1818" y="-102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4" Type="http://schemas.openxmlformats.org/officeDocument/2006/relationships/image" Target="../media/image8.wmf"/><Relationship Id="rId5" Type="http://schemas.openxmlformats.org/officeDocument/2006/relationships/image" Target="../media/image9.wmf"/><Relationship Id="rId6" Type="http://schemas.openxmlformats.org/officeDocument/2006/relationships/image" Target="../media/image10.wmf"/><Relationship Id="rId7" Type="http://schemas.openxmlformats.org/officeDocument/2006/relationships/image" Target="../media/image11.wmf"/><Relationship Id="rId8" Type="http://schemas.openxmlformats.org/officeDocument/2006/relationships/image" Target="../media/image12.wmf"/><Relationship Id="rId1" Type="http://schemas.openxmlformats.org/officeDocument/2006/relationships/image" Target="../media/image5.wmf"/><Relationship Id="rId2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Relationship Id="rId2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4" Type="http://schemas.openxmlformats.org/officeDocument/2006/relationships/image" Target="../media/image18.wmf"/><Relationship Id="rId1" Type="http://schemas.openxmlformats.org/officeDocument/2006/relationships/image" Target="../media/image15.wmf"/><Relationship Id="rId2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66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9080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4663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63639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722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2" Type="http://schemas.openxmlformats.org/officeDocument/2006/relationships/slideLayout" Target="../slideLayouts/slideLayout4.xml"/><Relationship Id="rId3" Type="http://schemas.openxmlformats.org/officeDocument/2006/relationships/slideLayout" Target="../slideLayouts/slideLayout5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slideLayout" Target="../slideLayouts/slideLayout8.xml"/><Relationship Id="rId7" Type="http://schemas.openxmlformats.org/officeDocument/2006/relationships/slideLayout" Target="../slideLayouts/slideLayout9.xml"/><Relationship Id="rId8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8.xml"/><Relationship Id="rId12" Type="http://schemas.openxmlformats.org/officeDocument/2006/relationships/theme" Target="../theme/theme4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9.xml"/><Relationship Id="rId3" Type="http://schemas.openxmlformats.org/officeDocument/2006/relationships/slideLayout" Target="../slideLayouts/slideLayout20.xml"/><Relationship Id="rId4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4.xml"/><Relationship Id="rId8" Type="http://schemas.openxmlformats.org/officeDocument/2006/relationships/slideLayout" Target="../slideLayouts/slideLayout25.xml"/><Relationship Id="rId9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4" Type="http://schemas.openxmlformats.org/officeDocument/2006/relationships/theme" Target="../theme/theme5.xml"/><Relationship Id="rId1" Type="http://schemas.openxmlformats.org/officeDocument/2006/relationships/slideLayout" Target="../slideLayouts/slideLayout29.xml"/><Relationship Id="rId2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</a:t>
            </a:r>
            <a:r>
              <a:rPr lang="en-US" sz="1200" b="1" dirty="0" smtClean="0">
                <a:solidFill>
                  <a:srgbClr val="892034"/>
                </a:solidFill>
              </a:rPr>
              <a:t>8527: </a:t>
            </a:r>
            <a:r>
              <a:rPr lang="en-US" sz="1200" b="1" dirty="0">
                <a:solidFill>
                  <a:srgbClr val="892034"/>
                </a:solidFill>
              </a:rPr>
              <a:t>Lecture </a:t>
            </a:r>
            <a:r>
              <a:rPr lang="en-US" sz="1200" b="1" dirty="0" smtClean="0">
                <a:solidFill>
                  <a:srgbClr val="892034"/>
                </a:solidFill>
              </a:rPr>
              <a:t>23, </a:t>
            </a:r>
            <a:r>
              <a:rPr lang="en-US" sz="1200" b="1" dirty="0">
                <a:solidFill>
                  <a:srgbClr val="892034"/>
                </a:solidFill>
              </a:rPr>
              <a:t>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8443: Lecture </a:t>
            </a:r>
            <a:r>
              <a:rPr lang="en-US" sz="1200" b="1" dirty="0" smtClean="0">
                <a:solidFill>
                  <a:srgbClr val="892034"/>
                </a:solidFill>
              </a:rPr>
              <a:t>09, </a:t>
            </a:r>
            <a:r>
              <a:rPr lang="en-US" sz="1200" b="1" dirty="0">
                <a:solidFill>
                  <a:srgbClr val="892034"/>
                </a:solidFill>
              </a:rPr>
              <a:t>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892034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892034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479425" y="110332"/>
            <a:ext cx="7935886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spAutoFit/>
          </a:bodyPr>
          <a:lstStyle>
            <a:defPPr>
              <a:defRPr lang="en-US"/>
            </a:defPPr>
            <a:lvl1pPr>
              <a:spcBef>
                <a:spcPts val="0"/>
              </a:spcBef>
              <a:defRPr sz="1800" b="1">
                <a:solidFill>
                  <a:srgbClr val="333399"/>
                </a:solidFill>
              </a:defRPr>
            </a:lvl1pPr>
          </a:lstStyle>
          <a:p>
            <a:r>
              <a:rPr lang="en-US" dirty="0" smtClean="0"/>
              <a:t>ECE 8527 – Introduction to Machine Learning and Pattern Recognition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93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azon.com/Spoken-Language-Processing-Algorithm-Development/dp/0130226165" TargetMode="External"/><Relationship Id="rId4" Type="http://schemas.openxmlformats.org/officeDocument/2006/relationships/hyperlink" Target="http://acl.ldc.upenn.edu/P/P02/P02-1038.pdf" TargetMode="External"/><Relationship Id="rId5" Type="http://schemas.openxmlformats.org/officeDocument/2006/relationships/hyperlink" Target="http://ssli.ee.washington.edu/people/bilmes/ee516/lecs/lec12_slides.pdf" TargetMode="External"/><Relationship Id="rId6" Type="http://schemas.openxmlformats.org/officeDocument/2006/relationships/image" Target="../media/image2.png"/><Relationship Id="rId7" Type="http://schemas.openxmlformats.org/officeDocument/2006/relationships/image" Target="../media/image3.png"/><Relationship Id="rId8" Type="http://schemas.openxmlformats.org/officeDocument/2006/relationships/image" Target="../media/image4.png"/><Relationship Id="rId1" Type="http://schemas.openxmlformats.org/officeDocument/2006/relationships/slideLayout" Target="../slideLayouts/slideLayout29.xml"/><Relationship Id="rId2" Type="http://schemas.openxmlformats.org/officeDocument/2006/relationships/hyperlink" Target="http://www.inference.phy.cam.ac.uk/kv227/papers/Discriminative_Training.pdf" TargetMode="External"/></Relationships>
</file>

<file path=ppt/slides/_rels/slide2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5.bin"/><Relationship Id="rId12" Type="http://schemas.openxmlformats.org/officeDocument/2006/relationships/image" Target="../media/image9.wmf"/><Relationship Id="rId13" Type="http://schemas.openxmlformats.org/officeDocument/2006/relationships/oleObject" Target="../embeddings/oleObject6.bin"/><Relationship Id="rId14" Type="http://schemas.openxmlformats.org/officeDocument/2006/relationships/image" Target="../media/image10.wmf"/><Relationship Id="rId15" Type="http://schemas.openxmlformats.org/officeDocument/2006/relationships/oleObject" Target="../embeddings/oleObject7.bin"/><Relationship Id="rId16" Type="http://schemas.openxmlformats.org/officeDocument/2006/relationships/image" Target="../media/image11.wmf"/><Relationship Id="rId17" Type="http://schemas.openxmlformats.org/officeDocument/2006/relationships/oleObject" Target="../embeddings/oleObject8.bin"/><Relationship Id="rId18" Type="http://schemas.openxmlformats.org/officeDocument/2006/relationships/image" Target="../media/image12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3.xml"/><Relationship Id="rId3" Type="http://schemas.openxmlformats.org/officeDocument/2006/relationships/oleObject" Target="../embeddings/oleObject1.bin"/><Relationship Id="rId4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6.w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7.wmf"/><Relationship Id="rId9" Type="http://schemas.openxmlformats.org/officeDocument/2006/relationships/oleObject" Target="../embeddings/oleObject4.bin"/><Relationship Id="rId10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13.wmf"/><Relationship Id="rId5" Type="http://schemas.openxmlformats.org/officeDocument/2006/relationships/oleObject" Target="../embeddings/oleObject10.bin"/><Relationship Id="rId6" Type="http://schemas.openxmlformats.org/officeDocument/2006/relationships/image" Target="../media/image14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4" Type="http://schemas.openxmlformats.org/officeDocument/2006/relationships/image" Target="../media/image15.wmf"/><Relationship Id="rId5" Type="http://schemas.openxmlformats.org/officeDocument/2006/relationships/oleObject" Target="../embeddings/oleObject12.bin"/><Relationship Id="rId6" Type="http://schemas.openxmlformats.org/officeDocument/2006/relationships/image" Target="../media/image16.wmf"/><Relationship Id="rId7" Type="http://schemas.openxmlformats.org/officeDocument/2006/relationships/oleObject" Target="../embeddings/oleObject13.bin"/><Relationship Id="rId8" Type="http://schemas.openxmlformats.org/officeDocument/2006/relationships/image" Target="../media/image17.wmf"/><Relationship Id="rId9" Type="http://schemas.openxmlformats.org/officeDocument/2006/relationships/oleObject" Target="../embeddings/oleObject14.bin"/><Relationship Id="rId10" Type="http://schemas.openxmlformats.org/officeDocument/2006/relationships/image" Target="../media/image18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41338" y="1358900"/>
            <a:ext cx="4721225" cy="45481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Objectives:</a:t>
            </a:r>
            <a:b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lang="en-US" sz="1800" b="1" dirty="0" smtClean="0">
                <a:solidFill>
                  <a:schemeClr val="tx2"/>
                </a:solidFill>
                <a:latin typeface="+mn-lt"/>
              </a:rPr>
              <a:t>Bayes Rule</a:t>
            </a:r>
            <a:br>
              <a:rPr lang="en-US" sz="1800" b="1" dirty="0" smtClean="0">
                <a:solidFill>
                  <a:schemeClr val="tx2"/>
                </a:solidFill>
                <a:latin typeface="+mn-lt"/>
              </a:rPr>
            </a:br>
            <a:r>
              <a:rPr lang="en-US" sz="1800" b="1" dirty="0" smtClean="0">
                <a:solidFill>
                  <a:schemeClr val="tx2"/>
                </a:solidFill>
                <a:latin typeface="+mn-lt"/>
              </a:rPr>
              <a:t>Mutual Information</a:t>
            </a:r>
            <a:br>
              <a:rPr lang="en-US" sz="1800" b="1" dirty="0" smtClean="0">
                <a:solidFill>
                  <a:schemeClr val="tx2"/>
                </a:solidFill>
                <a:latin typeface="+mn-lt"/>
              </a:rPr>
            </a:br>
            <a:r>
              <a:rPr lang="en-US" sz="1800" b="1" dirty="0" smtClean="0">
                <a:solidFill>
                  <a:schemeClr val="tx2"/>
                </a:solidFill>
                <a:latin typeface="+mn-lt"/>
              </a:rPr>
              <a:t>Conditional Likelihood</a:t>
            </a:r>
            <a:br>
              <a:rPr lang="en-US" sz="1800" b="1" dirty="0" smtClean="0">
                <a:solidFill>
                  <a:schemeClr val="tx2"/>
                </a:solidFill>
                <a:latin typeface="+mn-lt"/>
              </a:rPr>
            </a:br>
            <a:r>
              <a:rPr lang="en-US" sz="1800" b="1" dirty="0" smtClean="0">
                <a:solidFill>
                  <a:schemeClr val="tx2"/>
                </a:solidFill>
                <a:latin typeface="+mn-lt"/>
              </a:rPr>
              <a:t>Mutual Information Estimation (CMLE)</a:t>
            </a:r>
            <a:br>
              <a:rPr lang="en-US" sz="1800" b="1" dirty="0" smtClean="0">
                <a:solidFill>
                  <a:schemeClr val="tx2"/>
                </a:solidFill>
                <a:latin typeface="+mn-lt"/>
              </a:rPr>
            </a:br>
            <a:r>
              <a:rPr lang="en-US" sz="1800" b="1" dirty="0" smtClean="0">
                <a:solidFill>
                  <a:schemeClr val="tx2"/>
                </a:solidFill>
                <a:latin typeface="+mn-lt"/>
              </a:rPr>
              <a:t>Maximum MI Estimation (MMIE)</a:t>
            </a:r>
            <a:br>
              <a:rPr lang="en-US" sz="1800" b="1" dirty="0" smtClean="0">
                <a:solidFill>
                  <a:schemeClr val="tx2"/>
                </a:solidFill>
                <a:latin typeface="+mn-lt"/>
              </a:rPr>
            </a:br>
            <a:r>
              <a:rPr lang="en-US" sz="1800" b="1" dirty="0" smtClean="0">
                <a:solidFill>
                  <a:schemeClr val="tx2"/>
                </a:solidFill>
                <a:latin typeface="+mn-lt"/>
              </a:rPr>
              <a:t>Minimum Classification Error (MCE)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30188" indent="-230188">
              <a:spcBef>
                <a:spcPts val="1400"/>
              </a:spcBef>
              <a:buFont typeface="Arial" pitchFamily="34" charset="0"/>
              <a:buChar char="•"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Resources:</a:t>
            </a:r>
            <a:b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lang="en-US" sz="1800" b="1" dirty="0" smtClean="0">
                <a:solidFill>
                  <a:schemeClr val="bg1"/>
                </a:solidFill>
                <a:hlinkClick r:id="rId2"/>
              </a:rPr>
              <a:t>K.V.: Discriminative Training</a:t>
            </a:r>
            <a:r>
              <a:rPr lang="en-US" sz="1800" b="1" dirty="0" smtClean="0">
                <a:solidFill>
                  <a:srgbClr val="004000"/>
                </a:solidFill>
              </a:rPr>
              <a:t/>
            </a:r>
            <a:br>
              <a:rPr lang="en-US" sz="1800" b="1" dirty="0" smtClean="0">
                <a:solidFill>
                  <a:srgbClr val="004000"/>
                </a:solidFill>
              </a:rPr>
            </a:br>
            <a:r>
              <a:rPr lang="en-US" sz="1800" b="1" dirty="0" smtClean="0">
                <a:solidFill>
                  <a:srgbClr val="004000"/>
                </a:solidFill>
                <a:hlinkClick r:id="rId3"/>
              </a:rPr>
              <a:t>X.H.: Spoken Language Processing</a:t>
            </a:r>
            <a:r>
              <a:rPr lang="en-US" sz="1800" b="1" dirty="0" smtClean="0">
                <a:solidFill>
                  <a:srgbClr val="004000"/>
                </a:solidFill>
              </a:rPr>
              <a:t/>
            </a:r>
            <a:br>
              <a:rPr lang="en-US" sz="1800" b="1" dirty="0" smtClean="0">
                <a:solidFill>
                  <a:srgbClr val="004000"/>
                </a:solidFill>
              </a:rPr>
            </a:br>
            <a:r>
              <a:rPr lang="en-US" sz="1800" b="1" dirty="0" smtClean="0">
                <a:solidFill>
                  <a:srgbClr val="004000"/>
                </a:solidFill>
                <a:hlinkClick r:id="rId4"/>
              </a:rPr>
              <a:t>F.O.: Maximum Entropy Models</a:t>
            </a:r>
            <a:r>
              <a:rPr lang="en-US" sz="1800" b="1" dirty="0" smtClean="0">
                <a:solidFill>
                  <a:srgbClr val="004000"/>
                </a:solidFill>
              </a:rPr>
              <a:t/>
            </a:r>
            <a:br>
              <a:rPr lang="en-US" sz="1800" b="1" dirty="0" smtClean="0">
                <a:solidFill>
                  <a:srgbClr val="004000"/>
                </a:solidFill>
              </a:rPr>
            </a:br>
            <a:r>
              <a:rPr lang="en-US" sz="1800" b="1" dirty="0" smtClean="0">
                <a:solidFill>
                  <a:srgbClr val="004000"/>
                </a:solidFill>
                <a:hlinkClick r:id="rId5"/>
              </a:rPr>
              <a:t>J.B.: Discriminative Training</a:t>
            </a:r>
            <a:r>
              <a:rPr lang="en-US" sz="1800" b="1" dirty="0" smtClean="0">
                <a:solidFill>
                  <a:schemeClr val="accent2"/>
                </a:solidFill>
              </a:rPr>
              <a:t/>
            </a:r>
            <a:br>
              <a:rPr lang="en-US" sz="1800" b="1" dirty="0" smtClean="0">
                <a:solidFill>
                  <a:schemeClr val="accent2"/>
                </a:solidFill>
              </a:rPr>
            </a:br>
            <a:endParaRPr lang="en-US" sz="1800" b="1" dirty="0" smtClean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9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</a:t>
            </a:r>
            <a:r>
              <a:rPr lang="en-US" b="1" dirty="0" smtClean="0">
                <a:solidFill>
                  <a:schemeClr val="accent1"/>
                </a:solidFill>
              </a:rPr>
              <a:t>23</a:t>
            </a:r>
            <a:r>
              <a:rPr lang="en-US" b="1" dirty="0" smtClean="0">
                <a:solidFill>
                  <a:schemeClr val="accent1"/>
                </a:solidFill>
              </a:rPr>
              <a:t>: </a:t>
            </a:r>
            <a:r>
              <a:rPr lang="en-US" b="1" dirty="0" smtClean="0">
                <a:solidFill>
                  <a:schemeClr val="accent2"/>
                </a:solidFill>
              </a:rPr>
              <a:t>INFORMATION THEORY REVIEW</a:t>
            </a:r>
            <a:endParaRPr lang="en-US" b="1" dirty="0">
              <a:solidFill>
                <a:schemeClr val="accent2"/>
              </a:solidFill>
            </a:endParaRPr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11646" y="1405469"/>
            <a:ext cx="2293053" cy="1730911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</p:pic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711253" y="2526194"/>
            <a:ext cx="2308043" cy="2154174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8" cstate="print"/>
          <a:srcRect l="515" t="12509" b="3322"/>
          <a:stretch>
            <a:fillRect/>
          </a:stretch>
        </p:blipFill>
        <p:spPr bwMode="auto">
          <a:xfrm>
            <a:off x="6157006" y="4324350"/>
            <a:ext cx="2521857" cy="16002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8276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Entropy and Mutual Information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87531" y="562705"/>
            <a:ext cx="8688388" cy="5529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65100" indent="-165100">
              <a:spcBef>
                <a:spcPts val="48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The entropy of a discrete random variable is defined as:</a:t>
            </a:r>
          </a:p>
          <a:p>
            <a:pPr marL="165100" indent="-165100">
              <a:spcBef>
                <a:spcPts val="3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The joint entropy between two random variables, X and Y, is defined as:</a:t>
            </a:r>
          </a:p>
          <a:p>
            <a:pPr marL="165100" indent="-165100">
              <a:spcBef>
                <a:spcPts val="4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The conditional entropy is defined as:</a:t>
            </a:r>
          </a:p>
          <a:p>
            <a:pPr marL="165100" indent="-165100">
              <a:spcBef>
                <a:spcPts val="4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The mutual information between two random variables, X and Y, is defined as:</a:t>
            </a:r>
          </a:p>
          <a:p>
            <a:pPr marL="165100" indent="-165100">
              <a:spcBef>
                <a:spcPts val="64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There is an important direct relation between mutual information and entropy:</a:t>
            </a:r>
          </a:p>
          <a:p>
            <a:pPr marL="165100" indent="-165100">
              <a:spcBef>
                <a:spcPts val="30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By symmetry, it also follows that:</a:t>
            </a:r>
          </a:p>
          <a:p>
            <a:pPr marL="165100" indent="-165100">
              <a:spcBef>
                <a:spcPts val="30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Two other important relations:</a:t>
            </a:r>
          </a:p>
        </p:txBody>
      </p:sp>
      <p:graphicFrame>
        <p:nvGraphicFramePr>
          <p:cNvPr id="93190" name="Object 6"/>
          <p:cNvGraphicFramePr>
            <a:graphicFrameLocks noChangeAspect="1"/>
          </p:cNvGraphicFramePr>
          <p:nvPr/>
        </p:nvGraphicFramePr>
        <p:xfrm>
          <a:off x="449263" y="930593"/>
          <a:ext cx="2438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48" name="Equation" r:id="rId3" imgW="2438280" imgH="431640" progId="Equation.3">
                  <p:embed/>
                </p:oleObj>
              </mc:Choice>
              <mc:Fallback>
                <p:oleObj name="Equation" r:id="rId3" imgW="24382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930593"/>
                        <a:ext cx="24384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3" name="Object 9"/>
          <p:cNvGraphicFramePr>
            <a:graphicFrameLocks noChangeAspect="1"/>
          </p:cNvGraphicFramePr>
          <p:nvPr/>
        </p:nvGraphicFramePr>
        <p:xfrm>
          <a:off x="449263" y="1786573"/>
          <a:ext cx="3517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49" name="Equation" r:id="rId5" imgW="3517560" imgH="457200" progId="Equation.3">
                  <p:embed/>
                </p:oleObj>
              </mc:Choice>
              <mc:Fallback>
                <p:oleObj name="Equation" r:id="rId5" imgW="35175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1786573"/>
                        <a:ext cx="35179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4" name="Object 10"/>
          <p:cNvGraphicFramePr>
            <a:graphicFrameLocks noChangeAspect="1"/>
          </p:cNvGraphicFramePr>
          <p:nvPr/>
        </p:nvGraphicFramePr>
        <p:xfrm>
          <a:off x="449263" y="2655253"/>
          <a:ext cx="57023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0" name="Equation" r:id="rId7" imgW="5702040" imgH="457200" progId="Equation.3">
                  <p:embed/>
                </p:oleObj>
              </mc:Choice>
              <mc:Fallback>
                <p:oleObj name="Equation" r:id="rId7" imgW="57020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2655253"/>
                        <a:ext cx="57023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5" name="Object 11"/>
          <p:cNvGraphicFramePr>
            <a:graphicFrameLocks noChangeAspect="1"/>
          </p:cNvGraphicFramePr>
          <p:nvPr/>
        </p:nvGraphicFramePr>
        <p:xfrm>
          <a:off x="449263" y="3536315"/>
          <a:ext cx="64643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1" name="Equation" r:id="rId9" imgW="6464160" imgH="647640" progId="Equation.3">
                  <p:embed/>
                </p:oleObj>
              </mc:Choice>
              <mc:Fallback>
                <p:oleObj name="Equation" r:id="rId9" imgW="6464160" imgH="647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3536315"/>
                        <a:ext cx="646430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6" name="Object 12"/>
          <p:cNvGraphicFramePr>
            <a:graphicFrameLocks noChangeAspect="1"/>
          </p:cNvGraphicFramePr>
          <p:nvPr/>
        </p:nvGraphicFramePr>
        <p:xfrm>
          <a:off x="449263" y="4718050"/>
          <a:ext cx="25781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2" name="Equation" r:id="rId11" imgW="2577960" imgH="266400" progId="Equation.3">
                  <p:embed/>
                </p:oleObj>
              </mc:Choice>
              <mc:Fallback>
                <p:oleObj name="Equation" r:id="rId11" imgW="257796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4718050"/>
                        <a:ext cx="25781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7" name="Object 13"/>
          <p:cNvGraphicFramePr>
            <a:graphicFrameLocks noChangeAspect="1"/>
          </p:cNvGraphicFramePr>
          <p:nvPr/>
        </p:nvGraphicFramePr>
        <p:xfrm>
          <a:off x="474663" y="5459730"/>
          <a:ext cx="25273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3" name="Equation" r:id="rId13" imgW="2527200" imgH="266400" progId="Equation.3">
                  <p:embed/>
                </p:oleObj>
              </mc:Choice>
              <mc:Fallback>
                <p:oleObj name="Equation" r:id="rId13" imgW="252720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663" y="5459730"/>
                        <a:ext cx="25273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8" name="Object 14"/>
          <p:cNvGraphicFramePr>
            <a:graphicFrameLocks noChangeAspect="1"/>
          </p:cNvGraphicFramePr>
          <p:nvPr/>
        </p:nvGraphicFramePr>
        <p:xfrm>
          <a:off x="449263" y="6122988"/>
          <a:ext cx="32512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4" name="Equation" r:id="rId15" imgW="3251160" imgH="266400" progId="Equation.3">
                  <p:embed/>
                </p:oleObj>
              </mc:Choice>
              <mc:Fallback>
                <p:oleObj name="Equation" r:id="rId15" imgW="325116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6122988"/>
                        <a:ext cx="32512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9" name="Object 15"/>
          <p:cNvGraphicFramePr>
            <a:graphicFrameLocks noChangeAspect="1"/>
          </p:cNvGraphicFramePr>
          <p:nvPr/>
        </p:nvGraphicFramePr>
        <p:xfrm>
          <a:off x="4178618" y="6122988"/>
          <a:ext cx="34798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5" name="Equation" r:id="rId17" imgW="3479760" imgH="266400" progId="Equation.DSMT4">
                  <p:embed/>
                </p:oleObj>
              </mc:Choice>
              <mc:Fallback>
                <p:oleObj name="Equation" r:id="rId17" imgW="347976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8618" y="6122988"/>
                        <a:ext cx="34798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805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Mutual Information in Pattern Recognition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87531" y="699865"/>
            <a:ext cx="8688388" cy="5770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Given a sequence of observations, X = {x</a:t>
            </a:r>
            <a:r>
              <a:rPr lang="en-US" altLang="en-US" sz="1800" baseline="-25000" dirty="0" smtClean="0">
                <a:solidFill>
                  <a:schemeClr val="bg1"/>
                </a:solidFill>
              </a:rPr>
              <a:t>1</a:t>
            </a:r>
            <a:r>
              <a:rPr lang="en-US" altLang="en-US" sz="1800" b="1" dirty="0" smtClean="0">
                <a:solidFill>
                  <a:schemeClr val="bg1"/>
                </a:solidFill>
              </a:rPr>
              <a:t>, x</a:t>
            </a:r>
            <a:r>
              <a:rPr lang="en-US" altLang="en-US" sz="1800" baseline="-25000" dirty="0" smtClean="0">
                <a:solidFill>
                  <a:schemeClr val="bg1"/>
                </a:solidFill>
              </a:rPr>
              <a:t>2</a:t>
            </a:r>
            <a:r>
              <a:rPr lang="en-US" altLang="en-US" sz="1800" b="1" dirty="0" smtClean="0">
                <a:solidFill>
                  <a:schemeClr val="bg1"/>
                </a:solidFill>
              </a:rPr>
              <a:t>, …, </a:t>
            </a:r>
            <a:r>
              <a:rPr lang="en-US" altLang="en-US" sz="1800" b="1" dirty="0" err="1" smtClean="0">
                <a:solidFill>
                  <a:schemeClr val="bg1"/>
                </a:solidFill>
              </a:rPr>
              <a:t>x</a:t>
            </a:r>
            <a:r>
              <a:rPr lang="en-US" altLang="en-US" sz="1800" baseline="-25000" dirty="0" err="1" smtClean="0">
                <a:solidFill>
                  <a:schemeClr val="bg1"/>
                </a:solidFill>
              </a:rPr>
              <a:t>n</a:t>
            </a:r>
            <a:r>
              <a:rPr lang="en-US" altLang="en-US" sz="1800" b="1" dirty="0" smtClean="0">
                <a:solidFill>
                  <a:schemeClr val="bg1"/>
                </a:solidFill>
              </a:rPr>
              <a:t>}, which typically can be viewed as features vectors, we would like to minimize the error in prediction of the corresponding class assignments, </a:t>
            </a:r>
            <a:r>
              <a:rPr lang="en-US" altLang="en-US" sz="1800" b="1" dirty="0" err="1" smtClean="0">
                <a:solidFill>
                  <a:schemeClr val="bg1"/>
                </a:solidFill>
                <a:sym typeface="Symbol"/>
              </a:rPr>
              <a:t>Ω</a:t>
            </a:r>
            <a:r>
              <a:rPr lang="en-US" altLang="en-US" sz="1800" b="1" dirty="0" smtClean="0">
                <a:solidFill>
                  <a:schemeClr val="bg1"/>
                </a:solidFill>
              </a:rPr>
              <a:t> = {</a:t>
            </a:r>
            <a:r>
              <a:rPr lang="en-US" altLang="en-US" sz="1800" dirty="0" smtClean="0">
                <a:solidFill>
                  <a:schemeClr val="bg1"/>
                </a:solidFill>
                <a:sym typeface="Symbol"/>
              </a:rPr>
              <a:t>Ω</a:t>
            </a:r>
            <a:r>
              <a:rPr lang="en-US" altLang="en-US" sz="1800" baseline="-25000" dirty="0" smtClean="0">
                <a:solidFill>
                  <a:schemeClr val="bg1"/>
                </a:solidFill>
                <a:sym typeface="Symbol"/>
              </a:rPr>
              <a:t>1</a:t>
            </a:r>
            <a:r>
              <a:rPr lang="en-US" altLang="en-US" sz="1800" b="1" dirty="0" smtClean="0">
                <a:solidFill>
                  <a:schemeClr val="bg1"/>
                </a:solidFill>
              </a:rPr>
              <a:t>, </a:t>
            </a:r>
            <a:r>
              <a:rPr lang="en-US" altLang="en-US" sz="1800" dirty="0" smtClean="0">
                <a:solidFill>
                  <a:schemeClr val="bg1"/>
                </a:solidFill>
                <a:sym typeface="Symbol"/>
              </a:rPr>
              <a:t>Ω</a:t>
            </a:r>
            <a:r>
              <a:rPr lang="en-US" altLang="en-US" sz="1800" baseline="-25000" dirty="0" smtClean="0">
                <a:solidFill>
                  <a:schemeClr val="bg1"/>
                </a:solidFill>
                <a:sym typeface="Symbol"/>
              </a:rPr>
              <a:t>2</a:t>
            </a:r>
            <a:r>
              <a:rPr lang="en-US" altLang="en-US" sz="1800" dirty="0" smtClean="0">
                <a:solidFill>
                  <a:schemeClr val="bg1"/>
                </a:solidFill>
                <a:sym typeface="Symbol"/>
              </a:rPr>
              <a:t>, …,</a:t>
            </a:r>
            <a:r>
              <a:rPr lang="en-US" altLang="en-US" sz="1800" dirty="0" err="1" smtClean="0">
                <a:solidFill>
                  <a:schemeClr val="bg1"/>
                </a:solidFill>
                <a:sym typeface="Symbol"/>
              </a:rPr>
              <a:t>Ω</a:t>
            </a:r>
            <a:r>
              <a:rPr lang="en-US" altLang="en-US" sz="1800" baseline="-25000" dirty="0" err="1" smtClean="0">
                <a:solidFill>
                  <a:schemeClr val="bg1"/>
                </a:solidFill>
                <a:sym typeface="Symbol"/>
              </a:rPr>
              <a:t>m</a:t>
            </a:r>
            <a:r>
              <a:rPr lang="en-US" altLang="en-US" sz="1800" b="1" dirty="0" smtClean="0">
                <a:solidFill>
                  <a:schemeClr val="bg1"/>
                </a:solidFill>
              </a:rPr>
              <a:t>}.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A reasonable approach would be to minimize the amount of uncertainty about the correct answer. This can be stated in information theoretic terms as minimization of the conditional entropy:</a:t>
            </a:r>
          </a:p>
          <a:p>
            <a:pPr marL="165100" indent="-165100">
              <a:spcBef>
                <a:spcPts val="4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>
                <a:solidFill>
                  <a:schemeClr val="bg1"/>
                </a:solidFill>
              </a:rPr>
              <a:t>Using our relations from the previous page, we can write:</a:t>
            </a:r>
          </a:p>
          <a:p>
            <a:pPr marL="165100" indent="-165100">
              <a:spcBef>
                <a:spcPts val="54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 smtClean="0"/>
              <a:t>If our goal is to minimize </a:t>
            </a:r>
            <a:r>
              <a:rPr lang="en-US" sz="1800" i="1" dirty="0" smtClean="0">
                <a:latin typeface="Times New Roman" pitchFamily="18" charset="0"/>
              </a:rPr>
              <a:t>H</a:t>
            </a:r>
            <a:r>
              <a:rPr lang="en-US" sz="1800" dirty="0" smtClean="0"/>
              <a:t>(</a:t>
            </a:r>
            <a:r>
              <a:rPr lang="en-US" sz="1800" b="1" dirty="0" smtClean="0">
                <a:sym typeface="Symbol"/>
              </a:rPr>
              <a:t>Ω</a:t>
            </a:r>
            <a:r>
              <a:rPr lang="en-US" sz="1800" dirty="0" smtClean="0"/>
              <a:t>|</a:t>
            </a:r>
            <a:r>
              <a:rPr lang="en-US" sz="1800" b="1" dirty="0" smtClean="0"/>
              <a:t>X</a:t>
            </a:r>
            <a:r>
              <a:rPr lang="en-US" sz="1800" dirty="0" smtClean="0"/>
              <a:t>)</a:t>
            </a:r>
            <a:r>
              <a:rPr lang="en-US" sz="1800" b="1" dirty="0" smtClean="0"/>
              <a:t>, then we can try and minimize </a:t>
            </a:r>
            <a:r>
              <a:rPr lang="en-US" sz="1800" i="1" dirty="0" smtClean="0">
                <a:latin typeface="Times New Roman" pitchFamily="18" charset="0"/>
              </a:rPr>
              <a:t>H</a:t>
            </a:r>
            <a:r>
              <a:rPr lang="en-US" sz="1800" dirty="0" smtClean="0"/>
              <a:t>(</a:t>
            </a:r>
            <a:r>
              <a:rPr lang="en-US" sz="1800" b="1" dirty="0" err="1" smtClean="0">
                <a:sym typeface="Symbol"/>
              </a:rPr>
              <a:t>Ω</a:t>
            </a:r>
            <a:r>
              <a:rPr lang="en-US" sz="1800" dirty="0" smtClean="0"/>
              <a:t>) </a:t>
            </a:r>
            <a:r>
              <a:rPr lang="en-US" sz="1800" b="1" dirty="0" smtClean="0"/>
              <a:t>or maximize </a:t>
            </a:r>
            <a:r>
              <a:rPr lang="en-US" sz="1800" i="1" dirty="0" smtClean="0">
                <a:latin typeface="Times New Roman" pitchFamily="18" charset="0"/>
              </a:rPr>
              <a:t>I</a:t>
            </a:r>
            <a:r>
              <a:rPr lang="en-US" sz="1800" dirty="0" smtClean="0"/>
              <a:t>(</a:t>
            </a:r>
            <a:r>
              <a:rPr lang="en-US" sz="1800" b="1" dirty="0" smtClean="0">
                <a:sym typeface="Symbol"/>
              </a:rPr>
              <a:t>Ω</a:t>
            </a:r>
            <a:r>
              <a:rPr lang="en-US" sz="1800" dirty="0" smtClean="0"/>
              <a:t>|</a:t>
            </a:r>
            <a:r>
              <a:rPr lang="en-US" sz="1800" b="1" dirty="0" smtClean="0"/>
              <a:t>X</a:t>
            </a:r>
            <a:r>
              <a:rPr lang="en-US" sz="1800" dirty="0" smtClean="0"/>
              <a:t>)</a:t>
            </a:r>
            <a:r>
              <a:rPr lang="en-US" sz="1800" b="1" dirty="0" smtClean="0"/>
              <a:t>. </a:t>
            </a:r>
          </a:p>
          <a:p>
            <a:pPr marL="165100" indent="-1651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 smtClean="0"/>
              <a:t>The minimization of </a:t>
            </a:r>
            <a:r>
              <a:rPr lang="en-US" sz="1800" i="1" dirty="0" smtClean="0">
                <a:latin typeface="Times New Roman" pitchFamily="18" charset="0"/>
              </a:rPr>
              <a:t>H</a:t>
            </a:r>
            <a:r>
              <a:rPr lang="en-US" sz="1800" dirty="0" smtClean="0"/>
              <a:t>(</a:t>
            </a:r>
            <a:r>
              <a:rPr lang="en-US" sz="1800" b="1" dirty="0" err="1" smtClean="0">
                <a:sym typeface="Symbol"/>
              </a:rPr>
              <a:t>Ω</a:t>
            </a:r>
            <a:r>
              <a:rPr lang="en-US" sz="1800" dirty="0" smtClean="0"/>
              <a:t>)</a:t>
            </a:r>
            <a:r>
              <a:rPr lang="en-US" sz="1800" b="1" dirty="0" smtClean="0"/>
              <a:t> corresponds to finding prior probabilities that minimize entropy, which amounts to accurate prediction of class labels from prior information. (In speech recognition, this is referred to as finding a language model with </a:t>
            </a:r>
            <a:r>
              <a:rPr lang="en-US" sz="1800" b="1" dirty="0" smtClean="0">
                <a:solidFill>
                  <a:schemeClr val="accent1"/>
                </a:solidFill>
              </a:rPr>
              <a:t>minimum entropy</a:t>
            </a:r>
            <a:r>
              <a:rPr lang="en-US" sz="1800" b="1" dirty="0" smtClean="0"/>
              <a:t>.)</a:t>
            </a:r>
          </a:p>
          <a:p>
            <a:pPr marL="165100" indent="-1651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b="1" dirty="0" smtClean="0"/>
              <a:t>Alternately, we can estimate parameters of our model that maximize mutual information -- referred to as </a:t>
            </a:r>
            <a:r>
              <a:rPr lang="en-US" sz="1800" b="1" dirty="0" smtClean="0">
                <a:solidFill>
                  <a:schemeClr val="accent1"/>
                </a:solidFill>
              </a:rPr>
              <a:t>maximum mutual information estimation</a:t>
            </a:r>
            <a:r>
              <a:rPr lang="en-US" sz="1800" b="1" dirty="0" smtClean="0"/>
              <a:t> (MMIE).</a:t>
            </a:r>
            <a:endParaRPr lang="en-US" altLang="en-US" sz="1800" b="1" dirty="0" smtClean="0">
              <a:solidFill>
                <a:schemeClr val="bg1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49263" y="2583498"/>
          <a:ext cx="5029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12" name="Equation" r:id="rId3" imgW="5029200" imgH="457200" progId="Equation.3">
                  <p:embed/>
                </p:oleObj>
              </mc:Choice>
              <mc:Fallback>
                <p:oleObj name="Equation" r:id="rId3" imgW="50292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2583498"/>
                        <a:ext cx="50292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3" name="Object 5"/>
          <p:cNvGraphicFramePr>
            <a:graphicFrameLocks noChangeAspect="1"/>
          </p:cNvGraphicFramePr>
          <p:nvPr/>
        </p:nvGraphicFramePr>
        <p:xfrm>
          <a:off x="411163" y="3415665"/>
          <a:ext cx="26162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13" name="Equation" r:id="rId5" imgW="2616120" imgH="622080" progId="Equation.DSMT4">
                  <p:embed/>
                </p:oleObj>
              </mc:Choice>
              <mc:Fallback>
                <p:oleObj name="Equation" r:id="rId5" imgW="261612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3" y="3415665"/>
                        <a:ext cx="26162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379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Posteriors and Bayes Rule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42" name="Rectangle 20"/>
          <p:cNvSpPr txBox="1">
            <a:spLocks noChangeArrowheads="1"/>
          </p:cNvSpPr>
          <p:nvPr/>
        </p:nvSpPr>
        <p:spPr>
          <a:xfrm>
            <a:off x="178868" y="667886"/>
            <a:ext cx="8738120" cy="5418120"/>
          </a:xfrm>
          <a:prstGeom prst="rect">
            <a:avLst/>
          </a:prstGeom>
        </p:spPr>
        <p:txBody>
          <a:bodyPr lIns="0" tIns="0" rIns="0" bIns="0"/>
          <a:lstStyle/>
          <a:p>
            <a:pPr marL="165100" lvl="0" indent="-165100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</a:rPr>
              <a:t>The decision rule for the minimum error rate classifier selects the class, </a:t>
            </a:r>
            <a:r>
              <a:rPr lang="en-US" altLang="en-US" sz="1800" kern="0" dirty="0" err="1" smtClean="0">
                <a:latin typeface="+mn-lt"/>
                <a:sym typeface="Symbol"/>
              </a:rPr>
              <a:t>ω</a:t>
            </a:r>
            <a:r>
              <a:rPr lang="en-US" altLang="en-US" sz="1800" kern="0" baseline="-25000" dirty="0" err="1" smtClean="0">
                <a:latin typeface="+mn-lt"/>
                <a:sym typeface="Symbol"/>
              </a:rPr>
              <a:t>i</a:t>
            </a:r>
            <a:r>
              <a:rPr lang="en-US" altLang="en-US" sz="1800" b="1" kern="0" dirty="0" smtClean="0">
                <a:latin typeface="+mn-lt"/>
              </a:rPr>
              <a:t>, with the maximum posterior probability, </a:t>
            </a:r>
            <a:r>
              <a:rPr lang="en-US" altLang="en-US" sz="1800" i="1" kern="0" dirty="0" smtClean="0">
                <a:latin typeface="+mn-lt"/>
              </a:rPr>
              <a:t>P</a:t>
            </a:r>
            <a:r>
              <a:rPr lang="en-US" altLang="en-US" sz="1800" kern="0" dirty="0" smtClean="0">
                <a:latin typeface="+mn-lt"/>
              </a:rPr>
              <a:t>(</a:t>
            </a:r>
            <a:r>
              <a:rPr lang="en-US" altLang="en-US" sz="1800" kern="0" dirty="0" err="1" smtClean="0">
                <a:sym typeface="Symbol"/>
              </a:rPr>
              <a:t>ω</a:t>
            </a:r>
            <a:r>
              <a:rPr lang="en-US" altLang="en-US" sz="1800" kern="0" baseline="-25000" dirty="0" err="1" smtClean="0">
                <a:sym typeface="Symbol"/>
              </a:rPr>
              <a:t>I</a:t>
            </a:r>
            <a:r>
              <a:rPr lang="en-US" altLang="en-US" sz="1800" kern="0" baseline="-25000" dirty="0" smtClean="0">
                <a:sym typeface="Symbol"/>
              </a:rPr>
              <a:t> </a:t>
            </a:r>
            <a:r>
              <a:rPr lang="en-US" altLang="en-US" sz="1800" kern="0" dirty="0" smtClean="0">
                <a:latin typeface="+mn-lt"/>
              </a:rPr>
              <a:t>|</a:t>
            </a:r>
            <a:r>
              <a:rPr lang="en-US" altLang="en-US" sz="1800" b="1" kern="0" dirty="0" smtClean="0">
                <a:latin typeface="+mn-lt"/>
              </a:rPr>
              <a:t>x</a:t>
            </a:r>
            <a:r>
              <a:rPr lang="en-US" altLang="en-US" sz="1800" kern="0" dirty="0" smtClean="0">
                <a:latin typeface="+mn-lt"/>
              </a:rPr>
              <a:t>)</a:t>
            </a:r>
            <a:r>
              <a:rPr lang="en-US" altLang="en-US" sz="1800" b="1" kern="0" dirty="0" smtClean="0">
                <a:latin typeface="+mn-lt"/>
              </a:rPr>
              <a:t>.</a:t>
            </a:r>
          </a:p>
          <a:p>
            <a:pPr marL="165100" lvl="0" indent="-165100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</a:rPr>
              <a:t>Recalling Bayes Rule:</a:t>
            </a:r>
          </a:p>
          <a:p>
            <a:pPr marL="165100" lvl="0" indent="-165100">
              <a:spcBef>
                <a:spcPts val="480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  <a:sym typeface="Symbol"/>
              </a:rPr>
              <a:t>The evidence, </a:t>
            </a:r>
            <a:r>
              <a:rPr lang="en-US" altLang="en-US" sz="1800" i="1" kern="0" dirty="0" smtClean="0">
                <a:latin typeface="+mn-lt"/>
                <a:sym typeface="Symbol"/>
              </a:rPr>
              <a:t>p</a:t>
            </a:r>
            <a:r>
              <a:rPr lang="en-US" altLang="en-US" sz="1800" kern="0" dirty="0" smtClean="0">
                <a:latin typeface="+mn-lt"/>
                <a:sym typeface="Symbol"/>
              </a:rPr>
              <a:t>(</a:t>
            </a:r>
            <a:r>
              <a:rPr lang="en-US" altLang="en-US" sz="1800" b="1" kern="0" dirty="0" smtClean="0">
                <a:latin typeface="+mn-lt"/>
                <a:sym typeface="Symbol"/>
              </a:rPr>
              <a:t>x</a:t>
            </a:r>
            <a:r>
              <a:rPr lang="en-US" altLang="en-US" sz="1800" kern="0" dirty="0" smtClean="0">
                <a:latin typeface="+mn-lt"/>
                <a:sym typeface="Symbol"/>
              </a:rPr>
              <a:t>)</a:t>
            </a:r>
            <a:r>
              <a:rPr lang="en-US" altLang="en-US" sz="1800" b="1" kern="0" dirty="0" smtClean="0">
                <a:latin typeface="+mn-lt"/>
                <a:sym typeface="Symbol"/>
              </a:rPr>
              <a:t>, can be expressed as:</a:t>
            </a:r>
          </a:p>
          <a:p>
            <a:pPr marL="165100" lvl="0" indent="-165100">
              <a:spcBef>
                <a:spcPts val="480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latin typeface="+mn-lt"/>
                <a:sym typeface="Symbol"/>
              </a:rPr>
              <a:t>As we have discussed, we can ignore </a:t>
            </a:r>
            <a:r>
              <a:rPr lang="en-US" altLang="en-US" sz="1800" i="1" kern="0" dirty="0" smtClean="0">
                <a:sym typeface="Symbol"/>
              </a:rPr>
              <a:t>p</a:t>
            </a:r>
            <a:r>
              <a:rPr lang="en-US" altLang="en-US" sz="1800" kern="0" dirty="0" smtClean="0">
                <a:sym typeface="Symbol"/>
              </a:rPr>
              <a:t>(</a:t>
            </a:r>
            <a:r>
              <a:rPr lang="en-US" altLang="en-US" sz="1800" b="1" kern="0" dirty="0" smtClean="0">
                <a:sym typeface="Symbol"/>
              </a:rPr>
              <a:t>x</a:t>
            </a:r>
            <a:r>
              <a:rPr lang="en-US" altLang="en-US" sz="1800" kern="0" dirty="0" smtClean="0">
                <a:sym typeface="Symbol"/>
              </a:rPr>
              <a:t>)</a:t>
            </a:r>
            <a:r>
              <a:rPr lang="en-US" altLang="en-US" sz="1800" b="1" kern="0" dirty="0" smtClean="0">
                <a:sym typeface="Symbol"/>
              </a:rPr>
              <a:t> since it is constant with respect to the maximization (choosing the most probable class).</a:t>
            </a:r>
          </a:p>
          <a:p>
            <a:pPr marL="165100" lvl="0" indent="-165100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sym typeface="Symbol"/>
              </a:rPr>
              <a:t>However, during training, the value of </a:t>
            </a:r>
            <a:r>
              <a:rPr lang="en-US" altLang="en-US" sz="1800" i="1" kern="0" dirty="0" smtClean="0">
                <a:sym typeface="Symbol"/>
              </a:rPr>
              <a:t>p</a:t>
            </a:r>
            <a:r>
              <a:rPr lang="en-US" altLang="en-US" sz="1800" kern="0" dirty="0" smtClean="0">
                <a:sym typeface="Symbol"/>
              </a:rPr>
              <a:t>(</a:t>
            </a:r>
            <a:r>
              <a:rPr lang="en-US" altLang="en-US" sz="1800" b="1" kern="0" dirty="0" smtClean="0">
                <a:sym typeface="Symbol"/>
              </a:rPr>
              <a:t>x</a:t>
            </a:r>
            <a:r>
              <a:rPr lang="en-US" altLang="en-US" sz="1800" kern="0" dirty="0" smtClean="0">
                <a:sym typeface="Symbol"/>
              </a:rPr>
              <a:t>)</a:t>
            </a:r>
            <a:r>
              <a:rPr lang="en-US" altLang="en-US" sz="1800" b="1" kern="0" dirty="0" smtClean="0">
                <a:sym typeface="Symbol"/>
              </a:rPr>
              <a:t> depends on the parameters of all models and varies as a function of x.</a:t>
            </a:r>
          </a:p>
          <a:p>
            <a:pPr marL="165100" lvl="0" indent="-165100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sym typeface="Symbol"/>
              </a:rPr>
              <a:t>A conditional maximum likelihood estimator, </a:t>
            </a:r>
            <a:r>
              <a:rPr lang="en-US" altLang="en-US" sz="1800" b="1" i="1" kern="0" dirty="0" err="1" smtClean="0">
                <a:sym typeface="Symbol"/>
              </a:rPr>
              <a:t>θ</a:t>
            </a:r>
            <a:r>
              <a:rPr lang="en-US" altLang="en-US" sz="1800" kern="0" baseline="30000" dirty="0" smtClean="0">
                <a:sym typeface="Symbol"/>
              </a:rPr>
              <a:t>*</a:t>
            </a:r>
            <a:r>
              <a:rPr lang="en-US" altLang="en-US" sz="1800" kern="0" baseline="-25000" dirty="0" smtClean="0">
                <a:sym typeface="Symbol"/>
              </a:rPr>
              <a:t>CMLE</a:t>
            </a:r>
            <a:r>
              <a:rPr lang="en-US" altLang="en-US" sz="1800" b="1" kern="0" dirty="0" smtClean="0">
                <a:sym typeface="Symbol"/>
              </a:rPr>
              <a:t>, is defined as:</a:t>
            </a:r>
          </a:p>
          <a:p>
            <a:pPr marL="165100" lvl="0" indent="-165100">
              <a:spcBef>
                <a:spcPts val="320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sym typeface="Symbol"/>
              </a:rPr>
              <a:t>From the previous slide, we can invoke mutual information:</a:t>
            </a:r>
          </a:p>
          <a:p>
            <a:pPr marL="165100" lvl="0" indent="-165100">
              <a:spcBef>
                <a:spcPts val="540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en-US" sz="1800" b="1" kern="0" dirty="0" smtClean="0">
                <a:sym typeface="Symbol"/>
              </a:rPr>
              <a:t>However, we don’t know the joint distribution, </a:t>
            </a:r>
            <a:r>
              <a:rPr lang="en-US" altLang="en-US" sz="1800" i="1" kern="0" dirty="0" smtClean="0">
                <a:sym typeface="Symbol"/>
              </a:rPr>
              <a:t>p</a:t>
            </a:r>
            <a:r>
              <a:rPr lang="en-US" altLang="en-US" sz="1800" kern="0" dirty="0" smtClean="0">
                <a:sym typeface="Symbol"/>
              </a:rPr>
              <a:t>(</a:t>
            </a:r>
            <a:r>
              <a:rPr lang="en-US" altLang="en-US" sz="1800" b="1" kern="0" dirty="0" smtClean="0">
                <a:sym typeface="Symbol"/>
              </a:rPr>
              <a:t>X,Ω</a:t>
            </a:r>
            <a:r>
              <a:rPr lang="en-US" altLang="en-US" sz="1800" kern="0" dirty="0" smtClean="0">
                <a:sym typeface="Symbol"/>
              </a:rPr>
              <a:t>)!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49263" y="1661514"/>
          <a:ext cx="23368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56" name="Equation" r:id="rId3" imgW="2336760" imgH="596880" progId="Equation.3">
                  <p:embed/>
                </p:oleObj>
              </mc:Choice>
              <mc:Fallback>
                <p:oleObj name="Equation" r:id="rId3" imgW="2336760" imgH="596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1661514"/>
                        <a:ext cx="23368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77" name="Object 17"/>
          <p:cNvGraphicFramePr>
            <a:graphicFrameLocks noChangeAspect="1"/>
          </p:cNvGraphicFramePr>
          <p:nvPr/>
        </p:nvGraphicFramePr>
        <p:xfrm>
          <a:off x="531813" y="2636318"/>
          <a:ext cx="21717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57" name="Equation" r:id="rId5" imgW="2171520" imgH="571320" progId="Equation.3">
                  <p:embed/>
                </p:oleObj>
              </mc:Choice>
              <mc:Fallback>
                <p:oleObj name="Equation" r:id="rId5" imgW="2171520" imgH="571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636318"/>
                        <a:ext cx="21717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78" name="Object 18"/>
          <p:cNvGraphicFramePr>
            <a:graphicFrameLocks noChangeAspect="1"/>
          </p:cNvGraphicFramePr>
          <p:nvPr/>
        </p:nvGraphicFramePr>
        <p:xfrm>
          <a:off x="449263" y="4792168"/>
          <a:ext cx="26543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58" name="Equation" r:id="rId7" imgW="2654280" imgH="342720" progId="Equation.3">
                  <p:embed/>
                </p:oleObj>
              </mc:Choice>
              <mc:Fallback>
                <p:oleObj name="Equation" r:id="rId7" imgW="265428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4792168"/>
                        <a:ext cx="26543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80" name="Object 20"/>
          <p:cNvGraphicFramePr>
            <a:graphicFrameLocks noChangeAspect="1"/>
          </p:cNvGraphicFramePr>
          <p:nvPr/>
        </p:nvGraphicFramePr>
        <p:xfrm>
          <a:off x="449263" y="5565228"/>
          <a:ext cx="39497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59" name="Equation" r:id="rId9" imgW="3949560" imgH="647640" progId="Equation.DSMT4">
                  <p:embed/>
                </p:oleObj>
              </mc:Choice>
              <mc:Fallback>
                <p:oleObj name="Equation" r:id="rId9" imgW="3949560" imgH="647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5565228"/>
                        <a:ext cx="394970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993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685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Summary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187531" y="622665"/>
            <a:ext cx="868838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/>
              <a:t>Reviewed basic concepts of entropy and mutual information from information theory.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/>
              <a:t>Discussed the use of these concepts in pattern recognition, particularly the goal of minimization of conditional entropy</a:t>
            </a:r>
          </a:p>
          <a:p>
            <a:pPr marL="165100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1800" b="1" dirty="0" smtClean="0"/>
              <a:t>Demonstrated the relationship between minimization  of  conditional entropy and mutual </a:t>
            </a:r>
            <a:r>
              <a:rPr lang="en-US" altLang="en-US" sz="1800" b="1" smtClean="0"/>
              <a:t>information.</a:t>
            </a:r>
            <a:endParaRPr lang="en-US" altLang="en-US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210345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cture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lecture_title</Template>
  <TotalTime>7640</TotalTime>
  <Words>444</Words>
  <Application>Microsoft Macintosh PowerPoint</Application>
  <PresentationFormat>Letter Paper (8.5x11 in)</PresentationFormat>
  <Paragraphs>31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Symbol</vt:lpstr>
      <vt:lpstr>Times New Roman</vt:lpstr>
      <vt:lpstr>Arial</vt:lpstr>
      <vt:lpstr>lecture_title</vt:lpstr>
      <vt:lpstr>isip_default</vt:lpstr>
      <vt:lpstr>lecture_default</vt:lpstr>
      <vt:lpstr>1_isip_default</vt:lpstr>
      <vt:lpstr>1_lecture_title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463</cp:revision>
  <dcterms:created xsi:type="dcterms:W3CDTF">2002-09-12T17:13:32Z</dcterms:created>
  <dcterms:modified xsi:type="dcterms:W3CDTF">2017-10-20T12:43:09Z</dcterms:modified>
</cp:coreProperties>
</file>