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1" r:id="rId2"/>
  </p:sldMasterIdLst>
  <p:notesMasterIdLst>
    <p:notesMasterId r:id="rId17"/>
  </p:notesMasterIdLst>
  <p:handoutMasterIdLst>
    <p:handoutMasterId r:id="rId18"/>
  </p:handoutMasterIdLst>
  <p:sldIdLst>
    <p:sldId id="325" r:id="rId3"/>
    <p:sldId id="334" r:id="rId4"/>
    <p:sldId id="375" r:id="rId5"/>
    <p:sldId id="389" r:id="rId6"/>
    <p:sldId id="376" r:id="rId7"/>
    <p:sldId id="350" r:id="rId8"/>
    <p:sldId id="353" r:id="rId9"/>
    <p:sldId id="383" r:id="rId10"/>
    <p:sldId id="377" r:id="rId11"/>
    <p:sldId id="384" r:id="rId12"/>
    <p:sldId id="390" r:id="rId13"/>
    <p:sldId id="388" r:id="rId14"/>
    <p:sldId id="392" r:id="rId15"/>
    <p:sldId id="378" r:id="rId16"/>
  </p:sldIdLst>
  <p:sldSz cx="9144000" cy="6858000" type="letter"/>
  <p:notesSz cx="7077075" cy="9004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83">
          <p15:clr>
            <a:srgbClr val="A4A3A4"/>
          </p15:clr>
        </p15:guide>
        <p15:guide id="2" pos="2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5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0" autoAdjust="0"/>
    <p:restoredTop sz="95377" autoAdjust="0"/>
  </p:normalViewPr>
  <p:slideViewPr>
    <p:cSldViewPr snapToGrid="0">
      <p:cViewPr varScale="1">
        <p:scale>
          <a:sx n="91" d="100"/>
          <a:sy n="91" d="100"/>
        </p:scale>
        <p:origin x="928" y="176"/>
      </p:cViewPr>
      <p:guideLst>
        <p:guide orient="horz" pos="2683"/>
        <p:guide pos="28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2835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.xml"/><Relationship Id="rId4" Type="http://schemas.openxmlformats.org/officeDocument/2006/relationships/slide" Target="slides/slide9.xml"/><Relationship Id="rId5" Type="http://schemas.openxmlformats.org/officeDocument/2006/relationships/slide" Target="slides/slide10.xml"/><Relationship Id="rId6" Type="http://schemas.openxmlformats.org/officeDocument/2006/relationships/slide" Target="slides/slide11.xml"/><Relationship Id="rId1" Type="http://schemas.openxmlformats.org/officeDocument/2006/relationships/slide" Target="slides/slide6.xml"/><Relationship Id="rId2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wmf"/><Relationship Id="rId3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Relationship Id="rId3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317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317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40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9317" y="0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7463" y="674688"/>
            <a:ext cx="4502150" cy="3376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636" y="4277043"/>
            <a:ext cx="5187804" cy="4051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9317" y="8554085"/>
            <a:ext cx="3067758" cy="4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algn="r" defTabSz="915848">
              <a:defRPr sz="11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16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</a:t>
            </a:r>
            <a:r>
              <a:rPr lang="en-US" baseline="0" dirty="0" smtClean="0"/>
              <a:t> Equation 3.0 was used with settings of: 18, 12, 8, 18, 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9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6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6196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7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5540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8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5048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9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2221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DC6FA-9CCE-4287-BC5E-0D385E2FAC5B}" type="slidenum">
              <a:rPr lang="en-US"/>
              <a:pPr/>
              <a:t>10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XOR: x_1, x_2, and we want to transform to x_1^2, x_2^2, x_1 x_2</a:t>
            </a:r>
          </a:p>
          <a:p>
            <a:endParaRPr lang="en-US"/>
          </a:p>
          <a:p>
            <a:r>
              <a:rPr lang="en-US"/>
              <a:t>It can also be viewed as feature extraction from the feature vector </a:t>
            </a:r>
            <a:r>
              <a:rPr lang="en-US" b="1"/>
              <a:t>x</a:t>
            </a:r>
            <a:r>
              <a:rPr lang="en-US"/>
              <a:t>, but now we extract </a:t>
            </a:r>
            <a:r>
              <a:rPr lang="en-US" i="1"/>
              <a:t>more</a:t>
            </a:r>
            <a:r>
              <a:rPr lang="en-US"/>
              <a:t> feature than the number of features in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876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700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17,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i.ricoh.com/~stork/DHSch8.ppt" TargetMode="External"/><Relationship Id="rId4" Type="http://schemas.openxmlformats.org/officeDocument/2006/relationships/hyperlink" Target="http://en.wikipedia.org/wiki/Decision_tree" TargetMode="External"/><Relationship Id="rId5" Type="http://schemas.openxmlformats.org/officeDocument/2006/relationships/hyperlink" Target="http://www.aaai.org/aitopics/pmwiki/pmwiki.php/AITopics/DecisionTrees" TargetMode="External"/><Relationship Id="rId6" Type="http://schemas.openxmlformats.org/officeDocument/2006/relationships/hyperlink" Target="http://www.autonlab.org/tutorials/dtree.html" TargetMode="External"/><Relationship Id="rId7" Type="http://schemas.openxmlformats.org/officeDocument/2006/relationships/hyperlink" Target="http://www.decisiontrees.net/" TargetMode="External"/><Relationship Id="rId8" Type="http://schemas.openxmlformats.org/officeDocument/2006/relationships/hyperlink" Target="http://people.brunel.ac.uk/~mastjjb/jeb/or/decmore.html" TargetMode="External"/><Relationship Id="rId9" Type="http://schemas.openxmlformats.org/officeDocument/2006/relationships/hyperlink" Target="http://www.ece.msstate.edu/research/isip/projects/speech/software/legacy/decision_tree/index.html" TargetMode="External"/><Relationship Id="rId10" Type="http://schemas.openxmlformats.org/officeDocument/2006/relationships/image" Target="../media/image2.png"/><Relationship Id="rId11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17.png"/><Relationship Id="rId5" Type="http://schemas.openxmlformats.org/officeDocument/2006/relationships/oleObject" Target="../embeddings/oleObject9.bin"/><Relationship Id="rId6" Type="http://schemas.openxmlformats.org/officeDocument/2006/relationships/image" Target="../media/image16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5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8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9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12.w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13.wmf"/><Relationship Id="rId8" Type="http://schemas.openxmlformats.org/officeDocument/2006/relationships/oleObject" Target="../embeddings/oleObject7.bin"/><Relationship Id="rId9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Tree-Growing Via CART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Splitting, Stopping and Pruning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Attributes</a:t>
            </a:r>
            <a:br>
              <a:rPr lang="en-US" sz="1800" b="1" noProof="0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noProof="0" dirty="0" smtClean="0">
                <a:solidFill>
                  <a:schemeClr val="tx2"/>
                </a:solidFill>
                <a:latin typeface="+mn-lt"/>
              </a:rPr>
              <a:t>Node </a:t>
            </a: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Impurity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Priors and Costs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3"/>
              </a:rPr>
              <a:t>DHS: Chapter 8</a:t>
            </a:r>
            <a:r>
              <a:rPr lang="en-US" sz="1800" b="1" smtClean="0">
                <a:solidFill>
                  <a:schemeClr val="accent2"/>
                </a:solidFill>
              </a:rPr>
              <a:t/>
            </a:r>
            <a:br>
              <a:rPr lang="en-US" sz="1800" b="1" smtClean="0">
                <a:solidFill>
                  <a:schemeClr val="accent2"/>
                </a:solidFill>
              </a:rPr>
            </a:br>
            <a:r>
              <a:rPr lang="en-US" sz="1800" b="1" smtClean="0">
                <a:solidFill>
                  <a:srgbClr val="004000"/>
                </a:solidFill>
                <a:hlinkClick r:id="rId4"/>
              </a:rPr>
              <a:t>WIKI</a:t>
            </a:r>
            <a:r>
              <a:rPr lang="en-US" sz="1800" b="1" dirty="0" smtClean="0">
                <a:solidFill>
                  <a:srgbClr val="004000"/>
                </a:solidFill>
                <a:hlinkClick r:id="rId4"/>
              </a:rPr>
              <a:t>: Definitions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5"/>
              </a:rPr>
              <a:t>AAAI: Decision Trees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6"/>
              </a:rPr>
              <a:t>AM: Data Mining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7"/>
              </a:rPr>
              <a:t>DTDM: Resources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8"/>
              </a:rPr>
              <a:t>JB: Examples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latin typeface="+mn-lt"/>
                <a:hlinkClick r:id="rId9"/>
              </a:rPr>
              <a:t>ISIP: Software</a:t>
            </a:r>
            <a:endParaRPr lang="en-US" sz="1800" b="1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 dirty="0" smtClean="0">
                <a:solidFill>
                  <a:schemeClr val="accent1"/>
                </a:solidFill>
              </a:rPr>
              <a:t>17</a:t>
            </a:r>
            <a:r>
              <a:rPr lang="en-US" b="1" dirty="0" smtClean="0">
                <a:solidFill>
                  <a:schemeClr val="accent1"/>
                </a:solidFill>
              </a:rPr>
              <a:t>: </a:t>
            </a:r>
            <a:r>
              <a:rPr lang="en-US" b="1" dirty="0" smtClean="0">
                <a:solidFill>
                  <a:schemeClr val="accent2"/>
                </a:solidFill>
              </a:rPr>
              <a:t>DECISION TREES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78425" y="3645890"/>
            <a:ext cx="3514725" cy="211455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171606" y="1451992"/>
            <a:ext cx="3521543" cy="2150746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When To Stop Splitting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9423" y="652985"/>
            <a:ext cx="8728329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If we continue to grow the tree until each leaf node has the lowest impurity, then the data will be </a:t>
            </a:r>
            <a:r>
              <a:rPr lang="en-US" sz="1800" b="1" dirty="0" err="1" smtClean="0"/>
              <a:t>overfit</a:t>
            </a:r>
            <a:r>
              <a:rPr lang="en-US" sz="1800" b="1" dirty="0" smtClean="0"/>
              <a:t>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Two strategies: (1) stop tree from growing or (2) grow and then prune the tree.</a:t>
            </a:r>
          </a:p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 smtClean="0"/>
              <a:t>A traditional approach to stopping splitting relies on </a:t>
            </a:r>
            <a:r>
              <a:rPr lang="en-US" sz="1800" b="1" i="1" dirty="0" smtClean="0"/>
              <a:t>cross-validation</a:t>
            </a:r>
            <a:r>
              <a:rPr lang="en-US" sz="1800" b="1" dirty="0" smtClean="0"/>
              <a:t>:</a:t>
            </a:r>
          </a:p>
          <a:p>
            <a:pPr marL="344488" lvl="1" indent="-179388"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i="1" dirty="0" smtClean="0"/>
              <a:t>Validation</a:t>
            </a:r>
            <a:r>
              <a:rPr lang="en-US" sz="1800" b="1" dirty="0" smtClean="0"/>
              <a:t>: train a tree on 90% of the data and test on 10% of the data (referred to as the held-out set).</a:t>
            </a:r>
          </a:p>
          <a:p>
            <a:pPr marL="344488" lvl="1" indent="-179388"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i="1" dirty="0" smtClean="0"/>
              <a:t>Cross-validation</a:t>
            </a:r>
            <a:r>
              <a:rPr lang="en-US" sz="1800" b="1" dirty="0" smtClean="0"/>
              <a:t>: repeat for several independently chosen partitions.</a:t>
            </a:r>
          </a:p>
          <a:p>
            <a:pPr marL="344488" lvl="1" indent="-179388">
              <a:spcAft>
                <a:spcPts val="900"/>
              </a:spcAft>
              <a:buFont typeface="Wingdings" pitchFamily="2" charset="2"/>
              <a:buChar char="§"/>
            </a:pPr>
            <a:r>
              <a:rPr lang="en-US" sz="1800" b="1" i="1" dirty="0" smtClean="0"/>
              <a:t>Stopping Criterion</a:t>
            </a:r>
            <a:r>
              <a:rPr lang="en-US" sz="1800" b="1" dirty="0" smtClean="0"/>
              <a:t>: Continue splitting until the error on the held-out data is minimized.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i="1" dirty="0" smtClean="0"/>
              <a:t>Reduction In Impurity</a:t>
            </a:r>
            <a:r>
              <a:rPr lang="en-US" sz="1800" b="1" dirty="0" smtClean="0"/>
              <a:t>: stop if the candidate split leads to a marginal reduction of the impurity (drawback: leads to an unbalanced tree).</a:t>
            </a:r>
          </a:p>
          <a:p>
            <a:pPr marL="165100" indent="-16510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i="1" dirty="0" smtClean="0"/>
              <a:t>Cost-Complexity</a:t>
            </a:r>
            <a:r>
              <a:rPr lang="en-US" sz="1800" b="1" dirty="0" smtClean="0"/>
              <a:t>: use a global criterion function that combines size and impurity:                              . This approach is related to </a:t>
            </a:r>
            <a:r>
              <a:rPr lang="en-US" sz="1800" b="1" i="1" dirty="0" smtClean="0"/>
              <a:t>minimum description length</a:t>
            </a:r>
            <a:r>
              <a:rPr lang="en-US" sz="1800" b="1" dirty="0" smtClean="0"/>
              <a:t> when the impurity is based on entropy.</a:t>
            </a:r>
          </a:p>
          <a:p>
            <a:pPr marL="165100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Other approaches based on </a:t>
            </a:r>
            <a:r>
              <a:rPr lang="en-US" sz="1800" b="1" i="1" dirty="0" smtClean="0"/>
              <a:t>statistical significance</a:t>
            </a:r>
            <a:r>
              <a:rPr lang="en-US" sz="1800" b="1" dirty="0" smtClean="0"/>
              <a:t> and </a:t>
            </a:r>
            <a:r>
              <a:rPr lang="en-US" sz="1800" b="1" i="1" dirty="0" smtClean="0"/>
              <a:t>hypothesis testing</a:t>
            </a:r>
            <a:r>
              <a:rPr lang="en-US" sz="1800" b="1" dirty="0" smtClean="0"/>
              <a:t> attempt to assess the quality of the proposed split.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23540" y="5119137"/>
          <a:ext cx="173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7" name="Equation" r:id="rId4" imgW="1739880" imgH="457200" progId="Equation.3">
                  <p:embed/>
                </p:oleObj>
              </mc:Choice>
              <mc:Fallback>
                <p:oleObj name="Equation" r:id="rId4" imgW="17398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540" y="5119137"/>
                        <a:ext cx="1739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Pruning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0188" y="1344350"/>
            <a:ext cx="7856137" cy="237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9423" y="652985"/>
            <a:ext cx="8728329" cy="5809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 smtClean="0"/>
              <a:t>The most fundamental problem with decision trees is that they "</a:t>
            </a:r>
            <a:r>
              <a:rPr lang="en-US" sz="1800" b="1" dirty="0" err="1" smtClean="0"/>
              <a:t>overfit</a:t>
            </a:r>
            <a:r>
              <a:rPr lang="en-US" sz="1800" b="1" dirty="0" smtClean="0"/>
              <a:t>" the data and hence do not provide good generalization. A solution to this problem is to prune the tree:</a:t>
            </a:r>
          </a:p>
          <a:p>
            <a:pPr marL="165100" indent="-165100">
              <a:spcBef>
                <a:spcPts val="1560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 smtClean="0"/>
              <a:t>But pruning the tree will always increase the error rate on the training set </a:t>
            </a:r>
            <a:r>
              <a:rPr lang="en-US" sz="1800" b="1" dirty="0" smtClean="0">
                <a:sym typeface="Wingdings" pitchFamily="2" charset="2"/>
              </a:rPr>
              <a:t>.</a:t>
            </a:r>
            <a:endParaRPr lang="en-US" sz="1800" b="1" dirty="0" smtClean="0"/>
          </a:p>
          <a:p>
            <a:pPr marL="165100" indent="-16510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 smtClean="0"/>
              <a:t>Cost-complexity Pruning:                              . Each node in the tree can be classified in terms of its impact on the cost-complexity if it were pruned. Nodes are successively pruned until certain heuristics are satisfied.</a:t>
            </a:r>
          </a:p>
          <a:p>
            <a:pPr marL="165100" indent="-1651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 smtClean="0"/>
              <a:t>By pruning the nodes that are far too specific to the training set, it is hoped the tree will have better generalization. In practice, we use techniques such as cross-validation and held-out training data to better calibrate the generalization properties</a:t>
            </a:r>
            <a:r>
              <a:rPr lang="en-US" sz="1800" dirty="0" smtClean="0"/>
              <a:t>.</a:t>
            </a:r>
            <a:endParaRPr lang="en-US" sz="1800" b="1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02150" y="3282950"/>
          <a:ext cx="139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1" name="Equation" r:id="rId5" imgW="139680" imgH="291960" progId="Equation.3">
                  <p:embed/>
                </p:oleObj>
              </mc:Choice>
              <mc:Fallback>
                <p:oleObj name="Equation" r:id="rId5" imgW="139680" imgH="291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3282950"/>
                        <a:ext cx="1397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3237798" y="4060643"/>
          <a:ext cx="173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2" name="Equation" r:id="rId7" imgW="1739880" imgH="457200" progId="Equation.3">
                  <p:embed/>
                </p:oleObj>
              </mc:Choice>
              <mc:Fallback>
                <p:oleObj name="Equation" r:id="rId7" imgW="173988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7798" y="4060643"/>
                        <a:ext cx="1739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ID3 and C4.5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80455" y="674558"/>
            <a:ext cx="8725420" cy="3822491"/>
          </a:xfrm>
          <a:prstGeom prst="rect">
            <a:avLst/>
          </a:prstGeom>
        </p:spPr>
        <p:txBody>
          <a:bodyPr lIns="0" tIns="0" rIns="0" bIns="0"/>
          <a:lstStyle/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Third Interactive Dichotomizer (ID3) uses nominal inputs and allows node-specific number of branches, </a:t>
            </a:r>
            <a:r>
              <a:rPr lang="en-US" sz="1800" dirty="0" err="1" smtClean="0"/>
              <a:t>B</a:t>
            </a:r>
            <a:r>
              <a:rPr lang="en-US" sz="1800" baseline="-25000" dirty="0" err="1" smtClean="0"/>
              <a:t>j</a:t>
            </a:r>
            <a:r>
              <a:rPr lang="en-US" sz="1800" b="1" dirty="0" smtClean="0"/>
              <a:t>. Growing continues until all nodes as pure.</a:t>
            </a:r>
          </a:p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C4.5, the successor to ID3, is one of the most popular decision tree methods:</a:t>
            </a:r>
          </a:p>
          <a:p>
            <a:pPr marL="344488" lvl="1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Handles real-valued variables;</a:t>
            </a:r>
          </a:p>
          <a:p>
            <a:pPr marL="344488" lvl="1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Allows </a:t>
            </a:r>
            <a:r>
              <a:rPr lang="en-US" sz="1800" b="1" dirty="0" err="1" smtClean="0"/>
              <a:t>multiway</a:t>
            </a:r>
            <a:r>
              <a:rPr lang="en-US" sz="1800" b="1" dirty="0" smtClean="0"/>
              <a:t> splits for nominal data;</a:t>
            </a:r>
          </a:p>
          <a:p>
            <a:pPr marL="344488" lvl="1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Splitting based on maximization of the information gain ratio while preserving better than average information gain;</a:t>
            </a:r>
          </a:p>
          <a:p>
            <a:pPr marL="344488" lvl="1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Stopping based on node purity;</a:t>
            </a:r>
          </a:p>
          <a:p>
            <a:pPr marL="344488" lvl="1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Pruning based on confidence/average node error rate (pessimistic pruning).</a:t>
            </a:r>
          </a:p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Bayesian methods and other common modeling techniques have been successfully applied to decision trees.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Example Application: Parameter Tying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6350" y="2783356"/>
            <a:ext cx="51054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80455" y="674557"/>
            <a:ext cx="8725420" cy="581618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Decision trees are popular for many reasons including their ability to achieve high performance on closed-set evaluations.</a:t>
            </a:r>
          </a:p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They can be closely integrated with hidden Markov models to provide a very powerful methodology for clustering and reducing complexity.</a:t>
            </a:r>
          </a:p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Consider the problem in speech recognition of context-dependent phonetic modeling, which can potentially involve ten thousand acoustic models.</a:t>
            </a:r>
          </a:p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On what basis should we</a:t>
            </a:r>
            <a:br>
              <a:rPr lang="en-US" sz="1800" b="1" dirty="0" smtClean="0"/>
            </a:br>
            <a:r>
              <a:rPr lang="en-US" sz="1800" b="1" dirty="0" smtClean="0"/>
              <a:t>cluster or reduce the number</a:t>
            </a:r>
            <a:br>
              <a:rPr lang="en-US" sz="1800" b="1" dirty="0" smtClean="0"/>
            </a:br>
            <a:r>
              <a:rPr lang="en-US" sz="1800" b="1" dirty="0" smtClean="0"/>
              <a:t>of acoustic models?</a:t>
            </a:r>
          </a:p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The questions can be drawn</a:t>
            </a:r>
            <a:br>
              <a:rPr lang="en-US" sz="1800" b="1" dirty="0" smtClean="0"/>
            </a:br>
            <a:r>
              <a:rPr lang="en-US" sz="1800" b="1" dirty="0" smtClean="0"/>
              <a:t>from linguistics (e.g., vowel,</a:t>
            </a:r>
            <a:br>
              <a:rPr lang="en-US" sz="1800" b="1" dirty="0" smtClean="0"/>
            </a:br>
            <a:r>
              <a:rPr lang="en-US" sz="1800" b="1" dirty="0" smtClean="0"/>
              <a:t>consonant, sibilant).</a:t>
            </a:r>
          </a:p>
          <a:p>
            <a:pPr marL="165100" lvl="1" indent="-1651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The tree growing process is</a:t>
            </a:r>
            <a:br>
              <a:rPr lang="en-US" sz="1800" b="1" dirty="0" smtClean="0"/>
            </a:br>
            <a:r>
              <a:rPr lang="en-US" sz="1800" b="1" dirty="0" smtClean="0"/>
              <a:t>intimately integrated into the</a:t>
            </a:r>
            <a:br>
              <a:rPr lang="en-US" sz="1800" b="1" dirty="0" smtClean="0"/>
            </a:br>
            <a:r>
              <a:rPr lang="en-US" sz="1800" b="1" dirty="0" smtClean="0"/>
              <a:t>Baum-Welch training process</a:t>
            </a:r>
            <a:br>
              <a:rPr lang="en-US" sz="1800" b="1" dirty="0" smtClean="0"/>
            </a:br>
            <a:r>
              <a:rPr lang="en-US" sz="1800" b="1" dirty="0" smtClean="0"/>
              <a:t>using the same likelihood</a:t>
            </a:r>
            <a:br>
              <a:rPr lang="en-US" sz="1800" b="1" dirty="0" smtClean="0"/>
            </a:br>
            <a:r>
              <a:rPr lang="en-US" sz="1800" b="1" dirty="0" smtClean="0"/>
              <a:t>calculations available during</a:t>
            </a:r>
            <a:br>
              <a:rPr lang="en-US" sz="1800" b="1" dirty="0" smtClean="0"/>
            </a:br>
            <a:r>
              <a:rPr lang="en-US" sz="1800" b="1" dirty="0" smtClean="0"/>
              <a:t>HMM parameter training.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94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A classification and regression tree (CART) algorithm can be summarized as follows: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 Create a set of questions that consists of all possible questions about the measured variables (phonetic context).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Select a splitting criterion (likelihood).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Initialization: create a tree with one node containing all the training data.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Splitting: find the best question for splitting each terminal node. Split the one terminal node that results in the greatest increase in the likelihood.</a:t>
            </a:r>
          </a:p>
          <a:p>
            <a:pPr marL="344488" indent="-179388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800" b="1" dirty="0" smtClean="0"/>
              <a:t>Stopping: if each leaf node contains data samples from the same class, or some pre-set threshold is not satisfied, stop. Otherwise, continue splitting.</a:t>
            </a:r>
          </a:p>
          <a:p>
            <a:pPr marL="344488" indent="-179388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 smtClean="0"/>
              <a:t>Pruning: use an independent test set or cross-validation to prune the tree. 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There are ways to estimate and incorporate priors into the decision tree (though these methods somewhat predate Bayesian methods).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Decision trees can be used in many ways and closely integrated with other pattern recognition algorithms (e.g., hidden Markov models).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They can be used to control complexity in a system by supporting decisions about parameter tying.</a:t>
            </a:r>
          </a:p>
          <a:p>
            <a:pPr marL="171450" indent="-171450">
              <a:spcBef>
                <a:spcPts val="0"/>
              </a:spcBef>
              <a:spcAft>
                <a:spcPts val="900"/>
              </a:spcAft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Computational complexity is very low for both evaluation </a:t>
            </a:r>
            <a:r>
              <a:rPr lang="en-US" sz="1800" b="1" smtClean="0">
                <a:solidFill>
                  <a:schemeClr val="bg1"/>
                </a:solidFill>
              </a:rPr>
              <a:t>and training.</a:t>
            </a:r>
            <a:endParaRPr lang="en-US" sz="1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Overview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Previous techniques have consisted of real-valued feature vectors (or discrete-valued) and natural measures of distance (e.g., Euclidean).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Consider a classification problem that involves nominal data – data described by a list of attributes (e.g., categorizing people as short or tall using gender, height, age, and ethnicity).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How can we use such nominal data for classification? How can we learn the categories of such data? </a:t>
            </a:r>
            <a:r>
              <a:rPr lang="en-US" sz="1800" b="1" i="1" dirty="0" err="1" smtClean="0"/>
              <a:t>Nonmetric</a:t>
            </a:r>
            <a:r>
              <a:rPr lang="en-US" sz="1800" b="1" dirty="0" smtClean="0"/>
              <a:t> methods such as decision trees provide a way to deal with such data.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Decision trees attempt to classify a pattern</a:t>
            </a:r>
            <a:br>
              <a:rPr lang="en-US" sz="1800" b="1" dirty="0" smtClean="0"/>
            </a:br>
            <a:r>
              <a:rPr lang="en-US" sz="1800" b="1" dirty="0" smtClean="0"/>
              <a:t>through a sequence of questions. For</a:t>
            </a:r>
            <a:br>
              <a:rPr lang="en-US" sz="1800" b="1" dirty="0" smtClean="0"/>
            </a:br>
            <a:r>
              <a:rPr lang="en-US" sz="1800" b="1" dirty="0" smtClean="0"/>
              <a:t>example, attributes such as gender and</a:t>
            </a:r>
            <a:br>
              <a:rPr lang="en-US" sz="1800" b="1" dirty="0" smtClean="0"/>
            </a:br>
            <a:r>
              <a:rPr lang="en-US" sz="1800" b="1" dirty="0" smtClean="0"/>
              <a:t>height can be used to classify people as</a:t>
            </a:r>
            <a:br>
              <a:rPr lang="en-US" sz="1800" b="1" dirty="0" smtClean="0"/>
            </a:br>
            <a:r>
              <a:rPr lang="en-US" sz="1800" b="1" dirty="0" smtClean="0"/>
              <a:t>short or tall. But the best threshold for</a:t>
            </a:r>
            <a:br>
              <a:rPr lang="en-US" sz="1800" b="1" dirty="0" smtClean="0"/>
            </a:br>
            <a:r>
              <a:rPr lang="en-US" sz="1800" b="1" dirty="0" smtClean="0"/>
              <a:t>height is gender dependent.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decision tree consists of nodes and leaves, with each leaf denoting a class.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Classes (tall or short) are the outputs of the tree.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Attributes (gender and height) are a set of features that describe the data.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input data consists of values of the different attributes. Using these attribute values, the decision tree generates a class as the output for each input data. 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1800" b="1" dirty="0"/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71410" y="2670321"/>
            <a:ext cx="3447165" cy="207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Basic Principles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/>
          <a:srcRect t="6260"/>
          <a:stretch>
            <a:fillRect/>
          </a:stretch>
        </p:blipFill>
        <p:spPr bwMode="auto">
          <a:xfrm>
            <a:off x="4761034" y="533400"/>
            <a:ext cx="4157542" cy="234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top, or first node, is called the root node.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last level of nodes are the leaf nodes</a:t>
            </a:r>
            <a:br>
              <a:rPr lang="en-US" sz="1800" b="1" dirty="0" smtClean="0"/>
            </a:br>
            <a:r>
              <a:rPr lang="en-US" sz="1800" b="1" dirty="0" smtClean="0"/>
              <a:t>and contain the final classification.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intermediate nodes are the</a:t>
            </a:r>
            <a:br>
              <a:rPr lang="en-US" sz="1800" b="1" dirty="0" smtClean="0"/>
            </a:br>
            <a:r>
              <a:rPr lang="en-US" sz="1800" b="1" dirty="0" smtClean="0"/>
              <a:t>descendant or “hidden” layers.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Binary trees, like the one shown to the</a:t>
            </a:r>
            <a:br>
              <a:rPr lang="en-US" sz="1800" b="1" dirty="0" smtClean="0"/>
            </a:br>
            <a:r>
              <a:rPr lang="en-US" sz="1800" b="1" dirty="0" smtClean="0"/>
              <a:t>right, are the most popular type of tree.</a:t>
            </a:r>
            <a:br>
              <a:rPr lang="en-US" sz="1800" b="1" dirty="0" smtClean="0"/>
            </a:br>
            <a:r>
              <a:rPr lang="en-US" sz="1800" b="1" dirty="0" smtClean="0"/>
              <a:t>However, M-</a:t>
            </a:r>
            <a:r>
              <a:rPr lang="en-US" sz="1800" b="1" dirty="0" err="1" smtClean="0"/>
              <a:t>ary</a:t>
            </a:r>
            <a:r>
              <a:rPr lang="en-US" sz="1800" b="1" dirty="0" smtClean="0"/>
              <a:t> trees (M branches at each node) are possible.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Nodes can contain one more questions. In a binary tree, by convention if the answer to a question is “yes”, the left branch is selected. Note that the same question can appear in multiple places in the network.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Decision trees have several benefits over neural network-type approaches, including interpretability and data-driven learning.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Key questions include how to grow the tree, how to stop growing, and how to prune the tree to increase generalization.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Decision trees are very powerful and can give excellent performance on closed-set testing. Generalization is a challenge.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0290" y="1069845"/>
            <a:ext cx="3506553" cy="345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49735" y="1123978"/>
            <a:ext cx="31908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Nonlinear Decision Surfaces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599" y="589937"/>
            <a:ext cx="87339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Decision trees can produce nonlinear decision surfaces: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0455" y="4759701"/>
            <a:ext cx="873397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They are an attractive alternative to other classifiers we have studied because they are data-driven and can give arbitrarily high levels of precision on the training data.</a:t>
            </a:r>
          </a:p>
          <a:p>
            <a:pPr marL="165100" indent="-165100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But… generalization becomes a challenge.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Classification and Regression Trees (CART)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Consider a set </a:t>
            </a:r>
            <a:r>
              <a:rPr lang="en-US" sz="1800" i="1" dirty="0" smtClean="0"/>
              <a:t>D</a:t>
            </a:r>
            <a:r>
              <a:rPr lang="en-US" sz="1800" b="1" dirty="0" smtClean="0"/>
              <a:t> of labeled training data and a set of properties</a:t>
            </a:r>
            <a:br>
              <a:rPr lang="en-US" sz="1800" b="1" dirty="0" smtClean="0"/>
            </a:br>
            <a:r>
              <a:rPr lang="en-US" sz="1800" b="1" dirty="0" smtClean="0"/>
              <a:t>(or questions), </a:t>
            </a:r>
            <a:r>
              <a:rPr lang="en-US" sz="1800" i="1" dirty="0" smtClean="0"/>
              <a:t>T</a:t>
            </a:r>
            <a:r>
              <a:rPr lang="en-US" sz="1800" b="1" dirty="0" smtClean="0"/>
              <a:t>.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How do we organize the tree to produce the lowest classification error?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Any decision tree will successively split the data into smaller and smaller subsets. It would be ideal if all the samples associated with a leaf node were from the small class. Such a subset, or node, is considered </a:t>
            </a:r>
            <a:r>
              <a:rPr lang="en-US" sz="1800" b="1" i="1" dirty="0" smtClean="0"/>
              <a:t>pure</a:t>
            </a:r>
            <a:r>
              <a:rPr lang="en-US" sz="1800" b="1" dirty="0" smtClean="0"/>
              <a:t> in this case.</a:t>
            </a:r>
          </a:p>
          <a:p>
            <a:pPr marL="165100" indent="-1651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A generic tree-growing methodology, known as CART, successively splits nodes until they are pure. Six key questions:</a:t>
            </a:r>
          </a:p>
          <a:p>
            <a:pPr marL="465138" lvl="1" indent="-300038">
              <a:lnSpc>
                <a:spcPct val="90000"/>
              </a:lnSpc>
              <a:spcAft>
                <a:spcPts val="1800"/>
              </a:spcAft>
              <a:buFont typeface="+mj-lt"/>
              <a:buAutoNum type="arabicParenR"/>
            </a:pPr>
            <a:r>
              <a:rPr lang="en-US" sz="1800" b="1" dirty="0" smtClean="0"/>
              <a:t>Should the questions be binary (e.g., is gender male or female) or numeric (e.g., is height &gt;= 5’4”) or multi-valued (e.g., race)?</a:t>
            </a:r>
          </a:p>
          <a:p>
            <a:pPr marL="465138" lvl="1" indent="-300038">
              <a:lnSpc>
                <a:spcPct val="90000"/>
              </a:lnSpc>
              <a:spcAft>
                <a:spcPts val="1800"/>
              </a:spcAft>
              <a:buFont typeface="+mj-lt"/>
              <a:buAutoNum type="arabicParenR"/>
            </a:pPr>
            <a:r>
              <a:rPr lang="en-US" sz="1800" b="1" dirty="0" smtClean="0"/>
              <a:t>Which properties should be tested at each node?</a:t>
            </a:r>
          </a:p>
          <a:p>
            <a:pPr marL="465138" lvl="1" indent="-300038">
              <a:lnSpc>
                <a:spcPct val="90000"/>
              </a:lnSpc>
              <a:spcAft>
                <a:spcPts val="1800"/>
              </a:spcAft>
              <a:buFont typeface="+mj-lt"/>
              <a:buAutoNum type="arabicParenR"/>
            </a:pPr>
            <a:r>
              <a:rPr lang="en-US" sz="1800" b="1" dirty="0" smtClean="0"/>
              <a:t>When should a node be declared a leaf?</a:t>
            </a:r>
          </a:p>
          <a:p>
            <a:pPr marL="465138" lvl="1" indent="-300038">
              <a:lnSpc>
                <a:spcPct val="90000"/>
              </a:lnSpc>
              <a:spcAft>
                <a:spcPts val="1800"/>
              </a:spcAft>
              <a:buFont typeface="+mj-lt"/>
              <a:buAutoNum type="arabicParenR"/>
            </a:pPr>
            <a:r>
              <a:rPr lang="en-US" sz="1800" b="1" dirty="0" smtClean="0"/>
              <a:t>If the tree becomes too large, how can it be pruned?</a:t>
            </a:r>
          </a:p>
          <a:p>
            <a:pPr marL="465138" lvl="1" indent="-300038">
              <a:lnSpc>
                <a:spcPct val="90000"/>
              </a:lnSpc>
              <a:spcAft>
                <a:spcPts val="1800"/>
              </a:spcAft>
              <a:buFont typeface="+mj-lt"/>
              <a:buAutoNum type="arabicParenR"/>
            </a:pPr>
            <a:r>
              <a:rPr lang="en-US" sz="1800" b="1" dirty="0" smtClean="0"/>
              <a:t>If the leaf node is impure, what category should be assigned to it?</a:t>
            </a:r>
          </a:p>
          <a:p>
            <a:pPr marL="465138" lvl="1" indent="-300038">
              <a:lnSpc>
                <a:spcPct val="90000"/>
              </a:lnSpc>
              <a:spcAft>
                <a:spcPts val="1800"/>
              </a:spcAft>
              <a:buFont typeface="+mj-lt"/>
              <a:buAutoNum type="arabicParenR"/>
            </a:pPr>
            <a:r>
              <a:rPr lang="en-US" sz="1800" b="1" dirty="0" smtClean="0"/>
              <a:t>How should missing data be handled?</a:t>
            </a:r>
            <a:endParaRPr lang="en-US" sz="1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Operation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9344" y="577435"/>
            <a:ext cx="6316737" cy="5793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Entropy-Based Splitting Criterion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4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602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Bef>
                <a:spcPts val="25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We prefer trees that are simple and compact. Why? (Hint: Occam’s Razor).</a:t>
            </a:r>
          </a:p>
          <a:p>
            <a:pPr marL="165100" indent="-165100">
              <a:spcBef>
                <a:spcPts val="25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Hence, we seek a property query, </a:t>
            </a:r>
            <a:r>
              <a:rPr lang="en-US" sz="1800" dirty="0" smtClean="0"/>
              <a:t>T</a:t>
            </a:r>
            <a:r>
              <a:rPr lang="en-US" sz="1800" baseline="-25000" dirty="0" smtClean="0"/>
              <a:t>i</a:t>
            </a:r>
            <a:r>
              <a:rPr lang="en-US" sz="1800" b="1" dirty="0" smtClean="0"/>
              <a:t>, that splits the data at a node to increase the purity at that node. Let </a:t>
            </a:r>
            <a:r>
              <a:rPr lang="en-US" sz="1800" dirty="0" err="1" smtClean="0"/>
              <a:t>i</a:t>
            </a:r>
            <a:r>
              <a:rPr lang="en-US" sz="1800" dirty="0" smtClean="0"/>
              <a:t>(N) </a:t>
            </a:r>
            <a:r>
              <a:rPr lang="en-US" sz="1800" b="1" dirty="0" smtClean="0"/>
              <a:t>denote the impurity of a node </a:t>
            </a:r>
            <a:r>
              <a:rPr lang="en-US" sz="1800" dirty="0" smtClean="0"/>
              <a:t>N</a:t>
            </a:r>
            <a:r>
              <a:rPr lang="en-US" sz="1800" b="1" dirty="0" smtClean="0"/>
              <a:t>.</a:t>
            </a:r>
          </a:p>
          <a:p>
            <a:pPr marL="165100" indent="-1651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800" b="1" dirty="0" smtClean="0"/>
              <a:t>To split data at a node, we need to find the question that results in the greatest entropy reduction (removes uncertainty in the data):</a:t>
            </a:r>
          </a:p>
          <a:p>
            <a:pPr marL="165100" indent="-165100">
              <a:spcBef>
                <a:spcPts val="4800"/>
              </a:spcBef>
              <a:spcAft>
                <a:spcPts val="1200"/>
              </a:spcAft>
            </a:pPr>
            <a:r>
              <a:rPr lang="en-US" sz="1800" b="1" dirty="0" smtClean="0"/>
              <a:t>	Note this will peak when the two classes are equally likely (same size).</a:t>
            </a:r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5425" y="1059857"/>
            <a:ext cx="8678864" cy="281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0850" y="5778672"/>
          <a:ext cx="2590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name="Equation" r:id="rId5" imgW="2590560" imgH="457200" progId="Equation.3">
                  <p:embed/>
                </p:oleObj>
              </mc:Choice>
              <mc:Fallback>
                <p:oleObj name="Equation" r:id="rId5" imgW="259056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5778672"/>
                        <a:ext cx="2590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Alternate Splitting Criteria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4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Variance impurity:</a:t>
            </a:r>
          </a:p>
          <a:p>
            <a:pPr marL="165100" indent="-165100">
              <a:spcBef>
                <a:spcPts val="3600"/>
              </a:spcBef>
              <a:spcAft>
                <a:spcPts val="1800"/>
              </a:spcAft>
            </a:pPr>
            <a:r>
              <a:rPr lang="en-US" sz="1800" b="1" dirty="0" smtClean="0">
                <a:sym typeface="Symbol" pitchFamily="18" charset="2"/>
              </a:rPr>
              <a:t>	because this is related to the variance of a distribution associated with the two classes.</a:t>
            </a:r>
          </a:p>
          <a:p>
            <a:pPr marL="165100" indent="-1651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err="1" smtClean="0">
                <a:sym typeface="Symbol" pitchFamily="18" charset="2"/>
              </a:rPr>
              <a:t>Gini</a:t>
            </a:r>
            <a:r>
              <a:rPr lang="en-US" sz="1800" b="1" dirty="0" smtClean="0">
                <a:sym typeface="Symbol" pitchFamily="18" charset="2"/>
              </a:rPr>
              <a:t> Impurity:</a:t>
            </a:r>
          </a:p>
          <a:p>
            <a:pPr marL="165100" indent="-165100">
              <a:spcBef>
                <a:spcPts val="3600"/>
              </a:spcBef>
              <a:spcAft>
                <a:spcPts val="1800"/>
              </a:spcAft>
            </a:pPr>
            <a:r>
              <a:rPr lang="en-US" sz="1800" b="1" dirty="0" smtClean="0">
                <a:sym typeface="Symbol" pitchFamily="18" charset="2"/>
              </a:rPr>
              <a:t>	The expected error rate at node </a:t>
            </a:r>
            <a:r>
              <a:rPr lang="en-US" sz="1800" i="1" dirty="0" smtClean="0">
                <a:sym typeface="Symbol" pitchFamily="18" charset="2"/>
              </a:rPr>
              <a:t>N</a:t>
            </a:r>
            <a:r>
              <a:rPr lang="en-US" sz="1800" b="1" dirty="0" smtClean="0">
                <a:sym typeface="Symbol" pitchFamily="18" charset="2"/>
              </a:rPr>
              <a:t> if the category label is selected randomly from the class distribution present at node </a:t>
            </a:r>
            <a:r>
              <a:rPr lang="en-US" sz="1800" i="1" dirty="0" smtClean="0">
                <a:sym typeface="Symbol" pitchFamily="18" charset="2"/>
              </a:rPr>
              <a:t>N</a:t>
            </a:r>
            <a:r>
              <a:rPr lang="en-US" sz="1800" b="1" dirty="0" smtClean="0">
                <a:sym typeface="Symbol" pitchFamily="18" charset="2"/>
              </a:rPr>
              <a:t>.</a:t>
            </a:r>
          </a:p>
          <a:p>
            <a:pPr marL="165100" indent="-1651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ym typeface="Symbol" pitchFamily="18" charset="2"/>
              </a:rPr>
              <a:t>Misclassification impurity:</a:t>
            </a:r>
          </a:p>
          <a:p>
            <a:pPr marL="165100" indent="-165100">
              <a:spcBef>
                <a:spcPts val="3600"/>
              </a:spcBef>
              <a:spcAft>
                <a:spcPts val="1800"/>
              </a:spcAft>
            </a:pPr>
            <a:r>
              <a:rPr lang="en-US" sz="1800" b="1" dirty="0" smtClean="0">
                <a:sym typeface="Symbol" pitchFamily="18" charset="2"/>
              </a:rPr>
              <a:t>	measures the minimum probability that a training pattern would be misclassified at node </a:t>
            </a:r>
            <a:r>
              <a:rPr lang="en-US" sz="1800" i="1" dirty="0" smtClean="0">
                <a:sym typeface="Symbol" pitchFamily="18" charset="2"/>
              </a:rPr>
              <a:t>N</a:t>
            </a:r>
            <a:r>
              <a:rPr lang="en-US" sz="1800" b="1" dirty="0" smtClean="0">
                <a:sym typeface="Symbol" pitchFamily="18" charset="2"/>
              </a:rPr>
              <a:t>.</a:t>
            </a:r>
          </a:p>
          <a:p>
            <a:pPr marL="165100" indent="-1651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ym typeface="Symbol" pitchFamily="18" charset="2"/>
              </a:rPr>
              <a:t>In practice, simple entropy splitting (choosing the question that splits the data into two classes of equal size) is very effective.</a:t>
            </a:r>
          </a:p>
          <a:p>
            <a:pPr marL="165100" indent="-1651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endParaRPr lang="en-US" sz="1800" b="1" dirty="0">
              <a:sym typeface="Symbol" pitchFamily="18" charset="2"/>
            </a:endParaRPr>
          </a:p>
        </p:txBody>
      </p:sp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450850" y="1064510"/>
          <a:ext cx="1790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2" name="Equation" r:id="rId4" imgW="1790640" imgH="291960" progId="Equation.3">
                  <p:embed/>
                </p:oleObj>
              </mc:Choice>
              <mc:Fallback>
                <p:oleObj name="Equation" r:id="rId4" imgW="1790640" imgH="2919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1064510"/>
                        <a:ext cx="17907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450850" y="2668431"/>
          <a:ext cx="36703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3" name="Equation" r:id="rId6" imgW="3670200" imgH="596880" progId="Equation.3">
                  <p:embed/>
                </p:oleObj>
              </mc:Choice>
              <mc:Fallback>
                <p:oleObj name="Equation" r:id="rId6" imgW="3670200" imgH="596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2668431"/>
                        <a:ext cx="36703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450850" y="4484532"/>
          <a:ext cx="1968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4" name="Equation" r:id="rId8" imgW="1968480" imgH="419040" progId="Equation.3">
                  <p:embed/>
                </p:oleObj>
              </mc:Choice>
              <mc:Fallback>
                <p:oleObj name="Equation" r:id="rId8" imgW="196848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4484532"/>
                        <a:ext cx="1968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Choosing A Question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209423" y="652985"/>
            <a:ext cx="8728329" cy="4732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 smtClean="0"/>
              <a:t>An obvious heuristic is to choose the query that maximizes the decrease in impurity:</a:t>
            </a:r>
            <a:endParaRPr lang="en-US" sz="1800" b="1" dirty="0" smtClean="0">
              <a:solidFill>
                <a:schemeClr val="bg1"/>
              </a:solidFill>
            </a:endParaRPr>
          </a:p>
          <a:p>
            <a:pPr marL="165100" indent="-165100">
              <a:spcBef>
                <a:spcPts val="3600"/>
              </a:spcBef>
              <a:spcAft>
                <a:spcPts val="900"/>
              </a:spcAft>
            </a:pPr>
            <a:r>
              <a:rPr lang="en-US" sz="1800" b="1" dirty="0" smtClean="0"/>
              <a:t>	where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L</a:t>
            </a:r>
            <a:r>
              <a:rPr lang="en-US" sz="1800" b="1" dirty="0" smtClean="0"/>
              <a:t> and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R</a:t>
            </a:r>
            <a:r>
              <a:rPr lang="en-US" sz="1800" b="1" dirty="0" smtClean="0"/>
              <a:t> are the left and right descendant nodes,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(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L</a:t>
            </a:r>
            <a:r>
              <a:rPr lang="en-US" sz="1800" b="1" dirty="0" smtClean="0"/>
              <a:t>) and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(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R</a:t>
            </a:r>
            <a:r>
              <a:rPr lang="en-US" sz="1800" b="1" dirty="0" smtClean="0"/>
              <a:t>) are their respective impurities, and </a:t>
            </a:r>
            <a:r>
              <a:rPr lang="en-US" sz="1800" i="1" dirty="0" smtClean="0"/>
              <a:t>P</a:t>
            </a:r>
            <a:r>
              <a:rPr lang="en-US" sz="1800" i="1" baseline="-25000" dirty="0" smtClean="0"/>
              <a:t>L</a:t>
            </a:r>
            <a:r>
              <a:rPr lang="en-US" sz="1800" b="1" dirty="0" smtClean="0"/>
              <a:t> is the fraction of patterns at node </a:t>
            </a:r>
            <a:r>
              <a:rPr lang="en-US" sz="1800" i="1" dirty="0" smtClean="0"/>
              <a:t>N</a:t>
            </a:r>
            <a:r>
              <a:rPr lang="en-US" sz="1800" b="1" dirty="0" smtClean="0"/>
              <a:t> that will be assigned to 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L</a:t>
            </a:r>
            <a:r>
              <a:rPr lang="en-US" sz="1800" b="1" dirty="0" smtClean="0"/>
              <a:t> when query </a:t>
            </a:r>
            <a:r>
              <a:rPr lang="en-US" sz="1800" i="1" dirty="0" smtClean="0"/>
              <a:t>T</a:t>
            </a:r>
            <a:r>
              <a:rPr lang="en-US" sz="1800" i="1" baseline="-25000" dirty="0" smtClean="0"/>
              <a:t>i</a:t>
            </a:r>
            <a:r>
              <a:rPr lang="en-US" sz="1800" b="1" dirty="0" smtClean="0"/>
              <a:t> is chosen.</a:t>
            </a:r>
          </a:p>
          <a:p>
            <a:pPr marL="165100" indent="-1651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 smtClean="0"/>
              <a:t>This approach is considered part of a class of algorithms known as “greedy.”</a:t>
            </a:r>
          </a:p>
          <a:p>
            <a:pPr marL="165100" indent="-1651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 smtClean="0"/>
              <a:t>Note this decision is “local” and does not guarantee an overall optimal tree.</a:t>
            </a:r>
          </a:p>
          <a:p>
            <a:pPr marL="165100" indent="-165100"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•"/>
            </a:pPr>
            <a:r>
              <a:rPr lang="en-US" sz="1800" b="1" dirty="0" smtClean="0"/>
              <a:t>A </a:t>
            </a:r>
            <a:r>
              <a:rPr lang="en-US" sz="1800" b="1" dirty="0" err="1" smtClean="0"/>
              <a:t>multiway</a:t>
            </a:r>
            <a:r>
              <a:rPr lang="en-US" sz="1800" b="1" dirty="0" smtClean="0"/>
              <a:t> split can be optimized using the gain ratio impurity:</a:t>
            </a:r>
          </a:p>
          <a:p>
            <a:pPr marL="165100" indent="-165100">
              <a:spcBef>
                <a:spcPts val="7200"/>
              </a:spcBef>
              <a:spcAft>
                <a:spcPts val="900"/>
              </a:spcAft>
            </a:pPr>
            <a:r>
              <a:rPr lang="en-US" sz="1800" b="1" dirty="0" smtClean="0"/>
              <a:t>	where </a:t>
            </a:r>
            <a:r>
              <a:rPr lang="en-US" sz="1800" i="1" dirty="0" err="1" smtClean="0"/>
              <a:t>P</a:t>
            </a:r>
            <a:r>
              <a:rPr lang="en-US" sz="1800" i="1" baseline="-25000" dirty="0" err="1" smtClean="0"/>
              <a:t>k</a:t>
            </a:r>
            <a:r>
              <a:rPr lang="en-US" sz="1800" b="1" dirty="0" smtClean="0"/>
              <a:t> is the fraction of training patterns sent to node </a:t>
            </a:r>
            <a:r>
              <a:rPr lang="en-US" sz="1800" i="1" dirty="0" err="1" smtClean="0"/>
              <a:t>N</a:t>
            </a:r>
            <a:r>
              <a:rPr lang="en-US" sz="1800" i="1" baseline="-25000" dirty="0" err="1" smtClean="0"/>
              <a:t>k</a:t>
            </a:r>
            <a:r>
              <a:rPr lang="en-US" sz="1800" b="1" dirty="0" smtClean="0"/>
              <a:t>, and </a:t>
            </a:r>
            <a:r>
              <a:rPr lang="en-US" sz="1800" i="1" dirty="0" smtClean="0"/>
              <a:t>B</a:t>
            </a:r>
            <a:r>
              <a:rPr lang="en-US" sz="1800" b="1" dirty="0" smtClean="0"/>
              <a:t> is the number of splits, and:</a:t>
            </a:r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452438" y="1380604"/>
          <a:ext cx="40894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4" name="Equation" r:id="rId4" imgW="4089240" imgH="291960" progId="Equation.3">
                  <p:embed/>
                </p:oleObj>
              </mc:Choice>
              <mc:Fallback>
                <p:oleObj name="Equation" r:id="rId4" imgW="4089240" imgH="2919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1380604"/>
                        <a:ext cx="40894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538500" y="3870143"/>
          <a:ext cx="2451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5" name="Equation" r:id="rId6" imgW="2450880" imgH="838080" progId="Equation.3">
                  <p:embed/>
                </p:oleObj>
              </mc:Choice>
              <mc:Fallback>
                <p:oleObj name="Equation" r:id="rId6" imgW="245088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0" y="3870143"/>
                        <a:ext cx="24511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520700" y="5610225"/>
          <a:ext cx="2311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6" name="Equation" r:id="rId8" imgW="2311200" imgH="571320" progId="Equation.3">
                  <p:embed/>
                </p:oleObj>
              </mc:Choice>
              <mc:Fallback>
                <p:oleObj name="Equation" r:id="rId8" imgW="2311200" imgH="571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5610225"/>
                        <a:ext cx="23114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lIns="0" tIns="0" rIns="0" bIns="0"/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sz="1800" b="1" i="0" u="none" strike="noStrike" kern="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9336</TotalTime>
  <Words>1251</Words>
  <Application>Microsoft Macintosh PowerPoint</Application>
  <PresentationFormat>Letter Paper (8.5x11 in)</PresentationFormat>
  <Paragraphs>125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Symbol</vt:lpstr>
      <vt:lpstr>Times New Roman</vt:lpstr>
      <vt:lpstr>Wingdings</vt:lpstr>
      <vt:lpstr>lecture_title</vt:lpstr>
      <vt:lpstr>lecture_default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627</cp:revision>
  <dcterms:created xsi:type="dcterms:W3CDTF">2002-09-12T17:13:32Z</dcterms:created>
  <dcterms:modified xsi:type="dcterms:W3CDTF">2017-10-06T13:49:41Z</dcterms:modified>
</cp:coreProperties>
</file>