
<file path=[Content_Types].xml><?xml version="1.0" encoding="utf-8"?>
<Types xmlns="http://schemas.openxmlformats.org/package/2006/content-types">
  <Default Extension="xml" ContentType="application/xml"/>
  <Default Extension="bin" ContentType="application/vnd.openxmlformats-officedocument.oleObject"/>
  <Default Extension="jpeg" ContentType="image/jpeg"/>
  <Default Extension="rels" ContentType="application/vnd.openxmlformats-package.relationships+xml"/>
  <Default Extension="emf" ContentType="image/x-emf"/>
  <Default Extension="vml" ContentType="application/vnd.openxmlformats-officedocument.vmlDrawing"/>
  <Default Extension="png" ContentType="image/pn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8"/>
  </p:notesMasterIdLst>
  <p:handoutMasterIdLst>
    <p:handoutMasterId r:id="rId19"/>
  </p:handoutMasterIdLst>
  <p:sldIdLst>
    <p:sldId id="356" r:id="rId6"/>
    <p:sldId id="415" r:id="rId7"/>
    <p:sldId id="416" r:id="rId8"/>
    <p:sldId id="417" r:id="rId9"/>
    <p:sldId id="418" r:id="rId10"/>
    <p:sldId id="419" r:id="rId11"/>
    <p:sldId id="420" r:id="rId12"/>
    <p:sldId id="421" r:id="rId13"/>
    <p:sldId id="422" r:id="rId14"/>
    <p:sldId id="423" r:id="rId15"/>
    <p:sldId id="424" r:id="rId16"/>
    <p:sldId id="425"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60" autoAdjust="0"/>
    <p:restoredTop sz="95377" autoAdjust="0"/>
  </p:normalViewPr>
  <p:slideViewPr>
    <p:cSldViewPr snapToGrid="0">
      <p:cViewPr varScale="1">
        <p:scale>
          <a:sx n="91" d="100"/>
          <a:sy n="91" d="100"/>
        </p:scale>
        <p:origin x="928"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slide" Target="slides/slide6.xml"/><Relationship Id="rId3"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1" Type="http://schemas.openxmlformats.org/officeDocument/2006/relationships/image" Target="../media/image8.wmf"/><Relationship Id="rId2"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30.wmf"/><Relationship Id="rId2"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1" Type="http://schemas.openxmlformats.org/officeDocument/2006/relationships/image" Target="../media/image35.wmf"/><Relationship Id="rId2"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4" Type="http://schemas.openxmlformats.org/officeDocument/2006/relationships/image" Target="../media/image38.wmf"/><Relationship Id="rId5" Type="http://schemas.openxmlformats.org/officeDocument/2006/relationships/image" Target="../media/image42.wmf"/><Relationship Id="rId6" Type="http://schemas.openxmlformats.org/officeDocument/2006/relationships/image" Target="../media/image43.wmf"/><Relationship Id="rId1" Type="http://schemas.openxmlformats.org/officeDocument/2006/relationships/image" Target="../media/image39.wmf"/><Relationship Id="rId2"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85368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38570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74221" y="4554539"/>
            <a:ext cx="5354061" cy="4314825"/>
          </a:xfrm>
        </p:spPr>
        <p:txBody>
          <a:bodyPr/>
          <a:lstStyle/>
          <a:p>
            <a:pPr>
              <a:lnSpc>
                <a:spcPct val="90000"/>
              </a:lnSpc>
            </a:pPr>
            <a:r>
              <a:rPr lang="en-US" sz="11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100"/>
          </a:p>
          <a:p>
            <a:pPr>
              <a:lnSpc>
                <a:spcPct val="90000"/>
              </a:lnSpc>
            </a:pPr>
            <a:r>
              <a:rPr lang="en-US" sz="11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100"/>
          </a:p>
          <a:p>
            <a:pPr>
              <a:lnSpc>
                <a:spcPct val="90000"/>
              </a:lnSpc>
            </a:pPr>
            <a:r>
              <a:rPr lang="en-US" sz="11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extLst>
      <p:ext uri="{BB962C8B-B14F-4D97-AF65-F5344CB8AC3E}">
        <p14:creationId xmlns:p14="http://schemas.microsoft.com/office/powerpoint/2010/main" val="8748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3" Type="http://schemas.openxmlformats.org/officeDocument/2006/relationships/image" Target="../media/image4.jpeg"/><Relationship Id="rId14" Type="http://schemas.openxmlformats.org/officeDocument/2006/relationships/image" Target="../media/image5.jpeg"/><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slideLayout" Target="../slideLayouts/slideLayout29.xml"/><Relationship Id="rId4" Type="http://schemas.openxmlformats.org/officeDocument/2006/relationships/hyperlink" Target="http://www.cse.msu.edu/~lawhiu/intro_SVM_new.ppt" TargetMode="External"/><Relationship Id="rId5" Type="http://schemas.openxmlformats.org/officeDocument/2006/relationships/hyperlink" Target="http://www.autonlab.org/tutorials/svm.html" TargetMode="External"/><Relationship Id="rId6" Type="http://schemas.openxmlformats.org/officeDocument/2006/relationships/hyperlink" Target="http://research.microsoft.com/~jplatt/svm.html" TargetMode="External"/><Relationship Id="rId7" Type="http://schemas.openxmlformats.org/officeDocument/2006/relationships/hyperlink" Target="NULL" TargetMode="External"/><Relationship Id="rId8" Type="http://schemas.openxmlformats.org/officeDocument/2006/relationships/hyperlink" Target="NULL" TargetMode="External"/><Relationship Id="rId9" Type="http://schemas.openxmlformats.org/officeDocument/2006/relationships/hyperlink" Target="NULL" TargetMode="External"/><Relationship Id="rId10" Type="http://schemas.openxmlformats.org/officeDocument/2006/relationships/hyperlink" Target="http://www.support-vector.net/icml-tutorial.pdf" TargetMode="External"/></Relationships>
</file>

<file path=ppt/slides/_rels/slide10.xml.rels><?xml version="1.0" encoding="UTF-8" standalone="yes"?>
<Relationships xmlns="http://schemas.openxmlformats.org/package/2006/relationships"><Relationship Id="rId11" Type="http://schemas.openxmlformats.org/officeDocument/2006/relationships/image" Target="../media/image38.wmf"/><Relationship Id="rId12" Type="http://schemas.openxmlformats.org/officeDocument/2006/relationships/oleObject" Target="../embeddings/oleObject26.bin"/><Relationship Id="rId13" Type="http://schemas.openxmlformats.org/officeDocument/2006/relationships/image" Target="../media/image42.wmf"/><Relationship Id="rId14" Type="http://schemas.openxmlformats.org/officeDocument/2006/relationships/oleObject" Target="../embeddings/oleObject27.bin"/><Relationship Id="rId15" Type="http://schemas.openxmlformats.org/officeDocument/2006/relationships/image" Target="../media/image43.wmf"/><Relationship Id="rId1" Type="http://schemas.openxmlformats.org/officeDocument/2006/relationships/vmlDrawing" Target="../drawings/vmlDrawing7.vml"/><Relationship Id="rId2" Type="http://schemas.openxmlformats.org/officeDocument/2006/relationships/slideLayout" Target="../slideLayouts/slideLayout4.xml"/><Relationship Id="rId3" Type="http://schemas.openxmlformats.org/officeDocument/2006/relationships/notesSlide" Target="../notesSlides/notesSlide3.xml"/><Relationship Id="rId4" Type="http://schemas.openxmlformats.org/officeDocument/2006/relationships/oleObject" Target="../embeddings/oleObject22.bin"/><Relationship Id="rId5" Type="http://schemas.openxmlformats.org/officeDocument/2006/relationships/image" Target="../media/image39.wmf"/><Relationship Id="rId6" Type="http://schemas.openxmlformats.org/officeDocument/2006/relationships/oleObject" Target="../embeddings/oleObject23.bin"/><Relationship Id="rId7" Type="http://schemas.openxmlformats.org/officeDocument/2006/relationships/image" Target="../media/image40.wmf"/><Relationship Id="rId8" Type="http://schemas.openxmlformats.org/officeDocument/2006/relationships/oleObject" Target="../embeddings/oleObject24.bin"/><Relationship Id="rId9" Type="http://schemas.openxmlformats.org/officeDocument/2006/relationships/image" Target="../media/image41.wmf"/><Relationship Id="rId10"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ece.msstate.edu/research/isip/publications/books/msstate_theses/2002/support_vectors/thesis/" TargetMode="External"/><Relationship Id="rId3" Type="http://schemas.openxmlformats.org/officeDocument/2006/relationships/hyperlink" Target="http://www.ece.msstate.edu/research/isip/publications/books/msstate_theses/2002/relevance_vectors/thesis_proposal/proposal.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emf"/><Relationship Id="rId3" Type="http://schemas.openxmlformats.org/officeDocument/2006/relationships/image" Target="../media/image7.emf"/></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12.wmf"/><Relationship Id="rId13" Type="http://schemas.openxmlformats.org/officeDocument/2006/relationships/image" Target="../media/image13.emf"/><Relationship Id="rId1" Type="http://schemas.openxmlformats.org/officeDocument/2006/relationships/vmlDrawing" Target="../drawings/vmlDrawing1.vml"/><Relationship Id="rId2" Type="http://schemas.openxmlformats.org/officeDocument/2006/relationships/slideLayout" Target="../slideLayouts/slideLayout4.xml"/><Relationship Id="rId3" Type="http://schemas.openxmlformats.org/officeDocument/2006/relationships/oleObject" Target="../embeddings/oleObject1.bin"/><Relationship Id="rId4" Type="http://schemas.openxmlformats.org/officeDocument/2006/relationships/image" Target="../media/image8.wmf"/><Relationship Id="rId5" Type="http://schemas.openxmlformats.org/officeDocument/2006/relationships/oleObject" Target="../embeddings/oleObject2.bin"/><Relationship Id="rId6" Type="http://schemas.openxmlformats.org/officeDocument/2006/relationships/image" Target="../media/image9.wmf"/><Relationship Id="rId7" Type="http://schemas.openxmlformats.org/officeDocument/2006/relationships/oleObject" Target="../embeddings/oleObject3.bin"/><Relationship Id="rId8" Type="http://schemas.openxmlformats.org/officeDocument/2006/relationships/image" Target="../media/image10.wmf"/><Relationship Id="rId9" Type="http://schemas.openxmlformats.org/officeDocument/2006/relationships/oleObject" Target="../embeddings/oleObject4.bin"/><Relationship Id="rId10" Type="http://schemas.openxmlformats.org/officeDocument/2006/relationships/image" Target="../media/image1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4.wmf"/><Relationship Id="rId5" Type="http://schemas.openxmlformats.org/officeDocument/2006/relationships/image" Target="../media/image18.emf"/><Relationship Id="rId6" Type="http://schemas.openxmlformats.org/officeDocument/2006/relationships/oleObject" Target="../embeddings/oleObject7.bin"/><Relationship Id="rId7" Type="http://schemas.openxmlformats.org/officeDocument/2006/relationships/image" Target="../media/image15.wmf"/><Relationship Id="rId8" Type="http://schemas.openxmlformats.org/officeDocument/2006/relationships/oleObject" Target="../embeddings/oleObject8.bin"/><Relationship Id="rId9" Type="http://schemas.openxmlformats.org/officeDocument/2006/relationships/image" Target="../media/image16.wmf"/><Relationship Id="rId10" Type="http://schemas.openxmlformats.org/officeDocument/2006/relationships/oleObject" Target="../embeddings/oleObject9.bin"/><Relationship Id="rId11" Type="http://schemas.openxmlformats.org/officeDocument/2006/relationships/image" Target="../media/image17.w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9" Type="http://schemas.openxmlformats.org/officeDocument/2006/relationships/tags" Target="../tags/tag10.xml"/><Relationship Id="rId20" Type="http://schemas.openxmlformats.org/officeDocument/2006/relationships/oleObject" Target="../embeddings/oleObject10.bin"/><Relationship Id="rId21" Type="http://schemas.openxmlformats.org/officeDocument/2006/relationships/image" Target="../media/image19.wmf"/><Relationship Id="rId22" Type="http://schemas.openxmlformats.org/officeDocument/2006/relationships/image" Target="../media/image27.png"/><Relationship Id="rId10" Type="http://schemas.openxmlformats.org/officeDocument/2006/relationships/tags" Target="../tags/tag11.xml"/><Relationship Id="rId11" Type="http://schemas.openxmlformats.org/officeDocument/2006/relationships/slideLayout" Target="../slideLayouts/slideLayout4.xml"/><Relationship Id="rId12" Type="http://schemas.openxmlformats.org/officeDocument/2006/relationships/image" Target="../media/image20.png"/><Relationship Id="rId13" Type="http://schemas.openxmlformats.org/officeDocument/2006/relationships/image" Target="../media/image21.png"/><Relationship Id="rId14" Type="http://schemas.openxmlformats.org/officeDocument/2006/relationships/image" Target="../media/image22.png"/><Relationship Id="rId15" Type="http://schemas.openxmlformats.org/officeDocument/2006/relationships/image" Target="../media/image3.png"/><Relationship Id="rId16" Type="http://schemas.openxmlformats.org/officeDocument/2006/relationships/image" Target="../media/image23.png"/><Relationship Id="rId17" Type="http://schemas.openxmlformats.org/officeDocument/2006/relationships/image" Target="../media/image24.png"/><Relationship Id="rId18" Type="http://schemas.openxmlformats.org/officeDocument/2006/relationships/image" Target="../media/image25.png"/><Relationship Id="rId19" Type="http://schemas.openxmlformats.org/officeDocument/2006/relationships/image" Target="../media/image26.png"/><Relationship Id="rId1" Type="http://schemas.openxmlformats.org/officeDocument/2006/relationships/vmlDrawing" Target="../drawings/vmlDrawing3.vml"/><Relationship Id="rId2" Type="http://schemas.openxmlformats.org/officeDocument/2006/relationships/tags" Target="../tags/tag3.xml"/><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tags" Target="../tags/tag7.xml"/><Relationship Id="rId7" Type="http://schemas.openxmlformats.org/officeDocument/2006/relationships/tags" Target="../tags/tag8.xml"/><Relationship Id="rId8"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1.bin"/><Relationship Id="rId5" Type="http://schemas.openxmlformats.org/officeDocument/2006/relationships/image" Target="../media/image28.wmf"/><Relationship Id="rId6" Type="http://schemas.openxmlformats.org/officeDocument/2006/relationships/oleObject" Target="../embeddings/oleObject12.bin"/><Relationship Id="rId7" Type="http://schemas.openxmlformats.org/officeDocument/2006/relationships/image" Target="../media/image29.wmf"/><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16.bin"/><Relationship Id="rId12" Type="http://schemas.openxmlformats.org/officeDocument/2006/relationships/image" Target="../media/image33.wmf"/><Relationship Id="rId13" Type="http://schemas.openxmlformats.org/officeDocument/2006/relationships/oleObject" Target="../embeddings/oleObject17.bin"/><Relationship Id="rId14" Type="http://schemas.openxmlformats.org/officeDocument/2006/relationships/image" Target="../media/image34.wmf"/><Relationship Id="rId1" Type="http://schemas.openxmlformats.org/officeDocument/2006/relationships/vmlDrawing" Target="../drawings/vmlDrawing5.vml"/><Relationship Id="rId2" Type="http://schemas.openxmlformats.org/officeDocument/2006/relationships/slideLayout" Target="../slideLayouts/slideLayout4.xml"/><Relationship Id="rId3" Type="http://schemas.openxmlformats.org/officeDocument/2006/relationships/notesSlide" Target="../notesSlides/notesSlide2.xml"/><Relationship Id="rId4" Type="http://schemas.openxmlformats.org/officeDocument/2006/relationships/oleObject" Target="../embeddings/oleObject13.bin"/><Relationship Id="rId5" Type="http://schemas.openxmlformats.org/officeDocument/2006/relationships/image" Target="../media/image30.wmf"/><Relationship Id="rId6" Type="http://schemas.openxmlformats.org/officeDocument/2006/relationships/oleObject" Target="../embeddings/oleObject14.bin"/><Relationship Id="rId7" Type="http://schemas.openxmlformats.org/officeDocument/2006/relationships/image" Target="../media/image31.wmf"/><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oleObject" Target="../embeddings/oleObject15.bin"/><Relationship Id="rId10" Type="http://schemas.openxmlformats.org/officeDocument/2006/relationships/image" Target="../media/image3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35.wmf"/><Relationship Id="rId5" Type="http://schemas.openxmlformats.org/officeDocument/2006/relationships/oleObject" Target="../embeddings/oleObject19.bin"/><Relationship Id="rId6" Type="http://schemas.openxmlformats.org/officeDocument/2006/relationships/image" Target="../media/image36.wmf"/><Relationship Id="rId7" Type="http://schemas.openxmlformats.org/officeDocument/2006/relationships/oleObject" Target="../embeddings/oleObject20.bin"/><Relationship Id="rId8" Type="http://schemas.openxmlformats.org/officeDocument/2006/relationships/image" Target="../media/image37.wmf"/><Relationship Id="rId9" Type="http://schemas.openxmlformats.org/officeDocument/2006/relationships/oleObject" Target="../embeddings/oleObject21.bin"/><Relationship Id="rId10" Type="http://schemas.openxmlformats.org/officeDocument/2006/relationships/image" Target="../media/image38.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Empirical Risk Minimization</a:t>
            </a:r>
            <a:br>
              <a:rPr lang="en-US" sz="1800" b="1" dirty="0" smtClean="0">
                <a:solidFill>
                  <a:schemeClr val="tx2"/>
                </a:solidFill>
                <a:latin typeface="+mn-lt"/>
              </a:rPr>
            </a:br>
            <a:r>
              <a:rPr lang="en-US" sz="1800" b="1" dirty="0" smtClean="0">
                <a:solidFill>
                  <a:schemeClr val="tx2"/>
                </a:solidFill>
                <a:latin typeface="+mn-lt"/>
              </a:rPr>
              <a:t>Large-Margin Classifiers</a:t>
            </a:r>
            <a:br>
              <a:rPr lang="en-US" sz="1800" b="1" dirty="0" smtClean="0">
                <a:solidFill>
                  <a:schemeClr val="tx2"/>
                </a:solidFill>
                <a:latin typeface="+mn-lt"/>
              </a:rPr>
            </a:br>
            <a:r>
              <a:rPr lang="en-US" sz="1800" b="1" dirty="0" smtClean="0">
                <a:solidFill>
                  <a:schemeClr val="tx2"/>
                </a:solidFill>
                <a:latin typeface="+mn-lt"/>
              </a:rPr>
              <a:t>Soft Margin Classifiers</a:t>
            </a:r>
            <a:br>
              <a:rPr lang="en-US" sz="1800" b="1" dirty="0" smtClean="0">
                <a:solidFill>
                  <a:schemeClr val="tx2"/>
                </a:solidFill>
                <a:latin typeface="+mn-lt"/>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smtClean="0">
                <a:ln>
                  <a:noFill/>
                </a:ln>
                <a:solidFill>
                  <a:schemeClr val="tx2"/>
                </a:solidFill>
                <a:effectLst/>
                <a:uLnTx/>
                <a:uFillTx/>
                <a:latin typeface="+mn-lt"/>
                <a:ea typeface="+mn-ea"/>
                <a:cs typeface="+mn-cs"/>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Relevance</a:t>
            </a:r>
            <a:r>
              <a:rPr kumimoji="0" lang="en-US" sz="1800" b="1" i="0" u="none" strike="noStrike" kern="1200" cap="none" spc="0" normalizeH="0" noProof="0" dirty="0" smtClean="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4"/>
              </a:rPr>
              <a:t>DML: Introduction to SVMs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5"/>
              </a:rPr>
              <a:t>AM: SVM Tutorial</a:t>
            </a:r>
            <a:r>
              <a:rPr lang="en-US" sz="1800" b="1" dirty="0" smtClean="0">
                <a:solidFill>
                  <a:schemeClr val="accent2"/>
                </a:solidFill>
              </a:rPr>
              <a:t/>
            </a:r>
            <a:br>
              <a:rPr lang="en-US" sz="1800" b="1" dirty="0" smtClean="0">
                <a:solidFill>
                  <a:schemeClr val="accent2"/>
                </a:solidFill>
              </a:rPr>
            </a:br>
            <a:r>
              <a:rPr lang="en-US" sz="1800" b="1" dirty="0" smtClean="0">
                <a:solidFill>
                  <a:srgbClr val="004000"/>
                </a:solidFill>
                <a:hlinkClick r:id="rId6"/>
              </a:rPr>
              <a:t>JP: SVM Resources</a:t>
            </a:r>
            <a:r>
              <a:rPr lang="en-US" sz="1800" b="1" dirty="0" smtClean="0">
                <a:solidFill>
                  <a:schemeClr val="accent2"/>
                </a:solidFill>
                <a:latin typeface="+mn-lt"/>
                <a:hlinkClick r:id="rId7" invalidUrl="http://www.kyb.mpg.de/publications/attachments/taxo_[0].pdf"/>
              </a:rPr>
              <a:t/>
            </a:r>
            <a:br>
              <a:rPr lang="en-US" sz="1800" b="1" dirty="0" smtClean="0">
                <a:solidFill>
                  <a:schemeClr val="accent2"/>
                </a:solidFill>
                <a:latin typeface="+mn-lt"/>
                <a:hlinkClick r:id="rId8" invalidUrl="http://www.kyb.mpg.de/publications/attachments/taxo_[0].pdf"/>
              </a:rPr>
            </a:br>
            <a:r>
              <a:rPr lang="en-US" sz="1800" b="1" dirty="0" smtClean="0">
                <a:solidFill>
                  <a:schemeClr val="accent2"/>
                </a:solidFill>
                <a:latin typeface="+mn-lt"/>
                <a:hlinkClick r:id="rId9" invalidUrl="http://www.kyb.mpg.de/publications/attachments/taxo_[0].pdf"/>
              </a:rPr>
              <a:t>OC: Taxonomy</a:t>
            </a:r>
            <a:r>
              <a:rPr lang="en-US" sz="1800" b="1" dirty="0" smtClean="0">
                <a:solidFill>
                  <a:srgbClr val="004000"/>
                </a:solidFill>
                <a:hlinkClick r:id="rId10"/>
              </a:rPr>
              <a:t/>
            </a:r>
            <a:br>
              <a:rPr lang="en-US" sz="1800" b="1" dirty="0" smtClean="0">
                <a:solidFill>
                  <a:srgbClr val="004000"/>
                </a:solidFill>
                <a:hlinkClick r:id="rId10"/>
              </a:rPr>
            </a:br>
            <a:r>
              <a:rPr lang="en-US" sz="1800" b="1" dirty="0" smtClean="0">
                <a:solidFill>
                  <a:srgbClr val="004000"/>
                </a:solidFill>
                <a:hlinkClick r:id="rId10"/>
              </a:rPr>
              <a:t>NC: SVM Tutorial</a:t>
            </a:r>
            <a:endParaRPr lang="en-US" sz="1800" b="1" dirty="0" smtClean="0">
              <a:solidFill>
                <a:schemeClr val="accent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16: </a:t>
            </a:r>
            <a:r>
              <a:rPr lang="en-US" b="1" dirty="0" smtClean="0">
                <a:solidFill>
                  <a:schemeClr val="accent2"/>
                </a:solidFill>
              </a:rPr>
              <a:t>SUPPORT VECTOR MACHINES</a:t>
            </a:r>
            <a:endParaRPr lang="en-US" b="1" dirty="0">
              <a:solidFill>
                <a:schemeClr val="accent2"/>
              </a:solidFill>
            </a:endParaRPr>
          </a:p>
        </p:txBody>
      </p:sp>
      <p:grpSp>
        <p:nvGrpSpPr>
          <p:cNvPr id="11" name="Group 10"/>
          <p:cNvGrpSpPr/>
          <p:nvPr/>
        </p:nvGrpSpPr>
        <p:grpSpPr>
          <a:xfrm>
            <a:off x="4428217" y="2351949"/>
            <a:ext cx="2081263" cy="2041238"/>
            <a:chOff x="4353263" y="2353455"/>
            <a:chExt cx="2081263" cy="2041238"/>
          </a:xfrm>
        </p:grpSpPr>
        <p:sp>
          <p:nvSpPr>
            <p:cNvPr id="15"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6"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7"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4"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5"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6"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7"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8"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9"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30"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31"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32"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33" name="Picture 1056" descr="txp_fig"/>
            <p:cNvPicPr>
              <a:picLocks noChangeAspect="1" noChangeArrowheads="1"/>
            </p:cNvPicPr>
            <p:nvPr>
              <p:custDataLst>
                <p:tags r:id="rId1"/>
              </p:custDataLst>
            </p:nvPr>
          </p:nvPicPr>
          <p:blipFill>
            <a:blip r:embed="rId11"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4"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5" name="Picture 1063" descr="txp_fig"/>
            <p:cNvPicPr>
              <a:picLocks noChangeAspect="1" noChangeArrowheads="1"/>
            </p:cNvPicPr>
            <p:nvPr>
              <p:custDataLst>
                <p:tags r:id="rId2"/>
              </p:custDataLst>
            </p:nvPr>
          </p:nvPicPr>
          <p:blipFill>
            <a:blip r:embed="rId12"/>
            <a:srcRect/>
            <a:stretch>
              <a:fillRect/>
            </a:stretch>
          </p:blipFill>
          <p:spPr bwMode="auto">
            <a:xfrm>
              <a:off x="5794137" y="2633625"/>
              <a:ext cx="149258" cy="96725"/>
            </a:xfrm>
            <a:prstGeom prst="rect">
              <a:avLst/>
            </a:prstGeom>
            <a:noFill/>
            <a:ln w="9525">
              <a:noFill/>
              <a:miter lim="800000"/>
              <a:headEnd/>
              <a:tailEnd/>
            </a:ln>
            <a:effectLst/>
          </p:spPr>
        </p:pic>
      </p:grpSp>
      <p:pic>
        <p:nvPicPr>
          <p:cNvPr id="36" name="Picture 2"/>
          <p:cNvPicPr>
            <a:picLocks noChangeAspect="1" noChangeArrowheads="1"/>
          </p:cNvPicPr>
          <p:nvPr/>
        </p:nvPicPr>
        <p:blipFill>
          <a:blip r:embed="rId13"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37" name="Picture 5"/>
          <p:cNvPicPr>
            <a:picLocks noChangeAspect="1" noChangeArrowheads="1"/>
          </p:cNvPicPr>
          <p:nvPr/>
        </p:nvPicPr>
        <p:blipFill>
          <a:blip r:embed="rId14"/>
          <a:srcRect/>
          <a:stretch>
            <a:fillRect/>
          </a:stretch>
        </p:blipFill>
        <p:spPr bwMode="auto">
          <a:xfrm>
            <a:off x="6649675" y="3930701"/>
            <a:ext cx="2035538" cy="1822135"/>
          </a:xfrm>
          <a:prstGeom prst="rect">
            <a:avLst/>
          </a:prstGeom>
          <a:noFill/>
          <a:ln w="9525">
            <a:no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smtClean="0">
                <a:latin typeface="+mj-lt"/>
              </a:rPr>
              <a:t>Still a </a:t>
            </a:r>
            <a:r>
              <a:rPr lang="en-US" b="1" dirty="0">
                <a:latin typeface="+mj-lt"/>
              </a:rPr>
              <a:t>kernel-based learning </a:t>
            </a:r>
            <a:r>
              <a:rPr lang="en-US" b="1" dirty="0" smtClean="0">
                <a:latin typeface="+mj-lt"/>
              </a:rPr>
              <a:t>machine:</a:t>
            </a:r>
            <a:endParaRPr lang="en-US" b="1" dirty="0">
              <a:latin typeface="+mj-lt"/>
            </a:endParaRP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Incorporates </a:t>
            </a:r>
            <a:r>
              <a:rPr lang="en-US" b="1" dirty="0">
                <a:latin typeface="+mj-lt"/>
              </a:rPr>
              <a:t>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A </a:t>
            </a:r>
            <a:r>
              <a:rPr lang="en-US" b="1" dirty="0">
                <a:latin typeface="+mj-lt"/>
              </a:rPr>
              <a:t>flat (non-informative) prior over a completes the Bayesian </a:t>
            </a:r>
            <a:r>
              <a:rPr lang="en-US" b="1" dirty="0" smtClean="0">
                <a:latin typeface="+mj-lt"/>
              </a:rPr>
              <a:t>specification.</a:t>
            </a:r>
          </a:p>
          <a:p>
            <a:pPr marL="165100" indent="-165100">
              <a:spcAft>
                <a:spcPts val="1800"/>
              </a:spcAft>
            </a:pPr>
            <a:r>
              <a:rPr lang="en-US" b="1" dirty="0" smtClean="0"/>
              <a:t>The goal in training becomes finding:</a:t>
            </a:r>
          </a:p>
          <a:p>
            <a:pPr>
              <a:spcAft>
                <a:spcPts val="1800"/>
              </a:spcAft>
            </a:pPr>
            <a:endParaRPr lang="en-US" b="1" dirty="0" smtClean="0"/>
          </a:p>
          <a:p>
            <a:pPr>
              <a:spcAft>
                <a:spcPts val="1800"/>
              </a:spcAft>
            </a:pPr>
            <a:endParaRPr lang="en-US" b="1" dirty="0" smtClean="0"/>
          </a:p>
          <a:p>
            <a:pPr marL="165100" indent="-165100">
              <a:spcBef>
                <a:spcPts val="0"/>
              </a:spcBef>
              <a:spcAft>
                <a:spcPts val="1800"/>
              </a:spcAft>
            </a:pPr>
            <a:r>
              <a:rPr lang="en-US" b="1" dirty="0" smtClean="0"/>
              <a:t>Estimation of the “</a:t>
            </a:r>
            <a:r>
              <a:rPr lang="en-US" b="1" dirty="0" err="1" smtClean="0"/>
              <a:t>sparsity</a:t>
            </a:r>
            <a:r>
              <a:rPr lang="en-US" b="1" dirty="0" smtClean="0"/>
              <a:t>” parameters is inherent in the optimization – no need for a held-out set.</a:t>
            </a:r>
          </a:p>
          <a:p>
            <a:pPr marL="165100" indent="-165100">
              <a:spcBef>
                <a:spcPts val="0"/>
              </a:spcBef>
              <a:spcAft>
                <a:spcPts val="1800"/>
              </a:spcAft>
            </a:pPr>
            <a:r>
              <a:rPr lang="en-US" b="1" dirty="0" smtClean="0"/>
              <a:t>A closed-form solution to this maximization problem is not available. Rather, we iteratively reestimate               .</a:t>
            </a:r>
          </a:p>
          <a:p>
            <a:pPr marL="165100" indent="-165100">
              <a:spcBef>
                <a:spcPts val="0"/>
              </a:spcBef>
              <a:spcAft>
                <a:spcPts val="1800"/>
              </a:spcAft>
            </a:pPr>
            <a:r>
              <a:rPr lang="en-US" b="1" dirty="0" smtClean="0">
                <a:latin typeface="+mj-lt"/>
              </a:rPr>
              <a:t>:</a:t>
            </a:r>
            <a:endParaRPr lang="en-US" b="1" dirty="0">
              <a:latin typeface="+mj-lt"/>
            </a:endParaRP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mc:AlternateContent xmlns:mc="http://schemas.openxmlformats.org/markup-compatibility/2006">
              <mc:Choice xmlns:v="urn:schemas-microsoft-com:vml" Requires="v">
                <p:oleObj spid="_x0000_s170031" name="Equation" r:id="rId4" imgW="139680" imgH="266400" progId="Equation.3">
                  <p:embed/>
                </p:oleObj>
              </mc:Choice>
              <mc:Fallback>
                <p:oleObj name="Equation" r:id="rId4" imgW="139680" imgH="26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2150" y="3295650"/>
                        <a:ext cx="139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Relevance Vector Machines</a:t>
            </a:r>
            <a:endParaRPr lang="en-US" b="1" dirty="0">
              <a:solidFill>
                <a:schemeClr val="accent2"/>
              </a:solidFill>
            </a:endParaRP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mc:AlternateContent xmlns:mc="http://schemas.openxmlformats.org/markup-compatibility/2006">
              <mc:Choice xmlns:v="urn:schemas-microsoft-com:vml" Requires="v">
                <p:oleObj spid="_x0000_s170032" name="Equation" r:id="rId6" imgW="2616120" imgH="571320" progId="Equation.3">
                  <p:embed/>
                </p:oleObj>
              </mc:Choice>
              <mc:Fallback>
                <p:oleObj name="Equation" r:id="rId6" imgW="261612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1059617"/>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mc:AlternateContent xmlns:mc="http://schemas.openxmlformats.org/markup-compatibility/2006">
              <mc:Choice xmlns:v="urn:schemas-microsoft-com:vml" Requires="v">
                <p:oleObj spid="_x0000_s170033" name="Equation" r:id="rId8" imgW="2666880" imgH="571320" progId="Equation.3">
                  <p:embed/>
                </p:oleObj>
              </mc:Choice>
              <mc:Fallback>
                <p:oleObj name="Equation" r:id="rId8" imgW="266688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9585" y="1062064"/>
                        <a:ext cx="2667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mc:AlternateContent xmlns:mc="http://schemas.openxmlformats.org/markup-compatibility/2006">
              <mc:Choice xmlns:v="urn:schemas-microsoft-com:vml" Requires="v">
                <p:oleObj spid="_x0000_s170034" name="Equation" r:id="rId10" imgW="3009600" imgH="609480" progId="Equation.3">
                  <p:embed/>
                </p:oleObj>
              </mc:Choice>
              <mc:Fallback>
                <p:oleObj name="Equation" r:id="rId10" imgW="3009600" imgH="609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2314394"/>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mc:AlternateContent xmlns:mc="http://schemas.openxmlformats.org/markup-compatibility/2006">
              <mc:Choice xmlns:v="urn:schemas-microsoft-com:vml" Requires="v">
                <p:oleObj spid="_x0000_s170035" name="Equation" r:id="rId12" imgW="3365280" imgH="1231560" progId="Equation.3">
                  <p:embed/>
                </p:oleObj>
              </mc:Choice>
              <mc:Fallback>
                <p:oleObj name="Equation" r:id="rId12" imgW="3365280" imgH="12315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922323"/>
                        <a:ext cx="3365500" cy="1231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mc:AlternateContent xmlns:mc="http://schemas.openxmlformats.org/markup-compatibility/2006">
              <mc:Choice xmlns:v="urn:schemas-microsoft-com:vml" Requires="v">
                <p:oleObj spid="_x0000_s170036" name="Equation" r:id="rId14" imgW="863280" imgH="304560" progId="Equation.DSMT4">
                  <p:embed/>
                </p:oleObj>
              </mc:Choice>
              <mc:Fallback>
                <p:oleObj name="Equation" r:id="rId14" imgW="863280" imgH="3045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50236" y="6219643"/>
                        <a:ext cx="8636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64829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smtClean="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smtClean="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smtClean="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smtClean="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smtClean="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smtClean="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smtClean="0">
                <a:solidFill>
                  <a:schemeClr val="bg1"/>
                </a:solidFill>
              </a:rPr>
              <a:t>Note that SVMs are inherently non-probabilistic (e.g., non-Bayesian).</a:t>
            </a:r>
          </a:p>
          <a:p>
            <a:pPr marL="171450" indent="-171450">
              <a:spcBef>
                <a:spcPts val="0"/>
              </a:spcBef>
              <a:spcAft>
                <a:spcPts val="900"/>
              </a:spcAft>
              <a:buFontTx/>
              <a:buChar char="•"/>
            </a:pPr>
            <a:r>
              <a:rPr lang="en-US" sz="1800" b="1" dirty="0" smtClean="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smtClean="0">
                <a:solidFill>
                  <a:schemeClr val="bg1"/>
                </a:solidFill>
              </a:rPr>
              <a:t>SVMs are not inherently suited to an N-way classification problem. Typical approaches include a </a:t>
            </a:r>
            <a:r>
              <a:rPr lang="en-US" sz="1800" b="1" dirty="0" err="1" smtClean="0">
                <a:solidFill>
                  <a:schemeClr val="bg1"/>
                </a:solidFill>
              </a:rPr>
              <a:t>pairwise</a:t>
            </a:r>
            <a:r>
              <a:rPr lang="en-US" sz="1800" b="1" dirty="0" smtClean="0">
                <a:solidFill>
                  <a:schemeClr val="bg1"/>
                </a:solidFill>
              </a:rPr>
              <a:t> comparison or “one vs. world” approach.</a:t>
            </a:r>
          </a:p>
        </p:txBody>
      </p:sp>
    </p:spTree>
    <p:extLst>
      <p:ext uri="{BB962C8B-B14F-4D97-AF65-F5344CB8AC3E}">
        <p14:creationId xmlns:p14="http://schemas.microsoft.com/office/powerpoint/2010/main" val="1627833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5493812"/>
          </a:xfrm>
          <a:prstGeom prst="rect">
            <a:avLst/>
          </a:prstGeom>
          <a:noFill/>
          <a:ln w="9525">
            <a:noFill/>
            <a:miter lim="800000"/>
            <a:headEnd/>
            <a:tailEnd/>
          </a:ln>
        </p:spPr>
        <p:txBody>
          <a:bodyPr lIns="0" tIns="0" rIns="0" bIns="0">
            <a:spAutoFit/>
          </a:bodyPr>
          <a:lstStyle/>
          <a:p>
            <a:pPr marL="171450" indent="-171450">
              <a:spcBef>
                <a:spcPts val="0"/>
              </a:spcBef>
              <a:spcAft>
                <a:spcPts val="1800"/>
              </a:spcAft>
              <a:buFontTx/>
              <a:buChar char="•"/>
            </a:pPr>
            <a:r>
              <a:rPr lang="en-US" sz="1800" b="1" dirty="0" smtClean="0">
                <a:solidFill>
                  <a:schemeClr val="bg1"/>
                </a:solidFill>
              </a:rPr>
              <a:t>Many alternate forms include </a:t>
            </a:r>
            <a:r>
              <a:rPr lang="en-US" sz="1800" b="1" dirty="0" err="1" smtClean="0">
                <a:solidFill>
                  <a:schemeClr val="bg1"/>
                </a:solidFill>
              </a:rPr>
              <a:t>Transductive</a:t>
            </a:r>
            <a:r>
              <a:rPr lang="en-US" sz="1800" b="1" dirty="0" smtClean="0">
                <a:solidFill>
                  <a:schemeClr val="bg1"/>
                </a:solidFill>
              </a:rPr>
              <a:t> SVMs, Sequential SVMs, Support Vector Regression, Relevance Vector Machines, and data-driven kernels.</a:t>
            </a:r>
          </a:p>
          <a:p>
            <a:pPr marL="171450" indent="-171450">
              <a:spcBef>
                <a:spcPts val="0"/>
              </a:spcBef>
              <a:spcAft>
                <a:spcPts val="1800"/>
              </a:spcAft>
              <a:buFontTx/>
              <a:buChar char="•"/>
            </a:pPr>
            <a:r>
              <a:rPr lang="en-US" sz="1800" b="1" dirty="0" smtClean="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800"/>
              </a:spcAft>
              <a:buFontTx/>
              <a:buChar char="•"/>
            </a:pPr>
            <a:r>
              <a:rPr lang="en-US" sz="1800" b="1" dirty="0" smtClean="0">
                <a:solidFill>
                  <a:schemeClr val="bg1"/>
                </a:solidFill>
              </a:rPr>
              <a:t>What we didn’t discuss:</a:t>
            </a:r>
          </a:p>
          <a:p>
            <a:pPr marL="344488" indent="-179388">
              <a:spcBef>
                <a:spcPts val="0"/>
              </a:spcBef>
              <a:spcAft>
                <a:spcPts val="1800"/>
              </a:spcAft>
              <a:buFont typeface="Wingdings" pitchFamily="2" charset="2"/>
              <a:buChar char="§"/>
            </a:pPr>
            <a:r>
              <a:rPr lang="en-US" sz="1800" b="1" dirty="0" smtClean="0">
                <a:solidFill>
                  <a:schemeClr val="bg1"/>
                </a:solidFill>
              </a:rPr>
              <a:t>How do you train SVMs? </a:t>
            </a:r>
          </a:p>
          <a:p>
            <a:pPr marL="344488" indent="-179388">
              <a:spcBef>
                <a:spcPts val="0"/>
              </a:spcBef>
              <a:spcAft>
                <a:spcPts val="1800"/>
              </a:spcAft>
              <a:buFont typeface="Wingdings" pitchFamily="2" charset="2"/>
              <a:buChar char="§"/>
            </a:pPr>
            <a:r>
              <a:rPr lang="en-US" sz="1800" b="1" dirty="0" smtClean="0">
                <a:solidFill>
                  <a:schemeClr val="bg1"/>
                </a:solidFill>
              </a:rPr>
              <a:t>Computational complexity?</a:t>
            </a:r>
          </a:p>
          <a:p>
            <a:pPr marL="344488" indent="-179388">
              <a:spcBef>
                <a:spcPts val="0"/>
              </a:spcBef>
              <a:spcAft>
                <a:spcPts val="1800"/>
              </a:spcAft>
              <a:buFont typeface="Wingdings" pitchFamily="2" charset="2"/>
              <a:buChar char="§"/>
            </a:pPr>
            <a:r>
              <a:rPr lang="en-US" sz="1800" b="1" dirty="0" smtClean="0">
                <a:solidFill>
                  <a:schemeClr val="bg1"/>
                </a:solidFill>
              </a:rPr>
              <a:t>How to deal with large amounts of data?</a:t>
            </a:r>
          </a:p>
          <a:p>
            <a:pPr marL="165100" indent="-165100">
              <a:spcBef>
                <a:spcPts val="0"/>
              </a:spcBef>
              <a:spcAft>
                <a:spcPts val="1800"/>
              </a:spcAft>
            </a:pPr>
            <a:r>
              <a:rPr lang="en-US" sz="1800" b="1" dirty="0" smtClean="0">
                <a:solidFill>
                  <a:schemeClr val="bg1"/>
                </a:solidFill>
              </a:rPr>
              <a:t>	See </a:t>
            </a:r>
            <a:r>
              <a:rPr lang="en-US" sz="1800" b="1" dirty="0" smtClean="0">
                <a:solidFill>
                  <a:schemeClr val="bg1"/>
                </a:solidFill>
                <a:hlinkClick r:id="rId2"/>
              </a:rPr>
              <a:t>Ganapathiraju</a:t>
            </a:r>
            <a:r>
              <a:rPr lang="en-US" sz="1800" b="1" dirty="0" smtClean="0">
                <a:solidFill>
                  <a:schemeClr val="bg1"/>
                </a:solidFill>
              </a:rPr>
              <a:t> for an excellent, easy to understand discourse on SVMs and </a:t>
            </a:r>
            <a:r>
              <a:rPr lang="en-US" sz="1800" b="1" dirty="0" smtClean="0">
                <a:solidFill>
                  <a:schemeClr val="bg1"/>
                </a:solidFill>
                <a:hlinkClick r:id="rId3"/>
              </a:rPr>
              <a:t>Hamaker (Chapter 3)</a:t>
            </a:r>
            <a:r>
              <a:rPr lang="en-US" sz="1800" b="1" dirty="0" smtClean="0">
                <a:solidFill>
                  <a:schemeClr val="bg1"/>
                </a:solidFill>
              </a:rPr>
              <a:t> for a nice overview on RVMs. There are many other tutorials available online (see the links on the title slide) as well.</a:t>
            </a:r>
          </a:p>
          <a:p>
            <a:pPr marL="344488" indent="-179388">
              <a:spcBef>
                <a:spcPts val="0"/>
              </a:spcBef>
              <a:spcAft>
                <a:spcPts val="1800"/>
              </a:spcAft>
              <a:buFont typeface="Wingdings" pitchFamily="2" charset="2"/>
              <a:buChar char="§"/>
            </a:pPr>
            <a:r>
              <a:rPr lang="en-US" sz="1800" b="1" dirty="0" smtClean="0">
                <a:solidFill>
                  <a:schemeClr val="bg1"/>
                </a:solidFill>
              </a:rPr>
              <a:t>Other methods based on kernels – more </a:t>
            </a:r>
            <a:r>
              <a:rPr lang="en-US" sz="1800" b="1" smtClean="0">
                <a:solidFill>
                  <a:schemeClr val="bg1"/>
                </a:solidFill>
              </a:rPr>
              <a:t>to follow.</a:t>
            </a:r>
            <a:endParaRPr lang="en-US" sz="1800" b="1" dirty="0" smtClean="0">
              <a:solidFill>
                <a:schemeClr val="bg1"/>
              </a:solidFill>
            </a:endParaRPr>
          </a:p>
        </p:txBody>
      </p:sp>
    </p:spTree>
    <p:extLst>
      <p:ext uri="{BB962C8B-B14F-4D97-AF65-F5344CB8AC3E}">
        <p14:creationId xmlns:p14="http://schemas.microsoft.com/office/powerpoint/2010/main" val="1669808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Generative Models</a:t>
            </a:r>
            <a:endParaRPr lang="en-US" b="1" dirty="0">
              <a:solidFill>
                <a:schemeClr val="accent2"/>
              </a:solidFill>
            </a:endParaRP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smtClean="0"/>
              <a:t>models supervised </a:t>
            </a:r>
            <a:r>
              <a:rPr lang="en-US" sz="1800" b="1" dirty="0" smtClean="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smtClean="0"/>
              <a:t>Convergence in maximum likelihood does </a:t>
            </a:r>
            <a:br>
              <a:rPr lang="en-US" sz="1800" b="1" dirty="0" smtClean="0"/>
            </a:br>
            <a:r>
              <a:rPr lang="en-US" sz="1800" b="1" dirty="0" smtClean="0"/>
              <a:t>not guarantee optimal classification.</a:t>
            </a:r>
          </a:p>
          <a:p>
            <a:pPr marL="165100" indent="-165100" eaLnBrk="1" hangingPunct="1">
              <a:spcAft>
                <a:spcPts val="1800"/>
              </a:spcAft>
              <a:buFont typeface="Arial" pitchFamily="34" charset="0"/>
              <a:buChar char="•"/>
              <a:defRPr/>
            </a:pPr>
            <a:r>
              <a:rPr lang="en-US" sz="1800" b="1" dirty="0" smtClean="0"/>
              <a:t>Gaussian MLE modeling tends to</a:t>
            </a:r>
            <a:br>
              <a:rPr lang="en-US" sz="1800" b="1" dirty="0" smtClean="0"/>
            </a:br>
            <a:r>
              <a:rPr lang="en-US" sz="1800" b="1" dirty="0" err="1" smtClean="0"/>
              <a:t>overfit</a:t>
            </a:r>
            <a:r>
              <a:rPr lang="en-US" sz="1800" b="1" dirty="0" smtClean="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Real data often not separable by </a:t>
            </a:r>
            <a:r>
              <a:rPr lang="en-US" sz="1800" b="1" dirty="0" err="1" smtClean="0"/>
              <a:t>hyperplanes</a:t>
            </a:r>
            <a:r>
              <a:rPr lang="en-US" sz="1800" b="1" dirty="0" smtClean="0"/>
              <a:t>.</a:t>
            </a:r>
          </a:p>
          <a:p>
            <a:pPr marL="165100" indent="-165100" eaLnBrk="1" hangingPunct="1">
              <a:spcAft>
                <a:spcPts val="1800"/>
              </a:spcAft>
              <a:buFont typeface="Arial" pitchFamily="34" charset="0"/>
              <a:buChar char="•"/>
              <a:defRPr/>
            </a:pPr>
            <a:r>
              <a:rPr lang="en-US" sz="1800" b="1" dirty="0" smtClean="0"/>
              <a:t>Goal: balance representation and discrimination in a common framework (rather than alternating between the two). </a:t>
            </a:r>
          </a:p>
        </p:txBody>
      </p:sp>
    </p:spTree>
    <p:extLst>
      <p:ext uri="{BB962C8B-B14F-4D97-AF65-F5344CB8AC3E}">
        <p14:creationId xmlns:p14="http://schemas.microsoft.com/office/powerpoint/2010/main" val="258981705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Risk Minimization</a:t>
            </a:r>
            <a:endParaRPr lang="en-US" b="1" dirty="0">
              <a:solidFill>
                <a:schemeClr val="accent2"/>
              </a:solidFill>
            </a:endParaRP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mc:AlternateContent xmlns:mc="http://schemas.openxmlformats.org/markup-compatibility/2006">
              <mc:Choice xmlns:v="urn:schemas-microsoft-com:vml" Requires="v">
                <p:oleObj spid="_x0000_s1064" name="Equation" r:id="rId3" imgW="2793960" imgH="545760" progId="Equation.3">
                  <p:embed/>
                </p:oleObj>
              </mc:Choice>
              <mc:Fallback>
                <p:oleObj name="Equation" r:id="rId3" imgW="27939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735" y="892984"/>
                        <a:ext cx="27940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mc:AlternateContent xmlns:mc="http://schemas.openxmlformats.org/markup-compatibility/2006">
              <mc:Choice xmlns:v="urn:schemas-microsoft-com:vml" Requires="v">
                <p:oleObj spid="_x0000_s1065" name="Equation" r:id="rId5" imgW="2616120" imgH="571320" progId="Equation.3">
                  <p:embed/>
                </p:oleObj>
              </mc:Choice>
              <mc:Fallback>
                <p:oleObj name="Equation" r:id="rId5" imgW="261612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513" y="1889335"/>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These are related by the </a:t>
            </a:r>
            <a:r>
              <a:rPr lang="en-US" sz="1800" b="1" dirty="0" err="1" smtClean="0"/>
              <a:t>Vapnik-Chervonenkis</a:t>
            </a:r>
            <a:r>
              <a:rPr lang="en-US" sz="1800" b="1" dirty="0" smtClean="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mc:AlternateContent xmlns:mc="http://schemas.openxmlformats.org/markup-compatibility/2006">
              <mc:Choice xmlns:v="urn:schemas-microsoft-com:vml" Requires="v">
                <p:oleObj spid="_x0000_s1066" name="Equation" r:id="rId7" imgW="2070000" imgH="330120" progId="Equation.3">
                  <p:embed/>
                </p:oleObj>
              </mc:Choice>
              <mc:Fallback>
                <p:oleObj name="Equation" r:id="rId7" imgW="2070000" imgH="3301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088823"/>
                        <a:ext cx="20701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mc:AlternateContent xmlns:mc="http://schemas.openxmlformats.org/markup-compatibility/2006">
              <mc:Choice xmlns:v="urn:schemas-microsoft-com:vml" Requires="v">
                <p:oleObj spid="_x0000_s1067" name="Equation" r:id="rId9" imgW="3530520" imgH="609480" progId="Equation.3">
                  <p:embed/>
                </p:oleObj>
              </mc:Choice>
              <mc:Fallback>
                <p:oleObj name="Equation" r:id="rId9" imgW="353052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0704" y="2909578"/>
                        <a:ext cx="3530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smtClean="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mc:AlternateContent xmlns:mc="http://schemas.openxmlformats.org/markup-compatibility/2006">
              <mc:Choice xmlns:v="urn:schemas-microsoft-com:vml" Requires="v">
                <p:oleObj spid="_x0000_s1068" name="Equation" r:id="rId11" imgW="482400" imgH="266400" progId="Equation.DSMT4">
                  <p:embed/>
                </p:oleObj>
              </mc:Choice>
              <mc:Fallback>
                <p:oleObj name="Equation" r:id="rId11" imgW="482400" imgH="266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7240" y="3594180"/>
                        <a:ext cx="4826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smtClean="0"/>
              <a:t>	          is referred to as the VC confidence, where</a:t>
            </a:r>
            <a:r>
              <a:rPr lang="en-US" sz="1800" dirty="0" smtClean="0"/>
              <a:t> </a:t>
            </a:r>
            <a:r>
              <a:rPr lang="en-US" sz="1800" dirty="0" smtClean="0">
                <a:sym typeface="Symbol"/>
              </a:rPr>
              <a:t> </a:t>
            </a:r>
            <a:r>
              <a:rPr lang="en-US" sz="1800" b="1" dirty="0" smtClean="0">
                <a:sym typeface="Symbol"/>
              </a:rPr>
              <a:t>is a confidence measure in the range [0,1].</a:t>
            </a:r>
          </a:p>
          <a:p>
            <a:pPr marL="165100" indent="-165100" eaLnBrk="1" hangingPunct="1">
              <a:spcAft>
                <a:spcPts val="900"/>
              </a:spcAft>
              <a:buFont typeface="Arial" pitchFamily="34" charset="0"/>
              <a:buChar char="•"/>
              <a:defRPr/>
            </a:pPr>
            <a:r>
              <a:rPr lang="en-US" sz="1800" b="1" dirty="0" smtClean="0">
                <a:sym typeface="Symbol"/>
              </a:rPr>
              <a:t>The VC dimension, </a:t>
            </a:r>
            <a:r>
              <a:rPr lang="en-US" sz="1800" dirty="0" smtClean="0">
                <a:sym typeface="Symbol"/>
              </a:rPr>
              <a:t>h</a:t>
            </a:r>
            <a:r>
              <a:rPr lang="en-US" sz="1800" b="1" dirty="0" smtClean="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smtClean="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smtClean="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smtClean="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13"/>
          <a:srcRect/>
          <a:stretch>
            <a:fillRect/>
          </a:stretch>
        </p:blipFill>
        <p:spPr bwMode="auto">
          <a:xfrm>
            <a:off x="6092244" y="629589"/>
            <a:ext cx="2819981" cy="1897557"/>
          </a:xfrm>
          <a:prstGeom prst="rect">
            <a:avLst/>
          </a:prstGeom>
          <a:noFill/>
          <a:ln w="9525">
            <a:noFill/>
            <a:miter lim="800000"/>
            <a:headEnd/>
            <a:tailEnd/>
          </a:ln>
          <a:effectLst/>
        </p:spPr>
      </p:pic>
    </p:spTree>
    <p:extLst>
      <p:ext uri="{BB962C8B-B14F-4D97-AF65-F5344CB8AC3E}">
        <p14:creationId xmlns:p14="http://schemas.microsoft.com/office/powerpoint/2010/main" val="317274043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Large-Margin Classification</a:t>
            </a:r>
            <a:endParaRPr lang="en-US" b="1" dirty="0">
              <a:solidFill>
                <a:schemeClr val="accent2"/>
              </a:solidFill>
            </a:endParaRP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smtClean="0"/>
              <a:t>Hyperplanes </a:t>
            </a:r>
            <a:r>
              <a:rPr lang="en-US" sz="1800" dirty="0" smtClean="0"/>
              <a:t>C0 - C2</a:t>
            </a:r>
            <a:r>
              <a:rPr lang="en-US" sz="1800" b="1" dirty="0" smtClean="0"/>
              <a:t> achieve perfect classification</a:t>
            </a:r>
            <a:br>
              <a:rPr lang="en-US" sz="1800" b="1" dirty="0" smtClean="0"/>
            </a:br>
            <a:r>
              <a:rPr lang="en-US" sz="1800" b="1" dirty="0" smtClean="0"/>
              <a:t>(zero empirical risk):</a:t>
            </a:r>
          </a:p>
          <a:p>
            <a:pPr marL="344488" lvl="1" indent="-179388">
              <a:spcAft>
                <a:spcPts val="600"/>
              </a:spcAft>
              <a:buFont typeface="Wingdings" pitchFamily="2" charset="2"/>
              <a:buChar char="§"/>
            </a:pPr>
            <a:r>
              <a:rPr lang="en-US" sz="1800" b="1" dirty="0" smtClean="0"/>
              <a:t>C0 is optimal in terms of generalization.</a:t>
            </a:r>
          </a:p>
          <a:p>
            <a:pPr marL="344488" lvl="1" indent="-179388">
              <a:spcAft>
                <a:spcPts val="600"/>
              </a:spcAft>
              <a:buFont typeface="Wingdings" pitchFamily="2" charset="2"/>
              <a:buChar char="§"/>
            </a:pPr>
            <a:r>
              <a:rPr lang="en-US" sz="1800" b="1" dirty="0" smtClean="0"/>
              <a:t>The data points that define the boundary</a:t>
            </a:r>
            <a:br>
              <a:rPr lang="en-US" sz="1800" b="1" dirty="0" smtClean="0"/>
            </a:br>
            <a:r>
              <a:rPr lang="en-US" sz="1800" b="1" dirty="0" smtClean="0"/>
              <a:t>are called support vectors.</a:t>
            </a:r>
            <a:endParaRPr lang="en-US" sz="1800" dirty="0" smtClean="0"/>
          </a:p>
          <a:p>
            <a:pPr marL="165100" lvl="1" indent="-165100">
              <a:spcAft>
                <a:spcPts val="600"/>
              </a:spcAft>
              <a:buFont typeface="Wingdings" pitchFamily="2" charset="2"/>
              <a:buChar char="§"/>
            </a:pPr>
            <a:r>
              <a:rPr lang="en-US" sz="1800" b="1" dirty="0" smtClean="0"/>
              <a:t>A hyperplane can be defined by:</a:t>
            </a:r>
          </a:p>
          <a:p>
            <a:pPr marL="165100" lvl="1" indent="-165100">
              <a:spcAft>
                <a:spcPts val="600"/>
              </a:spcAft>
              <a:buFont typeface="Wingdings" pitchFamily="2" charset="2"/>
              <a:buChar char="§"/>
            </a:pPr>
            <a:r>
              <a:rPr lang="en-US" sz="1800" b="1" dirty="0" smtClean="0"/>
              <a:t>We will impose the constraints:</a:t>
            </a:r>
          </a:p>
          <a:p>
            <a:pPr marL="165100" lvl="1" indent="-165100">
              <a:spcBef>
                <a:spcPts val="3600"/>
              </a:spcBef>
              <a:spcAft>
                <a:spcPts val="600"/>
              </a:spcAft>
            </a:pPr>
            <a:r>
              <a:rPr lang="en-US" sz="1800" b="1" dirty="0" smtClean="0"/>
              <a:t>	The data points that satisfy the equality are</a:t>
            </a:r>
            <a:br>
              <a:rPr lang="en-US" sz="1800" b="1" dirty="0" smtClean="0"/>
            </a:br>
            <a:r>
              <a:rPr lang="en-US" sz="1800" b="1" dirty="0" smtClean="0"/>
              <a:t>called support vectors.</a:t>
            </a:r>
          </a:p>
          <a:p>
            <a:pPr marL="165100" lvl="1" indent="-165100">
              <a:spcBef>
                <a:spcPts val="0"/>
              </a:spcBef>
              <a:spcAft>
                <a:spcPts val="600"/>
              </a:spcAft>
              <a:buFont typeface="Arial" pitchFamily="34" charset="0"/>
              <a:buChar char="•"/>
            </a:pPr>
            <a:r>
              <a:rPr lang="en-US" sz="1800" b="1" dirty="0" smtClean="0"/>
              <a:t>Support vectors are found using a constrained optimization:</a:t>
            </a:r>
          </a:p>
          <a:p>
            <a:pPr marL="165100" lvl="1" indent="-165100">
              <a:spcBef>
                <a:spcPts val="7200"/>
              </a:spcBef>
              <a:spcAft>
                <a:spcPts val="600"/>
              </a:spcAft>
              <a:buFont typeface="Arial" pitchFamily="34" charset="0"/>
              <a:buChar char="•"/>
            </a:pPr>
            <a:r>
              <a:rPr lang="en-US" sz="1800" b="1" dirty="0" smtClean="0"/>
              <a:t>The final classifier is computed using the support vectors and the weights:</a:t>
            </a:r>
            <a:endParaRPr lang="en-US" sz="1800" dirty="0" smtClean="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mc:AlternateContent xmlns:mc="http://schemas.openxmlformats.org/markup-compatibility/2006">
              <mc:Choice xmlns:v="urn:schemas-microsoft-com:vml" Requires="v">
                <p:oleObj spid="_x0000_s164897" name="Equation" r:id="rId3" imgW="888840" imgH="228600" progId="Equation.3">
                  <p:embed/>
                </p:oleObj>
              </mc:Choice>
              <mc:Fallback>
                <p:oleObj name="Equation" r:id="rId3" imgW="8888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652" y="2210347"/>
                        <a:ext cx="8890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22535" name="Picture 7"/>
          <p:cNvPicPr>
            <a:picLocks noChangeAspect="1" noChangeArrowheads="1"/>
          </p:cNvPicPr>
          <p:nvPr/>
        </p:nvPicPr>
        <p:blipFill>
          <a:blip r:embed="rId5"/>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mc:AlternateContent xmlns:mc="http://schemas.openxmlformats.org/markup-compatibility/2006">
              <mc:Choice xmlns:v="urn:schemas-microsoft-com:vml" Requires="v">
                <p:oleObj spid="_x0000_s164898" name="Equation" r:id="rId6" imgW="1726920" imgH="291960" progId="Equation.3">
                  <p:embed/>
                </p:oleObj>
              </mc:Choice>
              <mc:Fallback>
                <p:oleObj name="Equation" r:id="rId6" imgW="172692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3" y="2975678"/>
                        <a:ext cx="1727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mc:AlternateContent xmlns:mc="http://schemas.openxmlformats.org/markup-compatibility/2006">
              <mc:Choice xmlns:v="urn:schemas-microsoft-com:vml" Requires="v">
                <p:oleObj spid="_x0000_s164899" name="Equation" r:id="rId8" imgW="3517560" imgH="571320" progId="Equation.3">
                  <p:embed/>
                </p:oleObj>
              </mc:Choice>
              <mc:Fallback>
                <p:oleObj name="Equation" r:id="rId8" imgW="35175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5613" y="4516047"/>
                        <a:ext cx="3517901"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mc:AlternateContent xmlns:mc="http://schemas.openxmlformats.org/markup-compatibility/2006">
              <mc:Choice xmlns:v="urn:schemas-microsoft-com:vml" Requires="v">
                <p:oleObj spid="_x0000_s164900" name="Equation" r:id="rId10" imgW="2120760" imgH="571320" progId="Equation.DSMT4">
                  <p:embed/>
                </p:oleObj>
              </mc:Choice>
              <mc:Fallback>
                <p:oleObj name="Equation" r:id="rId10" imgW="212076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5613" y="5732801"/>
                        <a:ext cx="2120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066389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Soft-Margin Classification</a:t>
            </a:r>
            <a:endParaRPr lang="en-US" b="1" dirty="0">
              <a:solidFill>
                <a:schemeClr val="accent2"/>
              </a:solidFill>
            </a:endParaRP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smtClean="0"/>
              <a:t>Also, the system will be very sensitive to mislabeled training data or outliers.</a:t>
            </a:r>
          </a:p>
          <a:p>
            <a:pPr marL="165100" indent="-165100">
              <a:spcAft>
                <a:spcPts val="1800"/>
              </a:spcAft>
              <a:buFont typeface="Arial" pitchFamily="34" charset="0"/>
              <a:buChar char="•"/>
            </a:pPr>
            <a:r>
              <a:rPr lang="en-US" sz="1800" b="1" dirty="0" smtClean="0"/>
              <a:t>Solution: introduce “slack variables”</a:t>
            </a:r>
            <a:br>
              <a:rPr lang="en-US" sz="1800" b="1" dirty="0" smtClean="0"/>
            </a:br>
            <a:r>
              <a:rPr lang="en-US" sz="1800" b="1" dirty="0" smtClean="0"/>
              <a:t> or a soft margin:</a:t>
            </a:r>
          </a:p>
          <a:p>
            <a:pPr marL="165100" indent="-165100">
              <a:spcBef>
                <a:spcPts val="3600"/>
              </a:spcBef>
              <a:spcAft>
                <a:spcPts val="1800"/>
              </a:spcAft>
            </a:pPr>
            <a:r>
              <a:rPr lang="en-US" sz="1800" b="1" dirty="0" smtClean="0"/>
              <a:t>	This gives the system the ability to</a:t>
            </a:r>
            <a:br>
              <a:rPr lang="en-US" sz="1800" b="1" dirty="0" smtClean="0"/>
            </a:br>
            <a:r>
              <a:rPr lang="en-US" sz="1800" b="1" dirty="0" smtClean="0"/>
              <a:t>ignore data points near the boundary,</a:t>
            </a:r>
            <a:br>
              <a:rPr lang="en-US" sz="1800" b="1" dirty="0" smtClean="0"/>
            </a:br>
            <a:r>
              <a:rPr lang="en-US" sz="1800" b="1" dirty="0" smtClean="0"/>
              <a:t>and effectively pushes the margin</a:t>
            </a:r>
            <a:br>
              <a:rPr lang="en-US" sz="1800" b="1" dirty="0" smtClean="0"/>
            </a:br>
            <a:r>
              <a:rPr lang="en-US" sz="1800" b="1" dirty="0" smtClean="0"/>
              <a:t>towards the </a:t>
            </a:r>
            <a:r>
              <a:rPr lang="en-US" sz="1800" b="1" dirty="0" err="1" smtClean="0"/>
              <a:t>centroid</a:t>
            </a:r>
            <a:r>
              <a:rPr lang="en-US" sz="1800" b="1" dirty="0" smtClean="0"/>
              <a:t> of the training data.</a:t>
            </a:r>
          </a:p>
          <a:p>
            <a:pPr marL="165100" indent="-165100">
              <a:spcBef>
                <a:spcPts val="0"/>
              </a:spcBef>
              <a:spcAft>
                <a:spcPts val="1800"/>
              </a:spcAft>
              <a:buFont typeface="Arial" pitchFamily="34" charset="0"/>
              <a:buChar char="•"/>
            </a:pPr>
            <a:r>
              <a:rPr lang="en-US" sz="1800" b="1" dirty="0" smtClean="0"/>
              <a:t>This is now a constrained optimization</a:t>
            </a:r>
            <a:br>
              <a:rPr lang="en-US" sz="1800" b="1" dirty="0" smtClean="0"/>
            </a:br>
            <a:r>
              <a:rPr lang="en-US" sz="1800" b="1" dirty="0" smtClean="0"/>
              <a:t>with an additional constraint:</a:t>
            </a:r>
          </a:p>
          <a:p>
            <a:pPr marL="165100" indent="-165100">
              <a:spcBef>
                <a:spcPts val="7200"/>
              </a:spcBef>
              <a:spcAft>
                <a:spcPts val="1800"/>
              </a:spcAft>
              <a:buFont typeface="Arial" pitchFamily="34" charset="0"/>
              <a:buChar char="•"/>
            </a:pPr>
            <a:r>
              <a:rPr lang="en-US" sz="1800" b="1" dirty="0" smtClean="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mc:AlternateContent xmlns:mc="http://schemas.openxmlformats.org/markup-compatibility/2006">
              <mc:Choice xmlns:v="urn:schemas-microsoft-com:vml" Requires="v">
                <p:oleObj spid="_x0000_s165900" name="Equation" r:id="rId20" imgW="2273040" imgH="291960" progId="Equation.DSMT4">
                  <p:embed/>
                </p:oleObj>
              </mc:Choice>
              <mc:Fallback>
                <p:oleObj name="Equation" r:id="rId20" imgW="2273040" imgH="29196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7200" y="2645530"/>
                        <a:ext cx="2273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41" name="Picture 5" descr="txp_fig"/>
          <p:cNvPicPr>
            <a:picLocks noChangeAspect="1" noChangeArrowheads="1"/>
          </p:cNvPicPr>
          <p:nvPr>
            <p:custDataLst>
              <p:tags r:id="rId2"/>
            </p:custDataLst>
          </p:nvPr>
        </p:nvPicPr>
        <p:blipFill>
          <a:blip r:embed="rId22" cstate="print"/>
          <a:srcRect/>
          <a:stretch>
            <a:fillRect/>
          </a:stretch>
        </p:blipFill>
        <p:spPr bwMode="auto">
          <a:xfrm>
            <a:off x="457200" y="5233733"/>
            <a:ext cx="2896849" cy="808551"/>
          </a:xfrm>
          <a:prstGeom prst="rect">
            <a:avLst/>
          </a:prstGeom>
          <a:noFill/>
          <a:ln w="9525">
            <a:noFill/>
            <a:miter lim="800000"/>
            <a:headEnd/>
            <a:tailEnd/>
          </a:ln>
          <a:effectLst/>
        </p:spPr>
      </p:pic>
    </p:spTree>
    <p:extLst>
      <p:ext uri="{BB962C8B-B14F-4D97-AF65-F5344CB8AC3E}">
        <p14:creationId xmlns:p14="http://schemas.microsoft.com/office/powerpoint/2010/main" val="42272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Nonlinear Decision Surfaces</a:t>
            </a:r>
            <a:endParaRPr lang="en-US" b="1" dirty="0">
              <a:solidFill>
                <a:schemeClr val="accent2"/>
              </a:solidFill>
            </a:endParaRP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smtClean="0"/>
              <a:t>Define a kernel function:</a:t>
            </a:r>
          </a:p>
          <a:p>
            <a:pPr marL="165100" indent="-165100">
              <a:spcBef>
                <a:spcPts val="3600"/>
              </a:spcBef>
              <a:spcAft>
                <a:spcPts val="1800"/>
              </a:spcAft>
            </a:pPr>
            <a:r>
              <a:rPr lang="en-US" sz="1800" b="1" dirty="0" smtClean="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mc:AlternateContent xmlns:mc="http://schemas.openxmlformats.org/markup-compatibility/2006">
              <mc:Choice xmlns:v="urn:schemas-microsoft-com:vml" Requires="v">
                <p:oleObj spid="_x0000_s166931" name="Equation" r:id="rId4" imgW="2171520" imgH="330120" progId="Equation.3">
                  <p:embed/>
                </p:oleObj>
              </mc:Choice>
              <mc:Fallback>
                <p:oleObj name="Equation" r:id="rId4" imgW="217152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5129213"/>
                        <a:ext cx="21717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mc:AlternateContent xmlns:mc="http://schemas.openxmlformats.org/markup-compatibility/2006">
              <mc:Choice xmlns:v="urn:schemas-microsoft-com:vml" Requires="v">
                <p:oleObj spid="_x0000_s166932" name="Equation" r:id="rId6" imgW="2197080" imgH="393480" progId="Equation.DSMT4">
                  <p:embed/>
                </p:oleObj>
              </mc:Choice>
              <mc:Fallback>
                <p:oleObj name="Equation" r:id="rId6" imgW="21970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738" y="6043613"/>
                        <a:ext cx="21971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4983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Kernel Functions</a:t>
            </a:r>
            <a:endParaRPr lang="en-US" b="1" dirty="0">
              <a:solidFill>
                <a:schemeClr val="accent2"/>
              </a:solidFill>
            </a:endParaRP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mc:AlternateContent xmlns:mc="http://schemas.openxmlformats.org/markup-compatibility/2006">
              <mc:Choice xmlns:v="urn:schemas-microsoft-com:vml" Requires="v">
                <p:oleObj spid="_x0000_s167976" name="Equation" r:id="rId4" imgW="3187440" imgH="444240" progId="Equation.3">
                  <p:embed/>
                </p:oleObj>
              </mc:Choice>
              <mc:Fallback>
                <p:oleObj name="Equation" r:id="rId4" imgW="318744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8" y="1056729"/>
                        <a:ext cx="3187701"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mc:AlternateContent xmlns:mc="http://schemas.openxmlformats.org/markup-compatibility/2006">
              <mc:Choice xmlns:v="urn:schemas-microsoft-com:vml" Requires="v">
                <p:oleObj spid="_x0000_s167977" name="Equation" r:id="rId6" imgW="2654280" imgH="393480" progId="Equation.3">
                  <p:embed/>
                </p:oleObj>
              </mc:Choice>
              <mc:Fallback>
                <p:oleObj name="Equation" r:id="rId6" imgW="265428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120223"/>
                        <a:ext cx="26543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The final classifier has a similar form:</a:t>
            </a:r>
          </a:p>
          <a:p>
            <a:pPr marL="165100" indent="-165100">
              <a:spcBef>
                <a:spcPts val="3600"/>
              </a:spcBef>
              <a:spcAft>
                <a:spcPts val="1800"/>
              </a:spcAft>
              <a:buFont typeface="Arial" pitchFamily="34" charset="0"/>
              <a:buChar char="•"/>
            </a:pPr>
            <a:r>
              <a:rPr lang="en-US" sz="1800" b="1" dirty="0" smtClean="0"/>
              <a:t>Let’s work some </a:t>
            </a:r>
            <a:r>
              <a:rPr lang="en-US" sz="1800" b="1" dirty="0" smtClean="0">
                <a:hlinkClick r:id="rId8"/>
              </a:rPr>
              <a:t>examples</a:t>
            </a:r>
            <a:r>
              <a:rPr lang="en-US" sz="1800" b="1" dirty="0" smtClean="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mc:AlternateContent xmlns:mc="http://schemas.openxmlformats.org/markup-compatibility/2006">
              <mc:Choice xmlns:v="urn:schemas-microsoft-com:vml" Requires="v">
                <p:oleObj spid="_x0000_s167978" name="Equation" r:id="rId9" imgW="2412720" imgH="571320" progId="Equation.3">
                  <p:embed/>
                </p:oleObj>
              </mc:Choice>
              <mc:Fallback>
                <p:oleObj name="Equation" r:id="rId9" imgW="241272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175" y="4833655"/>
                        <a:ext cx="2413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167979" name="Equation" r:id="rId11" imgW="139680" imgH="291960" progId="Equation.3">
                  <p:embed/>
                </p:oleObj>
              </mc:Choice>
              <mc:Fallback>
                <p:oleObj name="Equation" r:id="rId11" imgW="139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mc:AlternateContent xmlns:mc="http://schemas.openxmlformats.org/markup-compatibility/2006">
              <mc:Choice xmlns:v="urn:schemas-microsoft-com:vml" Requires="v">
                <p:oleObj spid="_x0000_s167980" name="Equation" r:id="rId13" imgW="4241520" imgH="1206360" progId="Equation.DSMT4">
                  <p:embed/>
                </p:oleObj>
              </mc:Choice>
              <mc:Fallback>
                <p:oleObj name="Equation" r:id="rId13" imgW="4241520" imgH="1206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3863" y="3052763"/>
                        <a:ext cx="4241800" cy="1206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61888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SVM Limitations</a:t>
            </a:r>
            <a:endParaRPr lang="en-US" b="1" dirty="0">
              <a:solidFill>
                <a:schemeClr val="accent2"/>
              </a:solidFill>
            </a:endParaRP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Requires the estimation of trade-off parameter, C, via held-out sets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33330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a:t>
            </a:r>
            <a:r>
              <a:rPr lang="en-US" b="1" dirty="0" smtClean="0"/>
              <a:t>predictions.</a:t>
            </a:r>
            <a:endParaRPr lang="en-US" b="1" dirty="0"/>
          </a:p>
          <a:p>
            <a:pPr marL="165100" indent="-165100">
              <a:spcBef>
                <a:spcPts val="0"/>
              </a:spcBef>
              <a:spcAft>
                <a:spcPts val="1800"/>
              </a:spcAft>
            </a:pPr>
            <a:r>
              <a:rPr lang="en-US" b="1" dirty="0"/>
              <a:t>MacKay posed a special form for regularization in neural networks – </a:t>
            </a:r>
            <a:r>
              <a:rPr lang="en-US" b="1" dirty="0" err="1" smtClean="0"/>
              <a:t>sparsity</a:t>
            </a:r>
            <a:r>
              <a:rPr lang="en-US" b="1" dirty="0" smtClean="0"/>
              <a:t>.</a:t>
            </a:r>
            <a:endParaRPr lang="en-US" b="1" dirty="0"/>
          </a:p>
          <a:p>
            <a:pPr marL="165100" indent="-165100">
              <a:spcBef>
                <a:spcPts val="0"/>
              </a:spcBef>
              <a:spcAft>
                <a:spcPts val="1800"/>
              </a:spcAft>
            </a:pPr>
            <a:r>
              <a:rPr lang="en-US" b="1" dirty="0"/>
              <a:t>Evidence maximization: evaluate candidate models based on </a:t>
            </a:r>
            <a:r>
              <a:rPr lang="en-US" b="1" dirty="0" smtClean="0"/>
              <a:t>their</a:t>
            </a:r>
            <a:br>
              <a:rPr lang="en-US" b="1" dirty="0" smtClean="0"/>
            </a:br>
            <a:r>
              <a:rPr lang="en-US" b="1" dirty="0" smtClean="0"/>
              <a:t>“evidence</a:t>
            </a:r>
            <a:r>
              <a:rPr lang="en-US" b="1" dirty="0"/>
              <a:t>”, </a:t>
            </a:r>
            <a:r>
              <a:rPr lang="en-US" dirty="0"/>
              <a:t>P(</a:t>
            </a:r>
            <a:r>
              <a:rPr lang="en-US" dirty="0" err="1"/>
              <a:t>D|H</a:t>
            </a:r>
            <a:r>
              <a:rPr lang="en-US" baseline="-25000" dirty="0" err="1"/>
              <a:t>i</a:t>
            </a:r>
            <a:r>
              <a:rPr lang="en-US" dirty="0" smtClean="0"/>
              <a:t>).</a:t>
            </a:r>
          </a:p>
          <a:p>
            <a:pPr marL="165100" indent="-165100">
              <a:spcBef>
                <a:spcPts val="0"/>
              </a:spcBef>
              <a:spcAft>
                <a:spcPts val="1800"/>
              </a:spcAft>
            </a:pPr>
            <a:r>
              <a:rPr lang="en-US" b="1" dirty="0" smtClean="0"/>
              <a:t>Evidence approximation:</a:t>
            </a:r>
          </a:p>
          <a:p>
            <a:pPr marL="165100" indent="-165100">
              <a:spcBef>
                <a:spcPts val="0"/>
              </a:spcBef>
              <a:spcAft>
                <a:spcPts val="1800"/>
              </a:spcAft>
            </a:pPr>
            <a:r>
              <a:rPr lang="en-US" b="1" dirty="0" smtClean="0"/>
              <a:t>Likelihood of data given best fit parameter set:</a:t>
            </a:r>
          </a:p>
          <a:p>
            <a:pPr marL="165100" indent="-165100">
              <a:spcBef>
                <a:spcPts val="0"/>
              </a:spcBef>
              <a:spcAft>
                <a:spcPts val="1800"/>
              </a:spcAft>
            </a:pPr>
            <a:r>
              <a:rPr lang="en-US" b="1" dirty="0" smtClean="0"/>
              <a:t>Penalty that measures how well our posterior model</a:t>
            </a:r>
            <a:br>
              <a:rPr lang="en-US" b="1" dirty="0" smtClean="0"/>
            </a:br>
            <a:r>
              <a:rPr lang="en-US" b="1" dirty="0" smtClean="0"/>
              <a:t>fits our prior assumptions: </a:t>
            </a:r>
          </a:p>
          <a:p>
            <a:pPr marL="165100" indent="-165100">
              <a:spcBef>
                <a:spcPts val="0"/>
              </a:spcBef>
              <a:spcAft>
                <a:spcPts val="1800"/>
              </a:spcAft>
            </a:pPr>
            <a:r>
              <a:rPr lang="en-US" b="1" dirty="0" smtClean="0"/>
              <a:t>We can use set the prior in favor of sparse,</a:t>
            </a:r>
            <a:br>
              <a:rPr lang="en-US" b="1" dirty="0" smtClean="0"/>
            </a:br>
            <a:r>
              <a:rPr lang="en-US" b="1" dirty="0" smtClean="0"/>
              <a:t>smooth models.</a:t>
            </a:r>
          </a:p>
          <a:p>
            <a:pPr marL="165100" indent="-165100">
              <a:spcBef>
                <a:spcPts val="0"/>
              </a:spcBef>
              <a:spcAft>
                <a:spcPts val="1800"/>
              </a:spcAft>
            </a:pPr>
            <a:r>
              <a:rPr lang="en-US" b="1" dirty="0" smtClean="0"/>
              <a:t> Incorporates an automatic relevance</a:t>
            </a:r>
            <a:br>
              <a:rPr lang="en-US" b="1" dirty="0" smtClean="0"/>
            </a:br>
            <a:r>
              <a:rPr lang="en-US" b="1" dirty="0" smtClean="0"/>
              <a:t>determination (ARD) prior over each weight.</a:t>
            </a:r>
          </a:p>
          <a:p>
            <a:pPr marL="165100" indent="-165100">
              <a:spcBef>
                <a:spcPts val="0"/>
              </a:spcBef>
              <a:spcAft>
                <a:spcPts val="1800"/>
              </a:spcAft>
            </a:pPr>
            <a:endParaRPr lang="en-US" b="1" dirty="0" smtClean="0"/>
          </a:p>
          <a:p>
            <a:pPr marL="165100" indent="-165100">
              <a:spcBef>
                <a:spcPts val="0"/>
              </a:spcBef>
              <a:spcAft>
                <a:spcPts val="1800"/>
              </a:spcAft>
            </a:pPr>
            <a:endParaRPr lang="en-US" dirty="0" smtClean="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Evidence Maximization</a:t>
            </a:r>
            <a:endParaRPr lang="en-US" b="1" dirty="0">
              <a:solidFill>
                <a:schemeClr val="accent2"/>
              </a:solidFill>
            </a:endParaRP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mc:AlternateContent xmlns:mc="http://schemas.openxmlformats.org/markup-compatibility/2006">
              <mc:Choice xmlns:v="urn:schemas-microsoft-com:vml" Requires="v">
                <p:oleObj spid="_x0000_s168993" name="Equation" r:id="rId3" imgW="3390840" imgH="291960" progId="Equation.3">
                  <p:embed/>
                </p:oleObj>
              </mc:Choice>
              <mc:Fallback>
                <p:oleObj name="Equation" r:id="rId3" imgW="33908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363" y="2743304"/>
                        <a:ext cx="3390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mc:AlternateContent xmlns:mc="http://schemas.openxmlformats.org/markup-compatibility/2006">
              <mc:Choice xmlns:v="urn:schemas-microsoft-com:vml" Requires="v">
                <p:oleObj spid="_x0000_s168994" name="Equation" r:id="rId5" imgW="1143000" imgH="291960" progId="Equation.3">
                  <p:embed/>
                </p:oleObj>
              </mc:Choice>
              <mc:Fallback>
                <p:oleObj name="Equation" r:id="rId5" imgW="11430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1403" y="3270068"/>
                        <a:ext cx="1143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mc:AlternateContent xmlns:mc="http://schemas.openxmlformats.org/markup-compatibility/2006">
              <mc:Choice xmlns:v="urn:schemas-microsoft-com:vml" Requires="v">
                <p:oleObj spid="_x0000_s168995" name="Equation" r:id="rId7" imgW="1218960" imgH="291960" progId="Equation.3">
                  <p:embed/>
                </p:oleObj>
              </mc:Choice>
              <mc:Fallback>
                <p:oleObj name="Equation" r:id="rId7" imgW="121896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7803" y="4042113"/>
                        <a:ext cx="1219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mc:AlternateContent xmlns:mc="http://schemas.openxmlformats.org/markup-compatibility/2006">
              <mc:Choice xmlns:v="urn:schemas-microsoft-com:vml" Requires="v">
                <p:oleObj spid="_x0000_s168996" name="Equation" r:id="rId9" imgW="3009600" imgH="609480" progId="Equation.DSMT4">
                  <p:embed/>
                </p:oleObj>
              </mc:Choice>
              <mc:Fallback>
                <p:oleObj name="Equation" r:id="rId9" imgW="3009600" imgH="609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 y="5942351"/>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41460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7276</TotalTime>
  <Words>1268</Words>
  <Application>Microsoft Macintosh PowerPoint</Application>
  <PresentationFormat>Letter Paper (8.5x11 in)</PresentationFormat>
  <Paragraphs>149</Paragraphs>
  <Slides>12</Slides>
  <Notes>3</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3" baseType="lpstr">
      <vt:lpstr>Symbol</vt:lpstr>
      <vt:lpstr>Times</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411</cp:revision>
  <dcterms:created xsi:type="dcterms:W3CDTF">2002-09-12T17:13:32Z</dcterms:created>
  <dcterms:modified xsi:type="dcterms:W3CDTF">2017-10-04T12:08:19Z</dcterms:modified>
</cp:coreProperties>
</file>