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9"/>
  </p:notesMasterIdLst>
  <p:handoutMasterIdLst>
    <p:handoutMasterId r:id="rId20"/>
  </p:handoutMasterIdLst>
  <p:sldIdLst>
    <p:sldId id="356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1" r:id="rId14"/>
    <p:sldId id="423" r:id="rId15"/>
    <p:sldId id="422" r:id="rId16"/>
    <p:sldId id="424" r:id="rId17"/>
    <p:sldId id="420" r:id="rId1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792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13,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www.csse.monash.edu.au/~dld/mixture.modelling.page.html" TargetMode="External"/><Relationship Id="rId5" Type="http://schemas.openxmlformats.org/officeDocument/2006/relationships/hyperlink" Target="http://www-2.cs.cmu.edu/~rsingh/sphinxman/tech2.html" TargetMode="External"/><Relationship Id="rId6" Type="http://schemas.openxmlformats.org/officeDocument/2006/relationships/hyperlink" Target="http://www-sig.enst.fr/~cappe/docs/hmmbib.html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8" Type="http://schemas.openxmlformats.org/officeDocument/2006/relationships/hyperlink" Target="http://www.isip.piconepress.com/projects/speech/software/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3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9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Reestimation Equations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3)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F.J.: Statistical Methods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hlinkClick r:id="rId4"/>
              </a:rPr>
              <a:t>D.L.D.: Mixture Modeling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hlinkClick r:id="rId5"/>
              </a:rPr>
              <a:t>R.S.: Semicontinuous</a:t>
            </a:r>
            <a:r>
              <a:rPr lang="en-US" sz="1800" b="1" smtClean="0">
                <a:hlinkClick r:id="rId5"/>
              </a:rPr>
              <a:t> </a:t>
            </a:r>
            <a:r>
              <a:rPr lang="en-US" sz="1800" b="1" dirty="0" smtClean="0">
                <a:hlinkClick r:id="rId5"/>
              </a:rPr>
              <a:t>HMMs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>
                <a:hlinkClick r:id="rId6"/>
              </a:rPr>
              <a:t>C.C.: Ten Years of HMMs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r>
              <a:rPr lang="en-US" sz="1800" b="1" dirty="0" smtClean="0">
                <a:solidFill>
                  <a:srgbClr val="00400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400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smtClean="0">
                <a:solidFill>
                  <a:schemeClr val="accent1"/>
                </a:solidFill>
              </a:rPr>
              <a:t>13: </a:t>
            </a:r>
            <a:r>
              <a:rPr lang="en-US" b="1" dirty="0" smtClean="0">
                <a:solidFill>
                  <a:schemeClr val="accent2"/>
                </a:solidFill>
              </a:rPr>
              <a:t>REESTIMATION, EM AND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Acoustic Modeling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Hidden Markov Model: </a:t>
            </a:r>
            <a:r>
              <a:rPr lang="en-US" sz="1800" b="1" dirty="0" smtClean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 smtClean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 smtClean="0">
                <a:solidFill>
                  <a:schemeClr val="bg1"/>
                </a:solidFill>
              </a:rPr>
              <a:t>pdfs</a:t>
            </a:r>
            <a:r>
              <a:rPr lang="en-US" sz="1800" b="1" dirty="0" smtClean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333399"/>
                </a:solidFill>
              </a:rPr>
              <a:t>Subproblems</a:t>
            </a:r>
            <a:r>
              <a:rPr lang="en-US" sz="1800" b="1" dirty="0" smtClean="0">
                <a:solidFill>
                  <a:srgbClr val="333399"/>
                </a:solidFill>
              </a:rPr>
              <a:t>:</a:t>
            </a:r>
            <a:r>
              <a:rPr lang="en-US" sz="1800" b="1" dirty="0" smtClean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Evaluation:</a:t>
            </a:r>
            <a:r>
              <a:rPr lang="en-US" sz="1800" b="1" dirty="0" smtClean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Decoding:</a:t>
            </a:r>
            <a:r>
              <a:rPr lang="en-US" sz="1800" b="1" dirty="0" smtClean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Learning:</a:t>
            </a:r>
            <a:r>
              <a:rPr lang="en-US" sz="1800" b="1" dirty="0" smtClean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Evaluation and Decoding (Review)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rcRect l="11280" r="6485"/>
          <a:stretch>
            <a:fillRect/>
          </a:stretch>
        </p:blipFill>
        <p:spPr>
          <a:xfrm>
            <a:off x="5569565" y="553429"/>
            <a:ext cx="3333135" cy="2774640"/>
          </a:xfrm>
          <a:prstGeom prst="rect">
            <a:avLst/>
          </a:prstGeom>
        </p:spPr>
      </p:pic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636807"/>
            <a:ext cx="5884862" cy="2977882"/>
          </a:xfrm>
          <a:prstGeom prst="rect">
            <a:avLst/>
          </a:prstGeom>
        </p:spPr>
      </p:pic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9" y="3594207"/>
            <a:ext cx="5860896" cy="3031196"/>
          </a:xfrm>
          <a:prstGeom prst="rect">
            <a:avLst/>
          </a:prstGeom>
        </p:spPr>
      </p:pic>
      <p:pic>
        <p:nvPicPr>
          <p:cNvPr id="12" name="Picture 11" descr="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967323"/>
            <a:ext cx="2839184" cy="225451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19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89937"/>
            <a:ext cx="872832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Let us derive the learning algorithm heuristically, and then formally derive it using the EM Theorem.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a backward probability analogous to 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α</a:t>
            </a:r>
            <a:r>
              <a:rPr lang="en-US" altLang="en-US" sz="1800" b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(t):</a:t>
            </a:r>
          </a:p>
          <a:p>
            <a:pPr marL="176213" indent="-176213">
              <a:spcBef>
                <a:spcPts val="108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This represents the probability that we are in state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will generate the remainder of the target sequence from </a:t>
            </a:r>
            <a:r>
              <a:rPr lang="en-US" altLang="en-US" sz="1800" dirty="0" smtClean="0">
                <a:solidFill>
                  <a:schemeClr val="bg1"/>
                </a:solidFill>
              </a:rPr>
              <a:t>[t+1,T]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Define the probability of a transition from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given the model generated the entire training sequence,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v</a:t>
            </a:r>
            <a:r>
              <a:rPr lang="en-US" altLang="en-US" sz="1800" baseline="30000" dirty="0" err="1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transitions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(t-1)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to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at any time is simply the sum of this over </a:t>
            </a:r>
            <a:r>
              <a:rPr lang="en-US" altLang="en-US" sz="1800" dirty="0" smtClean="0">
                <a:solidFill>
                  <a:schemeClr val="bg1"/>
                </a:solidFill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:              .</a:t>
            </a:r>
          </a:p>
        </p:txBody>
      </p:sp>
      <p:graphicFrame>
        <p:nvGraphicFramePr>
          <p:cNvPr id="103428" name="Object 7"/>
          <p:cNvGraphicFramePr>
            <a:graphicFrameLocks noChangeAspect="1"/>
          </p:cNvGraphicFramePr>
          <p:nvPr/>
        </p:nvGraphicFramePr>
        <p:xfrm>
          <a:off x="463550" y="1837356"/>
          <a:ext cx="4876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3" name="Equation" r:id="rId3" imgW="4876560" imgH="1409400" progId="Equation.3">
                  <p:embed/>
                </p:oleObj>
              </mc:Choice>
              <mc:Fallback>
                <p:oleObj name="Equation" r:id="rId3" imgW="487656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837356"/>
                        <a:ext cx="48768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/>
        </p:nvGraphicFramePr>
        <p:xfrm>
          <a:off x="463550" y="4716258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4" name="Equation" r:id="rId5" imgW="2438280" imgH="685800" progId="Equation.3">
                  <p:embed/>
                </p:oleObj>
              </mc:Choice>
              <mc:Fallback>
                <p:oleObj name="Equation" r:id="rId5" imgW="2438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716258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2881057" y="5923734"/>
          <a:ext cx="711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5" name="Equation" r:id="rId7" imgW="711000" imgH="622080" progId="Equation.DSMT4">
                  <p:embed/>
                </p:oleObj>
              </mc:Choice>
              <mc:Fallback>
                <p:oleObj name="Equation" r:id="rId7" imgW="711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057" y="5923734"/>
                        <a:ext cx="711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8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Problem No. 3: Learning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4"/>
            <a:ext cx="872832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6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expected number of any transition from </a:t>
            </a:r>
            <a:r>
              <a:rPr lang="en-US" altLang="en-US" sz="1800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aseline="-25000" dirty="0" err="1" smtClean="0">
                <a:solidFill>
                  <a:schemeClr val="bg1"/>
                </a:solidFill>
              </a:rPr>
              <a:t>i</a:t>
            </a:r>
            <a:r>
              <a:rPr lang="en-US" altLang="en-US" sz="1800" dirty="0" smtClean="0">
                <a:solidFill>
                  <a:schemeClr val="bg1"/>
                </a:solidFill>
              </a:rPr>
              <a:t>(t)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Therefore, a new estimate for the transition probability is: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similarly estimate the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 probability density function:</a:t>
            </a:r>
          </a:p>
          <a:p>
            <a:pPr marL="176213" indent="-176213">
              <a:spcBef>
                <a:spcPts val="2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resulting reestimation algorithm is known as the Baum-Welch, or Forward Backward algorithm: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5941807" y="510254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7" name="Equation" r:id="rId3" imgW="990360" imgH="622080" progId="Equation.3">
                  <p:embed/>
                </p:oleObj>
              </mc:Choice>
              <mc:Fallback>
                <p:oleObj name="Equation" r:id="rId3" imgW="990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807" y="510254"/>
                        <a:ext cx="990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6651677" y="763588"/>
          <a:ext cx="1498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8" name="Equation" r:id="rId5" imgW="1498320" imgH="1206360" progId="Equation.3">
                  <p:embed/>
                </p:oleObj>
              </mc:Choice>
              <mc:Fallback>
                <p:oleObj name="Equation" r:id="rId5" imgW="149832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77" y="763588"/>
                        <a:ext cx="14986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445616" y="1734120"/>
          <a:ext cx="1752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9" name="Equation" r:id="rId7" imgW="1752480" imgH="1396800" progId="Equation.DSMT4">
                  <p:embed/>
                </p:oleObj>
              </mc:Choice>
              <mc:Fallback>
                <p:oleObj name="Equation" r:id="rId7" imgW="17524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616" y="1734120"/>
                        <a:ext cx="17526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13" y="3851102"/>
            <a:ext cx="5319405" cy="2668023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06439" y="3671365"/>
            <a:ext cx="3093085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6213" indent="-176213">
              <a:spcBef>
                <a:spcPts val="108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Convergence is very quick, typically within three iterations for complex systems.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Seeding the parameters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with good initial guesses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is very important.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forward backward principle is used in many algorithms.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2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6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discrete HMM incorporates a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discrete probability density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function, captured in the matrix B,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to describe the probability of 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outputting a symbol.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Signal measurements, or feature</a:t>
            </a:r>
            <a:br>
              <a:rPr lang="en-US" altLang="en-US" sz="1800" b="1" dirty="0" smtClean="0">
                <a:solidFill>
                  <a:schemeClr val="bg1"/>
                </a:solidFill>
              </a:rPr>
            </a:br>
            <a:r>
              <a:rPr lang="en-US" altLang="en-US" sz="1800" b="1" dirty="0" smtClean="0">
                <a:solidFill>
                  <a:schemeClr val="bg1"/>
                </a:solidFill>
              </a:rPr>
              <a:t>vectors, are continuous-valued N-dimensional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 order to use our discrete HMM technology, we must vector quantize (VQ) this data – reduce the continuous-valued vectors to discrete values chosen from a set of M codebook vectors.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Initially most HMMs were based on VQ front-ends. However, for the past 30 years, the continuous density model has become widely accepted.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use a Gaussian mixture model to represent arbitrary distributions:</a:t>
            </a:r>
          </a:p>
          <a:p>
            <a:pPr marL="176213" indent="-176213">
              <a:spcBef>
                <a:spcPts val="56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Note that  this amounts to assigning a mean and covariance matrix for each mixture component. If we use a 39-dimensional feature vector, and 128 mixtures components per state, and thousands of states, we will experience a significant increase in complexity </a:t>
            </a:r>
            <a:r>
              <a:rPr lang="en-US" altLang="en-US" sz="1800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274066" y="554480"/>
            <a:ext cx="4510190" cy="1650968"/>
            <a:chOff x="340237" y="1557338"/>
            <a:chExt cx="4510190" cy="1650968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37332" y="2242344"/>
              <a:ext cx="13716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22338" y="2928938"/>
              <a:ext cx="3649662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014285" y="2577973"/>
              <a:ext cx="701931" cy="1588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360412" y="2452611"/>
              <a:ext cx="952654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1928224" y="2563223"/>
              <a:ext cx="731428" cy="3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311681" y="2489480"/>
              <a:ext cx="878912" cy="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2879496" y="2600094"/>
              <a:ext cx="657686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513675" y="2777075"/>
              <a:ext cx="303725" cy="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340237" y="1586885"/>
            <a:ext cx="4699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34" name="Equation" r:id="rId3" imgW="469800" imgH="291960" progId="Equation.3">
                    <p:embed/>
                  </p:oleObj>
                </mc:Choice>
                <mc:Fallback>
                  <p:oleObj name="Equation" r:id="rId3" imgW="4698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237" y="1586885"/>
                          <a:ext cx="469900" cy="292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34" name="Object 6"/>
            <p:cNvGraphicFramePr>
              <a:graphicFrameLocks noChangeAspect="1"/>
            </p:cNvGraphicFramePr>
            <p:nvPr/>
          </p:nvGraphicFramePr>
          <p:xfrm>
            <a:off x="4685327" y="2801938"/>
            <a:ext cx="165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35" name="Equation" r:id="rId5" imgW="164880" imgH="253800" progId="Equation.3">
                    <p:embed/>
                  </p:oleObj>
                </mc:Choice>
                <mc:Fallback>
                  <p:oleObj name="Equation" r:id="rId5" imgW="1648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5327" y="2801938"/>
                          <a:ext cx="1651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840656" y="297318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3268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45204" y="297810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2564" y="298302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672" y="29879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31528" y="299286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8888" y="2983034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336" y="2924042"/>
              <a:ext cx="2064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 smtClean="0"/>
                <a:t>…</a:t>
              </a:r>
              <a:endParaRPr lang="en-US" sz="1400" b="1" dirty="0"/>
            </a:p>
          </p:txBody>
        </p:sp>
      </p:grp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85775" y="4655629"/>
          <a:ext cx="5207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6" name="Equation" r:id="rId7" imgW="5206680" imgH="672840" progId="Equation.3">
                  <p:embed/>
                </p:oleObj>
              </mc:Choice>
              <mc:Fallback>
                <p:oleObj name="Equation" r:id="rId7" imgW="52066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655629"/>
                        <a:ext cx="5207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6358246" y="46564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7" name="Equation" r:id="rId9" imgW="1790640" imgH="622080" progId="Equation.DSMT4">
                  <p:embed/>
                </p:oleObj>
              </mc:Choice>
              <mc:Fallback>
                <p:oleObj name="Equation" r:id="rId9" imgW="17906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246" y="4656499"/>
                        <a:ext cx="1790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5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Continuous Probability Density Functions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It is common to assume that the features are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decorrelated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and that the covariance matrix can be approximated as a diagonal matrix to reduce complexity. We refer to this as variance-weighting.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Also, note that for a single mixture, the log of the output probability at each state becomes a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Mahalanobis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distance, which creates a nice connection between HMMs and PCA. In fact, HMMs can be viewed in some ways as a generalization of PCA.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Write the joint probability of the data and the states given the model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This can be considered the sum of the product of all densities with all possible state sequences, </a:t>
            </a:r>
            <a:r>
              <a:rPr lang="en-US" altLang="en-US" sz="1800" b="1" dirty="0" err="1" smtClean="0">
                <a:solidFill>
                  <a:schemeClr val="bg1"/>
                </a:solidFill>
                <a:sym typeface="Symbol"/>
              </a:rPr>
              <a:t>ω</a:t>
            </a: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, and all possible mixture components, K:</a:t>
            </a:r>
          </a:p>
          <a:p>
            <a:pPr marL="176213" indent="-176213">
              <a:spcBef>
                <a:spcPts val="36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  <a:sym typeface="Symbol"/>
              </a:rPr>
              <a:t>	and</a:t>
            </a: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466725" y="3432015"/>
          <a:ext cx="7416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5" name="Equation" r:id="rId3" imgW="7416720" imgH="672840" progId="Equation.3">
                  <p:embed/>
                </p:oleObj>
              </mc:Choice>
              <mc:Fallback>
                <p:oleObj name="Equation" r:id="rId3" imgW="7416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432015"/>
                        <a:ext cx="74168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66725" y="4867828"/>
          <a:ext cx="388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6" name="Equation" r:id="rId5" imgW="3886200" imgH="406080" progId="Equation.3">
                  <p:embed/>
                </p:oleObj>
              </mc:Choice>
              <mc:Fallback>
                <p:oleObj name="Equation" r:id="rId5" imgW="3886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67828"/>
                        <a:ext cx="3886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66725" y="5811159"/>
          <a:ext cx="254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7" name="Equation" r:id="rId7" imgW="2539800" imgH="507960" progId="Equation.DSMT4">
                  <p:embed/>
                </p:oleObj>
              </mc:Choice>
              <mc:Fallback>
                <p:oleObj name="Equation" r:id="rId7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811159"/>
                        <a:ext cx="2540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71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of 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19433"/>
            <a:ext cx="8747379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We can write the auxiliary function, </a:t>
            </a:r>
            <a:r>
              <a:rPr lang="en-US" altLang="en-US" sz="1800" dirty="0" smtClean="0">
                <a:solidFill>
                  <a:schemeClr val="bg1"/>
                </a:solidFill>
              </a:rPr>
              <a:t>Q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, as:</a:t>
            </a:r>
          </a:p>
          <a:p>
            <a:pPr marL="176213" indent="-176213">
              <a:spcBef>
                <a:spcPts val="5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log term has the expected decomposition: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auxiliary function has three components:</a:t>
            </a:r>
          </a:p>
          <a:p>
            <a:pPr marL="176213" indent="-176213">
              <a:spcBef>
                <a:spcPts val="4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first term resembles the term we had for discrete distributions. The remaining two terms are new: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466725" y="1007599"/>
          <a:ext cx="6273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2" name="Equation" r:id="rId3" imgW="6273720" imgH="711000" progId="Equation.3">
                  <p:embed/>
                </p:oleObj>
              </mc:Choice>
              <mc:Fallback>
                <p:oleObj name="Equation" r:id="rId3" imgW="6273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007599"/>
                        <a:ext cx="6273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2174112"/>
          <a:ext cx="529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3" name="Equation" r:id="rId5" imgW="5295600" imgH="622080" progId="Equation.3">
                  <p:embed/>
                </p:oleObj>
              </mc:Choice>
              <mc:Fallback>
                <p:oleObj name="Equation" r:id="rId5" imgW="5295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174112"/>
                        <a:ext cx="5295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325874"/>
          <a:ext cx="5740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4" name="Equation" r:id="rId7" imgW="5740200" imgH="660240" progId="Equation.3">
                  <p:embed/>
                </p:oleObj>
              </mc:Choice>
              <mc:Fallback>
                <p:oleObj name="Equation" r:id="rId7" imgW="5740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325874"/>
                        <a:ext cx="5740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466725" y="4877467"/>
          <a:ext cx="4660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5" name="Equation" r:id="rId9" imgW="4660560" imgH="1282680" progId="Equation.DSMT4">
                  <p:embed/>
                </p:oleObj>
              </mc:Choice>
              <mc:Fallback>
                <p:oleObj name="Equation" r:id="rId9" imgW="466056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77467"/>
                        <a:ext cx="46609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36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Reestimation Equations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575189"/>
            <a:ext cx="874737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Maximization of                      requires differentiation with respect to the parameters of the Gaussian:                 . This results in the following: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</a:pPr>
            <a:r>
              <a:rPr lang="en-US" altLang="en-US" sz="1800" b="1" dirty="0" smtClean="0">
                <a:solidFill>
                  <a:schemeClr val="bg1"/>
                </a:solidFill>
              </a:rPr>
              <a:t>	where the intermediate variable,             , is computed as: </a:t>
            </a:r>
          </a:p>
          <a:p>
            <a:pPr marL="176213" indent="-176213">
              <a:lnSpc>
                <a:spcPct val="150000"/>
              </a:lnSpc>
              <a:spcBef>
                <a:spcPts val="84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smtClean="0">
                <a:solidFill>
                  <a:schemeClr val="bg1"/>
                </a:solidFill>
              </a:rPr>
              <a:t>The mixture coefficients can be </a:t>
            </a:r>
            <a:r>
              <a:rPr lang="en-US" altLang="en-US" sz="1800" b="1" dirty="0" err="1" smtClean="0">
                <a:solidFill>
                  <a:schemeClr val="bg1"/>
                </a:solidFill>
              </a:rPr>
              <a:t>reestimated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 using a similar equation: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374" y="3996813"/>
            <a:ext cx="11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6981" name="Object 5"/>
          <p:cNvGraphicFramePr>
            <a:graphicFrameLocks noChangeAspect="1"/>
          </p:cNvGraphicFramePr>
          <p:nvPr/>
        </p:nvGraphicFramePr>
        <p:xfrm>
          <a:off x="3538271" y="1065831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5" name="Equation" r:id="rId3" imgW="927000" imgH="330120" progId="Equation.3">
                  <p:embed/>
                </p:oleObj>
              </mc:Choice>
              <mc:Fallback>
                <p:oleObj name="Equation" r:id="rId3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1" y="1065831"/>
                        <a:ext cx="92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466725" y="1498907"/>
          <a:ext cx="1689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6" name="Equation" r:id="rId5" imgW="1688760" imgH="1206360" progId="Equation.3">
                  <p:embed/>
                </p:oleObj>
              </mc:Choice>
              <mc:Fallback>
                <p:oleObj name="Equation" r:id="rId5" imgW="168876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498907"/>
                        <a:ext cx="1689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66725" y="3185499"/>
          <a:ext cx="56515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7" name="Equation" r:id="rId7" imgW="5651280" imgH="1206360" progId="Equation.3">
                  <p:embed/>
                </p:oleObj>
              </mc:Choice>
              <mc:Fallback>
                <p:oleObj name="Equation" r:id="rId7" imgW="565128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185499"/>
                        <a:ext cx="56515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2163764" y="594186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8" name="Equation" r:id="rId9" imgW="1130040" imgH="419040" progId="Equation.3">
                  <p:embed/>
                </p:oleObj>
              </mc:Choice>
              <mc:Fallback>
                <p:oleObj name="Equation" r:id="rId9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4" y="594186"/>
                        <a:ext cx="1130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2938503" y="1502854"/>
          <a:ext cx="3390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9" name="Equation" r:id="rId11" imgW="3390840" imgH="1206360" progId="Equation.3">
                  <p:embed/>
                </p:oleObj>
              </mc:Choice>
              <mc:Fallback>
                <p:oleObj name="Equation" r:id="rId11" imgW="3390840" imgH="1206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503" y="1502854"/>
                        <a:ext cx="33909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3959225" y="2784475"/>
          <a:ext cx="647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0" name="Equation" r:id="rId13" imgW="647640" imgH="266400" progId="Equation.3">
                  <p:embed/>
                </p:oleObj>
              </mc:Choice>
              <mc:Fallback>
                <p:oleObj name="Equation" r:id="rId13" imgW="647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784475"/>
                        <a:ext cx="647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9" name="Object 9"/>
          <p:cNvGraphicFramePr>
            <a:graphicFrameLocks noChangeAspect="1"/>
          </p:cNvGraphicFramePr>
          <p:nvPr/>
        </p:nvGraphicFramePr>
        <p:xfrm>
          <a:off x="428625" y="4946650"/>
          <a:ext cx="1765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1" name="Equation" r:id="rId15" imgW="1765080" imgH="1206360" progId="Equation.DSMT4">
                  <p:embed/>
                </p:oleObj>
              </mc:Choice>
              <mc:Fallback>
                <p:oleObj name="Equation" r:id="rId15" imgW="17650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946650"/>
                        <a:ext cx="17653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15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7191</TotalTime>
  <Words>553</Words>
  <Application>Microsoft Macintosh PowerPoint</Application>
  <PresentationFormat>Letter Paper (8.5x11 in)</PresentationFormat>
  <Paragraphs>88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2017-09-27T14:59:31Z</dcterms:modified>
</cp:coreProperties>
</file>