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0"/>
  </p:notesMasterIdLst>
  <p:handoutMasterIdLst>
    <p:handoutMasterId r:id="rId21"/>
  </p:handoutMasterIdLst>
  <p:sldIdLst>
    <p:sldId id="356"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60" autoAdjust="0"/>
    <p:restoredTop sz="95377" autoAdjust="0"/>
  </p:normalViewPr>
  <p:slideViewPr>
    <p:cSldViewPr snapToGrid="0">
      <p:cViewPr varScale="1">
        <p:scale>
          <a:sx n="91" d="100"/>
          <a:sy n="91" d="100"/>
        </p:scale>
        <p:origin x="928" y="176"/>
      </p:cViewPr>
      <p:guideLst>
        <p:guide orient="horz" pos="3816"/>
        <p:guide pos="549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6" Type="http://schemas.openxmlformats.org/officeDocument/2006/relationships/image" Target="../media/image10.wmf"/><Relationship Id="rId7" Type="http://schemas.openxmlformats.org/officeDocument/2006/relationships/image" Target="../media/image11.wmf"/><Relationship Id="rId8" Type="http://schemas.openxmlformats.org/officeDocument/2006/relationships/image" Target="../media/image12.wmf"/><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 Id="rId3"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4" Type="http://schemas.openxmlformats.org/officeDocument/2006/relationships/image" Target="../media/image29.wmf"/><Relationship Id="rId1" Type="http://schemas.openxmlformats.org/officeDocument/2006/relationships/image" Target="../media/image26.wmf"/><Relationship Id="rId2"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0.wmf"/><Relationship Id="rId2"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extLst>
      <p:ext uri="{BB962C8B-B14F-4D97-AF65-F5344CB8AC3E}">
        <p14:creationId xmlns:p14="http://schemas.microsoft.com/office/powerpoint/2010/main" val="1241146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smtClean="0"/>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rii.ricoh.com/~stork/DHSch3part3.ppt"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4" Type="http://schemas.openxmlformats.org/officeDocument/2006/relationships/hyperlink" Target="http://www.amazon.com/Fundamentals-Speech-Recognition-Prentice-Processing/dp/0130151572" TargetMode="External"/><Relationship Id="rId5" Type="http://schemas.openxmlformats.org/officeDocument/2006/relationships/hyperlink" Target="http://www.autonlab.org/tutorials/hmm.html" TargetMode="External"/><Relationship Id="rId6" Type="http://schemas.openxmlformats.org/officeDocument/2006/relationships/hyperlink" Target="http://mat.gsia.cmu.edu/classes/dynamic/dynamic.html" TargetMode="External"/><Relationship Id="rId7" Type="http://schemas.openxmlformats.org/officeDocument/2006/relationships/hyperlink" Target="http://www.ece.msstate.edu/research/isip/publications/courses/ece_8463/lectures/current/lecture_22/index.html" TargetMode="External"/><Relationship Id="rId8"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hyperlink" Target="http://www.ece.msstate.edu/research/isip/projects/speech/software/demonstrations/applets/util/dynamic_time_warping/current/index.html" TargetMode="External"/><Relationship Id="rId10"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33.wmf"/><Relationship Id="rId5" Type="http://schemas.openxmlformats.org/officeDocument/2006/relationships/oleObject" Target="../embeddings/oleObject25.bin"/><Relationship Id="rId6" Type="http://schemas.openxmlformats.org/officeDocument/2006/relationships/image" Target="../media/image34.wmf"/><Relationship Id="rId1" Type="http://schemas.openxmlformats.org/officeDocument/2006/relationships/vmlDrawing" Target="../drawings/vmlDrawing8.vml"/><Relationship Id="rId2"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5.wmf"/><Relationship Id="rId1" Type="http://schemas.openxmlformats.org/officeDocument/2006/relationships/vmlDrawing" Target="../drawings/vmlDrawing9.vml"/><Relationship Id="rId2"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6.png"/></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4" Type="http://schemas.openxmlformats.org/officeDocument/2006/relationships/image" Target="../media/image39.png"/><Relationship Id="rId1" Type="http://schemas.openxmlformats.org/officeDocument/2006/relationships/slideLayout" Target="../slideLayouts/slideLayout4.xml"/><Relationship Id="rId2" Type="http://schemas.openxmlformats.org/officeDocument/2006/relationships/image" Target="../media/image3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9" Type="http://schemas.openxmlformats.org/officeDocument/2006/relationships/oleObject" Target="../embeddings/oleObject3.bin"/><Relationship Id="rId20" Type="http://schemas.openxmlformats.org/officeDocument/2006/relationships/image" Target="../media/image12.wmf"/><Relationship Id="rId10" Type="http://schemas.openxmlformats.org/officeDocument/2006/relationships/image" Target="../media/image7.wmf"/><Relationship Id="rId11" Type="http://schemas.openxmlformats.org/officeDocument/2006/relationships/oleObject" Target="../embeddings/oleObject4.bin"/><Relationship Id="rId12" Type="http://schemas.openxmlformats.org/officeDocument/2006/relationships/image" Target="../media/image8.wmf"/><Relationship Id="rId13" Type="http://schemas.openxmlformats.org/officeDocument/2006/relationships/oleObject" Target="../embeddings/oleObject5.bin"/><Relationship Id="rId14" Type="http://schemas.openxmlformats.org/officeDocument/2006/relationships/image" Target="../media/image9.wmf"/><Relationship Id="rId15" Type="http://schemas.openxmlformats.org/officeDocument/2006/relationships/oleObject" Target="../embeddings/oleObject6.bin"/><Relationship Id="rId16" Type="http://schemas.openxmlformats.org/officeDocument/2006/relationships/image" Target="../media/image10.wmf"/><Relationship Id="rId17" Type="http://schemas.openxmlformats.org/officeDocument/2006/relationships/oleObject" Target="../embeddings/oleObject7.bin"/><Relationship Id="rId18" Type="http://schemas.openxmlformats.org/officeDocument/2006/relationships/image" Target="../media/image11.wmf"/><Relationship Id="rId19" Type="http://schemas.openxmlformats.org/officeDocument/2006/relationships/oleObject" Target="../embeddings/oleObject8.bin"/><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notesSlide" Target="../notesSlides/notesSlide1.xml"/><Relationship Id="rId4" Type="http://schemas.openxmlformats.org/officeDocument/2006/relationships/image" Target="../media/image13.jpeg"/><Relationship Id="rId5" Type="http://schemas.openxmlformats.org/officeDocument/2006/relationships/oleObject" Target="../embeddings/oleObject1.bin"/><Relationship Id="rId6" Type="http://schemas.openxmlformats.org/officeDocument/2006/relationships/image" Target="../media/image5.wmf"/><Relationship Id="rId7" Type="http://schemas.openxmlformats.org/officeDocument/2006/relationships/oleObject" Target="../embeddings/oleObject2.bin"/><Relationship Id="rId8"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9.bin"/><Relationship Id="rId5" Type="http://schemas.openxmlformats.org/officeDocument/2006/relationships/image" Target="../media/image14.wmf"/><Relationship Id="rId6" Type="http://schemas.openxmlformats.org/officeDocument/2006/relationships/oleObject" Target="../embeddings/oleObject10.bin"/><Relationship Id="rId7" Type="http://schemas.openxmlformats.org/officeDocument/2006/relationships/image" Target="../media/image15.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6.wmf"/><Relationship Id="rId5" Type="http://schemas.openxmlformats.org/officeDocument/2006/relationships/oleObject" Target="../embeddings/oleObject12.bin"/><Relationship Id="rId6" Type="http://schemas.openxmlformats.org/officeDocument/2006/relationships/image" Target="../media/image17.wmf"/><Relationship Id="rId7" Type="http://schemas.openxmlformats.org/officeDocument/2006/relationships/image" Target="../media/image18.jpeg"/><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9.wmf"/><Relationship Id="rId5" Type="http://schemas.openxmlformats.org/officeDocument/2006/relationships/oleObject" Target="../embeddings/oleObject14.bin"/><Relationship Id="rId6" Type="http://schemas.openxmlformats.org/officeDocument/2006/relationships/image" Target="../media/image20.wmf"/><Relationship Id="rId7" Type="http://schemas.openxmlformats.org/officeDocument/2006/relationships/oleObject" Target="../embeddings/oleObject15.bin"/><Relationship Id="rId8" Type="http://schemas.openxmlformats.org/officeDocument/2006/relationships/image" Target="../media/image21.wmf"/><Relationship Id="rId9" Type="http://schemas.openxmlformats.org/officeDocument/2006/relationships/image" Target="../media/image22.jpeg"/><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3.jpe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4.wmf"/><Relationship Id="rId5" Type="http://schemas.openxmlformats.org/officeDocument/2006/relationships/oleObject" Target="../embeddings/oleObject17.bin"/><Relationship Id="rId6" Type="http://schemas.openxmlformats.org/officeDocument/2006/relationships/image" Target="../media/image25.wmf"/><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26.wmf"/><Relationship Id="rId5" Type="http://schemas.openxmlformats.org/officeDocument/2006/relationships/oleObject" Target="../embeddings/oleObject19.bin"/><Relationship Id="rId6" Type="http://schemas.openxmlformats.org/officeDocument/2006/relationships/image" Target="../media/image27.wmf"/><Relationship Id="rId7" Type="http://schemas.openxmlformats.org/officeDocument/2006/relationships/oleObject" Target="../embeddings/oleObject20.bin"/><Relationship Id="rId8" Type="http://schemas.openxmlformats.org/officeDocument/2006/relationships/image" Target="../media/image28.wmf"/><Relationship Id="rId9" Type="http://schemas.openxmlformats.org/officeDocument/2006/relationships/oleObject" Target="../embeddings/oleObject21.bin"/><Relationship Id="rId10" Type="http://schemas.openxmlformats.org/officeDocument/2006/relationships/image" Target="../media/image29.w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ece.msstate.edu/research/isip/publications/courses/ece_8463/lectures/current/lecture_21/index.html" TargetMode="External"/><Relationship Id="rId4" Type="http://schemas.openxmlformats.org/officeDocument/2006/relationships/hyperlink" Target="http://www.ece.msstate.edu/research/isip/publications/courses/ece_8463/lectures/current/lecture_23/lecture_23_04.html" TargetMode="External"/><Relationship Id="rId5" Type="http://schemas.openxmlformats.org/officeDocument/2006/relationships/oleObject" Target="../embeddings/oleObject22.bin"/><Relationship Id="rId6" Type="http://schemas.openxmlformats.org/officeDocument/2006/relationships/image" Target="../media/image30.wmf"/><Relationship Id="rId7" Type="http://schemas.openxmlformats.org/officeDocument/2006/relationships/image" Target="../media/image32.jpeg"/><Relationship Id="rId8" Type="http://schemas.openxmlformats.org/officeDocument/2006/relationships/oleObject" Target="../embeddings/oleObject23.bin"/><Relationship Id="rId9" Type="http://schemas.openxmlformats.org/officeDocument/2006/relationships/image" Target="../media/image31.wmf"/><Relationship Id="rId1" Type="http://schemas.openxmlformats.org/officeDocument/2006/relationships/vmlDrawing" Target="../drawings/vmlDrawing7.vml"/><Relationship Id="rId2"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r>
              <a:rPr lang="en-US" sz="1800" b="1" dirty="0" smtClean="0">
                <a:solidFill>
                  <a:schemeClr val="tx2"/>
                </a:solidFill>
                <a:latin typeface="+mn-lt"/>
              </a:rPr>
              <a:t/>
            </a:r>
            <a:br>
              <a:rPr lang="en-US" sz="1800" b="1" dirty="0" smtClean="0">
                <a:solidFill>
                  <a:schemeClr val="tx2"/>
                </a:solidFill>
                <a:latin typeface="+mn-lt"/>
              </a:rPr>
            </a:br>
            <a:r>
              <a:rPr lang="en-US" sz="1800" b="1" dirty="0" smtClean="0">
                <a:solidFill>
                  <a:schemeClr val="tx2"/>
                </a:solidFill>
                <a:latin typeface="+mn-lt"/>
              </a:rPr>
              <a:t>Evaluation</a:t>
            </a:r>
            <a:br>
              <a:rPr lang="en-US" sz="1800" b="1" dirty="0" smtClean="0">
                <a:solidFill>
                  <a:schemeClr val="tx2"/>
                </a:solidFill>
                <a:latin typeface="+mn-lt"/>
              </a:rPr>
            </a:br>
            <a:r>
              <a:rPr lang="en-US" sz="1800" b="1" dirty="0" smtClean="0">
                <a:solidFill>
                  <a:schemeClr val="tx2"/>
                </a:solidFill>
                <a:latin typeface="+mn-lt"/>
              </a:rPr>
              <a:t>Decoding</a:t>
            </a:r>
            <a:br>
              <a:rPr lang="en-US" sz="1800" b="1" dirty="0" smtClean="0">
                <a:solidFill>
                  <a:schemeClr val="tx2"/>
                </a:solidFill>
                <a:latin typeface="+mn-lt"/>
              </a:rPr>
            </a:br>
            <a:r>
              <a:rPr lang="en-US" sz="1800" b="1" dirty="0" smtClean="0">
                <a:solidFill>
                  <a:schemeClr val="tx2"/>
                </a:solidFill>
                <a:latin typeface="+mn-lt"/>
              </a:rPr>
              <a:t>Dynamic Programming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2"/>
              </a:rPr>
              <a:t>D.H.S.: Chapter 3 (Part 3) </a:t>
            </a:r>
            <a:r>
              <a:rPr lang="en-US" sz="1800" b="1" dirty="0" smtClean="0">
                <a:solidFill>
                  <a:schemeClr val="accent2"/>
                </a:solidFill>
                <a:latin typeface="+mn-lt"/>
              </a:rPr>
              <a:t/>
            </a:r>
            <a:br>
              <a:rPr lang="en-US" sz="1800" b="1" dirty="0" smtClean="0">
                <a:solidFill>
                  <a:schemeClr val="accent2"/>
                </a:solidFill>
                <a:latin typeface="+mn-lt"/>
              </a:rPr>
            </a:br>
            <a:r>
              <a:rPr lang="en-US" sz="1800" b="1" dirty="0" smtClean="0">
                <a:solidFill>
                  <a:srgbClr val="004000"/>
                </a:solidFill>
                <a:latin typeface="+mn-lt"/>
                <a:hlinkClick r:id="rId3"/>
              </a:rPr>
              <a:t>F.J.: Statistical Methods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4"/>
              </a:rPr>
              <a:t>R.J.: Fundamentals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5"/>
              </a:rPr>
              <a:t>A.M.: HMM Tutorial</a:t>
            </a:r>
            <a:r>
              <a:rPr lang="en-US" sz="1800" b="1" dirty="0" smtClean="0">
                <a:solidFill>
                  <a:srgbClr val="004000"/>
                </a:solidFill>
                <a:latin typeface="+mn-lt"/>
                <a:hlinkClick r:id="rId6"/>
              </a:rPr>
              <a:t/>
            </a:r>
            <a:br>
              <a:rPr lang="en-US" sz="1800" b="1" dirty="0" smtClean="0">
                <a:solidFill>
                  <a:srgbClr val="004000"/>
                </a:solidFill>
                <a:latin typeface="+mn-lt"/>
                <a:hlinkClick r:id="rId6"/>
              </a:rPr>
            </a:br>
            <a:r>
              <a:rPr lang="en-US" sz="1800" b="1" dirty="0" smtClean="0">
                <a:solidFill>
                  <a:srgbClr val="004000"/>
                </a:solidFill>
                <a:latin typeface="+mn-lt"/>
                <a:hlinkClick r:id="rId6"/>
              </a:rPr>
              <a:t>M.T.: Dynamic Programming</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7"/>
              </a:rPr>
              <a:t>ISIP: HMM Overview</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8"/>
              </a:rPr>
              <a:t>ISIP: Software</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9"/>
              </a:rPr>
              <a:t>ISIP: DP Java Applet</a:t>
            </a:r>
            <a:r>
              <a:rPr lang="en-US" b="1" dirty="0" smtClean="0">
                <a:solidFill>
                  <a:schemeClr val="accent2"/>
                </a:solidFill>
              </a:rPr>
              <a:t/>
            </a:r>
            <a:br>
              <a:rPr lang="en-US" b="1" dirty="0" smtClean="0">
                <a:solidFill>
                  <a:schemeClr val="accent2"/>
                </a:solidFill>
              </a:rPr>
            </a:br>
            <a:endParaRPr kumimoji="0" lang="en-US" sz="1800" b="1" i="0" u="none" strike="noStrike" kern="1200" cap="none" spc="0" normalizeH="0" noProof="0" dirty="0" smtClean="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12: </a:t>
            </a:r>
            <a:r>
              <a:rPr lang="en-US" b="1" dirty="0" smtClean="0">
                <a:solidFill>
                  <a:schemeClr val="accent2"/>
                </a:solidFill>
              </a:rPr>
              <a:t>HMMS – EVALUATION AND DECODING</a:t>
            </a:r>
            <a:endParaRPr lang="en-US" b="1" dirty="0">
              <a:solidFill>
                <a:schemeClr val="accent2"/>
              </a:solidFill>
            </a:endParaRP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Dynamic Programming</a:t>
            </a:r>
            <a:endParaRPr lang="en-US" b="1" dirty="0">
              <a:solidFill>
                <a:schemeClr val="accent2"/>
              </a:solidFill>
            </a:endParaRP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smtClean="0">
                <a:solidFill>
                  <a:schemeClr val="bg1"/>
                </a:solidFill>
              </a:rPr>
              <a:t>Define a partial path from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(u,v) </a:t>
            </a:r>
            <a:r>
              <a:rPr lang="en-US" altLang="en-US" sz="1800" b="1" dirty="0" smtClean="0">
                <a:solidFill>
                  <a:schemeClr val="bg1"/>
                </a:solidFill>
              </a:rPr>
              <a:t>as an</a:t>
            </a:r>
            <a:br>
              <a:rPr lang="en-US" altLang="en-US" sz="1800" b="1" dirty="0" smtClean="0">
                <a:solidFill>
                  <a:schemeClr val="bg1"/>
                </a:solidFill>
              </a:rPr>
            </a:br>
            <a:r>
              <a:rPr lang="en-US" altLang="en-US" sz="1800" b="1" dirty="0" smtClean="0">
                <a:solidFill>
                  <a:schemeClr val="bg1"/>
                </a:solidFill>
              </a:rPr>
              <a:t>n-</a:t>
            </a:r>
            <a:r>
              <a:rPr lang="en-US" altLang="en-US" sz="1800" b="1" dirty="0" err="1" smtClean="0">
                <a:solidFill>
                  <a:schemeClr val="bg1"/>
                </a:solidFill>
              </a:rPr>
              <a:t>tuple</a:t>
            </a:r>
            <a:r>
              <a:rPr lang="en-US" altLang="en-US" sz="1800" b="1" dirty="0" smtClean="0">
                <a:solidFill>
                  <a:schemeClr val="bg1"/>
                </a:solidFill>
              </a:rPr>
              <a:t>: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 (i</a:t>
            </a:r>
            <a:r>
              <a:rPr lang="en-US" altLang="en-US" sz="1800" baseline="-25000" dirty="0" smtClean="0">
                <a:solidFill>
                  <a:schemeClr val="bg1"/>
                </a:solidFill>
              </a:rPr>
              <a:t>1</a:t>
            </a:r>
            <a:r>
              <a:rPr lang="en-US" altLang="en-US" sz="1800" dirty="0" smtClean="0">
                <a:solidFill>
                  <a:schemeClr val="bg1"/>
                </a:solidFill>
              </a:rPr>
              <a:t>,j</a:t>
            </a:r>
            <a:r>
              <a:rPr lang="en-US" altLang="en-US" sz="1800" baseline="-25000" dirty="0" smtClean="0">
                <a:solidFill>
                  <a:schemeClr val="bg1"/>
                </a:solidFill>
              </a:rPr>
              <a:t>1</a:t>
            </a:r>
            <a:r>
              <a:rPr lang="en-US" altLang="en-US" sz="1800" dirty="0" smtClean="0">
                <a:solidFill>
                  <a:schemeClr val="bg1"/>
                </a:solidFill>
              </a:rPr>
              <a:t>), (i</a:t>
            </a:r>
            <a:r>
              <a:rPr lang="en-US" altLang="en-US" sz="1800" baseline="-25000" dirty="0" smtClean="0">
                <a:solidFill>
                  <a:schemeClr val="bg1"/>
                </a:solidFill>
              </a:rPr>
              <a:t>2</a:t>
            </a:r>
            <a:r>
              <a:rPr lang="en-US" altLang="en-US" sz="1800" dirty="0" smtClean="0">
                <a:solidFill>
                  <a:schemeClr val="bg1"/>
                </a:solidFill>
              </a:rPr>
              <a:t>,j</a:t>
            </a:r>
            <a:r>
              <a:rPr lang="en-US" altLang="en-US" sz="1800" baseline="-25000" dirty="0" smtClean="0">
                <a:solidFill>
                  <a:schemeClr val="bg1"/>
                </a:solidFill>
              </a:rPr>
              <a:t>2</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),…,(u,v)</a:t>
            </a:r>
          </a:p>
          <a:p>
            <a:pPr marL="176213" indent="-176213">
              <a:spcBef>
                <a:spcPts val="0"/>
              </a:spcBef>
              <a:spcAft>
                <a:spcPts val="1800"/>
              </a:spcAft>
              <a:buFont typeface="Arial" pitchFamily="34" charset="0"/>
              <a:buChar char="•"/>
            </a:pPr>
            <a:r>
              <a:rPr lang="en-US" altLang="en-US" sz="1800" b="1" dirty="0" smtClean="0">
                <a:solidFill>
                  <a:schemeClr val="bg1"/>
                </a:solidFill>
              </a:rPr>
              <a:t>Define a cost in moving from </a:t>
            </a:r>
            <a:r>
              <a:rPr lang="en-US" altLang="en-US" sz="1800" dirty="0" smtClean="0">
                <a:solidFill>
                  <a:schemeClr val="bg1"/>
                </a:solidFill>
              </a:rPr>
              <a:t>(i</a:t>
            </a:r>
            <a:r>
              <a:rPr lang="en-US" altLang="en-US" sz="1800" baseline="-25000" dirty="0" smtClean="0">
                <a:solidFill>
                  <a:schemeClr val="bg1"/>
                </a:solidFill>
              </a:rPr>
              <a:t>k-1</a:t>
            </a:r>
            <a:r>
              <a:rPr lang="en-US" altLang="en-US" sz="1800" dirty="0" smtClean="0">
                <a:solidFill>
                  <a:schemeClr val="bg1"/>
                </a:solidFill>
              </a:rPr>
              <a:t>,j</a:t>
            </a:r>
            <a:r>
              <a:rPr lang="en-US" altLang="en-US" sz="1800" baseline="-25000" dirty="0" smtClean="0">
                <a:solidFill>
                  <a:schemeClr val="bg1"/>
                </a:solidFill>
              </a:rPr>
              <a:t>k-1</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 </a:t>
            </a:r>
            <a:r>
              <a:rPr lang="en-US" altLang="en-US" sz="1800" b="1" dirty="0" smtClean="0">
                <a:solidFill>
                  <a:schemeClr val="bg1"/>
                </a:solidFill>
              </a:rPr>
              <a:t>as:</a:t>
            </a:r>
          </a:p>
          <a:p>
            <a:pPr marL="176213" indent="-176213">
              <a:spcBef>
                <a:spcPts val="2800"/>
              </a:spcBef>
              <a:spcAft>
                <a:spcPts val="1800"/>
              </a:spcAft>
            </a:pPr>
            <a:r>
              <a:rPr lang="en-US" altLang="en-US" sz="1800" b="1" dirty="0" smtClean="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smtClean="0"/>
              <a:t>(</a:t>
            </a:r>
            <a:r>
              <a:rPr lang="en-US" sz="1400" dirty="0" err="1" smtClean="0"/>
              <a:t>i</a:t>
            </a:r>
            <a:r>
              <a:rPr lang="en-US" sz="1400" baseline="-25000" dirty="0" err="1" smtClean="0"/>
              <a:t>k</a:t>
            </a:r>
            <a:r>
              <a:rPr lang="en-US" sz="1400" dirty="0" err="1" smtClean="0"/>
              <a:t>,j</a:t>
            </a:r>
            <a:r>
              <a:rPr lang="en-US" sz="1400" baseline="-25000" dirty="0" err="1" smtClean="0"/>
              <a:t>k</a:t>
            </a:r>
            <a:r>
              <a:rPr lang="en-US" sz="1400" dirty="0" smtClean="0"/>
              <a:t>)</a:t>
            </a:r>
            <a:endParaRPr lang="en-US" sz="1400" dirty="0"/>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smtClean="0"/>
              <a:t>(u,v)</a:t>
            </a:r>
            <a:endParaRPr lang="en-US" sz="1400" dirty="0"/>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smtClean="0"/>
              <a:t>(</a:t>
            </a:r>
            <a:r>
              <a:rPr lang="en-US" sz="1400" dirty="0" err="1" smtClean="0"/>
              <a:t>s,t</a:t>
            </a:r>
            <a:r>
              <a:rPr lang="en-US" sz="1400" dirty="0" smtClean="0"/>
              <a:t>)</a:t>
            </a:r>
            <a:endParaRPr lang="en-US" sz="1400" dirty="0"/>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mc:AlternateContent xmlns:mc="http://schemas.openxmlformats.org/markup-compatibility/2006">
              <mc:Choice xmlns:v="urn:schemas-microsoft-com:vml" Requires="v">
                <p:oleObj spid="_x0000_s148507" name="Equation" r:id="rId3" imgW="5295600" imgH="317160" progId="Equation.3">
                  <p:embed/>
                </p:oleObj>
              </mc:Choice>
              <mc:Fallback>
                <p:oleObj name="Equation" r:id="rId3" imgW="529560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108017"/>
                        <a:ext cx="5295900" cy="317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mc:AlternateContent xmlns:mc="http://schemas.openxmlformats.org/markup-compatibility/2006">
              <mc:Choice xmlns:v="urn:schemas-microsoft-com:vml" Requires="v">
                <p:oleObj spid="_x0000_s148508" name="Equation" r:id="rId5" imgW="2958840" imgH="622080" progId="Equation.DSMT4">
                  <p:embed/>
                </p:oleObj>
              </mc:Choice>
              <mc:Fallback>
                <p:oleObj name="Equation" r:id="rId5" imgW="295884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107" y="4140624"/>
                        <a:ext cx="29591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smtClean="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smtClean="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smtClean="0">
                <a:solidFill>
                  <a:schemeClr val="bg1"/>
                </a:solidFill>
              </a:rPr>
              <a:t>Bellman’s </a:t>
            </a:r>
            <a:r>
              <a:rPr lang="en-US" altLang="en-US" sz="1800" b="1" dirty="0" smtClean="0">
                <a:solidFill>
                  <a:schemeClr val="accent1"/>
                </a:solidFill>
              </a:rPr>
              <a:t>Principle of Optimality </a:t>
            </a:r>
            <a:r>
              <a:rPr lang="en-US" altLang="en-US" sz="1800" b="1" dirty="0" smtClean="0">
                <a:solidFill>
                  <a:schemeClr val="bg1"/>
                </a:solidFill>
              </a:rPr>
              <a:t>states that “</a:t>
            </a:r>
            <a:r>
              <a:rPr lang="en-US" sz="1800" b="1" dirty="0" smtClean="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smtClean="0">
              <a:solidFill>
                <a:schemeClr val="bg1"/>
              </a:solidFill>
            </a:endParaRPr>
          </a:p>
        </p:txBody>
      </p:sp>
    </p:spTree>
    <p:extLst>
      <p:ext uri="{BB962C8B-B14F-4D97-AF65-F5344CB8AC3E}">
        <p14:creationId xmlns:p14="http://schemas.microsoft.com/office/powerpoint/2010/main" val="44817025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DP Algorithm (Viterbi Decoding)</a:t>
            </a:r>
            <a:endParaRPr lang="en-US" b="1" dirty="0">
              <a:solidFill>
                <a:schemeClr val="accent2"/>
              </a:solidFill>
            </a:endParaRP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theorem has a remarkable consequence: we need </a:t>
            </a:r>
            <a:br>
              <a:rPr lang="en-US" altLang="en-US" sz="1800" b="1" dirty="0" smtClean="0">
                <a:solidFill>
                  <a:schemeClr val="bg1"/>
                </a:solidFill>
              </a:rPr>
            </a:br>
            <a:r>
              <a:rPr lang="en-US" altLang="en-US" sz="1800" b="1" dirty="0" smtClean="0">
                <a:solidFill>
                  <a:schemeClr val="bg1"/>
                </a:solidFill>
              </a:rPr>
              <a:t>not exhaustively search for  the best path. Instead, we </a:t>
            </a:r>
            <a:br>
              <a:rPr lang="en-US" altLang="en-US" sz="1800" b="1" dirty="0" smtClean="0">
                <a:solidFill>
                  <a:schemeClr val="bg1"/>
                </a:solidFill>
              </a:rPr>
            </a:br>
            <a:r>
              <a:rPr lang="en-US" altLang="en-US" sz="1800" b="1" dirty="0" smtClean="0">
                <a:solidFill>
                  <a:schemeClr val="bg1"/>
                </a:solidFill>
              </a:rPr>
              <a:t>can build the best path by considering a sequence of </a:t>
            </a:r>
            <a:br>
              <a:rPr lang="en-US" altLang="en-US" sz="1800" b="1" dirty="0" smtClean="0">
                <a:solidFill>
                  <a:schemeClr val="bg1"/>
                </a:solidFill>
              </a:rPr>
            </a:br>
            <a:r>
              <a:rPr lang="en-US" altLang="en-US" sz="1800" b="1" dirty="0" smtClean="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smtClean="0">
                <a:solidFill>
                  <a:schemeClr val="bg1"/>
                </a:solidFill>
              </a:rPr>
              <a:t>Only the cost and a “backpointer” containing the index</a:t>
            </a:r>
            <a:br>
              <a:rPr lang="en-US" altLang="en-US" sz="1800" b="1" dirty="0" smtClean="0">
                <a:solidFill>
                  <a:schemeClr val="bg1"/>
                </a:solidFill>
              </a:rPr>
            </a:br>
            <a:r>
              <a:rPr lang="en-US" altLang="en-US" sz="1800" b="1" dirty="0" smtClean="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smtClean="0"/>
              <a:t>The computational savings over an exhaustive search are enormous</a:t>
            </a:r>
            <a:br>
              <a:rPr lang="en-US" sz="1800" b="1" dirty="0" smtClean="0"/>
            </a:br>
            <a:r>
              <a:rPr lang="en-US" sz="1800" b="1" dirty="0" smtClean="0"/>
              <a:t>(e.g., </a:t>
            </a:r>
            <a:r>
              <a:rPr lang="en-US" sz="1800" dirty="0" smtClean="0"/>
              <a:t>O(MN)</a:t>
            </a:r>
            <a:r>
              <a:rPr lang="en-US" sz="1800" b="1" dirty="0" smtClean="0"/>
              <a:t> vs. </a:t>
            </a:r>
            <a:r>
              <a:rPr lang="en-US" sz="1800" dirty="0" smtClean="0"/>
              <a:t>O(M</a:t>
            </a:r>
            <a:r>
              <a:rPr lang="en-US" sz="1800" baseline="30000" dirty="0" smtClean="0"/>
              <a:t>N</a:t>
            </a:r>
            <a:r>
              <a:rPr lang="en-US" sz="1800" dirty="0" smtClean="0"/>
              <a:t>)</a:t>
            </a:r>
            <a:r>
              <a:rPr lang="en-US" sz="1800" b="1" dirty="0" smtClean="0"/>
              <a:t>) where </a:t>
            </a:r>
            <a:r>
              <a:rPr lang="en-US" sz="1800" dirty="0" smtClean="0"/>
              <a:t>M</a:t>
            </a:r>
            <a:r>
              <a:rPr lang="en-US" sz="1800" b="1" dirty="0" smtClean="0"/>
              <a:t> is the number of rows and </a:t>
            </a:r>
            <a:r>
              <a:rPr lang="en-US" sz="1800" dirty="0" smtClean="0"/>
              <a:t>N</a:t>
            </a:r>
            <a:r>
              <a:rPr lang="en-US" sz="1800" b="1" dirty="0" smtClean="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smtClean="0">
                <a:solidFill>
                  <a:schemeClr val="bg1"/>
                </a:solidFill>
              </a:rPr>
              <a:t>For this reason, </a:t>
            </a:r>
            <a:r>
              <a:rPr lang="en-US" altLang="en-US" sz="1800" b="1" dirty="0" smtClean="0">
                <a:solidFill>
                  <a:schemeClr val="accent1"/>
                </a:solidFill>
              </a:rPr>
              <a:t>dynamic programming </a:t>
            </a:r>
            <a:r>
              <a:rPr lang="en-US" altLang="en-US" sz="1800" b="1" dirty="0" smtClean="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smtClean="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smtClean="0">
                <a:solidFill>
                  <a:schemeClr val="accent1"/>
                </a:solidFill>
              </a:rPr>
              <a:t>Iteration: </a:t>
            </a:r>
            <a:r>
              <a:rPr lang="en-US" altLang="en-US" sz="1400" b="1" dirty="0" smtClean="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smtClean="0">
                <a:solidFill>
                  <a:schemeClr val="accent1"/>
                </a:solidFill>
              </a:rPr>
              <a:t>Backtracking: </a:t>
            </a:r>
            <a:r>
              <a:rPr lang="en-US" altLang="en-US" sz="1400" b="1" dirty="0" smtClean="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mc:AlternateContent xmlns:mc="http://schemas.openxmlformats.org/markup-compatibility/2006">
              <mc:Choice xmlns:v="urn:schemas-microsoft-com:vml" Requires="v">
                <p:oleObj spid="_x0000_s149520" name="Equation" r:id="rId3" imgW="863280" imgH="647640" progId="Equation.DSMT4">
                  <p:embed/>
                </p:oleObj>
              </mc:Choice>
              <mc:Fallback>
                <p:oleObj name="Equation" r:id="rId3" imgW="863280" imgH="647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3" y="1508125"/>
                        <a:ext cx="8636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952350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a:t>
            </a:r>
            <a:endParaRPr lang="en-US" b="1" dirty="0">
              <a:solidFill>
                <a:schemeClr val="accent2"/>
              </a:solidFill>
            </a:endParaRP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smtClean="0">
                <a:solidFill>
                  <a:schemeClr val="bg1"/>
                </a:solidFill>
              </a:rPr>
              <a:t>Consider the problem of finding the similarity between two words: </a:t>
            </a:r>
            <a:r>
              <a:rPr lang="en-US" altLang="en-US" sz="1800" b="1" i="1" dirty="0" smtClean="0">
                <a:solidFill>
                  <a:schemeClr val="bg1"/>
                </a:solidFill>
              </a:rPr>
              <a:t>Pesto</a:t>
            </a:r>
            <a:r>
              <a:rPr lang="en-US" altLang="en-US" sz="1800" b="1" dirty="0" smtClean="0">
                <a:solidFill>
                  <a:schemeClr val="bg1"/>
                </a:solidFill>
              </a:rPr>
              <a:t> and </a:t>
            </a:r>
            <a:r>
              <a:rPr lang="en-US" altLang="en-US" sz="1800" b="1" i="1" dirty="0" smtClean="0">
                <a:solidFill>
                  <a:schemeClr val="bg1"/>
                </a:solidFill>
              </a:rPr>
              <a:t>Pita</a:t>
            </a:r>
            <a:r>
              <a:rPr lang="en-US" altLang="en-US" sz="1800" b="1" dirty="0" smtClean="0">
                <a:solidFill>
                  <a:schemeClr val="bg1"/>
                </a:solidFill>
              </a:rPr>
              <a:t>. An intuitive approach would be to align the strings and count the number</a:t>
            </a:r>
            <a:br>
              <a:rPr lang="en-US" altLang="en-US" sz="1800" b="1" dirty="0" smtClean="0">
                <a:solidFill>
                  <a:schemeClr val="bg1"/>
                </a:solidFill>
              </a:rPr>
            </a:br>
            <a:r>
              <a:rPr lang="en-US" altLang="en-US" sz="1800" b="1" dirty="0" smtClean="0">
                <a:solidFill>
                  <a:schemeClr val="bg1"/>
                </a:solidFill>
              </a:rPr>
              <a:t>of misspelled letters:</a:t>
            </a:r>
          </a:p>
          <a:p>
            <a:pPr marL="633413" indent="-176213">
              <a:spcBef>
                <a:spcPts val="0"/>
              </a:spcBef>
              <a:spcAft>
                <a:spcPts val="600"/>
              </a:spcAft>
            </a:pPr>
            <a:r>
              <a:rPr lang="en-US" altLang="en-US" sz="1800" b="1" dirty="0" smtClean="0">
                <a:solidFill>
                  <a:schemeClr val="bg1"/>
                </a:solidFill>
              </a:rPr>
              <a:t>	</a:t>
            </a:r>
            <a:r>
              <a:rPr lang="en-US" altLang="en-US" sz="1400" b="1" dirty="0" smtClean="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a:t>
            </a:r>
            <a:r>
              <a:rPr lang="en-US" altLang="en-US" sz="1800" b="1" dirty="0" smtClean="0">
                <a:solidFill>
                  <a:schemeClr val="bg1"/>
                </a:solidFill>
                <a:latin typeface="+mj-lt"/>
                <a:cs typeface="Courier New" pitchFamily="49" charset="0"/>
              </a:rPr>
              <a:t>If each mismatched letter costs 1 unit, the</a:t>
            </a:r>
            <a:br>
              <a:rPr lang="en-US" altLang="en-US" sz="1800" b="1" dirty="0" smtClean="0">
                <a:solidFill>
                  <a:schemeClr val="bg1"/>
                </a:solidFill>
                <a:latin typeface="+mj-lt"/>
                <a:cs typeface="Courier New" pitchFamily="49" charset="0"/>
              </a:rPr>
            </a:br>
            <a:r>
              <a:rPr lang="en-US" altLang="en-US" sz="1800" b="1" dirty="0" smtClean="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smtClean="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smtClean="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smtClean="0">
                <a:solidFill>
                  <a:schemeClr val="bg1"/>
                </a:solidFill>
              </a:rPr>
              <a:t>Node penalty: Any two dissimilar letters that are </a:t>
            </a:r>
            <a:br>
              <a:rPr lang="en-US" altLang="en-US" sz="1400" b="1" dirty="0" smtClean="0">
                <a:solidFill>
                  <a:schemeClr val="bg1"/>
                </a:solidFill>
              </a:rPr>
            </a:br>
            <a:r>
              <a:rPr lang="en-US" altLang="en-US" sz="1400" b="1" dirty="0" smtClean="0">
                <a:solidFill>
                  <a:schemeClr val="bg1"/>
                </a:solidFill>
              </a:rPr>
              <a:t>matched at a node incur a penalty of 1 unit.</a:t>
            </a:r>
            <a:endParaRPr lang="en-US" sz="1800" b="1" dirty="0" smtClean="0"/>
          </a:p>
          <a:p>
            <a:pPr marL="176213" indent="-176213">
              <a:spcBef>
                <a:spcPts val="0"/>
              </a:spcBef>
              <a:spcAft>
                <a:spcPts val="1800"/>
              </a:spcAft>
              <a:buFont typeface="Arial" pitchFamily="34" charset="0"/>
              <a:buChar char="•"/>
            </a:pPr>
            <a:r>
              <a:rPr lang="en-US" altLang="en-US" sz="1800" b="1" dirty="0" smtClean="0">
                <a:solidFill>
                  <a:schemeClr val="bg1"/>
                </a:solidFill>
              </a:rPr>
              <a:t>Let us use a “fixed-endpoint” approach,</a:t>
            </a:r>
            <a:br>
              <a:rPr lang="en-US" altLang="en-US" sz="1800" b="1" dirty="0" smtClean="0">
                <a:solidFill>
                  <a:schemeClr val="bg1"/>
                </a:solidFill>
              </a:rPr>
            </a:br>
            <a:r>
              <a:rPr lang="en-US" altLang="en-US" sz="1800" b="1" dirty="0" smtClean="0">
                <a:solidFill>
                  <a:schemeClr val="bg1"/>
                </a:solidFill>
              </a:rPr>
              <a:t>which constrains the solution to begin</a:t>
            </a:r>
            <a:br>
              <a:rPr lang="en-US" altLang="en-US" sz="1800" b="1" dirty="0" smtClean="0">
                <a:solidFill>
                  <a:schemeClr val="bg1"/>
                </a:solidFill>
              </a:rPr>
            </a:br>
            <a:r>
              <a:rPr lang="en-US" altLang="en-US" sz="1800" b="1" dirty="0" smtClean="0">
                <a:solidFill>
                  <a:schemeClr val="bg1"/>
                </a:solidFill>
              </a:rPr>
              <a:t>an the origin and end by matching the</a:t>
            </a:r>
            <a:br>
              <a:rPr lang="en-US" altLang="en-US" sz="1800" b="1" dirty="0" smtClean="0">
                <a:solidFill>
                  <a:schemeClr val="bg1"/>
                </a:solidFill>
              </a:rPr>
            </a:br>
            <a:r>
              <a:rPr lang="en-US" altLang="en-US" sz="1800" b="1" dirty="0" smtClean="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smtClean="0">
                <a:solidFill>
                  <a:schemeClr val="bg1"/>
                </a:solidFill>
              </a:rPr>
              <a:t>Note that this simple approach does not allow for some common phenomena in spell-checking, such as transposition of letters.</a:t>
            </a:r>
            <a:endParaRPr lang="en-US" altLang="en-US" sz="1400" b="1" dirty="0" smtClean="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extLst>
      <p:ext uri="{BB962C8B-B14F-4D97-AF65-F5344CB8AC3E}">
        <p14:creationId xmlns:p14="http://schemas.microsoft.com/office/powerpoint/2010/main" val="99643443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Discussion</a:t>
            </a:r>
            <a:endParaRPr lang="en-US" b="1" dirty="0">
              <a:solidFill>
                <a:schemeClr val="accent2"/>
              </a:solidFill>
            </a:endParaRP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smtClean="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smtClean="0">
                <a:solidFill>
                  <a:schemeClr val="bg1"/>
                </a:solidFill>
              </a:rPr>
              <a:t>There are many variants of dynamic programming that are</a:t>
            </a:r>
            <a:br>
              <a:rPr lang="en-US" altLang="en-US" sz="1800" b="1" dirty="0" smtClean="0">
                <a:solidFill>
                  <a:schemeClr val="bg1"/>
                </a:solidFill>
              </a:rPr>
            </a:br>
            <a:r>
              <a:rPr lang="en-US" altLang="en-US" sz="1800" b="1" dirty="0" smtClean="0">
                <a:solidFill>
                  <a:schemeClr val="bg1"/>
                </a:solidFill>
              </a:rPr>
              <a:t>useful in pattern recognition, such as “free endpoint” and </a:t>
            </a:r>
            <a:br>
              <a:rPr lang="en-US" altLang="en-US" sz="1800" b="1" dirty="0" smtClean="0">
                <a:solidFill>
                  <a:schemeClr val="bg1"/>
                </a:solidFill>
              </a:rPr>
            </a:br>
            <a:r>
              <a:rPr lang="en-US" altLang="en-US" sz="1800" b="1" dirty="0" smtClean="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smtClean="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smtClean="0">
                <a:solidFill>
                  <a:schemeClr val="bg1"/>
                </a:solidFill>
              </a:rPr>
              <a:t>When applied to time alignment of time series,  dynamic programming is often referred to as dynamic time warping because it produces a piecewise linear, or </a:t>
            </a:r>
            <a:r>
              <a:rPr lang="en-US" altLang="en-US" sz="1800" b="1" dirty="0" err="1" smtClean="0">
                <a:solidFill>
                  <a:schemeClr val="bg1"/>
                </a:solidFill>
              </a:rPr>
              <a:t>nonuniform</a:t>
            </a:r>
            <a:r>
              <a:rPr lang="en-US" altLang="en-US" sz="1800" b="1" dirty="0" smtClean="0">
                <a:solidFill>
                  <a:schemeClr val="bg1"/>
                </a:solidFill>
              </a:rPr>
              <a:t>, time scale modification between the two signals.</a:t>
            </a:r>
            <a:endParaRPr lang="en-US" altLang="en-US" sz="1400" b="1" dirty="0" smtClean="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extLst>
      <p:ext uri="{BB962C8B-B14F-4D97-AF65-F5344CB8AC3E}">
        <p14:creationId xmlns:p14="http://schemas.microsoft.com/office/powerpoint/2010/main" val="49469824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Formally introduced a hidden Markov model.</a:t>
            </a:r>
          </a:p>
          <a:p>
            <a:pPr marL="171450" indent="-171450">
              <a:spcBef>
                <a:spcPct val="50000"/>
              </a:spcBef>
              <a:buFontTx/>
              <a:buChar char="•"/>
            </a:pPr>
            <a:r>
              <a:rPr lang="en-US" sz="1800" b="1" dirty="0" smtClean="0">
                <a:solidFill>
                  <a:schemeClr val="bg1"/>
                </a:solidFill>
              </a:rPr>
              <a:t>Described three fundamental problems (evaluation, decoding, and training).</a:t>
            </a:r>
          </a:p>
          <a:p>
            <a:pPr marL="171450" indent="-171450">
              <a:spcBef>
                <a:spcPct val="50000"/>
              </a:spcBef>
              <a:buFontTx/>
              <a:buChar char="•"/>
            </a:pPr>
            <a:r>
              <a:rPr lang="en-US" sz="1800" b="1" dirty="0" smtClean="0">
                <a:solidFill>
                  <a:schemeClr val="bg1"/>
                </a:solidFill>
              </a:rPr>
              <a:t>Derived general properties of the model.</a:t>
            </a:r>
          </a:p>
          <a:p>
            <a:pPr marL="171450" indent="-171450">
              <a:spcBef>
                <a:spcPct val="50000"/>
              </a:spcBef>
              <a:buFontTx/>
              <a:buChar char="•"/>
            </a:pPr>
            <a:r>
              <a:rPr lang="en-US" sz="1800" b="1" dirty="0" smtClean="0">
                <a:solidFill>
                  <a:schemeClr val="bg1"/>
                </a:solidFill>
              </a:rPr>
              <a:t>Introduced the Forward Algorithm as a fast way to do evaluation.</a:t>
            </a:r>
          </a:p>
          <a:p>
            <a:pPr marL="171450" indent="-171450">
              <a:spcBef>
                <a:spcPct val="50000"/>
              </a:spcBef>
              <a:buFontTx/>
              <a:buChar char="•"/>
            </a:pPr>
            <a:r>
              <a:rPr lang="en-US" sz="1800" b="1" dirty="0" smtClean="0">
                <a:solidFill>
                  <a:schemeClr val="bg1"/>
                </a:solidFill>
              </a:rPr>
              <a:t>Introduced the Viterbi Algorithm as a reasonable way to do decoding.</a:t>
            </a:r>
          </a:p>
          <a:p>
            <a:pPr marL="171450" indent="-171450">
              <a:spcBef>
                <a:spcPct val="50000"/>
              </a:spcBef>
              <a:buFontTx/>
              <a:buChar char="•"/>
            </a:pPr>
            <a:r>
              <a:rPr lang="en-US" sz="1800" b="1" dirty="0" smtClean="0">
                <a:solidFill>
                  <a:schemeClr val="bg1"/>
                </a:solidFill>
              </a:rPr>
              <a:t>Introduced dynamic programming using a string matching example.</a:t>
            </a:r>
          </a:p>
          <a:p>
            <a:pPr marL="171450" indent="-171450">
              <a:spcBef>
                <a:spcPct val="50000"/>
              </a:spcBef>
            </a:pPr>
            <a:endParaRPr lang="en-US" sz="1800" b="1" dirty="0" smtClean="0">
              <a:solidFill>
                <a:schemeClr val="bg1"/>
              </a:solidFill>
            </a:endParaRPr>
          </a:p>
          <a:p>
            <a:pPr marL="171450" indent="-171450">
              <a:spcBef>
                <a:spcPct val="50000"/>
              </a:spcBef>
            </a:pPr>
            <a:r>
              <a:rPr lang="en-US" sz="1800" b="1" dirty="0" smtClean="0">
                <a:solidFill>
                  <a:schemeClr val="bg1"/>
                </a:solidFill>
              </a:rPr>
              <a:t>Remaining issues:</a:t>
            </a:r>
          </a:p>
          <a:p>
            <a:pPr marL="171450" indent="-171450">
              <a:spcBef>
                <a:spcPct val="50000"/>
              </a:spcBef>
              <a:buFont typeface="Arial" pitchFamily="34" charset="0"/>
              <a:buChar char="•"/>
            </a:pPr>
            <a:r>
              <a:rPr lang="en-US" sz="1800" b="1" dirty="0" smtClean="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smtClean="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7553350"/>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smtClean="0">
                <a:solidFill>
                  <a:schemeClr val="bg1"/>
                </a:solidFill>
              </a:rPr>
              <a:t>Elements of the model:</a:t>
            </a:r>
          </a:p>
          <a:p>
            <a:pPr marL="339725" lvl="1" indent="-163513">
              <a:spcAft>
                <a:spcPts val="1800"/>
              </a:spcAft>
              <a:buFont typeface="Wingdings" pitchFamily="2" charset="2"/>
              <a:buChar char="§"/>
            </a:pPr>
            <a:r>
              <a:rPr lang="en-US" sz="1800" b="1" dirty="0" smtClean="0">
                <a:solidFill>
                  <a:schemeClr val="bg1"/>
                </a:solidFill>
              </a:rPr>
              <a:t> </a:t>
            </a:r>
            <a:r>
              <a:rPr lang="en-US" sz="1800" dirty="0" smtClean="0">
                <a:solidFill>
                  <a:schemeClr val="bg1"/>
                </a:solidFill>
              </a:rPr>
              <a:t>c </a:t>
            </a:r>
            <a:r>
              <a:rPr lang="en-US" sz="1800" b="1" dirty="0" smtClean="0">
                <a:solidFill>
                  <a:schemeClr val="bg1"/>
                </a:solidFill>
              </a:rPr>
              <a:t>states:</a:t>
            </a:r>
          </a:p>
          <a:p>
            <a:pPr marL="339725" lvl="1" indent="-163513">
              <a:spcAft>
                <a:spcPts val="1800"/>
              </a:spcAft>
              <a:buFont typeface="Wingdings" pitchFamily="2" charset="2"/>
              <a:buChar char="§"/>
            </a:pPr>
            <a:r>
              <a:rPr lang="en-US" sz="1800" dirty="0" smtClean="0">
                <a:solidFill>
                  <a:schemeClr val="bg1"/>
                </a:solidFill>
              </a:rPr>
              <a:t>M </a:t>
            </a:r>
            <a:r>
              <a:rPr lang="en-US" sz="1800" b="1" dirty="0" smtClean="0">
                <a:solidFill>
                  <a:schemeClr val="bg1"/>
                </a:solidFill>
              </a:rPr>
              <a:t>output symbols:</a:t>
            </a:r>
          </a:p>
          <a:p>
            <a:pPr marL="339725" lvl="1" indent="-163513">
              <a:spcAft>
                <a:spcPts val="1800"/>
              </a:spcAft>
              <a:buFont typeface="Wingdings" pitchFamily="2" charset="2"/>
              <a:buChar char="§"/>
            </a:pPr>
            <a:r>
              <a:rPr lang="en-US" sz="1800" dirty="0" smtClean="0">
                <a:solidFill>
                  <a:schemeClr val="bg1"/>
                </a:solidFill>
              </a:rPr>
              <a:t>c x c </a:t>
            </a:r>
            <a:r>
              <a:rPr lang="en-US" sz="1800" b="1" dirty="0" smtClean="0">
                <a:solidFill>
                  <a:schemeClr val="bg1"/>
                </a:solidFill>
              </a:rPr>
              <a:t>transition probabilities: </a:t>
            </a:r>
          </a:p>
          <a:p>
            <a:pPr marL="339725" lvl="1" indent="-163513">
              <a:spcBef>
                <a:spcPts val="7600"/>
              </a:spcBef>
              <a:spcAft>
                <a:spcPts val="1800"/>
              </a:spcAft>
            </a:pPr>
            <a:r>
              <a:rPr lang="en-US" sz="1800" dirty="0" smtClean="0">
                <a:solidFill>
                  <a:schemeClr val="bg1"/>
                </a:solidFill>
              </a:rPr>
              <a:t>	</a:t>
            </a:r>
            <a:r>
              <a:rPr lang="en-US" sz="1800" b="1" dirty="0" smtClean="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smtClean="0">
                <a:solidFill>
                  <a:schemeClr val="bg1"/>
                </a:solidFill>
              </a:rPr>
              <a:t>T x M </a:t>
            </a:r>
            <a:r>
              <a:rPr lang="en-US" sz="1800" b="1" dirty="0" smtClean="0">
                <a:solidFill>
                  <a:schemeClr val="bg1"/>
                </a:solidFill>
              </a:rPr>
              <a:t>output probabilities:</a:t>
            </a:r>
          </a:p>
          <a:p>
            <a:pPr marL="339725" lvl="1" indent="-163513">
              <a:spcBef>
                <a:spcPts val="10800"/>
              </a:spcBef>
              <a:spcAft>
                <a:spcPts val="1800"/>
              </a:spcAft>
              <a:buFont typeface="Wingdings" pitchFamily="2" charset="2"/>
              <a:buChar char="§"/>
            </a:pPr>
            <a:r>
              <a:rPr lang="en-US" sz="1800" b="1" dirty="0" smtClean="0">
                <a:solidFill>
                  <a:schemeClr val="bg1"/>
                </a:solidFill>
              </a:rPr>
              <a:t>Initial state distribution:</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Discrete Hidden Markov Models</a:t>
            </a:r>
            <a:endParaRPr lang="en-US" b="1" dirty="0">
              <a:solidFill>
                <a:schemeClr val="accent2"/>
              </a:solidFill>
            </a:endParaRPr>
          </a:p>
        </p:txBody>
      </p:sp>
      <p:pic>
        <p:nvPicPr>
          <p:cNvPr id="8" name="Picture 7" descr="x.JPG"/>
          <p:cNvPicPr>
            <a:picLocks noChangeAspect="1"/>
          </p:cNvPicPr>
          <p:nvPr/>
        </p:nvPicPr>
        <p:blipFill>
          <a:blip r:embed="rId4"/>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117" name="Equation" r:id="rId5" imgW="1879560" imgH="355320" progId="Equation.3">
                  <p:embed/>
                </p:oleObj>
              </mc:Choice>
              <mc:Fallback>
                <p:oleObj name="Equation" r:id="rId5" imgW="187956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118" name="Equation" r:id="rId7" imgW="1879560" imgH="355320" progId="Equation.3">
                  <p:embed/>
                </p:oleObj>
              </mc:Choice>
              <mc:Fallback>
                <p:oleObj name="Equation" r:id="rId7" imgW="187956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119" name="Equation" r:id="rId9" imgW="1841400" imgH="1002960" progId="Equation.3">
                  <p:embed/>
                </p:oleObj>
              </mc:Choice>
              <mc:Fallback>
                <p:oleObj name="Equation" r:id="rId9" imgW="1841400" imgH="1002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120" name="Equation" r:id="rId11" imgW="2057400" imgH="342720" progId="Equation.3">
                  <p:embed/>
                </p:oleObj>
              </mc:Choice>
              <mc:Fallback>
                <p:oleObj name="Equation" r:id="rId11" imgW="2057400" imgH="3427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2" name="Object 6"/>
          <p:cNvGraphicFramePr>
            <a:graphicFrameLocks noChangeAspect="1"/>
          </p:cNvGraphicFramePr>
          <p:nvPr/>
        </p:nvGraphicFramePr>
        <p:xfrm>
          <a:off x="641658" y="4733669"/>
          <a:ext cx="1930400" cy="1358900"/>
        </p:xfrm>
        <a:graphic>
          <a:graphicData uri="http://schemas.openxmlformats.org/presentationml/2006/ole">
            <mc:AlternateContent xmlns:mc="http://schemas.openxmlformats.org/markup-compatibility/2006">
              <mc:Choice xmlns:v="urn:schemas-microsoft-com:vml" Requires="v">
                <p:oleObj spid="_x0000_s1121" name="Equation" r:id="rId13" imgW="1930320" imgH="1358640" progId="Equation.3">
                  <p:embed/>
                </p:oleObj>
              </mc:Choice>
              <mc:Fallback>
                <p:oleObj name="Equation" r:id="rId13" imgW="1930320" imgH="1358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658" y="4733669"/>
                        <a:ext cx="1930400" cy="1358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263900" y="5227989"/>
          <a:ext cx="1739900" cy="393700"/>
        </p:xfrm>
        <a:graphic>
          <a:graphicData uri="http://schemas.openxmlformats.org/presentationml/2006/ole">
            <mc:AlternateContent xmlns:mc="http://schemas.openxmlformats.org/markup-compatibility/2006">
              <mc:Choice xmlns:v="urn:schemas-microsoft-com:vml" Requires="v">
                <p:oleObj spid="_x0000_s1122" name="Equation" r:id="rId15" imgW="1739880" imgH="393480" progId="Equation.3">
                  <p:embed/>
                </p:oleObj>
              </mc:Choice>
              <mc:Fallback>
                <p:oleObj name="Equation" r:id="rId15" imgW="173988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63900" y="5227989"/>
                        <a:ext cx="17399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214688" y="6164263"/>
          <a:ext cx="1968500" cy="330200"/>
        </p:xfrm>
        <a:graphic>
          <a:graphicData uri="http://schemas.openxmlformats.org/presentationml/2006/ole">
            <mc:AlternateContent xmlns:mc="http://schemas.openxmlformats.org/markup-compatibility/2006">
              <mc:Choice xmlns:v="urn:schemas-microsoft-com:vml" Requires="v">
                <p:oleObj spid="_x0000_s1123" name="Equation" r:id="rId17" imgW="1968480" imgH="330120" progId="Equation.3">
                  <p:embed/>
                </p:oleObj>
              </mc:Choice>
              <mc:Fallback>
                <p:oleObj name="Equation" r:id="rId17" imgW="196848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14688" y="6164263"/>
                        <a:ext cx="19685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618163" y="6153150"/>
          <a:ext cx="1524000" cy="292100"/>
        </p:xfrm>
        <a:graphic>
          <a:graphicData uri="http://schemas.openxmlformats.org/presentationml/2006/ole">
            <mc:AlternateContent xmlns:mc="http://schemas.openxmlformats.org/markup-compatibility/2006">
              <mc:Choice xmlns:v="urn:schemas-microsoft-com:vml" Requires="v">
                <p:oleObj spid="_x0000_s1124" name="Equation" r:id="rId19" imgW="1523880" imgH="291960" progId="Equation.DSMT4">
                  <p:embed/>
                </p:oleObj>
              </mc:Choice>
              <mc:Fallback>
                <p:oleObj name="Equation" r:id="rId19" imgW="1523880" imgH="2919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18163" y="6153150"/>
                        <a:ext cx="1524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The state and output probability distributions must sum to </a:t>
            </a:r>
            <a:r>
              <a:rPr lang="en-US" sz="1800" dirty="0" smtClean="0">
                <a:solidFill>
                  <a:schemeClr val="bg1"/>
                </a:solidFill>
              </a:rPr>
              <a:t>1</a:t>
            </a:r>
            <a:r>
              <a:rPr lang="en-US" sz="1800" b="1" dirty="0" smtClean="0">
                <a:solidFill>
                  <a:schemeClr val="bg1"/>
                </a:solidFill>
              </a:rPr>
              <a:t>:</a:t>
            </a:r>
          </a:p>
          <a:p>
            <a:pPr marL="176213" indent="-176213">
              <a:spcBef>
                <a:spcPts val="4500"/>
              </a:spcBef>
              <a:spcAft>
                <a:spcPts val="1800"/>
              </a:spcAft>
              <a:buFont typeface="Arial" pitchFamily="34" charset="0"/>
              <a:buChar char="•"/>
            </a:pPr>
            <a:r>
              <a:rPr lang="en-US" sz="1800" b="1" dirty="0" smtClean="0">
                <a:solidFill>
                  <a:schemeClr val="bg1"/>
                </a:solidFill>
              </a:rPr>
              <a:t>A Markov model is called </a:t>
            </a:r>
            <a:r>
              <a:rPr lang="en-US" sz="1800" b="1" dirty="0" smtClean="0">
                <a:solidFill>
                  <a:schemeClr val="accent1"/>
                </a:solidFill>
              </a:rPr>
              <a:t>ergodic</a:t>
            </a:r>
            <a:r>
              <a:rPr lang="en-US" sz="1800" b="1" dirty="0" smtClean="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smtClean="0">
                <a:solidFill>
                  <a:schemeClr val="bg1"/>
                </a:solidFill>
              </a:rPr>
              <a:t>A Markov model is called a </a:t>
            </a:r>
            <a:r>
              <a:rPr lang="en-US" sz="1800" b="1" dirty="0" smtClean="0">
                <a:solidFill>
                  <a:schemeClr val="accent1"/>
                </a:solidFill>
              </a:rPr>
              <a:t>hidden Markov model </a:t>
            </a:r>
            <a:r>
              <a:rPr lang="en-US" sz="1800" b="1" dirty="0" smtClean="0">
                <a:solidFill>
                  <a:schemeClr val="bg1"/>
                </a:solidFill>
              </a:rPr>
              <a:t>(HMM) if the output symbols cannot be observed directly (</a:t>
            </a:r>
            <a:r>
              <a:rPr lang="en-US" sz="1800" b="1" dirty="0" err="1" smtClean="0">
                <a:solidFill>
                  <a:schemeClr val="bg1"/>
                </a:solidFill>
              </a:rPr>
              <a:t>e.g</a:t>
            </a:r>
            <a:r>
              <a:rPr lang="en-US" sz="1800" b="1" dirty="0" smtClean="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smtClean="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smtClean="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smtClean="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smtClean="0">
                <a:solidFill>
                  <a:schemeClr val="bg1"/>
                </a:solidFill>
              </a:rPr>
              <a:t>Learning: How do we estimate the parameters of the model?</a:t>
            </a: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More Definitions and Comments</a:t>
            </a:r>
            <a:endParaRPr lang="en-US" b="1" dirty="0">
              <a:solidFill>
                <a:schemeClr val="accent2"/>
              </a:solidFill>
            </a:endParaRP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63"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64"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1: Evaluation</a:t>
            </a:r>
            <a:endParaRPr lang="en-US" b="1" dirty="0">
              <a:solidFill>
                <a:schemeClr val="accent2"/>
              </a:solidFill>
            </a:endParaRP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Note that the probability of being in any state at time </a:t>
            </a:r>
            <a:r>
              <a:rPr lang="en-US" altLang="en-US" sz="1800" dirty="0" smtClean="0">
                <a:solidFill>
                  <a:schemeClr val="bg1"/>
                </a:solidFill>
              </a:rPr>
              <a:t>t</a:t>
            </a:r>
            <a:r>
              <a:rPr lang="en-US" altLang="en-US" sz="1800" b="1" dirty="0" smtClean="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87"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smtClean="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88"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But these computations, which are of complexity </a:t>
            </a:r>
            <a:r>
              <a:rPr lang="en-US" altLang="en-US" sz="1800" dirty="0" smtClean="0">
                <a:solidFill>
                  <a:schemeClr val="bg1"/>
                </a:solidFill>
              </a:rPr>
              <a:t>O(</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err="1" smtClean="0">
                <a:solidFill>
                  <a:schemeClr val="bg1"/>
                </a:solidFill>
              </a:rPr>
              <a:t>T</a:t>
            </a:r>
            <a:r>
              <a:rPr lang="en-US" altLang="en-US" sz="1800" dirty="0" smtClean="0">
                <a:solidFill>
                  <a:schemeClr val="bg1"/>
                </a:solidFill>
              </a:rPr>
              <a:t>)</a:t>
            </a:r>
            <a:r>
              <a:rPr lang="en-US" altLang="en-US" sz="1800" b="1" dirty="0" smtClean="0">
                <a:solidFill>
                  <a:schemeClr val="bg1"/>
                </a:solidFill>
              </a:rPr>
              <a:t>, where </a:t>
            </a:r>
            <a:r>
              <a:rPr lang="en-US" altLang="en-US" sz="1800" dirty="0" smtClean="0">
                <a:solidFill>
                  <a:schemeClr val="bg1"/>
                </a:solidFill>
              </a:rPr>
              <a:t>T</a:t>
            </a:r>
            <a:r>
              <a:rPr lang="en-US" altLang="en-US" sz="1800" b="1" dirty="0" smtClean="0">
                <a:solidFill>
                  <a:schemeClr val="bg1"/>
                </a:solidFill>
              </a:rPr>
              <a:t> is the length of the sequence), are prohibitive for even the simplest of models (e.g., </a:t>
            </a:r>
            <a:r>
              <a:rPr lang="en-US" altLang="en-US" sz="1800" dirty="0" smtClean="0">
                <a:solidFill>
                  <a:schemeClr val="bg1"/>
                </a:solidFill>
              </a:rPr>
              <a:t>c=10 </a:t>
            </a:r>
            <a:r>
              <a:rPr lang="en-US" altLang="en-US" sz="1800" b="1" dirty="0" smtClean="0">
                <a:solidFill>
                  <a:schemeClr val="bg1"/>
                </a:solidFill>
              </a:rPr>
              <a:t>and </a:t>
            </a:r>
            <a:r>
              <a:rPr lang="en-US" altLang="en-US" sz="1800" dirty="0" smtClean="0">
                <a:solidFill>
                  <a:schemeClr val="bg1"/>
                </a:solidFill>
              </a:rPr>
              <a:t>T=20</a:t>
            </a:r>
            <a:r>
              <a:rPr lang="en-US" altLang="en-US" sz="1800" b="1" dirty="0" smtClean="0">
                <a:solidFill>
                  <a:schemeClr val="bg1"/>
                </a:solidFill>
              </a:rPr>
              <a:t> requires </a:t>
            </a:r>
            <a:r>
              <a:rPr lang="en-US" altLang="en-US" sz="1800" dirty="0" smtClean="0">
                <a:solidFill>
                  <a:schemeClr val="bg1"/>
                </a:solidFill>
              </a:rPr>
              <a:t>10</a:t>
            </a:r>
            <a:r>
              <a:rPr lang="en-US" altLang="en-US" sz="1800" baseline="30000" dirty="0" smtClean="0">
                <a:solidFill>
                  <a:schemeClr val="bg1"/>
                </a:solidFill>
              </a:rPr>
              <a:t>21</a:t>
            </a:r>
            <a:r>
              <a:rPr lang="en-US" altLang="en-US" sz="1800" b="1" dirty="0" smtClean="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smtClean="0">
                <a:solidFill>
                  <a:schemeClr val="bg1"/>
                </a:solidFill>
              </a:rPr>
              <a:t>We can calculate this recursively by exploiting the first-order property of the process, and noting that the probability of being in a state at time </a:t>
            </a:r>
            <a:r>
              <a:rPr lang="en-US" altLang="en-US" sz="1800" dirty="0" smtClean="0">
                <a:solidFill>
                  <a:schemeClr val="bg1"/>
                </a:solidFill>
              </a:rPr>
              <a:t>t</a:t>
            </a:r>
            <a:r>
              <a:rPr lang="en-US" altLang="en-US" sz="1800" b="1" dirty="0" smtClean="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Forward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2728952"/>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The probability of being in a state at time </a:t>
            </a:r>
            <a:r>
              <a:rPr lang="en-US" altLang="en-US" sz="1800" dirty="0" smtClean="0">
                <a:solidFill>
                  <a:schemeClr val="bg1"/>
                </a:solidFill>
              </a:rPr>
              <a:t>t</a:t>
            </a:r>
            <a:r>
              <a:rPr lang="en-US" altLang="en-US" sz="1800" b="1" dirty="0" smtClean="0">
                <a:solidFill>
                  <a:schemeClr val="bg1"/>
                </a:solidFill>
              </a:rPr>
              <a:t> is given by:</a:t>
            </a:r>
          </a:p>
          <a:p>
            <a:pPr marL="176213" indent="-176213">
              <a:spcBef>
                <a:spcPts val="11200"/>
              </a:spcBef>
              <a:spcAft>
                <a:spcPts val="1800"/>
              </a:spcAft>
            </a:pPr>
            <a:r>
              <a:rPr lang="en-US" altLang="en-US" sz="1800" b="1" dirty="0" smtClean="0">
                <a:solidFill>
                  <a:schemeClr val="bg1"/>
                </a:solidFill>
              </a:rPr>
              <a:t>	where              denotes that the symbol        was emitted at time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From this, we can formally define the </a:t>
            </a:r>
            <a:r>
              <a:rPr lang="en-US" altLang="en-US" sz="1800" b="1" dirty="0" smtClean="0">
                <a:solidFill>
                  <a:schemeClr val="accent1"/>
                </a:solidFill>
              </a:rPr>
              <a:t>Forward Algorithm</a:t>
            </a:r>
            <a:r>
              <a:rPr lang="en-US" altLang="en-US" sz="1800" b="1" dirty="0" smtClean="0">
                <a:solidFill>
                  <a:schemeClr val="bg1"/>
                </a:solidFill>
              </a:rPr>
              <a:t>:</a:t>
            </a:r>
          </a:p>
        </p:txBody>
      </p:sp>
      <p:graphicFrame>
        <p:nvGraphicFramePr>
          <p:cNvPr id="177159" name="Object 7"/>
          <p:cNvGraphicFramePr>
            <a:graphicFrameLocks noChangeAspect="1"/>
          </p:cNvGraphicFramePr>
          <p:nvPr/>
        </p:nvGraphicFramePr>
        <p:xfrm>
          <a:off x="461963" y="986554"/>
          <a:ext cx="4889500" cy="1435100"/>
        </p:xfrm>
        <a:graphic>
          <a:graphicData uri="http://schemas.openxmlformats.org/presentationml/2006/ole">
            <mc:AlternateContent xmlns:mc="http://schemas.openxmlformats.org/markup-compatibility/2006">
              <mc:Choice xmlns:v="urn:schemas-microsoft-com:vml" Requires="v">
                <p:oleObj spid="_x0000_s144422" name="Equation" r:id="rId3" imgW="4889160" imgH="1434960" progId="Equation.3">
                  <p:embed/>
                </p:oleObj>
              </mc:Choice>
              <mc:Fallback>
                <p:oleObj name="Equation" r:id="rId3" imgW="4889160" imgH="1434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986554"/>
                        <a:ext cx="4889500" cy="143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08" name="Object 7"/>
          <p:cNvGraphicFramePr>
            <a:graphicFrameLocks noChangeAspect="1"/>
          </p:cNvGraphicFramePr>
          <p:nvPr/>
        </p:nvGraphicFramePr>
        <p:xfrm>
          <a:off x="1142181" y="2532061"/>
          <a:ext cx="647700" cy="330200"/>
        </p:xfrm>
        <a:graphic>
          <a:graphicData uri="http://schemas.openxmlformats.org/presentationml/2006/ole">
            <mc:AlternateContent xmlns:mc="http://schemas.openxmlformats.org/markup-compatibility/2006">
              <mc:Choice xmlns:v="urn:schemas-microsoft-com:vml" Requires="v">
                <p:oleObj spid="_x0000_s144423" name="Equation" r:id="rId5" imgW="647640" imgH="330120" progId="Equation.3">
                  <p:embed/>
                </p:oleObj>
              </mc:Choice>
              <mc:Fallback>
                <p:oleObj name="Equation" r:id="rId5" imgW="64764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181" y="2532061"/>
                        <a:ext cx="6477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09" name="Object 7"/>
          <p:cNvGraphicFramePr>
            <a:graphicFrameLocks noChangeAspect="1"/>
          </p:cNvGraphicFramePr>
          <p:nvPr/>
        </p:nvGraphicFramePr>
        <p:xfrm>
          <a:off x="4630431" y="2522076"/>
          <a:ext cx="317500" cy="330200"/>
        </p:xfrm>
        <a:graphic>
          <a:graphicData uri="http://schemas.openxmlformats.org/presentationml/2006/ole">
            <mc:AlternateContent xmlns:mc="http://schemas.openxmlformats.org/markup-compatibility/2006">
              <mc:Choice xmlns:v="urn:schemas-microsoft-com:vml" Requires="v">
                <p:oleObj spid="_x0000_s144424" name="Equation" r:id="rId7" imgW="317160" imgH="330120" progId="Equation.DSMT4">
                  <p:embed/>
                </p:oleObj>
              </mc:Choice>
              <mc:Fallback>
                <p:oleObj name="Equation" r:id="rId7" imgW="317160" imgH="3301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0431" y="2522076"/>
                        <a:ext cx="3175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3" name="Picture 12" descr="x.JPG"/>
          <p:cNvPicPr>
            <a:picLocks noChangeAspect="1"/>
          </p:cNvPicPr>
          <p:nvPr/>
        </p:nvPicPr>
        <p:blipFill>
          <a:blip r:embed="rId9"/>
          <a:stretch>
            <a:fillRect/>
          </a:stretch>
        </p:blipFill>
        <p:spPr>
          <a:xfrm>
            <a:off x="461963" y="3347884"/>
            <a:ext cx="6324600" cy="3200400"/>
          </a:xfrm>
          <a:prstGeom prst="rect">
            <a:avLst/>
          </a:prstGeom>
        </p:spPr>
      </p:pic>
    </p:spTree>
    <p:extLst>
      <p:ext uri="{BB962C8B-B14F-4D97-AF65-F5344CB8AC3E}">
        <p14:creationId xmlns:p14="http://schemas.microsoft.com/office/powerpoint/2010/main" val="139058668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Backward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596060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algorithm is has a computational complexity of </a:t>
            </a:r>
            <a:r>
              <a:rPr lang="en-US" altLang="en-US" sz="1800" dirty="0" smtClean="0">
                <a:solidFill>
                  <a:schemeClr val="bg1"/>
                </a:solidFill>
              </a:rPr>
              <a:t>O(c</a:t>
            </a:r>
            <a:r>
              <a:rPr lang="en-US" altLang="en-US" sz="1800" baseline="30000" dirty="0" smtClean="0">
                <a:solidFill>
                  <a:schemeClr val="bg1"/>
                </a:solidFill>
              </a:rPr>
              <a:t>2</a:t>
            </a:r>
            <a:r>
              <a:rPr lang="en-US" altLang="en-US" sz="1800" dirty="0" smtClean="0">
                <a:solidFill>
                  <a:schemeClr val="bg1"/>
                </a:solidFill>
              </a:rPr>
              <a:t>T). </a:t>
            </a:r>
            <a:r>
              <a:rPr lang="en-US" altLang="en-US" sz="1800" b="1" dirty="0" smtClean="0">
                <a:solidFill>
                  <a:schemeClr val="bg1"/>
                </a:solidFill>
              </a:rPr>
              <a:t>For </a:t>
            </a:r>
            <a:r>
              <a:rPr lang="en-US" altLang="en-US" sz="1800" dirty="0" smtClean="0">
                <a:solidFill>
                  <a:schemeClr val="bg1"/>
                </a:solidFill>
              </a:rPr>
              <a:t>c=10</a:t>
            </a:r>
            <a:r>
              <a:rPr lang="en-US" altLang="en-US" sz="1800" b="1" dirty="0" smtClean="0">
                <a:solidFill>
                  <a:schemeClr val="bg1"/>
                </a:solidFill>
              </a:rPr>
              <a:t> and </a:t>
            </a:r>
            <a:r>
              <a:rPr lang="en-US" altLang="en-US" sz="1800" dirty="0" smtClean="0">
                <a:solidFill>
                  <a:schemeClr val="bg1"/>
                </a:solidFill>
              </a:rPr>
              <a:t>T=20</a:t>
            </a:r>
            <a:r>
              <a:rPr lang="en-US" altLang="en-US" sz="1800" b="1" dirty="0" smtClean="0">
                <a:solidFill>
                  <a:schemeClr val="bg1"/>
                </a:solidFill>
              </a:rPr>
              <a:t>, this is on the order of </a:t>
            </a:r>
            <a:r>
              <a:rPr lang="en-US" altLang="en-US" sz="1800" dirty="0" smtClean="0">
                <a:solidFill>
                  <a:schemeClr val="bg1"/>
                </a:solidFill>
              </a:rPr>
              <a:t>2000</a:t>
            </a:r>
            <a:r>
              <a:rPr lang="en-US" altLang="en-US" sz="1800" b="1" dirty="0" smtClean="0">
                <a:solidFill>
                  <a:schemeClr val="bg1"/>
                </a:solidFill>
              </a:rPr>
              <a:t> calculations, or </a:t>
            </a:r>
            <a:r>
              <a:rPr lang="en-US" altLang="en-US" sz="1800" dirty="0" smtClean="0">
                <a:solidFill>
                  <a:schemeClr val="bg1"/>
                </a:solidFill>
              </a:rPr>
              <a:t>17</a:t>
            </a:r>
            <a:r>
              <a:rPr lang="en-US" altLang="en-US" sz="1800" b="1" dirty="0" smtClean="0">
                <a:solidFill>
                  <a:schemeClr val="bg1"/>
                </a:solidFill>
              </a:rPr>
              <a:t> orders of magnitude fewer computations.</a:t>
            </a:r>
          </a:p>
          <a:p>
            <a:pPr marL="176213" indent="-176213">
              <a:spcBef>
                <a:spcPts val="0"/>
              </a:spcBef>
              <a:spcAft>
                <a:spcPts val="1800"/>
              </a:spcAft>
              <a:buFont typeface="Arial" pitchFamily="34" charset="0"/>
              <a:buChar char="•"/>
            </a:pPr>
            <a:r>
              <a:rPr lang="en-US" altLang="en-US" sz="1800" b="1" dirty="0" smtClean="0">
                <a:solidFill>
                  <a:schemeClr val="bg1"/>
                </a:solidFill>
              </a:rPr>
              <a:t>We will need a time-reversed version of this algorithm which computes probabilities backwards in time starting at </a:t>
            </a:r>
            <a:r>
              <a:rPr lang="en-US" altLang="en-US" sz="1800" dirty="0" smtClean="0">
                <a:solidFill>
                  <a:schemeClr val="bg1"/>
                </a:solidFill>
              </a:rPr>
              <a:t>t=T</a:t>
            </a:r>
            <a:r>
              <a:rPr lang="en-US" altLang="en-US" sz="1800" b="1" dirty="0" smtClean="0">
                <a:solidFill>
                  <a:schemeClr val="bg1"/>
                </a:solidFill>
              </a:rPr>
              <a:t>:</a:t>
            </a:r>
          </a:p>
          <a:p>
            <a:pPr marL="176213" indent="-176213">
              <a:spcBef>
                <a:spcPts val="25600"/>
              </a:spcBef>
              <a:spcAft>
                <a:spcPts val="1800"/>
              </a:spcAft>
              <a:buFont typeface="Arial" pitchFamily="34" charset="0"/>
              <a:buChar char="•"/>
            </a:pPr>
            <a:r>
              <a:rPr lang="en-US" altLang="en-US" sz="1800" b="1" dirty="0" smtClean="0">
                <a:solidFill>
                  <a:schemeClr val="bg1"/>
                </a:solidFill>
              </a:rPr>
              <a:t>The probability of being in any state at any time can therefore be calculated as the product of </a:t>
            </a:r>
            <a:r>
              <a:rPr lang="en-US" altLang="en-US" sz="1800" dirty="0" smtClean="0">
                <a:solidFill>
                  <a:schemeClr val="bg1"/>
                </a:solidFill>
                <a:sym typeface="Symbol"/>
              </a:rPr>
              <a:t></a:t>
            </a:r>
            <a:r>
              <a:rPr lang="en-US" altLang="en-US" sz="1800" b="1" dirty="0" smtClean="0">
                <a:solidFill>
                  <a:schemeClr val="bg1"/>
                </a:solidFill>
                <a:sym typeface="Symbol"/>
              </a:rPr>
              <a:t> (for the path from </a:t>
            </a:r>
            <a:r>
              <a:rPr lang="en-US" altLang="en-US" sz="1800" dirty="0" smtClean="0">
                <a:solidFill>
                  <a:schemeClr val="bg1"/>
                </a:solidFill>
                <a:sym typeface="Symbol"/>
              </a:rPr>
              <a:t>[0,t]</a:t>
            </a:r>
            <a:r>
              <a:rPr lang="en-US" altLang="en-US" sz="1800" b="1" dirty="0" smtClean="0">
                <a:solidFill>
                  <a:schemeClr val="bg1"/>
                </a:solidFill>
                <a:sym typeface="Symbol"/>
              </a:rPr>
              <a:t>) and </a:t>
            </a:r>
            <a:r>
              <a:rPr lang="en-US" altLang="en-US" sz="1800" dirty="0" smtClean="0">
                <a:solidFill>
                  <a:schemeClr val="bg1"/>
                </a:solidFill>
                <a:sym typeface="Symbol"/>
              </a:rPr>
              <a:t></a:t>
            </a:r>
            <a:r>
              <a:rPr lang="en-US" altLang="en-US" sz="1800" b="1" dirty="0" smtClean="0">
                <a:solidFill>
                  <a:schemeClr val="bg1"/>
                </a:solidFill>
                <a:sym typeface="Symbol"/>
              </a:rPr>
              <a:t> (for </a:t>
            </a:r>
            <a:r>
              <a:rPr lang="en-US" altLang="en-US" sz="1800" dirty="0" smtClean="0">
                <a:solidFill>
                  <a:schemeClr val="bg1"/>
                </a:solidFill>
                <a:sym typeface="Symbol"/>
              </a:rPr>
              <a:t>[t+1,T]</a:t>
            </a:r>
            <a:r>
              <a:rPr lang="en-US" altLang="en-US" sz="1800" b="1" dirty="0" smtClean="0">
                <a:solidFill>
                  <a:schemeClr val="bg1"/>
                </a:solidFill>
                <a:sym typeface="Symbol"/>
              </a:rPr>
              <a:t>), a fact that we will use later.</a:t>
            </a:r>
            <a:endParaRPr lang="en-US" altLang="en-US" sz="1800" b="1" dirty="0" smtClean="0">
              <a:solidFill>
                <a:schemeClr val="bg1"/>
              </a:solidFill>
            </a:endParaRPr>
          </a:p>
        </p:txBody>
      </p:sp>
      <p:pic>
        <p:nvPicPr>
          <p:cNvPr id="9" name="Picture 8" descr="xx.jpg"/>
          <p:cNvPicPr>
            <a:picLocks noChangeAspect="1"/>
          </p:cNvPicPr>
          <p:nvPr/>
        </p:nvPicPr>
        <p:blipFill>
          <a:blip r:embed="rId2"/>
          <a:stretch>
            <a:fillRect/>
          </a:stretch>
        </p:blipFill>
        <p:spPr>
          <a:xfrm>
            <a:off x="461963" y="2238373"/>
            <a:ext cx="6372225" cy="3295650"/>
          </a:xfrm>
          <a:prstGeom prst="rect">
            <a:avLst/>
          </a:prstGeom>
        </p:spPr>
      </p:pic>
    </p:spTree>
    <p:extLst>
      <p:ext uri="{BB962C8B-B14F-4D97-AF65-F5344CB8AC3E}">
        <p14:creationId xmlns:p14="http://schemas.microsoft.com/office/powerpoint/2010/main" val="37914905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Normalization Is Important</a:t>
            </a:r>
            <a:endParaRPr lang="en-US" b="1" dirty="0">
              <a:solidFill>
                <a:schemeClr val="accent2"/>
              </a:solidFill>
            </a:endParaRPr>
          </a:p>
        </p:txBody>
      </p:sp>
      <p:sp>
        <p:nvSpPr>
          <p:cNvPr id="8" name="Rectangle 4"/>
          <p:cNvSpPr>
            <a:spLocks noChangeArrowheads="1"/>
          </p:cNvSpPr>
          <p:nvPr/>
        </p:nvSpPr>
        <p:spPr bwMode="auto">
          <a:xfrm>
            <a:off x="169608" y="589938"/>
            <a:ext cx="8728329" cy="550920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Normalization is required to avoid such recursive algorithms from accumulating large amounts of computational noise.</a:t>
            </a:r>
          </a:p>
          <a:p>
            <a:pPr marL="176213" indent="-176213">
              <a:spcBef>
                <a:spcPts val="0"/>
              </a:spcBef>
              <a:spcAft>
                <a:spcPts val="1800"/>
              </a:spcAft>
              <a:buFont typeface="Arial" pitchFamily="34" charset="0"/>
              <a:buChar char="•"/>
            </a:pPr>
            <a:r>
              <a:rPr lang="en-US" altLang="en-US" sz="1800" b="1" dirty="0" smtClean="0">
                <a:solidFill>
                  <a:schemeClr val="bg1"/>
                </a:solidFill>
              </a:rPr>
              <a:t>We can apply a normalization factor at each step of the calculation:</a:t>
            </a:r>
          </a:p>
          <a:p>
            <a:pPr marL="176213" indent="-176213">
              <a:spcBef>
                <a:spcPts val="7200"/>
              </a:spcBef>
              <a:spcAft>
                <a:spcPts val="1800"/>
              </a:spcAft>
            </a:pPr>
            <a:r>
              <a:rPr lang="en-US" altLang="en-US" sz="1800" b="1" dirty="0" smtClean="0">
                <a:solidFill>
                  <a:schemeClr val="bg1"/>
                </a:solidFill>
              </a:rPr>
              <a:t>	where the scale factor, Q, is given by:</a:t>
            </a:r>
          </a:p>
          <a:p>
            <a:pPr marL="176213" indent="-176213">
              <a:spcBef>
                <a:spcPts val="4800"/>
              </a:spcBef>
              <a:spcAft>
                <a:spcPts val="1800"/>
              </a:spcAft>
              <a:buFont typeface="Arial" pitchFamily="34" charset="0"/>
              <a:buChar char="•"/>
            </a:pPr>
            <a:r>
              <a:rPr lang="en-US" altLang="en-US" sz="1800" b="1" dirty="0" smtClean="0">
                <a:solidFill>
                  <a:schemeClr val="bg1"/>
                </a:solidFill>
              </a:rPr>
              <a:t>This is applied once per state per unit time, and simply involves scaling the current </a:t>
            </a:r>
            <a:r>
              <a:rPr lang="en-US" altLang="en-US" sz="1800" dirty="0" smtClean="0">
                <a:solidFill>
                  <a:schemeClr val="bg1"/>
                </a:solidFill>
                <a:sym typeface="Symbol"/>
              </a:rPr>
              <a:t>’s</a:t>
            </a:r>
            <a:r>
              <a:rPr lang="en-US" altLang="en-US" sz="1800" b="1" dirty="0" smtClean="0">
                <a:solidFill>
                  <a:schemeClr val="bg1"/>
                </a:solidFill>
                <a:sym typeface="Symbol"/>
              </a:rPr>
              <a:t> </a:t>
            </a:r>
            <a:r>
              <a:rPr lang="en-US" altLang="en-US" sz="1800" b="1" dirty="0" smtClean="0">
                <a:solidFill>
                  <a:schemeClr val="bg1"/>
                </a:solidFill>
              </a:rPr>
              <a:t>by their sum at each epoch (e.g., a frame).</a:t>
            </a:r>
          </a:p>
          <a:p>
            <a:pPr marL="176213" indent="-176213">
              <a:spcBef>
                <a:spcPts val="0"/>
              </a:spcBef>
              <a:spcAft>
                <a:spcPts val="1800"/>
              </a:spcAft>
              <a:buFont typeface="Arial" pitchFamily="34" charset="0"/>
              <a:buChar char="•"/>
            </a:pPr>
            <a:r>
              <a:rPr lang="en-US" altLang="en-US" sz="1800" b="1" dirty="0" smtClean="0">
                <a:solidFill>
                  <a:schemeClr val="bg1"/>
                </a:solidFill>
              </a:rPr>
              <a:t>Also, likelihoods tend to zero as time increases and can cause underflow. Therefore, it is more common to operate on log probabilities to maintain numerical precision . This converts products to sums but still involves essentially the same algorithm (though an approximation for the log of a sum is used to compute probabilities involving the summations).</a:t>
            </a:r>
          </a:p>
        </p:txBody>
      </p:sp>
      <p:graphicFrame>
        <p:nvGraphicFramePr>
          <p:cNvPr id="100354" name="Object 7"/>
          <p:cNvGraphicFramePr>
            <a:graphicFrameLocks noChangeAspect="1"/>
          </p:cNvGraphicFramePr>
          <p:nvPr/>
        </p:nvGraphicFramePr>
        <p:xfrm>
          <a:off x="461963" y="1755417"/>
          <a:ext cx="1244600" cy="927100"/>
        </p:xfrm>
        <a:graphic>
          <a:graphicData uri="http://schemas.openxmlformats.org/presentationml/2006/ole">
            <mc:AlternateContent xmlns:mc="http://schemas.openxmlformats.org/markup-compatibility/2006">
              <mc:Choice xmlns:v="urn:schemas-microsoft-com:vml" Requires="v">
                <p:oleObj spid="_x0000_s145435" name="Equation" r:id="rId3" imgW="1244520" imgH="927000" progId="Equation.3">
                  <p:embed/>
                </p:oleObj>
              </mc:Choice>
              <mc:Fallback>
                <p:oleObj name="Equation" r:id="rId3" imgW="1244520" imgH="927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755417"/>
                        <a:ext cx="12446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0355" name="Object 7"/>
          <p:cNvGraphicFramePr>
            <a:graphicFrameLocks noChangeAspect="1"/>
          </p:cNvGraphicFramePr>
          <p:nvPr/>
        </p:nvGraphicFramePr>
        <p:xfrm>
          <a:off x="461963" y="3166295"/>
          <a:ext cx="1917700" cy="622300"/>
        </p:xfrm>
        <a:graphic>
          <a:graphicData uri="http://schemas.openxmlformats.org/presentationml/2006/ole">
            <mc:AlternateContent xmlns:mc="http://schemas.openxmlformats.org/markup-compatibility/2006">
              <mc:Choice xmlns:v="urn:schemas-microsoft-com:vml" Requires="v">
                <p:oleObj spid="_x0000_s145436" name="Equation" r:id="rId5" imgW="1917360" imgH="622080" progId="Equation.DSMT4">
                  <p:embed/>
                </p:oleObj>
              </mc:Choice>
              <mc:Fallback>
                <p:oleObj name="Equation" r:id="rId5" imgW="191736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3166295"/>
                        <a:ext cx="19177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918416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Classification Using HMMs</a:t>
            </a:r>
            <a:endParaRPr lang="en-US" b="1" dirty="0">
              <a:solidFill>
                <a:schemeClr val="accent2"/>
              </a:solidFill>
            </a:endParaRPr>
          </a:p>
        </p:txBody>
      </p:sp>
      <p:sp>
        <p:nvSpPr>
          <p:cNvPr id="8" name="Rectangle 4"/>
          <p:cNvSpPr>
            <a:spLocks noChangeArrowheads="1"/>
          </p:cNvSpPr>
          <p:nvPr/>
        </p:nvSpPr>
        <p:spPr bwMode="auto">
          <a:xfrm>
            <a:off x="169608" y="589938"/>
            <a:ext cx="8728329" cy="512448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If we concatenate our HMM parameters into a single vector, </a:t>
            </a:r>
            <a:r>
              <a:rPr lang="en-US" altLang="en-US" sz="1800" b="1" dirty="0" smtClean="0">
                <a:solidFill>
                  <a:schemeClr val="bg1"/>
                </a:solidFill>
                <a:sym typeface="Symbol"/>
              </a:rPr>
              <a:t>, we can write Bayes formula as:</a:t>
            </a:r>
          </a:p>
          <a:p>
            <a:pPr marL="176213" indent="-176213">
              <a:spcBef>
                <a:spcPts val="7200"/>
              </a:spcBef>
              <a:spcAft>
                <a:spcPts val="1800"/>
              </a:spcAft>
              <a:buFont typeface="Arial" pitchFamily="34" charset="0"/>
              <a:buChar char="•"/>
            </a:pPr>
            <a:r>
              <a:rPr lang="en-US" altLang="en-US" sz="1800" b="1" dirty="0" smtClean="0">
                <a:solidFill>
                  <a:schemeClr val="bg1"/>
                </a:solidFill>
                <a:sym typeface="Symbol"/>
              </a:rPr>
              <a:t>The forward algorithm gives us               .</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We ignore the denominator term (evidence) during the maximization.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some applications, we use domain knowledge to compute          . For example, in speech recognition, this most often represents the probability of a word or sound, which comes from a “language model.”</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It is also possible to use HMMs to model          (e.g., statistical language modeling in speech recognition).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a typical classification application, there are a set of HMMs, one for each category, and the above calculation is performed for each model (</a:t>
            </a:r>
            <a:r>
              <a:rPr lang="en-US" altLang="en-US" sz="1800" b="1" baseline="-25000" dirty="0" err="1" smtClean="0">
                <a:solidFill>
                  <a:schemeClr val="bg1"/>
                </a:solidFill>
                <a:sym typeface="Symbol"/>
              </a:rPr>
              <a:t>i</a:t>
            </a:r>
            <a:r>
              <a:rPr lang="en-US" altLang="en-US" sz="1800" b="1" dirty="0" smtClean="0">
                <a:solidFill>
                  <a:schemeClr val="bg1"/>
                </a:solidFill>
                <a:sym typeface="Symbol"/>
              </a:rPr>
              <a:t>).</a:t>
            </a: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1241680"/>
          <a:ext cx="2070100" cy="787400"/>
        </p:xfrm>
        <a:graphic>
          <a:graphicData uri="http://schemas.openxmlformats.org/presentationml/2006/ole">
            <mc:AlternateContent xmlns:mc="http://schemas.openxmlformats.org/markup-compatibility/2006">
              <mc:Choice xmlns:v="urn:schemas-microsoft-com:vml" Requires="v">
                <p:oleObj spid="_x0000_s146481" name="Equation" r:id="rId3" imgW="2070000" imgH="787320" progId="Equation.3">
                  <p:embed/>
                </p:oleObj>
              </mc:Choice>
              <mc:Fallback>
                <p:oleObj name="Equation" r:id="rId3" imgW="2070000" imgH="787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241680"/>
                        <a:ext cx="2070100" cy="787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1380" name="Object 7"/>
          <p:cNvGraphicFramePr>
            <a:graphicFrameLocks noChangeAspect="1"/>
          </p:cNvGraphicFramePr>
          <p:nvPr/>
        </p:nvGraphicFramePr>
        <p:xfrm>
          <a:off x="3875446" y="2230028"/>
          <a:ext cx="711200" cy="444500"/>
        </p:xfrm>
        <a:graphic>
          <a:graphicData uri="http://schemas.openxmlformats.org/presentationml/2006/ole">
            <mc:AlternateContent xmlns:mc="http://schemas.openxmlformats.org/markup-compatibility/2006">
              <mc:Choice xmlns:v="urn:schemas-microsoft-com:vml" Requires="v">
                <p:oleObj spid="_x0000_s146482" name="Equation" r:id="rId5" imgW="711000" imgH="444240" progId="Equation.3">
                  <p:embed/>
                </p:oleObj>
              </mc:Choice>
              <mc:Fallback>
                <p:oleObj name="Equation" r:id="rId5" imgW="71100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5446" y="2230028"/>
                        <a:ext cx="711200"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1381" name="Object 7"/>
          <p:cNvGraphicFramePr>
            <a:graphicFrameLocks noChangeAspect="1"/>
          </p:cNvGraphicFramePr>
          <p:nvPr/>
        </p:nvGraphicFramePr>
        <p:xfrm>
          <a:off x="7025660" y="3285203"/>
          <a:ext cx="457200" cy="279400"/>
        </p:xfrm>
        <a:graphic>
          <a:graphicData uri="http://schemas.openxmlformats.org/presentationml/2006/ole">
            <mc:AlternateContent xmlns:mc="http://schemas.openxmlformats.org/markup-compatibility/2006">
              <mc:Choice xmlns:v="urn:schemas-microsoft-com:vml" Requires="v">
                <p:oleObj spid="_x0000_s146483" name="Equation" r:id="rId7" imgW="457200" imgH="279360" progId="Equation.3">
                  <p:embed/>
                </p:oleObj>
              </mc:Choice>
              <mc:Fallback>
                <p:oleObj name="Equation" r:id="rId7" imgW="45720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5660" y="3285203"/>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1382" name="Object 6"/>
          <p:cNvGraphicFramePr>
            <a:graphicFrameLocks noChangeAspect="1"/>
          </p:cNvGraphicFramePr>
          <p:nvPr/>
        </p:nvGraphicFramePr>
        <p:xfrm>
          <a:off x="4833681" y="4336589"/>
          <a:ext cx="457200" cy="279400"/>
        </p:xfrm>
        <a:graphic>
          <a:graphicData uri="http://schemas.openxmlformats.org/presentationml/2006/ole">
            <mc:AlternateContent xmlns:mc="http://schemas.openxmlformats.org/markup-compatibility/2006">
              <mc:Choice xmlns:v="urn:schemas-microsoft-com:vml" Requires="v">
                <p:oleObj spid="_x0000_s146484" name="Equation" r:id="rId9" imgW="457200" imgH="279360" progId="Equation.DSMT4">
                  <p:embed/>
                </p:oleObj>
              </mc:Choice>
              <mc:Fallback>
                <p:oleObj name="Equation" r:id="rId9" imgW="457200" imgH="2793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3681" y="4336589"/>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532852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2: Decoding</a:t>
            </a:r>
            <a:endParaRPr lang="en-US" b="1" dirty="0">
              <a:solidFill>
                <a:schemeClr val="accent2"/>
              </a:solidFill>
            </a:endParaRP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smtClean="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smtClean="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smtClean="0">
                <a:solidFill>
                  <a:schemeClr val="bg1"/>
                </a:solidFill>
              </a:rPr>
              <a:t>	where </a:t>
            </a:r>
            <a:r>
              <a:rPr lang="en-US" altLang="en-US" sz="1800" dirty="0" smtClean="0">
                <a:solidFill>
                  <a:schemeClr val="bg1"/>
                </a:solidFill>
              </a:rPr>
              <a:t>r </a:t>
            </a:r>
            <a:r>
              <a:rPr lang="en-US" altLang="en-US" sz="1800" b="1" dirty="0" smtClean="0">
                <a:solidFill>
                  <a:schemeClr val="bg1"/>
                </a:solidFill>
              </a:rPr>
              <a:t>represents an index that </a:t>
            </a:r>
            <a:br>
              <a:rPr lang="en-US" altLang="en-US" sz="1800" b="1" dirty="0" smtClean="0">
                <a:solidFill>
                  <a:schemeClr val="bg1"/>
                </a:solidFill>
              </a:rPr>
            </a:br>
            <a:r>
              <a:rPr lang="en-US" altLang="en-US" sz="1800" b="1" dirty="0" smtClean="0">
                <a:solidFill>
                  <a:schemeClr val="bg1"/>
                </a:solidFill>
              </a:rPr>
              <a:t>enumerates the </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smtClean="0">
                <a:solidFill>
                  <a:schemeClr val="bg1"/>
                </a:solidFill>
              </a:rPr>
              <a:t> </a:t>
            </a:r>
            <a:r>
              <a:rPr lang="en-US" altLang="en-US" sz="1800" b="1" dirty="0" smtClean="0">
                <a:solidFill>
                  <a:schemeClr val="bg1"/>
                </a:solidFill>
              </a:rPr>
              <a:t>possible </a:t>
            </a:r>
            <a:br>
              <a:rPr lang="en-US" altLang="en-US" sz="1800" b="1" dirty="0" smtClean="0">
                <a:solidFill>
                  <a:schemeClr val="bg1"/>
                </a:solidFill>
              </a:rPr>
            </a:br>
            <a:r>
              <a:rPr lang="en-US" altLang="en-US" sz="1800" b="1" dirty="0" smtClean="0">
                <a:solidFill>
                  <a:schemeClr val="bg1"/>
                </a:solidFill>
              </a:rPr>
              <a:t>sequences of length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However, an alternate solution to this </a:t>
            </a:r>
            <a:br>
              <a:rPr lang="en-US" altLang="en-US" sz="1800" b="1" dirty="0" smtClean="0">
                <a:solidFill>
                  <a:schemeClr val="bg1"/>
                </a:solidFill>
              </a:rPr>
            </a:br>
            <a:r>
              <a:rPr lang="en-US" altLang="en-US" sz="1800" b="1" dirty="0" smtClean="0">
                <a:solidFill>
                  <a:schemeClr val="bg1"/>
                </a:solidFill>
              </a:rPr>
              <a:t>problem is provided by </a:t>
            </a:r>
            <a:r>
              <a:rPr lang="en-US" altLang="en-US" sz="1800" b="1" dirty="0" smtClean="0">
                <a:solidFill>
                  <a:schemeClr val="bg1"/>
                </a:solidFill>
                <a:hlinkClick r:id="rId3"/>
              </a:rPr>
              <a:t>dynamic </a:t>
            </a:r>
            <a:br>
              <a:rPr lang="en-US" altLang="en-US" sz="1800" b="1" dirty="0" smtClean="0">
                <a:solidFill>
                  <a:schemeClr val="bg1"/>
                </a:solidFill>
                <a:hlinkClick r:id="rId3"/>
              </a:rPr>
            </a:br>
            <a:r>
              <a:rPr lang="en-US" altLang="en-US" sz="1800" b="1" dirty="0" smtClean="0">
                <a:solidFill>
                  <a:schemeClr val="bg1"/>
                </a:solidFill>
                <a:hlinkClick r:id="rId3"/>
              </a:rPr>
              <a:t>programming</a:t>
            </a:r>
            <a:r>
              <a:rPr lang="en-US" altLang="en-US" sz="1800" b="1" dirty="0" smtClean="0">
                <a:solidFill>
                  <a:schemeClr val="bg1"/>
                </a:solidFill>
              </a:rPr>
              <a:t>, and is known as </a:t>
            </a:r>
            <a:br>
              <a:rPr lang="en-US" altLang="en-US" sz="1800" b="1" dirty="0" smtClean="0">
                <a:solidFill>
                  <a:schemeClr val="bg1"/>
                </a:solidFill>
              </a:rPr>
            </a:br>
            <a:r>
              <a:rPr lang="en-US" altLang="en-US" sz="1800" b="1" dirty="0" smtClean="0">
                <a:solidFill>
                  <a:schemeClr val="bg1"/>
                </a:solidFill>
                <a:hlinkClick r:id="rId4"/>
              </a:rPr>
              <a:t>Viterbi Decoding.</a:t>
            </a:r>
            <a:endParaRPr lang="en-US" altLang="en-US" sz="1800" b="1" dirty="0" smtClean="0">
              <a:solidFill>
                <a:schemeClr val="bg1"/>
              </a:solidFill>
            </a:endParaRPr>
          </a:p>
          <a:p>
            <a:pPr marL="176213" indent="-176213">
              <a:spcBef>
                <a:spcPts val="0"/>
              </a:spcBef>
              <a:spcAft>
                <a:spcPts val="1800"/>
              </a:spcAft>
              <a:buFont typeface="Arial" pitchFamily="34" charset="0"/>
              <a:buChar char="•"/>
            </a:pPr>
            <a:r>
              <a:rPr lang="en-US" altLang="en-US" sz="1800" b="1" dirty="0" smtClean="0">
                <a:solidFill>
                  <a:schemeClr val="bg1"/>
                </a:solidFill>
              </a:rPr>
              <a:t>Note that computing               using the</a:t>
            </a:r>
            <a:br>
              <a:rPr lang="en-US" altLang="en-US" sz="1800" b="1" dirty="0" smtClean="0">
                <a:solidFill>
                  <a:schemeClr val="bg1"/>
                </a:solidFill>
              </a:rPr>
            </a:br>
            <a:r>
              <a:rPr lang="en-US" altLang="en-US" sz="1800" b="1" dirty="0" smtClean="0">
                <a:solidFill>
                  <a:schemeClr val="bg1"/>
                </a:solidFill>
              </a:rPr>
              <a:t>Viterbi algorithm gives a different result</a:t>
            </a:r>
            <a:br>
              <a:rPr lang="en-US" altLang="en-US" sz="1800" b="1" dirty="0" smtClean="0">
                <a:solidFill>
                  <a:schemeClr val="bg1"/>
                </a:solidFill>
              </a:rPr>
            </a:br>
            <a:r>
              <a:rPr lang="en-US" altLang="en-US" sz="1800" b="1" dirty="0" smtClean="0">
                <a:solidFill>
                  <a:schemeClr val="bg1"/>
                </a:solidFill>
              </a:rPr>
              <a:t>than the Forward algorithm. </a:t>
            </a:r>
          </a:p>
          <a:p>
            <a:pPr marL="176213" indent="-176213">
              <a:spcBef>
                <a:spcPts val="0"/>
              </a:spcBef>
              <a:spcAft>
                <a:spcPts val="1800"/>
              </a:spcAft>
            </a:pP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mc:AlternateContent xmlns:mc="http://schemas.openxmlformats.org/markup-compatibility/2006">
              <mc:Choice xmlns:v="urn:schemas-microsoft-com:vml" Requires="v">
                <p:oleObj spid="_x0000_s147483" name="Equation" r:id="rId5" imgW="2793960" imgH="596880" progId="Equation.3">
                  <p:embed/>
                </p:oleObj>
              </mc:Choice>
              <mc:Fallback>
                <p:oleObj name="Equation" r:id="rId5" imgW="279396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531858"/>
                        <a:ext cx="27940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9" name="Picture 8" descr="x.JPG"/>
          <p:cNvPicPr>
            <a:picLocks noChangeAspect="1"/>
          </p:cNvPicPr>
          <p:nvPr/>
        </p:nvPicPr>
        <p:blipFill>
          <a:blip r:embed="rId7"/>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mc:AlternateContent xmlns:mc="http://schemas.openxmlformats.org/markup-compatibility/2006">
              <mc:Choice xmlns:v="urn:schemas-microsoft-com:vml" Requires="v">
                <p:oleObj spid="_x0000_s147484" name="Equation" r:id="rId8" imgW="711000" imgH="444240" progId="Equation.DSMT4">
                  <p:embed/>
                </p:oleObj>
              </mc:Choice>
              <mc:Fallback>
                <p:oleObj name="Equation" r:id="rId8" imgW="711000" imgH="444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5049" y="5586974"/>
                        <a:ext cx="711200"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652407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7331</TotalTime>
  <Words>932</Words>
  <Application>Microsoft Macintosh PowerPoint</Application>
  <PresentationFormat>Letter Paper (8.5x11 in)</PresentationFormat>
  <Paragraphs>112</Paragraphs>
  <Slides>14</Slides>
  <Notes>2</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14</vt:i4>
      </vt:variant>
    </vt:vector>
  </HeadingPairs>
  <TitlesOfParts>
    <vt:vector size="25" baseType="lpstr">
      <vt:lpstr>Courier New</vt: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405</cp:revision>
  <dcterms:created xsi:type="dcterms:W3CDTF">2002-09-12T17:13:32Z</dcterms:created>
  <dcterms:modified xsi:type="dcterms:W3CDTF">2017-09-25T16:08:44Z</dcterms:modified>
</cp:coreProperties>
</file>