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5" r:id="rId2"/>
    <p:sldMasterId id="2147483677" r:id="rId3"/>
    <p:sldMasterId id="2147483682" r:id="rId4"/>
    <p:sldMasterId id="2147483694" r:id="rId5"/>
  </p:sldMasterIdLst>
  <p:notesMasterIdLst>
    <p:notesMasterId r:id="rId15"/>
  </p:notesMasterIdLst>
  <p:handoutMasterIdLst>
    <p:handoutMasterId r:id="rId16"/>
  </p:handoutMasterIdLst>
  <p:sldIdLst>
    <p:sldId id="356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396" r:id="rId1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pos="54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0" autoAdjust="0"/>
    <p:restoredTop sz="95377" autoAdjust="0"/>
  </p:normalViewPr>
  <p:slideViewPr>
    <p:cSldViewPr snapToGrid="0">
      <p:cViewPr varScale="1">
        <p:scale>
          <a:sx n="91" d="100"/>
          <a:sy n="91" d="100"/>
        </p:scale>
        <p:origin x="928" y="176"/>
      </p:cViewPr>
      <p:guideLst>
        <p:guide orient="horz" pos="3816"/>
        <p:guide pos="5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818" y="-102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Relationship Id="rId3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4" Type="http://schemas.openxmlformats.org/officeDocument/2006/relationships/image" Target="../media/image11.wmf"/><Relationship Id="rId1" Type="http://schemas.openxmlformats.org/officeDocument/2006/relationships/image" Target="../media/image8.wmf"/><Relationship Id="rId2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1" Type="http://schemas.openxmlformats.org/officeDocument/2006/relationships/image" Target="../media/image15.wmf"/><Relationship Id="rId2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Relationship Id="rId2" Type="http://schemas.openxmlformats.org/officeDocument/2006/relationships/image" Target="../media/image20.wmf"/><Relationship Id="rId3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639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22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8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Relationship Id="rId9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4" Type="http://schemas.openxmlformats.org/officeDocument/2006/relationships/theme" Target="../theme/theme5.xml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</a:t>
            </a:r>
            <a:r>
              <a:rPr lang="en-US" sz="1200" b="1" dirty="0" smtClean="0">
                <a:solidFill>
                  <a:srgbClr val="892034"/>
                </a:solidFill>
              </a:rPr>
              <a:t>8527: </a:t>
            </a:r>
            <a:r>
              <a:rPr lang="en-US" sz="1200" b="1" dirty="0">
                <a:solidFill>
                  <a:srgbClr val="892034"/>
                </a:solidFill>
              </a:rPr>
              <a:t>Lecture </a:t>
            </a:r>
            <a:r>
              <a:rPr lang="en-US" sz="1200" b="1" dirty="0" smtClean="0">
                <a:solidFill>
                  <a:srgbClr val="892034"/>
                </a:solidFill>
              </a:rPr>
              <a:t>11,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8443: Lecture </a:t>
            </a:r>
            <a:r>
              <a:rPr lang="en-US" sz="1200" b="1" dirty="0" smtClean="0">
                <a:solidFill>
                  <a:srgbClr val="892034"/>
                </a:solidFill>
              </a:rPr>
              <a:t>09,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 smtClean="0"/>
              <a:t>ECE 8527 – Introduction to Machine Learning and Pattern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onald_Fisher" TargetMode="External"/><Relationship Id="rId4" Type="http://schemas.openxmlformats.org/officeDocument/2006/relationships/hyperlink" Target="http://www.dtreg.com/lda.htm" TargetMode="External"/><Relationship Id="rId5" Type="http://schemas.openxmlformats.org/officeDocument/2006/relationships/hyperlink" Target="http://www.statsoft.com/textbook/stdiscan.html" TargetMode="External"/><Relationship Id="rId6" Type="http://schemas.openxmlformats.org/officeDocument/2006/relationships/image" Target="../media/image2.png"/><Relationship Id="rId7" Type="http://schemas.openxmlformats.org/officeDocument/2006/relationships/image" Target="../media/image3.jpeg"/><Relationship Id="rId1" Type="http://schemas.openxmlformats.org/officeDocument/2006/relationships/slideLayout" Target="../slideLayouts/slideLayout29.xml"/><Relationship Id="rId2" Type="http://schemas.openxmlformats.org/officeDocument/2006/relationships/hyperlink" Target="http://www.isip.piconepress.com/projects/speech/software/demonstrations/applets/util/pattern_recognition/curren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6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9.w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10.wmf"/><Relationship Id="rId9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ip.piconepress.com/projects/speech/software/demonstrations/applets/util/pattern_recognition/current/" TargetMode="External"/><Relationship Id="rId4" Type="http://schemas.openxmlformats.org/officeDocument/2006/relationships/oleObject" Target="../embeddings/oleObject8.bin"/><Relationship Id="rId5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4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6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17.wmf"/><Relationship Id="rId9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20.w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21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</a:t>
            </a:r>
            <a:r>
              <a:rPr lang="en-US" b="1" dirty="0" smtClean="0">
                <a:solidFill>
                  <a:schemeClr val="accent1"/>
                </a:solidFill>
              </a:rPr>
              <a:t>11: </a:t>
            </a:r>
            <a:r>
              <a:rPr lang="en-US" b="1" dirty="0">
                <a:solidFill>
                  <a:schemeClr val="accent2"/>
                </a:solidFill>
              </a:rPr>
              <a:t>A</a:t>
            </a:r>
            <a:r>
              <a:rPr lang="en-US" b="1" dirty="0" smtClean="0">
                <a:solidFill>
                  <a:schemeClr val="accent2"/>
                </a:solidFill>
              </a:rPr>
              <a:t>dvanced Discriminant Analysis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1338" y="1342018"/>
            <a:ext cx="5077797" cy="460158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eaLnBrk="0" hangingPunct="0">
              <a:spcAft>
                <a:spcPts val="0"/>
              </a:spcAft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	Objectives:</a:t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kern="0" dirty="0" err="1" smtClean="0">
                <a:solidFill>
                  <a:schemeClr val="bg1"/>
                </a:solidFill>
              </a:rPr>
              <a:t>Heteroscedastic</a:t>
            </a:r>
            <a:r>
              <a:rPr lang="en-US" sz="1800" b="1" kern="0" dirty="0" smtClean="0">
                <a:solidFill>
                  <a:schemeClr val="bg1"/>
                </a:solidFill>
              </a:rPr>
              <a:t> LDA</a:t>
            </a:r>
            <a:br>
              <a:rPr lang="en-US" sz="1800" b="1" kern="0" dirty="0" smtClean="0">
                <a:solidFill>
                  <a:schemeClr val="bg1"/>
                </a:solidFill>
              </a:rPr>
            </a:br>
            <a:r>
              <a:rPr lang="en-US" sz="1800" b="1" kern="0" dirty="0" smtClean="0">
                <a:solidFill>
                  <a:schemeClr val="bg1"/>
                </a:solidFill>
              </a:rPr>
              <a:t>Independent Component Analysis</a:t>
            </a:r>
            <a:r>
              <a:rPr lang="en-US" sz="1800" b="1" kern="0" dirty="0">
                <a:solidFill>
                  <a:schemeClr val="bg1"/>
                </a:solidFill>
              </a:rPr>
              <a:t/>
            </a:r>
            <a:br>
              <a:rPr lang="en-US" sz="1800" b="1" kern="0" dirty="0">
                <a:solidFill>
                  <a:schemeClr val="bg1"/>
                </a:solidFill>
              </a:rPr>
            </a:br>
            <a:r>
              <a:rPr lang="en-US" sz="1800" b="1" kern="0" dirty="0">
                <a:solidFill>
                  <a:schemeClr val="bg1"/>
                </a:solidFill>
              </a:rPr>
              <a:t>Examples</a:t>
            </a:r>
          </a:p>
          <a:p>
            <a:pPr marL="176213" indent="-176213" eaLnBrk="0" hangingPunct="0">
              <a:spcBef>
                <a:spcPts val="1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chemeClr val="accent1"/>
                </a:solidFill>
              </a:rPr>
              <a:t>Resources:</a:t>
            </a:r>
            <a:br>
              <a:rPr lang="en-US" b="1" kern="0" dirty="0" smtClean="0">
                <a:solidFill>
                  <a:schemeClr val="accent1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2"/>
              </a:rPr>
              <a:t>Java PR Applet</a:t>
            </a:r>
            <a:r>
              <a:rPr lang="en-US" sz="1800" b="1" dirty="0">
                <a:solidFill>
                  <a:schemeClr val="accent2"/>
                </a:solidFill>
              </a:rPr>
              <a:t/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3"/>
              </a:rPr>
              <a:t>W.P.: Fisher</a:t>
            </a:r>
            <a:r>
              <a:rPr lang="en-US" sz="1800" b="1" dirty="0">
                <a:solidFill>
                  <a:schemeClr val="accent2"/>
                </a:solidFill>
              </a:rPr>
              <a:t/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4"/>
              </a:rPr>
              <a:t>DTREG: LDA</a:t>
            </a:r>
            <a:r>
              <a:rPr lang="en-US" sz="1800" b="1" dirty="0">
                <a:solidFill>
                  <a:schemeClr val="accent2"/>
                </a:solidFill>
              </a:rPr>
              <a:t/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5"/>
              </a:rPr>
              <a:t>S.S.: </a:t>
            </a:r>
            <a:r>
              <a:rPr lang="en-US" sz="1800" b="1" dirty="0" smtClean="0">
                <a:solidFill>
                  <a:schemeClr val="accent2"/>
                </a:solidFill>
                <a:hlinkClick r:id="rId5"/>
              </a:rPr>
              <a:t>DFA</a:t>
            </a:r>
            <a:endParaRPr lang="en-US" sz="1800" b="1" dirty="0" smtClean="0">
              <a:solidFill>
                <a:schemeClr val="accent2"/>
              </a:solidFill>
            </a:endParaRPr>
          </a:p>
          <a:p>
            <a:pPr marL="230188" indent="-230188"/>
            <a:r>
              <a:rPr lang="en-US" b="1" dirty="0" smtClean="0">
                <a:solidFill>
                  <a:srgbClr val="004000"/>
                </a:solidFill>
              </a:rPr>
              <a:t>	</a:t>
            </a:r>
          </a:p>
          <a:p>
            <a:pPr marL="230188" indent="-230188"/>
            <a:r>
              <a:rPr lang="en-US" b="1" dirty="0" smtClean="0">
                <a:solidFill>
                  <a:srgbClr val="004000"/>
                </a:solidFill>
              </a:rPr>
              <a:t>		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6578" y="3355901"/>
            <a:ext cx="2739206" cy="291451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99006" y="1551960"/>
            <a:ext cx="1866748" cy="2296453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Heteroscedastic Linear Discriminant Analysis (HLDA)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9608" y="663678"/>
            <a:ext cx="8658225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76213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Heteroscedastic: when random variables have different variances.</a:t>
            </a:r>
          </a:p>
          <a:p>
            <a:pPr marL="176213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When might we observe </a:t>
            </a:r>
            <a:r>
              <a:rPr lang="en-US" sz="1800" b="1" dirty="0" smtClean="0"/>
              <a:t>heteroscedasticity?</a:t>
            </a:r>
          </a:p>
          <a:p>
            <a:pPr marL="339725" lvl="2" indent="-16351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Suppose 100 students enroll in a typing class — some of which have typing experience and some of which do not.</a:t>
            </a:r>
          </a:p>
          <a:p>
            <a:pPr marL="339725" lvl="2" indent="-16351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After the first class there would be a great deal of dispersion in the number of typing mistakes.</a:t>
            </a:r>
          </a:p>
          <a:p>
            <a:pPr marL="339725" lvl="2" indent="-16351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After the final class the dispersion would be smaller.</a:t>
            </a:r>
          </a:p>
          <a:p>
            <a:pPr marL="339725" lvl="2" indent="-16351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The error variance is non-constant — it decreases as time increases.</a:t>
            </a:r>
          </a:p>
          <a:p>
            <a:pPr marL="176213" lvl="1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An example is shown to the right. The two classes</a:t>
            </a:r>
            <a:br>
              <a:rPr lang="en-US" altLang="en-US" sz="1800" b="1" dirty="0" smtClean="0">
                <a:solidFill>
                  <a:schemeClr val="bg1"/>
                </a:solidFill>
              </a:rPr>
            </a:br>
            <a:r>
              <a:rPr lang="en-US" altLang="en-US" sz="1800" b="1" dirty="0" smtClean="0">
                <a:solidFill>
                  <a:schemeClr val="bg1"/>
                </a:solidFill>
              </a:rPr>
              <a:t>have nearly the same mean, but different variances,</a:t>
            </a:r>
            <a:br>
              <a:rPr lang="en-US" altLang="en-US" sz="1800" b="1" dirty="0" smtClean="0">
                <a:solidFill>
                  <a:schemeClr val="bg1"/>
                </a:solidFill>
              </a:rPr>
            </a:br>
            <a:r>
              <a:rPr lang="en-US" altLang="en-US" sz="1800" b="1" dirty="0" smtClean="0">
                <a:solidFill>
                  <a:schemeClr val="bg1"/>
                </a:solidFill>
              </a:rPr>
              <a:t>and the variances differ in one direction.</a:t>
            </a:r>
          </a:p>
          <a:p>
            <a:pPr marL="176213" lvl="1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LDA would project these classes onto a line</a:t>
            </a:r>
            <a:br>
              <a:rPr lang="en-US" altLang="en-US" sz="1800" b="1" dirty="0" smtClean="0">
                <a:solidFill>
                  <a:schemeClr val="bg1"/>
                </a:solidFill>
              </a:rPr>
            </a:br>
            <a:r>
              <a:rPr lang="en-US" altLang="en-US" sz="1800" b="1" dirty="0" smtClean="0">
                <a:solidFill>
                  <a:schemeClr val="bg1"/>
                </a:solidFill>
              </a:rPr>
              <a:t>that does not achieve maximal separation.</a:t>
            </a:r>
          </a:p>
          <a:p>
            <a:pPr marL="176213" lvl="1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HLDA seeks a transform that will account for the</a:t>
            </a:r>
            <a:br>
              <a:rPr lang="en-US" altLang="en-US" sz="1800" b="1" dirty="0" smtClean="0">
                <a:solidFill>
                  <a:schemeClr val="bg1"/>
                </a:solidFill>
              </a:rPr>
            </a:br>
            <a:r>
              <a:rPr lang="en-US" altLang="en-US" sz="1800" b="1" dirty="0" smtClean="0">
                <a:solidFill>
                  <a:schemeClr val="bg1"/>
                </a:solidFill>
              </a:rPr>
              <a:t>unequal variances.</a:t>
            </a:r>
          </a:p>
          <a:p>
            <a:pPr marL="176213" lvl="1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HLDA is typically useful when classes have significant overlap.</a:t>
            </a:r>
          </a:p>
        </p:txBody>
      </p:sp>
      <p:pic>
        <p:nvPicPr>
          <p:cNvPr id="200711" name="Picture 7"/>
          <p:cNvPicPr>
            <a:picLocks noChangeAspect="1" noChangeArrowheads="1"/>
          </p:cNvPicPr>
          <p:nvPr/>
        </p:nvPicPr>
        <p:blipFill>
          <a:blip r:embed="rId2"/>
          <a:srcRect l="22621" t="16807" r="24173" b="6509"/>
          <a:stretch>
            <a:fillRect/>
          </a:stretch>
        </p:blipFill>
        <p:spPr bwMode="auto">
          <a:xfrm>
            <a:off x="7090823" y="3834582"/>
            <a:ext cx="1713964" cy="1873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Straight Arrow Connector 13"/>
          <p:cNvCxnSpPr/>
          <p:nvPr/>
        </p:nvCxnSpPr>
        <p:spPr>
          <a:xfrm flipV="1">
            <a:off x="5456903" y="4129548"/>
            <a:ext cx="2728452" cy="796414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840361" y="5526088"/>
            <a:ext cx="1386349" cy="181538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0607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Partitioning Our Parameter Vector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9608" y="663678"/>
            <a:ext cx="8658225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76213" indent="-1762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Let W be partitioned into the first </a:t>
            </a:r>
            <a:r>
              <a:rPr lang="en-US" altLang="en-US" sz="1800" dirty="0" smtClean="0">
                <a:solidFill>
                  <a:schemeClr val="bg1"/>
                </a:solidFill>
              </a:rPr>
              <a:t>p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columns corresponding to the dimensions we retain, and the remaining </a:t>
            </a:r>
            <a:r>
              <a:rPr lang="en-US" altLang="en-US" sz="1800" dirty="0" smtClean="0">
                <a:solidFill>
                  <a:schemeClr val="bg1"/>
                </a:solidFill>
              </a:rPr>
              <a:t>d-p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columns corresponding to the dimensions we discard.</a:t>
            </a:r>
          </a:p>
          <a:p>
            <a:pPr marL="176213" indent="-1762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Then the dimensionality reduction problem can be viewed in two steps:</a:t>
            </a:r>
          </a:p>
          <a:p>
            <a:pPr marL="339725" lvl="1" indent="-163513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>
                <a:solidFill>
                  <a:schemeClr val="bg1"/>
                </a:solidFill>
              </a:rPr>
              <a:t>A non-singular transform is applied to x to transform the features, and</a:t>
            </a:r>
          </a:p>
          <a:p>
            <a:pPr marL="339725" lvl="1" indent="-163513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>
                <a:solidFill>
                  <a:schemeClr val="bg1"/>
                </a:solidFill>
              </a:rPr>
              <a:t>A dimensionality reduction is performed where reduce the output of this linear transformation, y, to a reduced dimension vector, </a:t>
            </a:r>
            <a:r>
              <a:rPr lang="en-US" altLang="en-US" sz="1800" b="1" dirty="0" err="1" smtClean="0">
                <a:solidFill>
                  <a:schemeClr val="bg1"/>
                </a:solidFill>
              </a:rPr>
              <a:t>y</a:t>
            </a:r>
            <a:r>
              <a:rPr lang="en-US" altLang="en-US" sz="1800" b="1" baseline="-25000" dirty="0" err="1" smtClean="0">
                <a:solidFill>
                  <a:schemeClr val="bg1"/>
                </a:solidFill>
              </a:rPr>
              <a:t>p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.</a:t>
            </a:r>
          </a:p>
          <a:p>
            <a:pPr marL="176213" indent="-1762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Let us partition the mean and variances as follows:</a:t>
            </a:r>
          </a:p>
          <a:p>
            <a:pPr marL="176213" indent="-176213">
              <a:spcBef>
                <a:spcPts val="17500"/>
              </a:spcBef>
              <a:spcAft>
                <a:spcPts val="1200"/>
              </a:spcAft>
            </a:pPr>
            <a:r>
              <a:rPr lang="en-US" altLang="en-US" sz="1800" b="1" dirty="0" smtClean="0">
                <a:solidFill>
                  <a:schemeClr val="bg1"/>
                </a:solidFill>
              </a:rPr>
              <a:t>	where        is common to all terms and       are different for each class.</a:t>
            </a:r>
          </a:p>
        </p:txBody>
      </p:sp>
      <p:graphicFrame>
        <p:nvGraphicFramePr>
          <p:cNvPr id="177160" name="Object 8"/>
          <p:cNvGraphicFramePr>
            <a:graphicFrameLocks noChangeAspect="1"/>
          </p:cNvGraphicFramePr>
          <p:nvPr/>
        </p:nvGraphicFramePr>
        <p:xfrm>
          <a:off x="438489" y="3779838"/>
          <a:ext cx="556260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3" imgW="5562360" imgH="1942920" progId="Equation.3">
                  <p:embed/>
                </p:oleObj>
              </mc:Choice>
              <mc:Fallback>
                <p:oleObj name="Equation" r:id="rId3" imgW="5562360" imgH="1942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89" y="3779838"/>
                        <a:ext cx="5562600" cy="194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1735" name="Object 7"/>
          <p:cNvGraphicFramePr>
            <a:graphicFrameLocks noChangeAspect="1"/>
          </p:cNvGraphicFramePr>
          <p:nvPr/>
        </p:nvGraphicFramePr>
        <p:xfrm>
          <a:off x="1164508" y="5834426"/>
          <a:ext cx="266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5" imgW="266400" imgH="291960" progId="Equation.3">
                  <p:embed/>
                </p:oleObj>
              </mc:Choice>
              <mc:Fallback>
                <p:oleObj name="Equation" r:id="rId5" imgW="2664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4508" y="5834426"/>
                        <a:ext cx="2667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1736" name="Object 8"/>
          <p:cNvGraphicFramePr>
            <a:graphicFrameLocks noChangeAspect="1"/>
          </p:cNvGraphicFramePr>
          <p:nvPr/>
        </p:nvGraphicFramePr>
        <p:xfrm>
          <a:off x="4537587" y="5741225"/>
          <a:ext cx="304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7" imgW="304560" imgH="507960" progId="Equation.DSMT4">
                  <p:embed/>
                </p:oleObj>
              </mc:Choice>
              <mc:Fallback>
                <p:oleObj name="Equation" r:id="rId7" imgW="30456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7587" y="5741225"/>
                        <a:ext cx="304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2192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Density and Likelihood Functions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9608" y="663678"/>
            <a:ext cx="8658225" cy="447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76213" indent="-1762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density function of a data point under the model, assuming a Gaussian model (as we did with PCA and LDA), is given by:</a:t>
            </a:r>
          </a:p>
          <a:p>
            <a:pPr marL="176213" indent="-176213">
              <a:spcBef>
                <a:spcPts val="9000"/>
              </a:spcBef>
              <a:spcAft>
                <a:spcPts val="1200"/>
              </a:spcAft>
            </a:pPr>
            <a:r>
              <a:rPr lang="en-US" altLang="en-US" sz="1800" b="1" dirty="0" smtClean="0">
                <a:solidFill>
                  <a:schemeClr val="bg1"/>
                </a:solidFill>
              </a:rPr>
              <a:t>	where         is an indicator function for the class assignment for each data point. (This simply represents the density function for the transformed data.)</a:t>
            </a:r>
          </a:p>
          <a:p>
            <a:pPr marL="176213" indent="-1762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log likelihood function is given by:</a:t>
            </a:r>
          </a:p>
          <a:p>
            <a:pPr marL="176213" indent="-176213">
              <a:spcBef>
                <a:spcPts val="7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Differentiating the likelihood with respect to the unknown means and variances gives:</a:t>
            </a:r>
          </a:p>
        </p:txBody>
      </p:sp>
      <p:graphicFrame>
        <p:nvGraphicFramePr>
          <p:cNvPr id="177160" name="Object 8"/>
          <p:cNvGraphicFramePr>
            <a:graphicFrameLocks noChangeAspect="1"/>
          </p:cNvGraphicFramePr>
          <p:nvPr/>
        </p:nvGraphicFramePr>
        <p:xfrm>
          <a:off x="446645" y="1306513"/>
          <a:ext cx="4749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17" name="Equation" r:id="rId3" imgW="4749480" imgH="990360" progId="Equation.3">
                  <p:embed/>
                </p:oleObj>
              </mc:Choice>
              <mc:Fallback>
                <p:oleObj name="Equation" r:id="rId3" imgW="474948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645" y="1306513"/>
                        <a:ext cx="47498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57" name="Object 5"/>
          <p:cNvGraphicFramePr>
            <a:graphicFrameLocks noChangeAspect="1"/>
          </p:cNvGraphicFramePr>
          <p:nvPr/>
        </p:nvGraphicFramePr>
        <p:xfrm>
          <a:off x="460121" y="3590622"/>
          <a:ext cx="8242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18" name="Equation" r:id="rId5" imgW="8242200" imgH="622080" progId="Equation.3">
                  <p:embed/>
                </p:oleObj>
              </mc:Choice>
              <mc:Fallback>
                <p:oleObj name="Equation" r:id="rId5" imgW="824220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121" y="3590622"/>
                        <a:ext cx="82423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58" name="Object 6"/>
          <p:cNvGraphicFramePr>
            <a:graphicFrameLocks noChangeAspect="1"/>
          </p:cNvGraphicFramePr>
          <p:nvPr/>
        </p:nvGraphicFramePr>
        <p:xfrm>
          <a:off x="1109663" y="2542763"/>
          <a:ext cx="4064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19" name="Equation" r:id="rId7" imgW="406080" imgH="266400" progId="Equation.3">
                  <p:embed/>
                </p:oleObj>
              </mc:Choice>
              <mc:Fallback>
                <p:oleObj name="Equation" r:id="rId7" imgW="4060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2542763"/>
                        <a:ext cx="4064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59" name="Object 7"/>
          <p:cNvGraphicFramePr>
            <a:graphicFrameLocks noChangeAspect="1"/>
          </p:cNvGraphicFramePr>
          <p:nvPr/>
        </p:nvGraphicFramePr>
        <p:xfrm>
          <a:off x="2316163" y="5011738"/>
          <a:ext cx="45466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20" name="Equation" r:id="rId9" imgW="4546440" imgH="1028520" progId="Equation.DSMT4">
                  <p:embed/>
                </p:oleObj>
              </mc:Choice>
              <mc:Fallback>
                <p:oleObj name="Equation" r:id="rId9" imgW="454644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6163" y="5011738"/>
                        <a:ext cx="45466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2841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Optimal Solution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9608" y="663678"/>
            <a:ext cx="86582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76213" indent="-1762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Substituting the optimal values into the likelihood equation, and then maximizing with respect to </a:t>
            </a:r>
            <a:r>
              <a:rPr lang="en-US" altLang="en-US" sz="1800" b="1" dirty="0" err="1" smtClean="0">
                <a:solidFill>
                  <a:schemeClr val="bg1"/>
                </a:solidFill>
                <a:sym typeface="Symbol"/>
              </a:rPr>
              <a:t>θ</a:t>
            </a:r>
            <a:r>
              <a:rPr lang="en-US" altLang="en-US" sz="1800" b="1" dirty="0" smtClean="0">
                <a:solidFill>
                  <a:schemeClr val="bg1"/>
                </a:solidFill>
                <a:sym typeface="Symbol"/>
              </a:rPr>
              <a:t> gives:</a:t>
            </a:r>
          </a:p>
          <a:p>
            <a:pPr marL="176213" indent="-176213">
              <a:spcBef>
                <a:spcPts val="48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  <a:sym typeface="Symbol"/>
              </a:rPr>
              <a:t>These equations do not have a closed-form solution. For the general case, we must solve them iteratively using a gradient descent algorithm and a two-step process in which we estimate means and variances from </a:t>
            </a:r>
            <a:r>
              <a:rPr lang="en-US" altLang="en-US" sz="1800" b="1" dirty="0" err="1">
                <a:solidFill>
                  <a:schemeClr val="bg1"/>
                </a:solidFill>
                <a:sym typeface="Symbol"/>
              </a:rPr>
              <a:t>θ</a:t>
            </a:r>
            <a:r>
              <a:rPr lang="en-US" altLang="en-US" sz="1800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en-US" altLang="en-US" sz="1800" b="1" dirty="0" smtClean="0">
                <a:solidFill>
                  <a:schemeClr val="bg1"/>
                </a:solidFill>
                <a:sym typeface="Symbol"/>
              </a:rPr>
              <a:t>and then estimate the optimal value of </a:t>
            </a:r>
            <a:r>
              <a:rPr lang="en-US" altLang="en-US" sz="1800" b="1" dirty="0" err="1">
                <a:solidFill>
                  <a:schemeClr val="bg1"/>
                </a:solidFill>
                <a:sym typeface="Symbol"/>
              </a:rPr>
              <a:t>θ</a:t>
            </a:r>
            <a:r>
              <a:rPr lang="en-US" altLang="en-US" sz="1800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en-US" altLang="en-US" sz="1800" b="1" dirty="0" smtClean="0">
                <a:solidFill>
                  <a:schemeClr val="bg1"/>
                </a:solidFill>
                <a:sym typeface="Symbol"/>
              </a:rPr>
              <a:t>from the means and variances.</a:t>
            </a:r>
          </a:p>
          <a:p>
            <a:pPr marL="176213" indent="-1762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  <a:sym typeface="Symbol"/>
              </a:rPr>
              <a:t>Simplifications exist for diagonal and equal covariances, but the benefits of the algorithm seem to diminish in these cases.</a:t>
            </a:r>
          </a:p>
          <a:p>
            <a:pPr marL="176213" indent="-1762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  <a:sym typeface="Symbol"/>
              </a:rPr>
              <a:t>To classify data, one must compute the log-likelihood distance from each class and then assign the class based on the maximum likelihood.</a:t>
            </a:r>
          </a:p>
          <a:p>
            <a:pPr marL="176213" indent="-1762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  <a:sym typeface="Symbol"/>
              </a:rPr>
              <a:t>Let’s work </a:t>
            </a:r>
            <a:r>
              <a:rPr lang="en-US" altLang="en-US" sz="1800" b="1" dirty="0" smtClean="0">
                <a:solidFill>
                  <a:schemeClr val="bg1"/>
                </a:solidFill>
                <a:sym typeface="Symbol"/>
                <a:hlinkClick r:id="rId3"/>
              </a:rPr>
              <a:t>some examples</a:t>
            </a:r>
            <a:r>
              <a:rPr lang="en-US" altLang="en-US" sz="1800" b="1" dirty="0" smtClean="0">
                <a:solidFill>
                  <a:schemeClr val="bg1"/>
                </a:solidFill>
                <a:sym typeface="Symbol"/>
              </a:rPr>
              <a:t> (class-dependent PCA, LDA and HLDA).</a:t>
            </a:r>
          </a:p>
          <a:p>
            <a:pPr marL="176213" indent="-1762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  <a:sym typeface="Symbol"/>
              </a:rPr>
              <a:t>HLDA training is significantly more expensive than PCA or LDA, but classification is of the same complexity as PCA and LDA because this is still essentially a linear transformation plus a </a:t>
            </a:r>
            <a:r>
              <a:rPr lang="en-US" altLang="en-US" sz="1800" b="1" dirty="0" err="1" smtClean="0">
                <a:solidFill>
                  <a:schemeClr val="bg1"/>
                </a:solidFill>
                <a:sym typeface="Symbol"/>
              </a:rPr>
              <a:t>Mahalanobis</a:t>
            </a:r>
            <a:r>
              <a:rPr lang="en-US" altLang="en-US" sz="1800" b="1" dirty="0" smtClean="0">
                <a:solidFill>
                  <a:schemeClr val="bg1"/>
                </a:solidFill>
                <a:sym typeface="Symbol"/>
              </a:rPr>
              <a:t> distance computation.</a:t>
            </a:r>
            <a:endParaRPr lang="en-US" altLang="en-US" sz="18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177160" name="Object 8"/>
          <p:cNvGraphicFramePr>
            <a:graphicFrameLocks noChangeAspect="1"/>
          </p:cNvGraphicFramePr>
          <p:nvPr/>
        </p:nvGraphicFramePr>
        <p:xfrm>
          <a:off x="474663" y="1236663"/>
          <a:ext cx="6400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1" name="Equation" r:id="rId4" imgW="6400800" imgH="672840" progId="Equation.DSMT4">
                  <p:embed/>
                </p:oleObj>
              </mc:Choice>
              <mc:Fallback>
                <p:oleObj name="Equation" r:id="rId4" imgW="640080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1236663"/>
                        <a:ext cx="64008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0088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Independent Component Analysis (ICA)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9608" y="663678"/>
            <a:ext cx="8658225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76213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Goal is to discover underlying structure in a signal.</a:t>
            </a:r>
          </a:p>
          <a:p>
            <a:pPr marL="176213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Originally gained popularity for applications in blind source separation (BSS), the process of extracting one or more unknown signals from noise</a:t>
            </a:r>
            <a:br>
              <a:rPr lang="en-US" altLang="en-US" sz="1800" b="1" dirty="0" smtClean="0">
                <a:solidFill>
                  <a:schemeClr val="bg1"/>
                </a:solidFill>
              </a:rPr>
            </a:br>
            <a:r>
              <a:rPr lang="en-US" altLang="en-US" sz="1800" b="1" dirty="0" smtClean="0">
                <a:solidFill>
                  <a:schemeClr val="bg1"/>
                </a:solidFill>
              </a:rPr>
              <a:t>(e.g., cocktail party effect).</a:t>
            </a:r>
          </a:p>
          <a:p>
            <a:pPr marL="176213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Most often applied to time series analysis though it can also be used for traditional pattern recognition problems. </a:t>
            </a:r>
          </a:p>
          <a:p>
            <a:pPr marL="176213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Define a signal  as a sum of statistically independent signals:</a:t>
            </a:r>
          </a:p>
          <a:p>
            <a:pPr marL="176213" indent="-176213">
              <a:spcAft>
                <a:spcPts val="1200"/>
              </a:spcAft>
              <a:buFont typeface="Arial" pitchFamily="34" charset="0"/>
              <a:buChar char="•"/>
            </a:pPr>
            <a:endParaRPr lang="en-US" altLang="en-US" sz="1800" b="1" dirty="0" smtClean="0">
              <a:solidFill>
                <a:schemeClr val="bg1"/>
              </a:solidFill>
            </a:endParaRPr>
          </a:p>
          <a:p>
            <a:pPr marL="176213" indent="-176213">
              <a:spcBef>
                <a:spcPts val="7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If we can estimate A, then we can compute s  by inverting A:</a:t>
            </a:r>
          </a:p>
          <a:p>
            <a:pPr marL="176213" indent="-176213">
              <a:spcBef>
                <a:spcPts val="3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This is the basic principle of blind </a:t>
            </a:r>
            <a:r>
              <a:rPr lang="en-US" altLang="en-US" sz="1800" b="1" dirty="0" err="1" smtClean="0">
                <a:solidFill>
                  <a:schemeClr val="bg1"/>
                </a:solidFill>
              </a:rPr>
              <a:t>deconvolution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or BSS.</a:t>
            </a:r>
          </a:p>
          <a:p>
            <a:pPr marL="176213" indent="-176213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unique aspect of ICA is that it attempts to model x as a sum of statistically independent non-Gaussian signals. Why?</a:t>
            </a:r>
          </a:p>
        </p:txBody>
      </p:sp>
      <p:graphicFrame>
        <p:nvGraphicFramePr>
          <p:cNvPr id="205826" name="Object 2"/>
          <p:cNvGraphicFramePr>
            <a:graphicFrameLocks noChangeAspect="1"/>
          </p:cNvGraphicFramePr>
          <p:nvPr/>
        </p:nvGraphicFramePr>
        <p:xfrm>
          <a:off x="441591" y="3149540"/>
          <a:ext cx="39878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5" name="Equation" r:id="rId3" imgW="3987720" imgH="1358640" progId="Equation.3">
                  <p:embed/>
                </p:oleObj>
              </mc:Choice>
              <mc:Fallback>
                <p:oleObj name="Equation" r:id="rId3" imgW="398772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591" y="3149540"/>
                        <a:ext cx="39878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27" name="Object 3"/>
          <p:cNvGraphicFramePr>
            <a:graphicFrameLocks noChangeAspect="1"/>
          </p:cNvGraphicFramePr>
          <p:nvPr/>
        </p:nvGraphicFramePr>
        <p:xfrm>
          <a:off x="461963" y="4935538"/>
          <a:ext cx="25527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6" name="Equation" r:id="rId5" imgW="2552400" imgH="355320" progId="Equation.DSMT4">
                  <p:embed/>
                </p:oleObj>
              </mc:Choice>
              <mc:Fallback>
                <p:oleObj name="Equation" r:id="rId5" imgW="25524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4935538"/>
                        <a:ext cx="25527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19642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Objective Function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9608" y="663678"/>
            <a:ext cx="865822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76213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Unlike mean square error approaches, ICA attempts to optimize the parameters of the model based on a variety of information theoretic measures:</a:t>
            </a:r>
          </a:p>
          <a:p>
            <a:pPr marL="339725" lvl="1" indent="-163513">
              <a:spcAft>
                <a:spcPts val="3000"/>
              </a:spcAft>
              <a:buFont typeface="Wingdings" pitchFamily="2" charset="2"/>
              <a:buChar char="§"/>
            </a:pPr>
            <a:r>
              <a:rPr lang="en-US" altLang="en-US" sz="1800" b="1" dirty="0" smtClean="0">
                <a:solidFill>
                  <a:schemeClr val="bg1"/>
                </a:solidFill>
              </a:rPr>
              <a:t>Mutual information:</a:t>
            </a:r>
          </a:p>
          <a:p>
            <a:pPr marL="339725" lvl="1" indent="-163513">
              <a:spcAft>
                <a:spcPts val="3000"/>
              </a:spcAft>
              <a:buFont typeface="Wingdings" pitchFamily="2" charset="2"/>
              <a:buChar char="§"/>
            </a:pPr>
            <a:r>
              <a:rPr lang="en-US" altLang="en-US" sz="1800" b="1" dirty="0" err="1" smtClean="0">
                <a:solidFill>
                  <a:schemeClr val="bg1"/>
                </a:solidFill>
              </a:rPr>
              <a:t>Negentropy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:</a:t>
            </a:r>
          </a:p>
          <a:p>
            <a:pPr marL="339725" lvl="1" indent="-163513"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>
                <a:solidFill>
                  <a:schemeClr val="bg1"/>
                </a:solidFill>
              </a:rPr>
              <a:t>Maximum likelihood:</a:t>
            </a:r>
          </a:p>
          <a:p>
            <a:pPr marL="176213" indent="-176213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Mutual information and </a:t>
            </a:r>
            <a:r>
              <a:rPr lang="en-US" altLang="en-US" sz="1800" b="1" dirty="0" err="1" smtClean="0">
                <a:solidFill>
                  <a:schemeClr val="bg1"/>
                </a:solidFill>
              </a:rPr>
              <a:t>Negentropy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are related by: </a:t>
            </a:r>
          </a:p>
          <a:p>
            <a:pPr marL="176213" indent="-176213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It is common in ICA to zero mean and </a:t>
            </a:r>
            <a:r>
              <a:rPr lang="en-US" altLang="en-US" sz="1800" b="1" dirty="0" err="1" smtClean="0">
                <a:solidFill>
                  <a:schemeClr val="bg1"/>
                </a:solidFill>
              </a:rPr>
              <a:t>prewhiten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the data (using PCA) so that the technique can focus on the non-Gaussian aspects of the data. Since these are linear operations, they do not impact the non-Gaussian aspects of the model.</a:t>
            </a:r>
          </a:p>
          <a:p>
            <a:pPr marL="176213" indent="-176213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There are no closed form solutions for the problem described above, and a gradient descent approach must be used to find the model parameters. We will need to develop more powerful mathematics to do this (e.g., the Expectation Maximization algorithm).</a:t>
            </a:r>
          </a:p>
        </p:txBody>
      </p:sp>
      <p:graphicFrame>
        <p:nvGraphicFramePr>
          <p:cNvPr id="205827" name="Object 3"/>
          <p:cNvGraphicFramePr>
            <a:graphicFrameLocks noChangeAspect="1"/>
          </p:cNvGraphicFramePr>
          <p:nvPr/>
        </p:nvGraphicFramePr>
        <p:xfrm>
          <a:off x="3077536" y="1488358"/>
          <a:ext cx="3073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9" name="Equation" r:id="rId3" imgW="3073320" imgH="622080" progId="Equation.3">
                  <p:embed/>
                </p:oleObj>
              </mc:Choice>
              <mc:Fallback>
                <p:oleObj name="Equation" r:id="rId3" imgW="307332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7536" y="1488358"/>
                        <a:ext cx="30734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52" name="Object 4"/>
          <p:cNvGraphicFramePr>
            <a:graphicFrameLocks noChangeAspect="1"/>
          </p:cNvGraphicFramePr>
          <p:nvPr/>
        </p:nvGraphicFramePr>
        <p:xfrm>
          <a:off x="3923307" y="2347200"/>
          <a:ext cx="2336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0" name="Equation" r:id="rId5" imgW="2336760" imgH="330120" progId="Equation.3">
                  <p:embed/>
                </p:oleObj>
              </mc:Choice>
              <mc:Fallback>
                <p:oleObj name="Equation" r:id="rId5" imgW="23367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307" y="2347200"/>
                        <a:ext cx="2336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53" name="Object 5"/>
          <p:cNvGraphicFramePr>
            <a:graphicFrameLocks noChangeAspect="1"/>
          </p:cNvGraphicFramePr>
          <p:nvPr/>
        </p:nvGraphicFramePr>
        <p:xfrm>
          <a:off x="4239765" y="2766455"/>
          <a:ext cx="3187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1" name="Equation" r:id="rId7" imgW="3187440" imgH="622080" progId="Equation.3">
                  <p:embed/>
                </p:oleObj>
              </mc:Choice>
              <mc:Fallback>
                <p:oleObj name="Equation" r:id="rId7" imgW="318744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9765" y="2766455"/>
                        <a:ext cx="31877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54" name="Object 6"/>
          <p:cNvGraphicFramePr>
            <a:graphicFrameLocks noChangeAspect="1"/>
          </p:cNvGraphicFramePr>
          <p:nvPr/>
        </p:nvGraphicFramePr>
        <p:xfrm>
          <a:off x="5965206" y="3518516"/>
          <a:ext cx="27178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2" name="Equation" r:id="rId9" imgW="2717640" imgH="495000" progId="Equation.DSMT4">
                  <p:embed/>
                </p:oleObj>
              </mc:Choice>
              <mc:Fallback>
                <p:oleObj name="Equation" r:id="rId9" imgW="271764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206" y="3518516"/>
                        <a:ext cx="27178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84084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chemeClr val="accent2"/>
                </a:solidFill>
              </a:rPr>
              <a:t>FastICA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9608" y="663678"/>
            <a:ext cx="86582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76213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One very popular algorithm for ICA is based on finding a projection of x that maximizes non-</a:t>
            </a:r>
            <a:r>
              <a:rPr lang="en-US" altLang="en-US" sz="1800" b="1" dirty="0" err="1" smtClean="0">
                <a:solidFill>
                  <a:schemeClr val="bg1"/>
                </a:solidFill>
              </a:rPr>
              <a:t>Gaussianity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.</a:t>
            </a:r>
          </a:p>
          <a:p>
            <a:pPr marL="176213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Define an approximation to </a:t>
            </a:r>
            <a:r>
              <a:rPr lang="en-US" altLang="en-US" sz="1800" b="1" dirty="0" err="1" smtClean="0">
                <a:solidFill>
                  <a:schemeClr val="bg1"/>
                </a:solidFill>
              </a:rPr>
              <a:t>Negentropy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:</a:t>
            </a:r>
          </a:p>
          <a:p>
            <a:pPr marL="176213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Use an iterative equation solver to find the weight vector, w:</a:t>
            </a:r>
          </a:p>
          <a:p>
            <a:pPr marL="339725" lvl="1" indent="-163513"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>
                <a:solidFill>
                  <a:schemeClr val="bg1"/>
                </a:solidFill>
              </a:rPr>
              <a:t>Choose an initial random guess for w.</a:t>
            </a:r>
          </a:p>
          <a:p>
            <a:pPr marL="339725" lvl="1" indent="-163513"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>
                <a:solidFill>
                  <a:schemeClr val="bg1"/>
                </a:solidFill>
              </a:rPr>
              <a:t>Compute:</a:t>
            </a:r>
          </a:p>
          <a:p>
            <a:pPr marL="339725" lvl="1" indent="-163513"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>
                <a:solidFill>
                  <a:schemeClr val="bg1"/>
                </a:solidFill>
              </a:rPr>
              <a:t>Let: </a:t>
            </a:r>
          </a:p>
          <a:p>
            <a:pPr marL="339725" lvl="1" indent="-163513"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>
                <a:solidFill>
                  <a:schemeClr val="bg1"/>
                </a:solidFill>
              </a:rPr>
              <a:t>If the direction of w changes, iterate.</a:t>
            </a:r>
          </a:p>
          <a:p>
            <a:pPr marL="176213" lvl="1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Later in the course we will see many iterative algorithms of this form, and formally derive their properties.</a:t>
            </a:r>
          </a:p>
          <a:p>
            <a:pPr marL="176213" lvl="1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err="1" smtClean="0">
                <a:solidFill>
                  <a:schemeClr val="bg1"/>
                </a:solidFill>
              </a:rPr>
              <a:t>FastICA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is very similar to a gradient descent solution of the maximum likelihood equations.</a:t>
            </a:r>
          </a:p>
          <a:p>
            <a:pPr marL="176213" lvl="1" indent="-17621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ICA has been successfully applied to a wide variety of BSS problems including audio, EEG, and financial data.</a:t>
            </a:r>
          </a:p>
        </p:txBody>
      </p:sp>
      <p:graphicFrame>
        <p:nvGraphicFramePr>
          <p:cNvPr id="206852" name="Object 4"/>
          <p:cNvGraphicFramePr>
            <a:graphicFrameLocks noChangeAspect="1"/>
          </p:cNvGraphicFramePr>
          <p:nvPr/>
        </p:nvGraphicFramePr>
        <p:xfrm>
          <a:off x="4863742" y="1317575"/>
          <a:ext cx="2667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03" name="Equation" r:id="rId3" imgW="2666880" imgH="355320" progId="Equation.3">
                  <p:embed/>
                </p:oleObj>
              </mc:Choice>
              <mc:Fallback>
                <p:oleObj name="Equation" r:id="rId3" imgW="266688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3742" y="1317575"/>
                        <a:ext cx="2667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54" name="Object 6"/>
          <p:cNvGraphicFramePr>
            <a:graphicFrameLocks noChangeAspect="1"/>
          </p:cNvGraphicFramePr>
          <p:nvPr/>
        </p:nvGraphicFramePr>
        <p:xfrm>
          <a:off x="1888913" y="2576360"/>
          <a:ext cx="3289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04" name="Equation" r:id="rId5" imgW="3288960" imgH="342720" progId="Equation.3">
                  <p:embed/>
                </p:oleObj>
              </mc:Choice>
              <mc:Fallback>
                <p:oleObj name="Equation" r:id="rId5" imgW="328896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8913" y="2576360"/>
                        <a:ext cx="3289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78" name="Object 6"/>
          <p:cNvGraphicFramePr>
            <a:graphicFrameLocks noChangeAspect="1"/>
          </p:cNvGraphicFramePr>
          <p:nvPr/>
        </p:nvGraphicFramePr>
        <p:xfrm>
          <a:off x="1224263" y="3011027"/>
          <a:ext cx="1206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05" name="Equation" r:id="rId7" imgW="1206360" imgH="368280" progId="Equation.DSMT4">
                  <p:embed/>
                </p:oleObj>
              </mc:Choice>
              <mc:Fallback>
                <p:oleObj name="Equation" r:id="rId7" imgW="12063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4263" y="3011027"/>
                        <a:ext cx="12065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471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72783" y="682625"/>
            <a:ext cx="868838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1450" indent="-171450">
              <a:spcBef>
                <a:spcPct val="50000"/>
              </a:spcBef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  <a:sym typeface="Symbol"/>
              </a:rPr>
              <a:t>HLDA is used when random variables have different variances.</a:t>
            </a:r>
          </a:p>
          <a:p>
            <a:pPr marL="171450" indent="-171450">
              <a:spcBef>
                <a:spcPct val="50000"/>
              </a:spcBef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ICA assumes the random variables are linear </a:t>
            </a:r>
            <a:r>
              <a:rPr lang="en-US" sz="1800" b="1" dirty="0">
                <a:solidFill>
                  <a:schemeClr val="bg1"/>
                </a:solidFill>
              </a:rPr>
              <a:t>mixtures of some unknown latent variables, and the mixing system is also unknown. The latent variables are assumed </a:t>
            </a:r>
            <a:r>
              <a:rPr lang="en-US" sz="1800" b="1" dirty="0" smtClean="0">
                <a:solidFill>
                  <a:schemeClr val="bg1"/>
                </a:solidFill>
              </a:rPr>
              <a:t>non-Gaussian </a:t>
            </a:r>
            <a:r>
              <a:rPr lang="en-US" sz="1800" b="1" dirty="0">
                <a:solidFill>
                  <a:schemeClr val="bg1"/>
                </a:solidFill>
              </a:rPr>
              <a:t>and mutually independent, and they are called the independent components of the observed data. These independent components, also called sources or factors, can be found by ICA</a:t>
            </a:r>
            <a:r>
              <a:rPr lang="en-US" sz="1800" b="1" dirty="0" smtClean="0">
                <a:solidFill>
                  <a:schemeClr val="bg1"/>
                </a:solidFill>
              </a:rPr>
              <a:t>.</a:t>
            </a:r>
          </a:p>
          <a:p>
            <a:pPr marL="171450" indent="-171450">
              <a:spcBef>
                <a:spcPct val="50000"/>
              </a:spcBef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  <a:sym typeface="Symbol"/>
              </a:rPr>
              <a:t>There are many other forms of component analysis including neural network based approaches (e.g., nonlinear PCA, learning vector quantization – LVQ), kernel-based approaches that use data-driven kernels, probabilistic ICA, and support vector machines.</a:t>
            </a:r>
          </a:p>
        </p:txBody>
      </p:sp>
    </p:spTree>
    <p:extLst>
      <p:ext uri="{BB962C8B-B14F-4D97-AF65-F5344CB8AC3E}">
        <p14:creationId xmlns:p14="http://schemas.microsoft.com/office/powerpoint/2010/main" val="89363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cture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7152</TotalTime>
  <Words>796</Words>
  <Application>Microsoft Macintosh PowerPoint</Application>
  <PresentationFormat>Letter Paper (8.5x11 in)</PresentationFormat>
  <Paragraphs>74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Symbol</vt:lpstr>
      <vt:lpstr>Times New Roman</vt:lpstr>
      <vt:lpstr>Wingdings</vt:lpstr>
      <vt:lpstr>Arial</vt:lpstr>
      <vt:lpstr>lecture_title</vt:lpstr>
      <vt:lpstr>isip_default</vt:lpstr>
      <vt:lpstr>lecture_default</vt:lpstr>
      <vt:lpstr>1_isip_default</vt:lpstr>
      <vt:lpstr>1_lecture_title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402</cp:revision>
  <dcterms:created xsi:type="dcterms:W3CDTF">2002-09-12T17:13:32Z</dcterms:created>
  <dcterms:modified xsi:type="dcterms:W3CDTF">2016-09-23T15:33:29Z</dcterms:modified>
</cp:coreProperties>
</file>