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5"/>
  </p:notesMasterIdLst>
  <p:handoutMasterIdLst>
    <p:handoutMasterId r:id="rId16"/>
  </p:handoutMasterIdLst>
  <p:sldIdLst>
    <p:sldId id="356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396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0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928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Relationship Id="rId3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nald_Fisher" TargetMode="External"/><Relationship Id="rId4" Type="http://schemas.openxmlformats.org/officeDocument/2006/relationships/hyperlink" Target="http://www.dtreg.com/lda.htm" TargetMode="External"/><Relationship Id="rId5" Type="http://schemas.openxmlformats.org/officeDocument/2006/relationships/hyperlink" Target="http://www.statsoft.com/textbook/stdiscan.html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sip.piconepress.com/projects/speech/software/demonstrations/applets/util/pattern_recognition/curren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0.w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rojects/speech/software/demonstrations/applets/util/pattern_recognition/current/" TargetMode="Externa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11: </a:t>
            </a:r>
            <a:r>
              <a:rPr lang="en-US" b="1" dirty="0">
                <a:solidFill>
                  <a:schemeClr val="accent2"/>
                </a:solidFill>
              </a:rPr>
              <a:t>A</a:t>
            </a:r>
            <a:r>
              <a:rPr lang="en-US" b="1" dirty="0" smtClean="0">
                <a:solidFill>
                  <a:schemeClr val="accent2"/>
                </a:solidFill>
              </a:rPr>
              <a:t>dvanced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42018"/>
            <a:ext cx="5077797" cy="46015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err="1" smtClean="0">
                <a:solidFill>
                  <a:schemeClr val="bg1"/>
                </a:solidFill>
              </a:rPr>
              <a:t>Heteroscedastic</a:t>
            </a:r>
            <a:r>
              <a:rPr lang="en-US" sz="1800" b="1" kern="0" dirty="0" smtClean="0">
                <a:solidFill>
                  <a:schemeClr val="bg1"/>
                </a:solidFill>
              </a:rPr>
              <a:t> LDA</a:t>
            </a:r>
            <a:br>
              <a:rPr lang="en-US" sz="1800" b="1" kern="0" dirty="0" smtClean="0">
                <a:solidFill>
                  <a:schemeClr val="bg1"/>
                </a:solidFill>
              </a:rPr>
            </a:br>
            <a:r>
              <a:rPr lang="en-US" sz="1800" b="1" kern="0" dirty="0" smtClean="0">
                <a:solidFill>
                  <a:schemeClr val="bg1"/>
                </a:solidFill>
              </a:rPr>
              <a:t>Independent Component Analysis</a:t>
            </a:r>
            <a:r>
              <a:rPr lang="en-US" sz="1800" b="1" kern="0" dirty="0">
                <a:solidFill>
                  <a:schemeClr val="bg1"/>
                </a:solidFill>
              </a:rPr>
              <a:t/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Examples</a:t>
            </a:r>
          </a:p>
          <a:p>
            <a:pPr marL="176213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br>
              <a:rPr lang="en-US" b="1" kern="0" dirty="0" smtClean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Java PR Applet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W.P.: Fisher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DTREG: LDA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S.S.: 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DFA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</a:t>
            </a: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	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6578" y="3355901"/>
            <a:ext cx="2739206" cy="29145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99006" y="1551960"/>
            <a:ext cx="1866748" cy="229645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Heteroscedastic Linear Discriminant Analysis (HLDA)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Heteroscedastic: when random variables have different variances.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When might we observe </a:t>
            </a:r>
            <a:r>
              <a:rPr lang="en-US" sz="1800" b="1" dirty="0" smtClean="0"/>
              <a:t>heteroscedasticity?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Suppose 100 students enroll in a typing class — some of which have typing experience and some of which do not.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first class there would be a great deal of dispersion in the number of typing mistakes.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final class the dispersion would be smaller.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error variance is non-constant — it decreases as time increases.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example is shown to the right. The two classes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have nearly the same mean, but different variances,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and the variances differ in one direction.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LDA would project these classes onto a line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that does not achieve maximal separation.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seeks a transform that will account for the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unequal variances.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is typically useful when classes have significant overlap.</a:t>
            </a:r>
          </a:p>
        </p:txBody>
      </p:sp>
      <p:pic>
        <p:nvPicPr>
          <p:cNvPr id="200711" name="Picture 7"/>
          <p:cNvPicPr>
            <a:picLocks noChangeAspect="1" noChangeArrowheads="1"/>
          </p:cNvPicPr>
          <p:nvPr/>
        </p:nvPicPr>
        <p:blipFill>
          <a:blip r:embed="rId2"/>
          <a:srcRect l="22621" t="16807" r="24173" b="6509"/>
          <a:stretch>
            <a:fillRect/>
          </a:stretch>
        </p:blipFill>
        <p:spPr bwMode="auto">
          <a:xfrm>
            <a:off x="7090823" y="3834582"/>
            <a:ext cx="1713964" cy="187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flipV="1">
            <a:off x="5456903" y="4129548"/>
            <a:ext cx="2728452" cy="79641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40361" y="5526088"/>
            <a:ext cx="1386349" cy="18153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60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Partitioning Our Parameter Vector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W be partitioned into the first </a:t>
            </a:r>
            <a:r>
              <a:rPr lang="en-US" altLang="en-US" sz="1800" dirty="0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retain, and the remaining </a:t>
            </a:r>
            <a:r>
              <a:rPr lang="en-US" altLang="en-US" sz="1800" dirty="0" smtClean="0">
                <a:solidFill>
                  <a:schemeClr val="bg1"/>
                </a:solidFill>
              </a:rPr>
              <a:t>d-p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discard.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Then the dimensionality reduction problem can be viewed in two steps: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non-singular transform is applied to x to transform the features, and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dimensionality reduction is performed where reduce the output of this linear transformation, y, to a reduced dimension vector,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us partition the mean and variances as follows:</a:t>
            </a:r>
          </a:p>
          <a:p>
            <a:pPr marL="176213" indent="-176213">
              <a:spcBef>
                <a:spcPts val="175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is common to all terms and       are different for each class.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38489" y="3779838"/>
          <a:ext cx="5562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5562360" imgH="1942920" progId="Equation.3">
                  <p:embed/>
                </p:oleObj>
              </mc:Choice>
              <mc:Fallback>
                <p:oleObj name="Equation" r:id="rId3" imgW="5562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89" y="3779838"/>
                        <a:ext cx="5562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1164508" y="5834426"/>
          <a:ext cx="26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266400" imgH="291960" progId="Equation.3">
                  <p:embed/>
                </p:oleObj>
              </mc:Choice>
              <mc:Fallback>
                <p:oleObj name="Equation" r:id="rId5" imgW="266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508" y="5834426"/>
                        <a:ext cx="266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4537587" y="5741225"/>
          <a:ext cx="304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304560" imgH="507960" progId="Equation.DSMT4">
                  <p:embed/>
                </p:oleObj>
              </mc:Choice>
              <mc:Fallback>
                <p:oleObj name="Equation" r:id="rId7" imgW="304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587" y="5741225"/>
                        <a:ext cx="304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192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Density and Likelihood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density function of a data point under the model, assuming a Gaussian model (as we did with PCA and LDA), is given by:</a:t>
            </a:r>
          </a:p>
          <a:p>
            <a:pPr marL="176213" indent="-176213">
              <a:spcBef>
                <a:spcPts val="90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 is an indicator function for the class assignment for each data point. (This simply represents the density function for the transformed data.)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likelihood function is given by:</a:t>
            </a: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Differentiating the likelihood with respect to the unknown means and variances gives: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46645" y="1306513"/>
          <a:ext cx="474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7" name="Equation" r:id="rId3" imgW="4749480" imgH="990360" progId="Equation.3">
                  <p:embed/>
                </p:oleObj>
              </mc:Choice>
              <mc:Fallback>
                <p:oleObj name="Equation" r:id="rId3" imgW="47494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45" y="1306513"/>
                        <a:ext cx="474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121" y="3590622"/>
          <a:ext cx="824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8" name="Equation" r:id="rId5" imgW="8242200" imgH="622080" progId="Equation.3">
                  <p:embed/>
                </p:oleObj>
              </mc:Choice>
              <mc:Fallback>
                <p:oleObj name="Equation" r:id="rId5" imgW="82422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21" y="3590622"/>
                        <a:ext cx="82423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1109663" y="2542763"/>
          <a:ext cx="406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9" name="Equation" r:id="rId7" imgW="406080" imgH="266400" progId="Equation.3">
                  <p:embed/>
                </p:oleObj>
              </mc:Choice>
              <mc:Fallback>
                <p:oleObj name="Equation" r:id="rId7" imgW="406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542763"/>
                        <a:ext cx="406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2316163" y="5011738"/>
          <a:ext cx="4546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0" name="Equation" r:id="rId9" imgW="4546440" imgH="1028520" progId="Equation.DSMT4">
                  <p:embed/>
                </p:oleObj>
              </mc:Choice>
              <mc:Fallback>
                <p:oleObj name="Equation" r:id="rId9" imgW="454644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5011738"/>
                        <a:ext cx="4546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841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Solution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Substituting the optimal values into the likelihood equation, and then maximizing with respect to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gives:</a:t>
            </a:r>
          </a:p>
          <a:p>
            <a:pPr marL="176213" indent="-176213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These equations do not have a closed-form solution. For the general case, we must solve them iteratively using a gradient descent algorithm and a two-step process in which we estimate means and variances from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and then estimate the optimal value of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from the means and variances.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Simplifications exist for diagonal and equal covariances, but the benefits of the algorithm seem to diminish in these cases.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To classify data, one must compute the log-likelihood distance from each class and then assign the class based on the maximum likelihood.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(class-dependent PCA, LDA and HLDA).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HLDA training is significantly more expensive than PCA or LDA, but classification is of the same complexity as PCA and LDA because this is still essentially a linear transformation plus a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distance computation.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74663" y="1236663"/>
          <a:ext cx="6400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1" name="Equation" r:id="rId4" imgW="6400800" imgH="672840" progId="Equation.DSMT4">
                  <p:embed/>
                </p:oleObj>
              </mc:Choice>
              <mc:Fallback>
                <p:oleObj name="Equation" r:id="rId4" imgW="64008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236663"/>
                        <a:ext cx="6400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0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Independent Component Analysis (ICA)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Goal is to discover underlying structure in a signal.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Originally gained popularity for applications in blind source separation (BSS), the process of extracting one or more unknown signals from noise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(e.g., cocktail party effect).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Most often applied to time series analysis though it can also be used for traditional pattern recognition problems. 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signal  as a sum of statistically independent signals: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we can estimate A, then we can compute s  by inverting A:</a:t>
            </a:r>
          </a:p>
          <a:p>
            <a:pPr marL="176213" indent="-176213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the basic principle of blind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deconvolution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or BSS.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unique aspect of ICA is that it attempts to model x as a sum of statistically independent non-Gaussian signals. Why?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441591" y="3149540"/>
          <a:ext cx="39878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5" name="Equation" r:id="rId3" imgW="3987720" imgH="1358640" progId="Equation.3">
                  <p:embed/>
                </p:oleObj>
              </mc:Choice>
              <mc:Fallback>
                <p:oleObj name="Equation" r:id="rId3" imgW="39877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591" y="3149540"/>
                        <a:ext cx="39878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461963" y="4935538"/>
          <a:ext cx="2552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6" name="Equation" r:id="rId5" imgW="2552400" imgH="355320" progId="Equation.DSMT4">
                  <p:embed/>
                </p:oleObj>
              </mc:Choice>
              <mc:Fallback>
                <p:oleObj name="Equation" r:id="rId5" imgW="2552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4935538"/>
                        <a:ext cx="2552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964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Objective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Unlike mean square error approaches, ICA attempts to optimize the parameters of the model based on a variety of information theoretic measures: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Maximum likelihood: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are related by: 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in ICA to zero mean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prewhiten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the data (using PCA) so that the technique can focus on the non-Gaussian aspects of the data. Since these are linear operations, they do not impact the non-Gaussian aspects of the model.</a:t>
            </a:r>
          </a:p>
          <a:p>
            <a:pPr marL="176213" indent="-176213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are no closed form solutions for the problem described above, and a gradient descent approach must be used to find the model parameters. We will need to develop more powerful mathematics to do this (e.g., the Expectation Maximization algorithm).</a:t>
            </a:r>
          </a:p>
        </p:txBody>
      </p:sp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3077536" y="1488358"/>
          <a:ext cx="3073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9" name="Equation" r:id="rId3" imgW="3073320" imgH="622080" progId="Equation.3">
                  <p:embed/>
                </p:oleObj>
              </mc:Choice>
              <mc:Fallback>
                <p:oleObj name="Equation" r:id="rId3" imgW="30733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536" y="1488358"/>
                        <a:ext cx="3073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923307" y="2347200"/>
          <a:ext cx="2336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0" name="Equation" r:id="rId5" imgW="2336760" imgH="330120" progId="Equation.3">
                  <p:embed/>
                </p:oleObj>
              </mc:Choice>
              <mc:Fallback>
                <p:oleObj name="Equation" r:id="rId5" imgW="2336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307" y="2347200"/>
                        <a:ext cx="2336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4239765" y="2766455"/>
          <a:ext cx="3187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1" name="Equation" r:id="rId7" imgW="3187440" imgH="622080" progId="Equation.3">
                  <p:embed/>
                </p:oleObj>
              </mc:Choice>
              <mc:Fallback>
                <p:oleObj name="Equation" r:id="rId7" imgW="31874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9765" y="2766455"/>
                        <a:ext cx="3187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5965206" y="3518516"/>
          <a:ext cx="2717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2" name="Equation" r:id="rId9" imgW="2717640" imgH="495000" progId="Equation.DSMT4">
                  <p:embed/>
                </p:oleObj>
              </mc:Choice>
              <mc:Fallback>
                <p:oleObj name="Equation" r:id="rId9" imgW="27176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206" y="3518516"/>
                        <a:ext cx="2717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408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FastICA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One very popular algorithm for ICA is based on finding a projection of x that maximizes non-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Gaussianity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an approximation to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Use an iterative equation solver to find the weight vector, w: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Choose an initial random guess for w.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Compute: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Let: 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the direction of w changes, iterate.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Later in the course we will see many iterative algorithms of this form, and formally derive their properties.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FastICA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very similar to a gradient descent solution of the maximum likelihood equations.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ICA has been successfully applied to a wide variety of BSS problems including audio, EEG, and financial data.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4863742" y="1317575"/>
          <a:ext cx="2667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3" name="Equation" r:id="rId3" imgW="2666880" imgH="355320" progId="Equation.3">
                  <p:embed/>
                </p:oleObj>
              </mc:Choice>
              <mc:Fallback>
                <p:oleObj name="Equation" r:id="rId3" imgW="26668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742" y="1317575"/>
                        <a:ext cx="2667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1888913" y="2576360"/>
          <a:ext cx="3289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4" name="Equation" r:id="rId5" imgW="3288960" imgH="342720" progId="Equation.3">
                  <p:embed/>
                </p:oleObj>
              </mc:Choice>
              <mc:Fallback>
                <p:oleObj name="Equation" r:id="rId5" imgW="3288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8913" y="2576360"/>
                        <a:ext cx="3289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/>
        </p:nvGraphicFramePr>
        <p:xfrm>
          <a:off x="1224263" y="3011027"/>
          <a:ext cx="1206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5" name="Equation" r:id="rId7" imgW="1206360" imgH="368280" progId="Equation.DSMT4">
                  <p:embed/>
                </p:oleObj>
              </mc:Choice>
              <mc:Fallback>
                <p:oleObj name="Equation" r:id="rId7" imgW="1206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263" y="3011027"/>
                        <a:ext cx="1206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71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HLDA is used when random variables have different variances.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ICA assumes the random variables are linear </a:t>
            </a:r>
            <a:r>
              <a:rPr lang="en-US" sz="1800" b="1" dirty="0">
                <a:solidFill>
                  <a:schemeClr val="bg1"/>
                </a:solidFill>
              </a:rPr>
              <a:t>mixtures of some unknown latent variables, and the mixing system is also unknown. The latent variables are assumed </a:t>
            </a:r>
            <a:r>
              <a:rPr lang="en-US" sz="1800" b="1" dirty="0" smtClean="0">
                <a:solidFill>
                  <a:schemeClr val="bg1"/>
                </a:solidFill>
              </a:rPr>
              <a:t>non-Gaussian </a:t>
            </a:r>
            <a:r>
              <a:rPr lang="en-US" sz="1800" b="1" dirty="0">
                <a:solidFill>
                  <a:schemeClr val="bg1"/>
                </a:solidFill>
              </a:rPr>
              <a:t>and mutually independent, and they are called the independent components of the observed data. These independent components, also called sources or factors, can be found by ICA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There are many other forms of component analysis including neural network based approaches (e.g., nonlinear PCA, learning vector quantization – LVQ), kernel-based approaches that use data-driven kernels, probabilistic ICA, and support vector machines.</a:t>
            </a:r>
          </a:p>
        </p:txBody>
      </p:sp>
    </p:spTree>
    <p:extLst>
      <p:ext uri="{BB962C8B-B14F-4D97-AF65-F5344CB8AC3E}">
        <p14:creationId xmlns:p14="http://schemas.microsoft.com/office/powerpoint/2010/main" val="8936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7152</TotalTime>
  <Words>796</Words>
  <Application>Microsoft Macintosh PowerPoint</Application>
  <PresentationFormat>Letter Paper (8.5x11 in)</PresentationFormat>
  <Paragraphs>74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402</cp:revision>
  <dcterms:created xsi:type="dcterms:W3CDTF">2002-09-12T17:13:32Z</dcterms:created>
  <dcterms:modified xsi:type="dcterms:W3CDTF">2016-09-23T15:33:29Z</dcterms:modified>
</cp:coreProperties>
</file>