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5" r:id="rId2"/>
    <p:sldMasterId id="2147483677" r:id="rId3"/>
    <p:sldMasterId id="2147483682" r:id="rId4"/>
    <p:sldMasterId id="2147483694" r:id="rId5"/>
    <p:sldMasterId id="2147483698" r:id="rId6"/>
  </p:sldMasterIdLst>
  <p:notesMasterIdLst>
    <p:notesMasterId r:id="rId26"/>
  </p:notesMasterIdLst>
  <p:handoutMasterIdLst>
    <p:handoutMasterId r:id="rId27"/>
  </p:handoutMasterIdLst>
  <p:sldIdLst>
    <p:sldId id="356" r:id="rId7"/>
    <p:sldId id="314" r:id="rId8"/>
    <p:sldId id="364" r:id="rId9"/>
    <p:sldId id="366" r:id="rId10"/>
    <p:sldId id="367" r:id="rId11"/>
    <p:sldId id="370" r:id="rId12"/>
    <p:sldId id="373" r:id="rId13"/>
    <p:sldId id="374" r:id="rId14"/>
    <p:sldId id="376" r:id="rId15"/>
    <p:sldId id="383" r:id="rId16"/>
    <p:sldId id="375" r:id="rId17"/>
    <p:sldId id="371" r:id="rId18"/>
    <p:sldId id="372" r:id="rId19"/>
    <p:sldId id="377" r:id="rId20"/>
    <p:sldId id="378" r:id="rId21"/>
    <p:sldId id="379" r:id="rId22"/>
    <p:sldId id="380" r:id="rId23"/>
    <p:sldId id="381" r:id="rId24"/>
    <p:sldId id="382" r:id="rId2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pos="288">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10" autoAdjust="0"/>
    <p:restoredTop sz="95377" autoAdjust="0"/>
  </p:normalViewPr>
  <p:slideViewPr>
    <p:cSldViewPr snapToGrid="0">
      <p:cViewPr varScale="1">
        <p:scale>
          <a:sx n="91" d="100"/>
          <a:sy n="91" d="100"/>
        </p:scale>
        <p:origin x="1480" y="176"/>
      </p:cViewPr>
      <p:guideLst>
        <p:guide orient="horz" pos="146"/>
        <p:guide pos="28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 Id="rId2" Type="http://schemas.openxmlformats.org/officeDocument/2006/relationships/image" Target="../media/image11.wmf"/><Relationship Id="rId3"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1" Type="http://schemas.openxmlformats.org/officeDocument/2006/relationships/image" Target="../media/image22.wmf"/><Relationship Id="rId2"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emf"/><Relationship Id="rId1" Type="http://schemas.openxmlformats.org/officeDocument/2006/relationships/image" Target="../media/image27.wmf"/><Relationship Id="rId2"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D755E-F106-4DAC-886C-FC7CDB8F96C1}" type="slidenum">
              <a:rPr lang="en-US"/>
              <a:pPr/>
              <a:t>1</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52744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17A38-BA66-40A0-97E8-5809CB1A57F4}" type="slidenum">
              <a:rPr lang="en-US"/>
              <a:pPr/>
              <a:t>15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07065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518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310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7407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640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021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02113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7345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582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58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604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1019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theme" Target="../theme/theme5.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8527: </a:t>
            </a:r>
            <a:r>
              <a:rPr lang="en-US" sz="1200" b="1" dirty="0">
                <a:solidFill>
                  <a:srgbClr val="892034"/>
                </a:solidFill>
              </a:rPr>
              <a:t>Lecture </a:t>
            </a:r>
            <a:r>
              <a:rPr lang="en-US" sz="1200" b="1" dirty="0" smtClean="0">
                <a:solidFill>
                  <a:srgbClr val="892034"/>
                </a:solidFill>
              </a:rPr>
              <a:t>05,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8443: Lecture </a:t>
            </a:r>
            <a:r>
              <a:rPr lang="en-US" sz="1200" b="1" dirty="0" smtClean="0">
                <a:solidFill>
                  <a:srgbClr val="892034"/>
                </a:solidFill>
              </a:rPr>
              <a:t>09,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smtClean="0"/>
              <a:t>ECE 8527 – Introduction to Machine Learning and Pattern Recognition</a:t>
            </a:r>
            <a:endParaRPr lang="en-US" dirty="0"/>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8527: </a:t>
            </a:r>
            <a:r>
              <a:rPr lang="en-US" sz="1200" b="1" dirty="0">
                <a:solidFill>
                  <a:srgbClr val="892034"/>
                </a:solidFill>
              </a:rPr>
              <a:t>Lecture </a:t>
            </a:r>
            <a:r>
              <a:rPr lang="en-US" sz="1200" b="1" dirty="0" smtClean="0">
                <a:solidFill>
                  <a:srgbClr val="892034"/>
                </a:solidFill>
              </a:rPr>
              <a:t>04,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5087324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hyperlink" Target="http://www.isip.piconepress.com/projects/speech/software/demonstrations/applets/util/pattern_recognition/current/index.shtml" TargetMode="External"/><Relationship Id="rId13" Type="http://schemas.openxmlformats.org/officeDocument/2006/relationships/image" Target="../media/image4.png"/><Relationship Id="rId1" Type="http://schemas.openxmlformats.org/officeDocument/2006/relationships/slideLayout" Target="../slideLayouts/slideLayout29.xml"/><Relationship Id="rId2" Type="http://schemas.openxmlformats.org/officeDocument/2006/relationships/hyperlink" Target="http://www.rii.ricoh.com/~stork/DHSch2part3.ppt" TargetMode="External"/><Relationship Id="rId3" Type="http://schemas.openxmlformats.org/officeDocument/2006/relationships/hyperlink" Target="http://www.amazon.com/exec/obidos/ASIN/0122698517/p11-20/ref=nosim/103-0027154-0169445" TargetMode="External"/><Relationship Id="rId4" Type="http://schemas.openxmlformats.org/officeDocument/2006/relationships/hyperlink" Target="http://meru.cecs.missouri.edu/courses/cecs476/" TargetMode="External"/><Relationship Id="rId5" Type="http://schemas.openxmlformats.org/officeDocument/2006/relationships/hyperlink" Target="http://www.cosmolearning.com/video-lectures/learning-algorithms-generative-gaussian-discriminant-analysis-digression/" TargetMode="External"/><Relationship Id="rId6" Type="http://schemas.openxmlformats.org/officeDocument/2006/relationships/hyperlink" Target="http://gim.unmc.edu/dxtests/ROC1.htm" TargetMode="External"/><Relationship Id="rId7" Type="http://schemas.openxmlformats.org/officeDocument/2006/relationships/hyperlink" Target="http://www.isip.piconepress.com/courses/temple/ece_8527/lectures/current/lecture_03_det.pdf" TargetMode="External"/><Relationship Id="rId8" Type="http://schemas.openxmlformats.org/officeDocument/2006/relationships/hyperlink" Target="http://www.engr.sjsu.edu/~knapp/HCIRODPR/PR_simp/bndrys.htm" TargetMode="External"/><Relationship Id="rId9" Type="http://schemas.openxmlformats.org/officeDocument/2006/relationships/image" Target="../media/image2.png"/><Relationship Id="rId10" Type="http://schemas.openxmlformats.org/officeDocument/2006/relationships/hyperlink" Target="http://www.openchannelfoundation.org/VascAlert/ROC.gi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sip.piconepress.com/projects/speech/software/demonstrations/applets/util/pattern_recognition/current/" TargetMode="Externa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6.wmf"/><Relationship Id="rId1" Type="http://schemas.openxmlformats.org/officeDocument/2006/relationships/vmlDrawing" Target="../drawings/vmlDrawing5.vml"/><Relationship Id="rId2" Type="http://schemas.openxmlformats.org/officeDocument/2006/relationships/slideLayout" Target="../slideLayouts/slideLayout3.xml"/><Relationship Id="rId3" Type="http://schemas.openxmlformats.org/officeDocument/2006/relationships/oleObject" Target="../embeddings/oleObject8.bin"/><Relationship Id="rId4" Type="http://schemas.openxmlformats.org/officeDocument/2006/relationships/image" Target="../media/image22.wmf"/><Relationship Id="rId5" Type="http://schemas.openxmlformats.org/officeDocument/2006/relationships/oleObject" Target="../embeddings/oleObject9.bin"/><Relationship Id="rId6" Type="http://schemas.openxmlformats.org/officeDocument/2006/relationships/image" Target="../media/image23.wmf"/><Relationship Id="rId7" Type="http://schemas.openxmlformats.org/officeDocument/2006/relationships/oleObject" Target="../embeddings/oleObject10.bin"/><Relationship Id="rId8" Type="http://schemas.openxmlformats.org/officeDocument/2006/relationships/image" Target="../media/image24.wmf"/><Relationship Id="rId9" Type="http://schemas.openxmlformats.org/officeDocument/2006/relationships/oleObject" Target="../embeddings/oleObject11.bin"/><Relationship Id="rId10" Type="http://schemas.openxmlformats.org/officeDocument/2006/relationships/image" Target="../media/image25.w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31.wmf"/><Relationship Id="rId13" Type="http://schemas.openxmlformats.org/officeDocument/2006/relationships/oleObject" Target="../embeddings/oleObject18.bin"/><Relationship Id="rId14" Type="http://schemas.openxmlformats.org/officeDocument/2006/relationships/image" Target="../media/image32.emf"/><Relationship Id="rId1" Type="http://schemas.openxmlformats.org/officeDocument/2006/relationships/vmlDrawing" Target="../drawings/vmlDrawing6.vml"/><Relationship Id="rId2" Type="http://schemas.openxmlformats.org/officeDocument/2006/relationships/slideLayout" Target="../slideLayouts/slideLayout3.xml"/><Relationship Id="rId3" Type="http://schemas.openxmlformats.org/officeDocument/2006/relationships/oleObject" Target="../embeddings/oleObject13.bin"/><Relationship Id="rId4" Type="http://schemas.openxmlformats.org/officeDocument/2006/relationships/image" Target="../media/image27.wmf"/><Relationship Id="rId5" Type="http://schemas.openxmlformats.org/officeDocument/2006/relationships/oleObject" Target="../embeddings/oleObject14.bin"/><Relationship Id="rId6" Type="http://schemas.openxmlformats.org/officeDocument/2006/relationships/image" Target="../media/image28.emf"/><Relationship Id="rId7" Type="http://schemas.openxmlformats.org/officeDocument/2006/relationships/oleObject" Target="../embeddings/oleObject15.bin"/><Relationship Id="rId8" Type="http://schemas.openxmlformats.org/officeDocument/2006/relationships/image" Target="../media/image29.wmf"/><Relationship Id="rId9" Type="http://schemas.openxmlformats.org/officeDocument/2006/relationships/oleObject" Target="../embeddings/oleObject16.bin"/><Relationship Id="rId10"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9.bin"/><Relationship Id="rId5" Type="http://schemas.openxmlformats.org/officeDocument/2006/relationships/image" Target="../media/image33.w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4.wmf"/><Relationship Id="rId5" Type="http://schemas.openxmlformats.org/officeDocument/2006/relationships/oleObject" Target="../embeddings/oleObject21.bin"/><Relationship Id="rId6" Type="http://schemas.openxmlformats.org/officeDocument/2006/relationships/image" Target="../media/image11.wmf"/><Relationship Id="rId7" Type="http://schemas.openxmlformats.org/officeDocument/2006/relationships/oleObject" Target="../embeddings/oleObject22.bin"/><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5.wmf"/><Relationship Id="rId5" Type="http://schemas.openxmlformats.org/officeDocument/2006/relationships/oleObject" Target="../embeddings/oleObject24.bin"/><Relationship Id="rId6" Type="http://schemas.openxmlformats.org/officeDocument/2006/relationships/image" Target="../media/image36.wmf"/><Relationship Id="rId7" Type="http://schemas.openxmlformats.org/officeDocument/2006/relationships/image" Target="../media/image37.png"/><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8.wmf"/><Relationship Id="rId5" Type="http://schemas.openxmlformats.org/officeDocument/2006/relationships/oleObject" Target="../embeddings/oleObject26.bin"/><Relationship Id="rId6" Type="http://schemas.openxmlformats.org/officeDocument/2006/relationships/image" Target="../media/image11.wmf"/><Relationship Id="rId7" Type="http://schemas.openxmlformats.org/officeDocument/2006/relationships/oleObject" Target="../embeddings/oleObject27.bin"/><Relationship Id="rId8" Type="http://schemas.openxmlformats.org/officeDocument/2006/relationships/oleObject" Target="../embeddings/oleObject28.bin"/><Relationship Id="rId9" Type="http://schemas.openxmlformats.org/officeDocument/2006/relationships/image" Target="../media/image39.wmf"/><Relationship Id="rId10" Type="http://schemas.openxmlformats.org/officeDocument/2006/relationships/hyperlink" Target="http://en.wikipedia.org/wiki/Occam's_Razor" TargetMode="External"/><Relationship Id="rId1" Type="http://schemas.openxmlformats.org/officeDocument/2006/relationships/vmlDrawing" Target="../drawings/vmlDrawing10.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5" Type="http://schemas.openxmlformats.org/officeDocument/2006/relationships/oleObject" Target="../embeddings/oleObject2.bin"/><Relationship Id="rId6" Type="http://schemas.openxmlformats.org/officeDocument/2006/relationships/image" Target="../media/image6.wmf"/><Relationship Id="rId7" Type="http://schemas.openxmlformats.org/officeDocument/2006/relationships/oleObject" Target="../embeddings/oleObject3.bin"/><Relationship Id="rId8"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wmf"/><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wmf"/><Relationship Id="rId5" Type="http://schemas.openxmlformats.org/officeDocument/2006/relationships/oleObject" Target="../embeddings/oleObject6.bin"/><Relationship Id="rId6"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oleObject" Target="../embeddings/oleObject7.bin"/><Relationship Id="rId5" Type="http://schemas.openxmlformats.org/officeDocument/2006/relationships/image" Target="../media/image14.wmf"/><Relationship Id="rId6"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Sensitivity_and_specificity" TargetMode="Externa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a:t>
            </a:r>
            <a:r>
              <a:rPr lang="en-US" b="1" dirty="0" smtClean="0">
                <a:solidFill>
                  <a:schemeClr val="accent1"/>
                </a:solidFill>
              </a:rPr>
              <a:t>05: </a:t>
            </a:r>
            <a:r>
              <a:rPr lang="en-US" b="1" dirty="0" smtClean="0">
                <a:solidFill>
                  <a:srgbClr val="004000"/>
                </a:solidFill>
              </a:rPr>
              <a:t>THRESHOLD DECODING</a:t>
            </a:r>
            <a:endParaRPr lang="en-US" b="1" dirty="0">
              <a:solidFill>
                <a:srgbClr val="004000"/>
              </a:solidFill>
            </a:endParaRPr>
          </a:p>
        </p:txBody>
      </p:sp>
      <p:sp>
        <p:nvSpPr>
          <p:cNvPr id="9" name="Rectangle 3"/>
          <p:cNvSpPr txBox="1">
            <a:spLocks noChangeArrowheads="1"/>
          </p:cNvSpPr>
          <p:nvPr/>
        </p:nvSpPr>
        <p:spPr bwMode="auto">
          <a:xfrm>
            <a:off x="541338" y="1358900"/>
            <a:ext cx="4721225" cy="440182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eaLnBrk="0" hangingPunct="0">
              <a:spcAft>
                <a:spcPts val="0"/>
              </a:spcAft>
              <a:defRPr/>
            </a:pPr>
            <a:r>
              <a:rPr kumimoji="0" lang="en-US" sz="2400" b="1" i="0" u="none" strike="noStrike" kern="0" cap="none" spc="0" normalizeH="0" baseline="0" noProof="0" dirty="0" smtClean="0">
                <a:ln>
                  <a:noFill/>
                </a:ln>
                <a:solidFill>
                  <a:schemeClr val="accent1"/>
                </a:solidFill>
                <a:effectLst/>
                <a:uLnTx/>
                <a:uFillTx/>
                <a:latin typeface="+mn-lt"/>
                <a:ea typeface="+mn-ea"/>
                <a:cs typeface="+mn-cs"/>
              </a:rPr>
              <a:t>•	Objectives:</a:t>
            </a:r>
            <a:br>
              <a:rPr kumimoji="0" lang="en-US" sz="2400" b="1" i="0" u="none" strike="noStrike" kern="0" cap="none" spc="0" normalizeH="0" baseline="0" noProof="0" dirty="0" smtClean="0">
                <a:ln>
                  <a:noFill/>
                </a:ln>
                <a:solidFill>
                  <a:schemeClr val="accent1"/>
                </a:solidFill>
                <a:effectLst/>
                <a:uLnTx/>
                <a:uFillTx/>
                <a:latin typeface="+mn-lt"/>
                <a:ea typeface="+mn-ea"/>
                <a:cs typeface="+mn-cs"/>
              </a:rPr>
            </a:br>
            <a:r>
              <a:rPr lang="en-US" sz="1800" b="1" kern="0" noProof="0" dirty="0" smtClean="0">
                <a:solidFill>
                  <a:schemeClr val="accent2"/>
                </a:solidFill>
                <a:latin typeface="+mn-lt"/>
              </a:rPr>
              <a:t>Gaussian Random Variables</a:t>
            </a:r>
            <a:br>
              <a:rPr lang="en-US" sz="1800" b="1" kern="0" noProof="0" dirty="0" smtClean="0">
                <a:solidFill>
                  <a:schemeClr val="accent2"/>
                </a:solidFill>
                <a:latin typeface="+mn-lt"/>
              </a:rPr>
            </a:br>
            <a:r>
              <a:rPr lang="en-US" sz="1800" b="1" kern="0" noProof="0" dirty="0" smtClean="0">
                <a:solidFill>
                  <a:schemeClr val="accent2"/>
                </a:solidFill>
                <a:latin typeface="+mn-lt"/>
              </a:rPr>
              <a:t>Maximum Likelihood Decoding</a:t>
            </a:r>
            <a:br>
              <a:rPr lang="en-US" sz="1800" b="1" kern="0" noProof="0" dirty="0" smtClean="0">
                <a:solidFill>
                  <a:schemeClr val="accent2"/>
                </a:solidFill>
                <a:latin typeface="+mn-lt"/>
              </a:rPr>
            </a:br>
            <a:r>
              <a:rPr lang="en-US" sz="1800" b="1" kern="0" noProof="0" dirty="0" smtClean="0">
                <a:solidFill>
                  <a:schemeClr val="accent2"/>
                </a:solidFill>
                <a:latin typeface="+mn-lt"/>
              </a:rPr>
              <a:t>Threshold Decoding</a:t>
            </a:r>
            <a:br>
              <a:rPr lang="en-US" sz="1800" b="1" kern="0" noProof="0" dirty="0" smtClean="0">
                <a:solidFill>
                  <a:schemeClr val="accent2"/>
                </a:solidFill>
                <a:latin typeface="+mn-lt"/>
              </a:rPr>
            </a:br>
            <a:r>
              <a:rPr lang="en-US" sz="1800" b="1" kern="0" noProof="0" dirty="0" smtClean="0">
                <a:solidFill>
                  <a:schemeClr val="accent2"/>
                </a:solidFill>
                <a:latin typeface="+mn-lt"/>
              </a:rPr>
              <a:t>Receiver Operating Curves</a:t>
            </a:r>
            <a:endParaRPr lang="en-US" sz="1800" b="1" kern="0" dirty="0" smtClean="0">
              <a:solidFill>
                <a:schemeClr val="accent2"/>
              </a:solidFill>
              <a:latin typeface="+mn-lt"/>
            </a:endParaRPr>
          </a:p>
          <a:p>
            <a:pPr marL="176213" indent="-176213" eaLnBrk="0" hangingPunct="0">
              <a:spcBef>
                <a:spcPts val="1400"/>
              </a:spcBef>
              <a:spcAft>
                <a:spcPts val="0"/>
              </a:spcAft>
              <a:buFont typeface="Arial" pitchFamily="34" charset="0"/>
              <a:buChar char="•"/>
              <a:defRPr/>
            </a:pPr>
            <a:r>
              <a:rPr lang="en-US" b="1" kern="0" dirty="0" smtClean="0">
                <a:solidFill>
                  <a:schemeClr val="accent1"/>
                </a:solidFill>
                <a:latin typeface="+mn-lt"/>
              </a:rPr>
              <a:t>Resources</a:t>
            </a:r>
            <a:r>
              <a:rPr lang="en-US" sz="1800" b="1" kern="0" dirty="0" smtClean="0">
                <a:solidFill>
                  <a:schemeClr val="accent1"/>
                </a:solidFill>
                <a:latin typeface="+mn-lt"/>
              </a:rPr>
              <a:t>:</a:t>
            </a:r>
            <a:br>
              <a:rPr lang="en-US" sz="1800" b="1" kern="0" dirty="0" smtClean="0">
                <a:solidFill>
                  <a:schemeClr val="accent1"/>
                </a:solidFill>
                <a:latin typeface="+mn-lt"/>
              </a:rPr>
            </a:br>
            <a:r>
              <a:rPr lang="en-US" sz="1800" b="1" dirty="0" smtClean="0">
                <a:solidFill>
                  <a:schemeClr val="accent1"/>
                </a:solidFill>
                <a:latin typeface="+mn-lt"/>
                <a:hlinkClick r:id="rId2"/>
              </a:rPr>
              <a:t>D.H.S: Chapter 2 (Part 3)</a:t>
            </a:r>
            <a:r>
              <a:rPr lang="en-US" sz="1800" b="1" dirty="0" smtClean="0">
                <a:solidFill>
                  <a:schemeClr val="accent1"/>
                </a:solidFill>
                <a:latin typeface="+mn-lt"/>
              </a:rPr>
              <a:t/>
            </a:r>
            <a:br>
              <a:rPr lang="en-US" sz="1800" b="1" dirty="0" smtClean="0">
                <a:solidFill>
                  <a:schemeClr val="accent1"/>
                </a:solidFill>
                <a:latin typeface="+mn-lt"/>
              </a:rPr>
            </a:br>
            <a:r>
              <a:rPr lang="en-US" sz="1800" b="1" dirty="0" smtClean="0">
                <a:solidFill>
                  <a:schemeClr val="accent1"/>
                </a:solidFill>
                <a:latin typeface="+mn-lt"/>
                <a:hlinkClick r:id="rId3"/>
              </a:rPr>
              <a:t>K.F.: Intro to PR</a:t>
            </a:r>
            <a:r>
              <a:rPr lang="en-US" sz="1800" b="1" dirty="0" smtClean="0">
                <a:solidFill>
                  <a:schemeClr val="accent1"/>
                </a:solidFill>
                <a:latin typeface="+mn-lt"/>
              </a:rPr>
              <a:t/>
            </a:r>
            <a:br>
              <a:rPr lang="en-US" sz="1800" b="1" dirty="0" smtClean="0">
                <a:solidFill>
                  <a:schemeClr val="accent1"/>
                </a:solidFill>
                <a:latin typeface="+mn-lt"/>
              </a:rPr>
            </a:br>
            <a:r>
              <a:rPr lang="en-US" sz="1800" b="1" dirty="0" smtClean="0">
                <a:solidFill>
                  <a:schemeClr val="accent1"/>
                </a:solidFill>
                <a:latin typeface="+mn-lt"/>
                <a:hlinkClick r:id="rId4"/>
              </a:rPr>
              <a:t>X. Z.: PR Course</a:t>
            </a:r>
            <a:r>
              <a:rPr lang="en-US" sz="1800" b="1" dirty="0" smtClean="0">
                <a:solidFill>
                  <a:schemeClr val="accent1"/>
                </a:solidFill>
                <a:latin typeface="+mn-lt"/>
              </a:rPr>
              <a:t/>
            </a:r>
            <a:br>
              <a:rPr lang="en-US" sz="1800" b="1" dirty="0" smtClean="0">
                <a:solidFill>
                  <a:schemeClr val="accent1"/>
                </a:solidFill>
                <a:latin typeface="+mn-lt"/>
              </a:rPr>
            </a:br>
            <a:r>
              <a:rPr lang="en-US" sz="1800" b="1" dirty="0" smtClean="0">
                <a:solidFill>
                  <a:schemeClr val="accent1"/>
                </a:solidFill>
                <a:latin typeface="+mn-lt"/>
                <a:hlinkClick r:id="rId5"/>
              </a:rPr>
              <a:t>A.N. : Gaussian Discriminants</a:t>
            </a:r>
            <a:r>
              <a:rPr lang="en-US" sz="1800" b="1" dirty="0" smtClean="0">
                <a:solidFill>
                  <a:schemeClr val="accent1"/>
                </a:solidFill>
                <a:latin typeface="+mn-lt"/>
              </a:rPr>
              <a:t/>
            </a:r>
            <a:br>
              <a:rPr lang="en-US" sz="1800" b="1" dirty="0" smtClean="0">
                <a:solidFill>
                  <a:schemeClr val="accent1"/>
                </a:solidFill>
                <a:latin typeface="+mn-lt"/>
              </a:rPr>
            </a:br>
            <a:r>
              <a:rPr lang="en-US" sz="1800" b="1" dirty="0">
                <a:solidFill>
                  <a:schemeClr val="accent2"/>
                </a:solidFill>
                <a:hlinkClick r:id="rId6"/>
              </a:rPr>
              <a:t>T.T. : ROC Curves</a:t>
            </a:r>
            <a:r>
              <a:rPr lang="en-US" sz="1800" b="1" dirty="0">
                <a:solidFill>
                  <a:schemeClr val="accent2"/>
                </a:solidFill>
              </a:rPr>
              <a:t/>
            </a:r>
            <a:br>
              <a:rPr lang="en-US" sz="1800" b="1" dirty="0">
                <a:solidFill>
                  <a:schemeClr val="accent2"/>
                </a:solidFill>
              </a:rPr>
            </a:br>
            <a:r>
              <a:rPr lang="en-US" sz="1800" b="1" dirty="0">
                <a:solidFill>
                  <a:schemeClr val="accent2"/>
                </a:solidFill>
                <a:hlinkClick r:id="rId7"/>
              </a:rPr>
              <a:t>NIST: DET </a:t>
            </a:r>
            <a:r>
              <a:rPr lang="en-US" sz="1800" b="1" dirty="0" smtClean="0">
                <a:solidFill>
                  <a:schemeClr val="accent2"/>
                </a:solidFill>
                <a:hlinkClick r:id="rId7"/>
              </a:rPr>
              <a:t>Curves</a:t>
            </a:r>
            <a:endParaRPr lang="en-US" sz="1800" b="1" dirty="0">
              <a:solidFill>
                <a:schemeClr val="accent1"/>
              </a:solidFill>
            </a:endParaRPr>
          </a:p>
        </p:txBody>
      </p:sp>
      <p:pic>
        <p:nvPicPr>
          <p:cNvPr id="10" name="Picture 35" descr="http://www.engr.sjsu.edu/~knapp/HCIRODPR/PR_Figs/regions1.gif">
            <a:hlinkClick r:id="rId8"/>
          </p:cNvPr>
          <p:cNvPicPr>
            <a:picLocks noChangeAspect="1" noChangeArrowheads="1"/>
          </p:cNvPicPr>
          <p:nvPr/>
        </p:nvPicPr>
        <p:blipFill>
          <a:blip r:embed="rId9"/>
          <a:srcRect/>
          <a:stretch>
            <a:fillRect/>
          </a:stretch>
        </p:blipFill>
        <p:spPr bwMode="auto">
          <a:xfrm>
            <a:off x="5832093" y="1356360"/>
            <a:ext cx="2891463" cy="1265779"/>
          </a:xfrm>
          <a:prstGeom prst="rect">
            <a:avLst/>
          </a:prstGeom>
          <a:noFill/>
        </p:spPr>
      </p:pic>
      <p:pic>
        <p:nvPicPr>
          <p:cNvPr id="11" name="Picture 1066">
            <a:hlinkClick r:id="rId10"/>
          </p:cNvPr>
          <p:cNvPicPr>
            <a:picLocks noChangeAspect="1" noChangeArrowheads="1"/>
          </p:cNvPicPr>
          <p:nvPr/>
        </p:nvPicPr>
        <p:blipFill>
          <a:blip r:embed="rId11"/>
          <a:srcRect l="1482" t="13278" r="40593" b="33922"/>
          <a:stretch>
            <a:fillRect/>
          </a:stretch>
        </p:blipFill>
        <p:spPr bwMode="auto">
          <a:xfrm>
            <a:off x="4521102" y="2222038"/>
            <a:ext cx="2819993" cy="2825340"/>
          </a:xfrm>
          <a:prstGeom prst="rect">
            <a:avLst/>
          </a:prstGeom>
          <a:noFill/>
          <a:ln w="9525">
            <a:noFill/>
            <a:miter lim="800000"/>
            <a:headEnd/>
            <a:tailEnd/>
          </a:ln>
          <a:effectLst/>
        </p:spPr>
      </p:pic>
      <p:pic>
        <p:nvPicPr>
          <p:cNvPr id="12" name="Picture 38">
            <a:hlinkClick r:id="rId12"/>
          </p:cNvPr>
          <p:cNvPicPr>
            <a:picLocks noChangeAspect="1" noChangeArrowheads="1"/>
          </p:cNvPicPr>
          <p:nvPr/>
        </p:nvPicPr>
        <p:blipFill>
          <a:blip r:embed="rId13"/>
          <a:srcRect l="20232" t="18230" r="22998" b="26237"/>
          <a:stretch>
            <a:fillRect/>
          </a:stretch>
        </p:blipFill>
        <p:spPr bwMode="auto">
          <a:xfrm>
            <a:off x="5822699" y="4103626"/>
            <a:ext cx="2909821" cy="2199162"/>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2" y="57150"/>
            <a:ext cx="8603995" cy="369332"/>
          </a:xfrm>
          <a:prstGeom prst="rect">
            <a:avLst/>
          </a:prstGeom>
          <a:noFill/>
          <a:ln w="9525">
            <a:noFill/>
            <a:miter lim="800000"/>
            <a:headEnd/>
            <a:tailEnd/>
          </a:ln>
        </p:spPr>
        <p:txBody>
          <a:bodyPr wrap="square" lIns="0" tIns="0" rIns="0" bIns="0">
            <a:spAutoFit/>
          </a:bodyPr>
          <a:lstStyle/>
          <a:p>
            <a:pPr>
              <a:spcBef>
                <a:spcPct val="50000"/>
              </a:spcBef>
            </a:pPr>
            <a:r>
              <a:rPr lang="en-US" b="1" smtClean="0">
                <a:solidFill>
                  <a:schemeClr val="accent2"/>
                </a:solidFill>
              </a:rPr>
              <a:t>ROC Curves vs. </a:t>
            </a:r>
            <a:r>
              <a:rPr lang="en-US" b="1" dirty="0" smtClean="0">
                <a:solidFill>
                  <a:schemeClr val="accent2"/>
                </a:solidFill>
              </a:rPr>
              <a:t>Detection Error Tradeoff Curves</a:t>
            </a:r>
            <a:endParaRPr lang="en-US" b="1" dirty="0">
              <a:solidFill>
                <a:schemeClr val="accent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485" y="682625"/>
            <a:ext cx="4382549" cy="32869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79" y="682625"/>
            <a:ext cx="4382549" cy="3286912"/>
          </a:xfrm>
          <a:prstGeom prst="rect">
            <a:avLst/>
          </a:prstGeom>
        </p:spPr>
      </p:pic>
      <p:sp>
        <p:nvSpPr>
          <p:cNvPr id="8" name="Rectangle 41"/>
          <p:cNvSpPr>
            <a:spLocks noChangeArrowheads="1"/>
          </p:cNvSpPr>
          <p:nvPr/>
        </p:nvSpPr>
        <p:spPr bwMode="auto">
          <a:xfrm>
            <a:off x="5022166" y="4527078"/>
            <a:ext cx="3818367" cy="1374073"/>
          </a:xfrm>
          <a:prstGeom prst="rect">
            <a:avLst/>
          </a:prstGeom>
          <a:noFill/>
          <a:ln w="9525">
            <a:noFill/>
            <a:miter lim="800000"/>
            <a:headEnd/>
            <a:tailEnd/>
          </a:ln>
          <a:effectLst/>
        </p:spPr>
        <p:txBody>
          <a:bodyPr lIns="0" tIns="0" rIns="0" bIns="0"/>
          <a:lstStyle/>
          <a:p>
            <a:pPr marL="176213" indent="-176213">
              <a:buFontTx/>
              <a:buChar char="•"/>
            </a:pPr>
            <a:r>
              <a:rPr lang="en-US" sz="1800" b="1" dirty="0"/>
              <a:t>D</a:t>
            </a:r>
            <a:r>
              <a:rPr lang="en-US" sz="1800" b="1" dirty="0" smtClean="0"/>
              <a:t>etection </a:t>
            </a:r>
            <a:r>
              <a:rPr lang="en-US" sz="1800" b="1" dirty="0"/>
              <a:t>E</a:t>
            </a:r>
            <a:r>
              <a:rPr lang="en-US" sz="1800" b="1" dirty="0" smtClean="0"/>
              <a:t>rror </a:t>
            </a:r>
            <a:r>
              <a:rPr lang="en-US" sz="1800" b="1" dirty="0"/>
              <a:t>T</a:t>
            </a:r>
            <a:r>
              <a:rPr lang="en-US" sz="1800" b="1" dirty="0" smtClean="0"/>
              <a:t>radeoff</a:t>
            </a:r>
            <a:r>
              <a:rPr lang="en-US" sz="1800" b="1" dirty="0"/>
              <a:t> (DET</a:t>
            </a:r>
            <a:r>
              <a:rPr lang="en-US" sz="1800" b="1" dirty="0" smtClean="0"/>
              <a:t>) Curve: </a:t>
            </a:r>
            <a:r>
              <a:rPr lang="en-US" sz="1800" dirty="0" smtClean="0"/>
              <a:t>the </a:t>
            </a:r>
            <a:r>
              <a:rPr lang="en-US" sz="1800" dirty="0"/>
              <a:t>false rejection rate vs. false acceptance </a:t>
            </a:r>
            <a:r>
              <a:rPr lang="en-US" sz="1800" dirty="0" smtClean="0"/>
              <a:t>rate</a:t>
            </a:r>
            <a:endParaRPr lang="en-US" sz="1800" b="1" dirty="0">
              <a:solidFill>
                <a:schemeClr val="bg1"/>
              </a:solidFill>
            </a:endParaRPr>
          </a:p>
        </p:txBody>
      </p:sp>
      <p:sp>
        <p:nvSpPr>
          <p:cNvPr id="9" name="Rectangle 41"/>
          <p:cNvSpPr>
            <a:spLocks noChangeArrowheads="1"/>
          </p:cNvSpPr>
          <p:nvPr/>
        </p:nvSpPr>
        <p:spPr bwMode="auto">
          <a:xfrm>
            <a:off x="457200" y="4527078"/>
            <a:ext cx="4170285" cy="1507962"/>
          </a:xfrm>
          <a:prstGeom prst="rect">
            <a:avLst/>
          </a:prstGeom>
          <a:noFill/>
          <a:ln w="9525">
            <a:noFill/>
            <a:miter lim="800000"/>
            <a:headEnd/>
            <a:tailEnd/>
          </a:ln>
          <a:effectLst/>
        </p:spPr>
        <p:txBody>
          <a:bodyPr lIns="0" tIns="0" rIns="0" bIns="0"/>
          <a:lstStyle/>
          <a:p>
            <a:pPr marL="176213" indent="-176213">
              <a:buFontTx/>
              <a:buChar char="•"/>
            </a:pPr>
            <a:r>
              <a:rPr lang="en-US" sz="1800" b="1" dirty="0" smtClean="0">
                <a:solidFill>
                  <a:schemeClr val="bg1"/>
                </a:solidFill>
              </a:rPr>
              <a:t>Receiver Operating Characteristic (ROC): </a:t>
            </a:r>
            <a:r>
              <a:rPr lang="en-US" sz="1800" dirty="0" smtClean="0">
                <a:solidFill>
                  <a:schemeClr val="bg1"/>
                </a:solidFill>
              </a:rPr>
              <a:t>the </a:t>
            </a:r>
            <a:r>
              <a:rPr lang="en-US" sz="1800" dirty="0" smtClean="0"/>
              <a:t>true </a:t>
            </a:r>
            <a:r>
              <a:rPr lang="en-US" sz="1800" dirty="0"/>
              <a:t>positive rate (TPR) against the false positive rate (FPR)</a:t>
            </a:r>
            <a:endParaRPr lang="en-US" sz="1800" dirty="0">
              <a:solidFill>
                <a:schemeClr val="bg1"/>
              </a:solidFill>
            </a:endParaRPr>
          </a:p>
        </p:txBody>
      </p:sp>
    </p:spTree>
    <p:extLst>
      <p:ext uri="{BB962C8B-B14F-4D97-AF65-F5344CB8AC3E}">
        <p14:creationId xmlns:p14="http://schemas.microsoft.com/office/powerpoint/2010/main" val="4887963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Detection Error Tradeoff Curves</a:t>
            </a:r>
            <a:endParaRPr lang="en-US" b="1" dirty="0">
              <a:solidFill>
                <a:schemeClr val="accent2"/>
              </a:solidFill>
            </a:endParaRPr>
          </a:p>
        </p:txBody>
      </p:sp>
      <p:pic>
        <p:nvPicPr>
          <p:cNvPr id="10" name="Picture 4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6884" y="938768"/>
            <a:ext cx="7329488" cy="5497116"/>
          </a:xfrm>
          <a:prstGeom prst="rect">
            <a:avLst/>
          </a:prstGeom>
          <a:noFill/>
          <a:ln w="9525">
            <a:noFill/>
            <a:miter lim="800000"/>
            <a:headEnd/>
            <a:tailEnd/>
          </a:ln>
          <a:effectLst/>
        </p:spPr>
      </p:pic>
      <p:sp>
        <p:nvSpPr>
          <p:cNvPr id="148512" name="Rectangle 32"/>
          <p:cNvSpPr>
            <a:spLocks noChangeArrowheads="1"/>
          </p:cNvSpPr>
          <p:nvPr/>
        </p:nvSpPr>
        <p:spPr bwMode="auto">
          <a:xfrm>
            <a:off x="185483" y="722379"/>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smtClean="0">
                <a:solidFill>
                  <a:schemeClr val="bg1"/>
                </a:solidFill>
              </a:rPr>
              <a:t>Real applications can be messy:</a:t>
            </a:r>
            <a:endParaRPr lang="en-US" sz="1800" b="1" dirty="0">
              <a:solidFill>
                <a:schemeClr val="bg1"/>
              </a:solidFill>
            </a:endParaRPr>
          </a:p>
        </p:txBody>
      </p:sp>
    </p:spTree>
    <p:extLst>
      <p:ext uri="{BB962C8B-B14F-4D97-AF65-F5344CB8AC3E}">
        <p14:creationId xmlns:p14="http://schemas.microsoft.com/office/powerpoint/2010/main" val="19461832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Typical Examples of 2D Classifiers</a:t>
            </a:r>
            <a:endParaRPr lang="en-US" b="1" dirty="0">
              <a:solidFill>
                <a:schemeClr val="accent2"/>
              </a:solidFill>
            </a:endParaRPr>
          </a:p>
        </p:txBody>
      </p:sp>
      <p:pic>
        <p:nvPicPr>
          <p:cNvPr id="5" name="Picture 38">
            <a:hlinkClick r:id="rId2"/>
          </p:cNvPr>
          <p:cNvPicPr>
            <a:picLocks noChangeAspect="1" noChangeArrowheads="1"/>
          </p:cNvPicPr>
          <p:nvPr/>
        </p:nvPicPr>
        <p:blipFill>
          <a:blip r:embed="rId3"/>
          <a:srcRect l="20232" t="18230" r="22998" b="26237"/>
          <a:stretch>
            <a:fillRect/>
          </a:stretch>
        </p:blipFill>
        <p:spPr bwMode="auto">
          <a:xfrm>
            <a:off x="1924173" y="701693"/>
            <a:ext cx="5096060" cy="5469531"/>
          </a:xfrm>
          <a:prstGeom prst="rect">
            <a:avLst/>
          </a:prstGeom>
          <a:noFill/>
          <a:ln w="9525">
            <a:noFill/>
            <a:miter lim="800000"/>
            <a:headEnd/>
            <a:tailEnd/>
          </a:ln>
          <a:effectLst/>
        </p:spPr>
      </p:pic>
    </p:spTree>
    <p:extLst>
      <p:ext uri="{BB962C8B-B14F-4D97-AF65-F5344CB8AC3E}">
        <p14:creationId xmlns:p14="http://schemas.microsoft.com/office/powerpoint/2010/main" val="711150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31775" y="682625"/>
            <a:ext cx="8688388" cy="5262979"/>
          </a:xfrm>
          <a:prstGeom prst="rect">
            <a:avLst/>
          </a:prstGeom>
          <a:noFill/>
          <a:ln w="9525">
            <a:noFill/>
            <a:miter lim="800000"/>
            <a:headEnd/>
            <a:tailEnd/>
          </a:ln>
        </p:spPr>
        <p:txBody>
          <a:bodyPr lIns="0" tIns="0" rIns="0" bIns="0">
            <a:spAutoFit/>
          </a:bodyPr>
          <a:lstStyle/>
          <a:p>
            <a:pPr marL="171450" indent="-171450">
              <a:spcBef>
                <a:spcPct val="50000"/>
              </a:spcBef>
              <a:buFontTx/>
              <a:buChar char="•"/>
            </a:pPr>
            <a:r>
              <a:rPr lang="en-US" sz="1800" b="1" dirty="0" smtClean="0">
                <a:solidFill>
                  <a:schemeClr val="bg1"/>
                </a:solidFill>
              </a:rPr>
              <a:t>Threshold </a:t>
            </a:r>
            <a:r>
              <a:rPr lang="en-US" sz="1800" b="1" dirty="0">
                <a:solidFill>
                  <a:schemeClr val="bg1"/>
                </a:solidFill>
              </a:rPr>
              <a:t>Decoding: Data modeled as a multivariate Gaussian distribution can be classified using a simple threshold decoding scheme</a:t>
            </a:r>
            <a:r>
              <a:rPr lang="en-US" sz="1800" b="1" dirty="0" smtClean="0">
                <a:solidFill>
                  <a:schemeClr val="bg1"/>
                </a:solidFill>
              </a:rPr>
              <a:t>. The threshold is a function of the priors, means, and </a:t>
            </a:r>
            <a:r>
              <a:rPr lang="en-US" sz="1800" b="1" dirty="0" err="1" smtClean="0">
                <a:solidFill>
                  <a:schemeClr val="bg1"/>
                </a:solidFill>
              </a:rPr>
              <a:t>covariances</a:t>
            </a:r>
            <a:r>
              <a:rPr lang="en-US" sz="1800" b="1" dirty="0" smtClean="0">
                <a:solidFill>
                  <a:schemeClr val="bg1"/>
                </a:solidFill>
              </a:rPr>
              <a:t>.</a:t>
            </a:r>
          </a:p>
          <a:p>
            <a:pPr marL="171450" indent="-171450">
              <a:spcBef>
                <a:spcPct val="50000"/>
              </a:spcBef>
              <a:buFontTx/>
              <a:buChar char="•"/>
            </a:pPr>
            <a:r>
              <a:rPr lang="en-US" sz="1800" b="1" dirty="0" smtClean="0">
                <a:solidFill>
                  <a:schemeClr val="bg1"/>
                </a:solidFill>
              </a:rPr>
              <a:t>Receiver Operating Curve: a visualization that evaluates performance over a range of operating conditions. Only the ’customer’ can decide ultimately what is the correct operating point.</a:t>
            </a:r>
          </a:p>
          <a:p>
            <a:pPr marL="171450" indent="-171450">
              <a:spcBef>
                <a:spcPct val="50000"/>
              </a:spcBef>
              <a:buFontTx/>
              <a:buChar char="•"/>
            </a:pPr>
            <a:r>
              <a:rPr lang="en-US" sz="1800" b="1" dirty="0" smtClean="0">
                <a:solidFill>
                  <a:schemeClr val="bg1"/>
                </a:solidFill>
              </a:rPr>
              <a:t>Performance Evaluation: one algorithm can only be considered superior to another if the ROC curves are mutually exclusive (don’t overlap). In practice, this is rarely the case and specific operating points (e.g., equal error rates) are considered.</a:t>
            </a:r>
          </a:p>
          <a:p>
            <a:pPr marL="171450" indent="-171450">
              <a:spcBef>
                <a:spcPct val="50000"/>
              </a:spcBef>
              <a:buFontTx/>
              <a:buChar char="•"/>
            </a:pPr>
            <a:r>
              <a:rPr lang="en-US" sz="1800" b="1" dirty="0" smtClean="0">
                <a:solidFill>
                  <a:schemeClr val="bg1"/>
                </a:solidFill>
              </a:rPr>
              <a:t>Gaussian data can be classified using decision surfaces based on smooth polynomials (e.g. parabolas, lines). However, if the data is not Gaussian, more complicated decisions surfaces are required.</a:t>
            </a:r>
          </a:p>
          <a:p>
            <a:pPr marL="171450" indent="-171450">
              <a:spcBef>
                <a:spcPct val="50000"/>
              </a:spcBef>
              <a:buFontTx/>
              <a:buChar char="•"/>
            </a:pPr>
            <a:r>
              <a:rPr lang="en-US" sz="1800" b="1" dirty="0" smtClean="0">
                <a:solidFill>
                  <a:schemeClr val="bg1"/>
                </a:solidFill>
              </a:rPr>
              <a:t>In this class, we will explore many algorithms that can achieve arbitrarily complex decision surfaces. The price paid for this is a computationally-intensive training process and an optimization process that is very sensitive to initial conditions.</a:t>
            </a:r>
          </a:p>
        </p:txBody>
      </p:sp>
    </p:spTree>
    <p:extLst>
      <p:ext uri="{BB962C8B-B14F-4D97-AF65-F5344CB8AC3E}">
        <p14:creationId xmlns:p14="http://schemas.microsoft.com/office/powerpoint/2010/main" val="156827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2" name="Rectangle 12"/>
          <p:cNvSpPr>
            <a:spLocks noChangeArrowheads="1"/>
          </p:cNvSpPr>
          <p:nvPr/>
        </p:nvSpPr>
        <p:spPr bwMode="auto">
          <a:xfrm>
            <a:off x="155987" y="63797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For problems where features are discrete:</a:t>
            </a:r>
          </a:p>
        </p:txBody>
      </p:sp>
      <p:graphicFrame>
        <p:nvGraphicFramePr>
          <p:cNvPr id="172032" name="Object 1024"/>
          <p:cNvGraphicFramePr>
            <a:graphicFrameLocks noChangeAspect="1"/>
          </p:cNvGraphicFramePr>
          <p:nvPr/>
        </p:nvGraphicFramePr>
        <p:xfrm>
          <a:off x="454025" y="1036791"/>
          <a:ext cx="2400300" cy="457200"/>
        </p:xfrm>
        <a:graphic>
          <a:graphicData uri="http://schemas.openxmlformats.org/presentationml/2006/ole">
            <mc:AlternateContent xmlns:mc="http://schemas.openxmlformats.org/markup-compatibility/2006">
              <mc:Choice xmlns:v="urn:schemas-microsoft-com:vml" Requires="v">
                <p:oleObj spid="_x0000_s114701" name="Equation" r:id="rId3" imgW="2400120" imgH="457200" progId="Equation.3">
                  <p:embed/>
                </p:oleObj>
              </mc:Choice>
              <mc:Fallback>
                <p:oleObj name="Equation" r:id="rId3" imgW="240012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1036791"/>
                        <a:ext cx="24003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35" name="Rectangle 15"/>
          <p:cNvSpPr>
            <a:spLocks noChangeArrowheads="1"/>
          </p:cNvSpPr>
          <p:nvPr/>
        </p:nvSpPr>
        <p:spPr bwMode="auto">
          <a:xfrm>
            <a:off x="160289" y="1573578"/>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Bayes formula involves probabilities (not densities):</a:t>
            </a:r>
          </a:p>
        </p:txBody>
      </p:sp>
      <p:graphicFrame>
        <p:nvGraphicFramePr>
          <p:cNvPr id="172033" name="Object 1025"/>
          <p:cNvGraphicFramePr>
            <a:graphicFrameLocks noChangeAspect="1"/>
          </p:cNvGraphicFramePr>
          <p:nvPr/>
        </p:nvGraphicFramePr>
        <p:xfrm>
          <a:off x="454025" y="1978435"/>
          <a:ext cx="4864100" cy="698500"/>
        </p:xfrm>
        <a:graphic>
          <a:graphicData uri="http://schemas.openxmlformats.org/presentationml/2006/ole">
            <mc:AlternateContent xmlns:mc="http://schemas.openxmlformats.org/markup-compatibility/2006">
              <mc:Choice xmlns:v="urn:schemas-microsoft-com:vml" Requires="v">
                <p:oleObj spid="_x0000_s114702" name="Equation" r:id="rId5" imgW="4863960" imgH="698400" progId="Equation.3">
                  <p:embed/>
                </p:oleObj>
              </mc:Choice>
              <mc:Fallback>
                <p:oleObj name="Equation" r:id="rId5" imgW="486396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1978435"/>
                        <a:ext cx="4864100"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37" name="Rectangle 17"/>
          <p:cNvSpPr>
            <a:spLocks noChangeArrowheads="1"/>
          </p:cNvSpPr>
          <p:nvPr/>
        </p:nvSpPr>
        <p:spPr bwMode="auto">
          <a:xfrm>
            <a:off x="175037" y="2710446"/>
            <a:ext cx="8645525" cy="442913"/>
          </a:xfrm>
          <a:prstGeom prst="rect">
            <a:avLst/>
          </a:prstGeom>
          <a:noFill/>
          <a:ln w="9525">
            <a:noFill/>
            <a:miter lim="800000"/>
            <a:headEnd/>
            <a:tailEnd/>
          </a:ln>
          <a:effectLst/>
        </p:spPr>
        <p:txBody>
          <a:bodyPr lIns="0" tIns="0" rIns="0" bIns="0"/>
          <a:lstStyle/>
          <a:p>
            <a:pPr marL="176213" indent="-176213"/>
            <a:r>
              <a:rPr lang="en-US" sz="1800" b="1" dirty="0">
                <a:solidFill>
                  <a:schemeClr val="bg1"/>
                </a:solidFill>
                <a:latin typeface="+mj-lt"/>
              </a:rPr>
              <a:t>	where</a:t>
            </a:r>
          </a:p>
        </p:txBody>
      </p:sp>
      <p:graphicFrame>
        <p:nvGraphicFramePr>
          <p:cNvPr id="172035" name="Object 1027"/>
          <p:cNvGraphicFramePr>
            <a:graphicFrameLocks noChangeAspect="1"/>
          </p:cNvGraphicFramePr>
          <p:nvPr/>
        </p:nvGraphicFramePr>
        <p:xfrm>
          <a:off x="454025" y="3071558"/>
          <a:ext cx="2273300" cy="660400"/>
        </p:xfrm>
        <a:graphic>
          <a:graphicData uri="http://schemas.openxmlformats.org/presentationml/2006/ole">
            <mc:AlternateContent xmlns:mc="http://schemas.openxmlformats.org/markup-compatibility/2006">
              <mc:Choice xmlns:v="urn:schemas-microsoft-com:vml" Requires="v">
                <p:oleObj spid="_x0000_s114703" name="Equation" r:id="rId7" imgW="2273040" imgH="660240" progId="Equation.3">
                  <p:embed/>
                </p:oleObj>
              </mc:Choice>
              <mc:Fallback>
                <p:oleObj name="Equation" r:id="rId7" imgW="2273040" imgH="660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025" y="3071558"/>
                        <a:ext cx="2273300" cy="660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40" name="Rectangle 20"/>
          <p:cNvSpPr>
            <a:spLocks noChangeArrowheads="1"/>
          </p:cNvSpPr>
          <p:nvPr/>
        </p:nvSpPr>
        <p:spPr bwMode="auto">
          <a:xfrm>
            <a:off x="160289" y="3807045"/>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Bayes rule remains the same:</a:t>
            </a:r>
          </a:p>
        </p:txBody>
      </p:sp>
      <p:graphicFrame>
        <p:nvGraphicFramePr>
          <p:cNvPr id="172034" name="Object 1026"/>
          <p:cNvGraphicFramePr>
            <a:graphicFrameLocks noChangeAspect="1"/>
          </p:cNvGraphicFramePr>
          <p:nvPr/>
        </p:nvGraphicFramePr>
        <p:xfrm>
          <a:off x="454025" y="4199501"/>
          <a:ext cx="1968500" cy="533400"/>
        </p:xfrm>
        <a:graphic>
          <a:graphicData uri="http://schemas.openxmlformats.org/presentationml/2006/ole">
            <mc:AlternateContent xmlns:mc="http://schemas.openxmlformats.org/markup-compatibility/2006">
              <mc:Choice xmlns:v="urn:schemas-microsoft-com:vml" Requires="v">
                <p:oleObj spid="_x0000_s114704" name="Equation" r:id="rId9" imgW="1968480" imgH="533160" progId="Equation.3">
                  <p:embed/>
                </p:oleObj>
              </mc:Choice>
              <mc:Fallback>
                <p:oleObj name="Equation" r:id="rId9" imgW="1968480" imgH="533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 y="4199501"/>
                        <a:ext cx="1968500"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42" name="Rectangle 22"/>
          <p:cNvSpPr>
            <a:spLocks noChangeArrowheads="1"/>
          </p:cNvSpPr>
          <p:nvPr/>
        </p:nvSpPr>
        <p:spPr bwMode="auto">
          <a:xfrm>
            <a:off x="160289" y="4810248"/>
            <a:ext cx="8645525" cy="346035"/>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The maximum entropy distribution is a uniform distribution</a:t>
            </a:r>
            <a:r>
              <a:rPr lang="en-US" sz="1800" b="1" dirty="0" smtClean="0">
                <a:solidFill>
                  <a:schemeClr val="bg1"/>
                </a:solidFill>
                <a:latin typeface="+mj-lt"/>
              </a:rPr>
              <a:t>:</a:t>
            </a:r>
            <a:endParaRPr lang="en-US" sz="1800" b="1" dirty="0">
              <a:solidFill>
                <a:schemeClr val="bg1"/>
              </a:solidFill>
              <a:latin typeface="+mj-lt"/>
            </a:endParaRPr>
          </a:p>
        </p:txBody>
      </p:sp>
      <p:sp>
        <p:nvSpPr>
          <p:cNvPr id="1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Discrete Features</a:t>
            </a:r>
            <a:endParaRPr lang="en-US" b="1" dirty="0">
              <a:solidFill>
                <a:schemeClr val="accent2"/>
              </a:solidFill>
            </a:endParaRPr>
          </a:p>
        </p:txBody>
      </p:sp>
      <p:graphicFrame>
        <p:nvGraphicFramePr>
          <p:cNvPr id="98310" name="Object 1026"/>
          <p:cNvGraphicFramePr>
            <a:graphicFrameLocks noChangeAspect="1"/>
          </p:cNvGraphicFramePr>
          <p:nvPr/>
        </p:nvGraphicFramePr>
        <p:xfrm>
          <a:off x="454025" y="5193635"/>
          <a:ext cx="1384300" cy="558800"/>
        </p:xfrm>
        <a:graphic>
          <a:graphicData uri="http://schemas.openxmlformats.org/presentationml/2006/ole">
            <mc:AlternateContent xmlns:mc="http://schemas.openxmlformats.org/markup-compatibility/2006">
              <mc:Choice xmlns:v="urn:schemas-microsoft-com:vml" Requires="v">
                <p:oleObj spid="_x0000_s114705" name="Equation" r:id="rId11" imgW="1384200" imgH="558720" progId="Equation.DSMT4">
                  <p:embed/>
                </p:oleObj>
              </mc:Choice>
              <mc:Fallback>
                <p:oleObj name="Equation" r:id="rId11" imgW="1384200" imgH="558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25" y="5193635"/>
                        <a:ext cx="1384300"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121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1" name="Rectangle 7"/>
          <p:cNvSpPr>
            <a:spLocks noChangeArrowheads="1"/>
          </p:cNvSpPr>
          <p:nvPr/>
        </p:nvSpPr>
        <p:spPr bwMode="auto">
          <a:xfrm>
            <a:off x="170735" y="56763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Consider independent binary features:</a:t>
            </a:r>
          </a:p>
        </p:txBody>
      </p:sp>
      <p:grpSp>
        <p:nvGrpSpPr>
          <p:cNvPr id="2" name="Group 17"/>
          <p:cNvGrpSpPr>
            <a:grpSpLocks/>
          </p:cNvGrpSpPr>
          <p:nvPr/>
        </p:nvGrpSpPr>
        <p:grpSpPr bwMode="auto">
          <a:xfrm>
            <a:off x="454026" y="959743"/>
            <a:ext cx="6232525" cy="419100"/>
            <a:chOff x="286" y="933"/>
            <a:chExt cx="3926" cy="264"/>
          </a:xfrm>
        </p:grpSpPr>
        <p:graphicFrame>
          <p:nvGraphicFramePr>
            <p:cNvPr id="173060" name="Object 4"/>
            <p:cNvGraphicFramePr>
              <a:graphicFrameLocks noChangeAspect="1"/>
            </p:cNvGraphicFramePr>
            <p:nvPr/>
          </p:nvGraphicFramePr>
          <p:xfrm>
            <a:off x="286" y="933"/>
            <a:ext cx="864" cy="224"/>
          </p:xfrm>
          <a:graphic>
            <a:graphicData uri="http://schemas.openxmlformats.org/presentationml/2006/ole">
              <mc:AlternateContent xmlns:mc="http://schemas.openxmlformats.org/markup-compatibility/2006">
                <mc:Choice xmlns:v="urn:schemas-microsoft-com:vml" Requires="v">
                  <p:oleObj spid="_x0000_s115727" name="Equation" r:id="rId3" imgW="1371600" imgH="355320" progId="Equation.3">
                    <p:embed/>
                  </p:oleObj>
                </mc:Choice>
                <mc:Fallback>
                  <p:oleObj name="Equation" r:id="rId3" imgW="137160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 y="933"/>
                          <a:ext cx="864" cy="22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061" name="Object 5"/>
            <p:cNvGraphicFramePr>
              <a:graphicFrameLocks noChangeAspect="1"/>
            </p:cNvGraphicFramePr>
            <p:nvPr>
              <p:extLst/>
            </p:nvPr>
          </p:nvGraphicFramePr>
          <p:xfrm>
            <a:off x="1920" y="969"/>
            <a:ext cx="2292" cy="228"/>
          </p:xfrm>
          <a:graphic>
            <a:graphicData uri="http://schemas.openxmlformats.org/presentationml/2006/ole">
              <mc:AlternateContent xmlns:mc="http://schemas.openxmlformats.org/markup-compatibility/2006">
                <mc:Choice xmlns:v="urn:schemas-microsoft-com:vml" Requires="v">
                  <p:oleObj spid="_x0000_s115728" name="Equation" r:id="rId5" imgW="2425700" imgH="241300" progId="Equation.DSMT4">
                    <p:embed/>
                  </p:oleObj>
                </mc:Choice>
                <mc:Fallback>
                  <p:oleObj name="Equation" r:id="rId5" imgW="2425700" imgH="241300" progId="Equation.DSMT4">
                    <p:embed/>
                    <p:pic>
                      <p:nvPicPr>
                        <p:cNvPr id="0" name=""/>
                        <p:cNvPicPr>
                          <a:picLocks noChangeAspect="1" noChangeArrowheads="1"/>
                        </p:cNvPicPr>
                        <p:nvPr/>
                      </p:nvPicPr>
                      <p:blipFill>
                        <a:blip r:embed="rId6"/>
                        <a:srcRect/>
                        <a:stretch>
                          <a:fillRect/>
                        </a:stretch>
                      </p:blipFill>
                      <p:spPr bwMode="auto">
                        <a:xfrm>
                          <a:off x="1920" y="969"/>
                          <a:ext cx="2292" cy="2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59754" name="Rectangle 10"/>
          <p:cNvSpPr>
            <a:spLocks noChangeArrowheads="1"/>
          </p:cNvSpPr>
          <p:nvPr/>
        </p:nvSpPr>
        <p:spPr bwMode="auto">
          <a:xfrm>
            <a:off x="175037" y="1453456"/>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Assuming conditional independence:</a:t>
            </a:r>
          </a:p>
        </p:txBody>
      </p:sp>
      <p:grpSp>
        <p:nvGrpSpPr>
          <p:cNvPr id="3" name="Group 18"/>
          <p:cNvGrpSpPr>
            <a:grpSpLocks/>
          </p:cNvGrpSpPr>
          <p:nvPr/>
        </p:nvGrpSpPr>
        <p:grpSpPr bwMode="auto">
          <a:xfrm>
            <a:off x="454026" y="1875731"/>
            <a:ext cx="5540375" cy="596900"/>
            <a:chOff x="286" y="1600"/>
            <a:chExt cx="3490" cy="376"/>
          </a:xfrm>
        </p:grpSpPr>
        <p:graphicFrame>
          <p:nvGraphicFramePr>
            <p:cNvPr id="173058" name="Object 2"/>
            <p:cNvGraphicFramePr>
              <a:graphicFrameLocks noChangeAspect="1"/>
            </p:cNvGraphicFramePr>
            <p:nvPr/>
          </p:nvGraphicFramePr>
          <p:xfrm>
            <a:off x="286" y="1600"/>
            <a:ext cx="1672" cy="376"/>
          </p:xfrm>
          <a:graphic>
            <a:graphicData uri="http://schemas.openxmlformats.org/presentationml/2006/ole">
              <mc:AlternateContent xmlns:mc="http://schemas.openxmlformats.org/markup-compatibility/2006">
                <mc:Choice xmlns:v="urn:schemas-microsoft-com:vml" Requires="v">
                  <p:oleObj spid="_x0000_s115729" name="Equation" r:id="rId7" imgW="2654280" imgH="596880" progId="Equation.3">
                    <p:embed/>
                  </p:oleObj>
                </mc:Choice>
                <mc:Fallback>
                  <p:oleObj name="Equation" r:id="rId7" imgW="2654280" imgH="596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 y="1600"/>
                          <a:ext cx="1672" cy="3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059" name="Object 3"/>
            <p:cNvGraphicFramePr>
              <a:graphicFrameLocks noChangeAspect="1"/>
            </p:cNvGraphicFramePr>
            <p:nvPr/>
          </p:nvGraphicFramePr>
          <p:xfrm>
            <a:off x="2120" y="1600"/>
            <a:ext cx="1656" cy="376"/>
          </p:xfrm>
          <a:graphic>
            <a:graphicData uri="http://schemas.openxmlformats.org/presentationml/2006/ole">
              <mc:AlternateContent xmlns:mc="http://schemas.openxmlformats.org/markup-compatibility/2006">
                <mc:Choice xmlns:v="urn:schemas-microsoft-com:vml" Requires="v">
                  <p:oleObj spid="_x0000_s115730" name="Equation" r:id="rId9" imgW="2628720" imgH="596880" progId="Equation.3">
                    <p:embed/>
                  </p:oleObj>
                </mc:Choice>
                <mc:Fallback>
                  <p:oleObj name="Equation" r:id="rId9" imgW="2628720" imgH="596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 y="1600"/>
                          <a:ext cx="1656" cy="3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59757" name="Rectangle 13"/>
          <p:cNvSpPr>
            <a:spLocks noChangeArrowheads="1"/>
          </p:cNvSpPr>
          <p:nvPr/>
        </p:nvSpPr>
        <p:spPr bwMode="auto">
          <a:xfrm>
            <a:off x="175037" y="266313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The likelihood ratio is:</a:t>
            </a:r>
          </a:p>
        </p:txBody>
      </p:sp>
      <p:graphicFrame>
        <p:nvGraphicFramePr>
          <p:cNvPr id="173056" name="Object 0"/>
          <p:cNvGraphicFramePr>
            <a:graphicFrameLocks noChangeAspect="1"/>
          </p:cNvGraphicFramePr>
          <p:nvPr/>
        </p:nvGraphicFramePr>
        <p:xfrm>
          <a:off x="454025" y="3064284"/>
          <a:ext cx="2755900" cy="749300"/>
        </p:xfrm>
        <a:graphic>
          <a:graphicData uri="http://schemas.openxmlformats.org/presentationml/2006/ole">
            <mc:AlternateContent xmlns:mc="http://schemas.openxmlformats.org/markup-compatibility/2006">
              <mc:Choice xmlns:v="urn:schemas-microsoft-com:vml" Requires="v">
                <p:oleObj spid="_x0000_s115731" name="Equation" r:id="rId11" imgW="2755800" imgH="749160" progId="Equation.3">
                  <p:embed/>
                </p:oleObj>
              </mc:Choice>
              <mc:Fallback>
                <p:oleObj name="Equation" r:id="rId11" imgW="2755800" imgH="7491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25" y="3064284"/>
                        <a:ext cx="2755900" cy="749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9759" name="Rectangle 15"/>
          <p:cNvSpPr>
            <a:spLocks noChangeArrowheads="1"/>
          </p:cNvSpPr>
          <p:nvPr/>
        </p:nvSpPr>
        <p:spPr bwMode="auto">
          <a:xfrm>
            <a:off x="175037" y="394440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The discriminant function is:</a:t>
            </a:r>
          </a:p>
        </p:txBody>
      </p:sp>
      <p:graphicFrame>
        <p:nvGraphicFramePr>
          <p:cNvPr id="173057" name="Object 1"/>
          <p:cNvGraphicFramePr>
            <a:graphicFrameLocks noChangeAspect="1"/>
          </p:cNvGraphicFramePr>
          <p:nvPr>
            <p:extLst/>
          </p:nvPr>
        </p:nvGraphicFramePr>
        <p:xfrm>
          <a:off x="484088" y="4354568"/>
          <a:ext cx="6153150" cy="1409700"/>
        </p:xfrm>
        <a:graphic>
          <a:graphicData uri="http://schemas.openxmlformats.org/presentationml/2006/ole">
            <mc:AlternateContent xmlns:mc="http://schemas.openxmlformats.org/markup-compatibility/2006">
              <mc:Choice xmlns:v="urn:schemas-microsoft-com:vml" Requires="v">
                <p:oleObj spid="_x0000_s115732" name="Equation" r:id="rId13" imgW="4102100" imgH="939800" progId="Equation.DSMT4">
                  <p:embed/>
                </p:oleObj>
              </mc:Choice>
              <mc:Fallback>
                <p:oleObj name="Equation" r:id="rId13" imgW="4102100" imgH="939800" progId="Equation.DSMT4">
                  <p:embed/>
                  <p:pic>
                    <p:nvPicPr>
                      <p:cNvPr id="0" name=""/>
                      <p:cNvPicPr>
                        <a:picLocks noChangeAspect="1" noChangeArrowheads="1"/>
                      </p:cNvPicPr>
                      <p:nvPr/>
                    </p:nvPicPr>
                    <p:blipFill>
                      <a:blip r:embed="rId14"/>
                      <a:srcRect/>
                      <a:stretch>
                        <a:fillRect/>
                      </a:stretch>
                    </p:blipFill>
                    <p:spPr bwMode="auto">
                      <a:xfrm>
                        <a:off x="484088" y="4354568"/>
                        <a:ext cx="6153150" cy="1409700"/>
                      </a:xfrm>
                      <a:prstGeom prst="rect">
                        <a:avLst/>
                      </a:prstGeom>
                      <a:noFill/>
                    </p:spPr>
                  </p:pic>
                </p:oleObj>
              </mc:Fallback>
            </mc:AlternateContent>
          </a:graphicData>
        </a:graphic>
      </p:graphicFrame>
      <p:sp>
        <p:nvSpPr>
          <p:cNvPr id="16"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Discriminant Functions For Discrete Features</a:t>
            </a:r>
            <a:endParaRPr lang="en-US" b="1" dirty="0">
              <a:solidFill>
                <a:schemeClr val="accent2"/>
              </a:solidFill>
            </a:endParaRPr>
          </a:p>
        </p:txBody>
      </p:sp>
    </p:spTree>
    <p:extLst>
      <p:ext uri="{BB962C8B-B14F-4D97-AF65-F5344CB8AC3E}">
        <p14:creationId xmlns:p14="http://schemas.microsoft.com/office/powerpoint/2010/main" val="874760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2131"/>
          <p:cNvSpPr>
            <a:spLocks noChangeArrowheads="1"/>
          </p:cNvSpPr>
          <p:nvPr/>
        </p:nvSpPr>
        <p:spPr bwMode="auto">
          <a:xfrm>
            <a:off x="172783" y="557636"/>
            <a:ext cx="8645525" cy="2023336"/>
          </a:xfrm>
          <a:prstGeom prst="rect">
            <a:avLst/>
          </a:prstGeom>
          <a:noFill/>
          <a:ln w="9525">
            <a:noFill/>
            <a:miter lim="800000"/>
            <a:headEnd/>
            <a:tailEnd/>
          </a:ln>
          <a:effectLst/>
        </p:spPr>
        <p:txBody>
          <a:bodyPr lIns="0" tIns="0" rIns="0" bIns="0"/>
          <a:lstStyle/>
          <a:p>
            <a:pPr marL="176213" indent="-176213">
              <a:lnSpc>
                <a:spcPct val="150000"/>
              </a:lnSpc>
              <a:spcAft>
                <a:spcPts val="0"/>
              </a:spcAft>
              <a:buFontTx/>
              <a:buChar char="•"/>
            </a:pPr>
            <a:r>
              <a:rPr lang="en-US" sz="1800" b="1" dirty="0">
                <a:solidFill>
                  <a:schemeClr val="bg1"/>
                </a:solidFill>
              </a:rPr>
              <a:t>Bayes decision rule guarantees lowest average error rate</a:t>
            </a:r>
          </a:p>
          <a:p>
            <a:pPr marL="176213" indent="-176213">
              <a:lnSpc>
                <a:spcPct val="150000"/>
              </a:lnSpc>
              <a:spcAft>
                <a:spcPts val="0"/>
              </a:spcAft>
              <a:buFontTx/>
              <a:buChar char="•"/>
            </a:pPr>
            <a:r>
              <a:rPr lang="en-US" sz="1800" b="1" dirty="0">
                <a:solidFill>
                  <a:schemeClr val="bg1"/>
                </a:solidFill>
              </a:rPr>
              <a:t>Closed-form solution for two-class Gaussian distributions</a:t>
            </a:r>
          </a:p>
          <a:p>
            <a:pPr marL="176213" indent="-176213">
              <a:lnSpc>
                <a:spcPct val="150000"/>
              </a:lnSpc>
              <a:spcAft>
                <a:spcPts val="0"/>
              </a:spcAft>
              <a:buFontTx/>
              <a:buChar char="•"/>
            </a:pPr>
            <a:r>
              <a:rPr lang="en-US" sz="1800" b="1" dirty="0">
                <a:solidFill>
                  <a:schemeClr val="bg1"/>
                </a:solidFill>
              </a:rPr>
              <a:t>Full calculation for high dimensional space difficult</a:t>
            </a:r>
          </a:p>
          <a:p>
            <a:pPr marL="176213" indent="-176213">
              <a:lnSpc>
                <a:spcPct val="150000"/>
              </a:lnSpc>
              <a:spcAft>
                <a:spcPts val="0"/>
              </a:spcAft>
              <a:buFontTx/>
              <a:buChar char="•"/>
            </a:pPr>
            <a:r>
              <a:rPr lang="en-US" sz="1800" b="1" dirty="0">
                <a:solidFill>
                  <a:schemeClr val="bg1"/>
                </a:solidFill>
              </a:rPr>
              <a:t>Bounds provide a way to get insight into a problem </a:t>
            </a:r>
            <a:r>
              <a:rPr lang="en-US" sz="1800" b="1" dirty="0" smtClean="0">
                <a:solidFill>
                  <a:schemeClr val="bg1"/>
                </a:solidFill>
              </a:rPr>
              <a:t>and</a:t>
            </a:r>
            <a:br>
              <a:rPr lang="en-US" sz="1800" b="1" dirty="0" smtClean="0">
                <a:solidFill>
                  <a:schemeClr val="bg1"/>
                </a:solidFill>
              </a:rPr>
            </a:br>
            <a:r>
              <a:rPr lang="en-US" sz="1800" b="1" dirty="0" smtClean="0">
                <a:solidFill>
                  <a:schemeClr val="bg1"/>
                </a:solidFill>
              </a:rPr>
              <a:t>engineer </a:t>
            </a:r>
            <a:r>
              <a:rPr lang="en-US" sz="1800" b="1" dirty="0">
                <a:solidFill>
                  <a:schemeClr val="bg1"/>
                </a:solidFill>
              </a:rPr>
              <a:t>better solutions.</a:t>
            </a:r>
          </a:p>
          <a:p>
            <a:pPr marL="176213" indent="-176213">
              <a:lnSpc>
                <a:spcPct val="150000"/>
              </a:lnSpc>
              <a:spcBef>
                <a:spcPts val="1200"/>
              </a:spcBef>
              <a:spcAft>
                <a:spcPts val="0"/>
              </a:spcAft>
              <a:buFontTx/>
              <a:buChar char="•"/>
            </a:pPr>
            <a:r>
              <a:rPr lang="en-US" sz="1800" b="1" dirty="0">
                <a:solidFill>
                  <a:schemeClr val="bg1"/>
                </a:solidFill>
              </a:rPr>
              <a:t>Need the following inequality:</a:t>
            </a:r>
          </a:p>
        </p:txBody>
      </p:sp>
      <p:sp>
        <p:nvSpPr>
          <p:cNvPr id="80899" name="Rectangle 2051"/>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graphicFrame>
        <p:nvGraphicFramePr>
          <p:cNvPr id="80990" name="Object 2142"/>
          <p:cNvGraphicFramePr>
            <a:graphicFrameLocks noChangeAspect="1"/>
          </p:cNvGraphicFramePr>
          <p:nvPr/>
        </p:nvGraphicFramePr>
        <p:xfrm>
          <a:off x="425087" y="3266092"/>
          <a:ext cx="4051300" cy="355600"/>
        </p:xfrm>
        <a:graphic>
          <a:graphicData uri="http://schemas.openxmlformats.org/presentationml/2006/ole">
            <mc:AlternateContent xmlns:mc="http://schemas.openxmlformats.org/markup-compatibility/2006">
              <mc:Choice xmlns:v="urn:schemas-microsoft-com:vml" Requires="v">
                <p:oleObj spid="_x0000_s116741" name="Equation" r:id="rId4" imgW="4051080" imgH="355320" progId="Equation.DSMT4">
                  <p:embed/>
                </p:oleObj>
              </mc:Choice>
              <mc:Fallback>
                <p:oleObj name="Equation" r:id="rId4" imgW="405108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87" y="3266092"/>
                        <a:ext cx="4051300" cy="355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1002" name="Rectangle 2154"/>
          <p:cNvSpPr>
            <a:spLocks noChangeArrowheads="1"/>
          </p:cNvSpPr>
          <p:nvPr/>
        </p:nvSpPr>
        <p:spPr bwMode="auto">
          <a:xfrm>
            <a:off x="191833" y="3762415"/>
            <a:ext cx="8645525" cy="1841969"/>
          </a:xfrm>
          <a:prstGeom prst="rect">
            <a:avLst/>
          </a:prstGeom>
          <a:noFill/>
          <a:ln w="9525">
            <a:noFill/>
            <a:miter lim="800000"/>
            <a:headEnd/>
            <a:tailEnd/>
          </a:ln>
          <a:effectLst/>
        </p:spPr>
        <p:txBody>
          <a:bodyPr lIns="0" tIns="0" rIns="0" bIns="0"/>
          <a:lstStyle/>
          <a:p>
            <a:pPr marL="176213" indent="-176213">
              <a:lnSpc>
                <a:spcPct val="150000"/>
              </a:lnSpc>
              <a:spcAft>
                <a:spcPts val="0"/>
              </a:spcAft>
            </a:pPr>
            <a:r>
              <a:rPr lang="en-US" sz="1800" b="1" dirty="0">
                <a:solidFill>
                  <a:schemeClr val="bg1"/>
                </a:solidFill>
              </a:rPr>
              <a:t>	Assume </a:t>
            </a:r>
            <a:r>
              <a:rPr lang="en-US" sz="1800" dirty="0">
                <a:solidFill>
                  <a:schemeClr val="bg1"/>
                </a:solidFill>
              </a:rPr>
              <a:t>a </a:t>
            </a:r>
            <a:r>
              <a:rPr lang="en-US" sz="1800" dirty="0" smtClean="0">
                <a:solidFill>
                  <a:schemeClr val="bg1"/>
                </a:solidFill>
                <a:sym typeface="Symbol" pitchFamily="18" charset="2"/>
              </a:rPr>
              <a:t>&gt; </a:t>
            </a:r>
            <a:r>
              <a:rPr lang="en-US" sz="1800" dirty="0">
                <a:solidFill>
                  <a:schemeClr val="bg1"/>
                </a:solidFill>
                <a:sym typeface="Symbol" pitchFamily="18" charset="2"/>
              </a:rPr>
              <a:t>b </a:t>
            </a:r>
            <a:r>
              <a:rPr lang="en-US" sz="1800" b="1" dirty="0">
                <a:solidFill>
                  <a:schemeClr val="bg1"/>
                </a:solidFill>
                <a:sym typeface="Symbol" pitchFamily="18" charset="2"/>
              </a:rPr>
              <a:t>without loss of generality: </a:t>
            </a:r>
            <a:r>
              <a:rPr lang="en-US" sz="1800" dirty="0">
                <a:solidFill>
                  <a:schemeClr val="bg1"/>
                </a:solidFill>
                <a:sym typeface="Symbol" pitchFamily="18" charset="2"/>
              </a:rPr>
              <a:t>min[</a:t>
            </a:r>
            <a:r>
              <a:rPr lang="en-US" sz="1800" dirty="0" err="1">
                <a:solidFill>
                  <a:schemeClr val="bg1"/>
                </a:solidFill>
                <a:sym typeface="Symbol" pitchFamily="18" charset="2"/>
              </a:rPr>
              <a:t>a,b</a:t>
            </a:r>
            <a:r>
              <a:rPr lang="en-US" sz="1800" dirty="0">
                <a:solidFill>
                  <a:schemeClr val="bg1"/>
                </a:solidFill>
                <a:sym typeface="Symbol" pitchFamily="18" charset="2"/>
              </a:rPr>
              <a:t>] = b</a:t>
            </a:r>
            <a:r>
              <a:rPr lang="en-US" sz="1800" b="1" dirty="0">
                <a:solidFill>
                  <a:schemeClr val="bg1"/>
                </a:solidFill>
                <a:sym typeface="Symbol" pitchFamily="18" charset="2"/>
              </a:rPr>
              <a:t>.</a:t>
            </a:r>
          </a:p>
          <a:p>
            <a:pPr marL="176213" indent="-176213">
              <a:lnSpc>
                <a:spcPct val="150000"/>
              </a:lnSpc>
              <a:spcAft>
                <a:spcPts val="0"/>
              </a:spcAft>
            </a:pPr>
            <a:r>
              <a:rPr lang="en-US" sz="1800" b="1" dirty="0">
                <a:solidFill>
                  <a:schemeClr val="bg1"/>
                </a:solidFill>
                <a:sym typeface="Symbol" pitchFamily="18" charset="2"/>
              </a:rPr>
              <a:t>	Also, </a:t>
            </a:r>
            <a:r>
              <a:rPr lang="en-US" sz="1800" dirty="0" smtClean="0">
                <a:solidFill>
                  <a:schemeClr val="bg1"/>
                </a:solidFill>
                <a:sym typeface="Symbol" pitchFamily="18" charset="2"/>
              </a:rPr>
              <a:t>a</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a:t>
            </a:r>
            <a:r>
              <a:rPr lang="en-US" sz="1800" baseline="30000" dirty="0">
                <a:solidFill>
                  <a:schemeClr val="bg1"/>
                </a:solidFill>
                <a:sym typeface="Symbol" pitchFamily="18" charset="2"/>
              </a:rPr>
              <a:t>(1- </a:t>
            </a:r>
            <a:r>
              <a:rPr lang="en-US" sz="1800" baseline="30000" dirty="0" smtClean="0">
                <a:solidFill>
                  <a:schemeClr val="bg1"/>
                </a:solidFill>
                <a:sym typeface="Symbol" pitchFamily="18" charset="2"/>
              </a:rPr>
              <a:t>β) </a:t>
            </a:r>
            <a:r>
              <a:rPr lang="en-US" sz="1800" dirty="0">
                <a:solidFill>
                  <a:schemeClr val="bg1"/>
                </a:solidFill>
                <a:sym typeface="Symbol" pitchFamily="18" charset="2"/>
              </a:rPr>
              <a:t>= (a/b</a:t>
            </a:r>
            <a:r>
              <a:rPr lang="en-US" sz="1800" dirty="0" smtClean="0">
                <a:solidFill>
                  <a:schemeClr val="bg1"/>
                </a:solidFill>
                <a:sym typeface="Symbol" pitchFamily="18" charset="2"/>
              </a:rPr>
              <a:t>)</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 </a:t>
            </a:r>
            <a:r>
              <a:rPr lang="en-US" sz="1800" b="1" dirty="0">
                <a:solidFill>
                  <a:schemeClr val="bg1"/>
                </a:solidFill>
                <a:sym typeface="Symbol" pitchFamily="18" charset="2"/>
              </a:rPr>
              <a:t>and </a:t>
            </a:r>
            <a:r>
              <a:rPr lang="en-US" sz="1800" dirty="0">
                <a:solidFill>
                  <a:schemeClr val="bg1"/>
                </a:solidFill>
                <a:sym typeface="Symbol" pitchFamily="18" charset="2"/>
              </a:rPr>
              <a:t>(a/b</a:t>
            </a:r>
            <a:r>
              <a:rPr lang="en-US" sz="1800" dirty="0" smtClean="0">
                <a:solidFill>
                  <a:schemeClr val="bg1"/>
                </a:solidFill>
                <a:sym typeface="Symbol" pitchFamily="18" charset="2"/>
              </a:rPr>
              <a:t>)</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 &gt; </a:t>
            </a:r>
            <a:r>
              <a:rPr lang="en-US" sz="1800" dirty="0">
                <a:solidFill>
                  <a:schemeClr val="bg1"/>
                </a:solidFill>
                <a:sym typeface="Symbol" pitchFamily="18" charset="2"/>
              </a:rPr>
              <a:t>1</a:t>
            </a:r>
            <a:r>
              <a:rPr lang="en-US" sz="1800" b="1" dirty="0">
                <a:solidFill>
                  <a:schemeClr val="bg1"/>
                </a:solidFill>
                <a:sym typeface="Symbol" pitchFamily="18" charset="2"/>
              </a:rPr>
              <a:t>.</a:t>
            </a:r>
          </a:p>
          <a:p>
            <a:pPr marL="176213" indent="-176213">
              <a:lnSpc>
                <a:spcPct val="150000"/>
              </a:lnSpc>
              <a:spcAft>
                <a:spcPts val="0"/>
              </a:spcAft>
            </a:pPr>
            <a:r>
              <a:rPr lang="en-US" sz="1800" b="1" dirty="0">
                <a:solidFill>
                  <a:schemeClr val="bg1"/>
                </a:solidFill>
                <a:sym typeface="Symbol" pitchFamily="18" charset="2"/>
              </a:rPr>
              <a:t>	Therefore, </a:t>
            </a:r>
            <a:r>
              <a:rPr lang="en-US" sz="1800" dirty="0">
                <a:solidFill>
                  <a:schemeClr val="bg1"/>
                </a:solidFill>
                <a:sym typeface="Symbol" pitchFamily="18" charset="2"/>
              </a:rPr>
              <a:t>b </a:t>
            </a:r>
            <a:r>
              <a:rPr lang="en-US" sz="1800" dirty="0" smtClean="0">
                <a:solidFill>
                  <a:schemeClr val="bg1"/>
                </a:solidFill>
                <a:sym typeface="Symbol" pitchFamily="18" charset="2"/>
              </a:rPr>
              <a:t>&lt; </a:t>
            </a:r>
            <a:r>
              <a:rPr lang="en-US" sz="1800" dirty="0">
                <a:solidFill>
                  <a:schemeClr val="bg1"/>
                </a:solidFill>
                <a:sym typeface="Symbol" pitchFamily="18" charset="2"/>
              </a:rPr>
              <a:t>(a/b</a:t>
            </a:r>
            <a:r>
              <a:rPr lang="en-US" sz="1800" dirty="0" smtClean="0">
                <a:solidFill>
                  <a:schemeClr val="bg1"/>
                </a:solidFill>
                <a:sym typeface="Symbol" pitchFamily="18" charset="2"/>
              </a:rPr>
              <a:t>)</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a:t>
            </a:r>
            <a:r>
              <a:rPr lang="en-US" sz="1800" b="1" dirty="0">
                <a:solidFill>
                  <a:schemeClr val="bg1"/>
                </a:solidFill>
                <a:sym typeface="Symbol" pitchFamily="18" charset="2"/>
              </a:rPr>
              <a:t>, which implies </a:t>
            </a:r>
            <a:r>
              <a:rPr lang="en-US" sz="1800" dirty="0">
                <a:solidFill>
                  <a:schemeClr val="bg1"/>
                </a:solidFill>
                <a:sym typeface="Symbol" pitchFamily="18" charset="2"/>
              </a:rPr>
              <a:t>min[</a:t>
            </a:r>
            <a:r>
              <a:rPr lang="en-US" sz="1800" dirty="0" err="1">
                <a:solidFill>
                  <a:schemeClr val="bg1"/>
                </a:solidFill>
                <a:sym typeface="Symbol" pitchFamily="18" charset="2"/>
              </a:rPr>
              <a:t>a,b</a:t>
            </a:r>
            <a:r>
              <a:rPr lang="en-US" sz="1800" dirty="0">
                <a:solidFill>
                  <a:schemeClr val="bg1"/>
                </a:solidFill>
                <a:sym typeface="Symbol" pitchFamily="18" charset="2"/>
              </a:rPr>
              <a:t>] </a:t>
            </a:r>
            <a:r>
              <a:rPr lang="en-US" sz="1800" dirty="0" smtClean="0">
                <a:solidFill>
                  <a:schemeClr val="bg1"/>
                </a:solidFill>
                <a:sym typeface="Symbol" pitchFamily="18" charset="2"/>
              </a:rPr>
              <a:t>&lt; a</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a:t>
            </a:r>
            <a:r>
              <a:rPr lang="en-US" sz="1800" baseline="30000" dirty="0">
                <a:solidFill>
                  <a:schemeClr val="bg1"/>
                </a:solidFill>
                <a:sym typeface="Symbol" pitchFamily="18" charset="2"/>
              </a:rPr>
              <a:t>(1- </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 </a:t>
            </a:r>
            <a:r>
              <a:rPr lang="en-US" sz="1800" b="1" dirty="0">
                <a:solidFill>
                  <a:schemeClr val="bg1"/>
                </a:solidFill>
                <a:sym typeface="Symbol" pitchFamily="18" charset="2"/>
              </a:rPr>
              <a:t>.</a:t>
            </a:r>
          </a:p>
          <a:p>
            <a:pPr marL="176213" indent="-176213">
              <a:lnSpc>
                <a:spcPct val="150000"/>
              </a:lnSpc>
              <a:spcBef>
                <a:spcPts val="1200"/>
              </a:spcBef>
              <a:spcAft>
                <a:spcPts val="0"/>
              </a:spcAft>
              <a:buFontTx/>
              <a:buChar char="•"/>
            </a:pPr>
            <a:r>
              <a:rPr lang="en-US" sz="1800" b="1" dirty="0">
                <a:solidFill>
                  <a:schemeClr val="bg1"/>
                </a:solidFill>
                <a:sym typeface="Symbol" pitchFamily="18" charset="2"/>
              </a:rPr>
              <a:t>Apply to our standard expression for </a:t>
            </a:r>
            <a:r>
              <a:rPr lang="en-US" sz="1800" dirty="0">
                <a:solidFill>
                  <a:schemeClr val="bg1"/>
                </a:solidFill>
                <a:sym typeface="Symbol" pitchFamily="18" charset="2"/>
              </a:rPr>
              <a:t>P(error)</a:t>
            </a:r>
            <a:r>
              <a:rPr lang="en-US" sz="1800" b="1" dirty="0">
                <a:solidFill>
                  <a:schemeClr val="bg1"/>
                </a:solidFill>
                <a:sym typeface="Symbol" pitchFamily="18" charset="2"/>
              </a:rPr>
              <a:t>.</a:t>
            </a: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Error Bounds</a:t>
            </a:r>
            <a:endParaRPr lang="en-US" b="1" dirty="0">
              <a:solidFill>
                <a:schemeClr val="accent2"/>
              </a:solidFill>
            </a:endParaRPr>
          </a:p>
        </p:txBody>
      </p:sp>
    </p:spTree>
    <p:extLst>
      <p:ext uri="{BB962C8B-B14F-4D97-AF65-F5344CB8AC3E}">
        <p14:creationId xmlns:p14="http://schemas.microsoft.com/office/powerpoint/2010/main" val="6895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50" name="Object 22"/>
          <p:cNvGraphicFramePr>
            <a:graphicFrameLocks noChangeAspect="1"/>
          </p:cNvGraphicFramePr>
          <p:nvPr/>
        </p:nvGraphicFramePr>
        <p:xfrm>
          <a:off x="455613" y="1060450"/>
          <a:ext cx="5092700" cy="2400300"/>
        </p:xfrm>
        <a:graphic>
          <a:graphicData uri="http://schemas.openxmlformats.org/presentationml/2006/ole">
            <mc:AlternateContent xmlns:mc="http://schemas.openxmlformats.org/markup-compatibility/2006">
              <mc:Choice xmlns:v="urn:schemas-microsoft-com:vml" Requires="v">
                <p:oleObj spid="_x0000_s117769" name="Equation" r:id="rId3" imgW="5092560" imgH="2400120" progId="Equation.3">
                  <p:embed/>
                </p:oleObj>
              </mc:Choice>
              <mc:Fallback>
                <p:oleObj name="Equation" r:id="rId3" imgW="5092560" imgH="240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060450"/>
                        <a:ext cx="5092700" cy="2400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0551" name="Rectangle 23"/>
          <p:cNvSpPr>
            <a:spLocks noChangeArrowheads="1"/>
          </p:cNvSpPr>
          <p:nvPr/>
        </p:nvSpPr>
        <p:spPr bwMode="auto">
          <a:xfrm>
            <a:off x="170735" y="642953"/>
            <a:ext cx="8645525" cy="404813"/>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Recall:</a:t>
            </a:r>
            <a:endParaRPr lang="en-US" sz="1800" b="1" dirty="0">
              <a:solidFill>
                <a:schemeClr val="bg1"/>
              </a:solidFill>
              <a:sym typeface="Symbol" pitchFamily="18" charset="2"/>
            </a:endParaRPr>
          </a:p>
        </p:txBody>
      </p:sp>
      <p:graphicFrame>
        <p:nvGraphicFramePr>
          <p:cNvPr id="150569" name="Object 41"/>
          <p:cNvGraphicFramePr>
            <a:graphicFrameLocks noChangeAspect="1"/>
          </p:cNvGraphicFramePr>
          <p:nvPr/>
        </p:nvGraphicFramePr>
        <p:xfrm>
          <a:off x="5610225" y="1785938"/>
          <a:ext cx="139700" cy="292100"/>
        </p:xfrm>
        <a:graphic>
          <a:graphicData uri="http://schemas.openxmlformats.org/presentationml/2006/ole">
            <mc:AlternateContent xmlns:mc="http://schemas.openxmlformats.org/markup-compatibility/2006">
              <mc:Choice xmlns:v="urn:schemas-microsoft-com:vml" Requires="v">
                <p:oleObj spid="_x0000_s117770"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225" y="1785938"/>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0570" name="Object 42"/>
          <p:cNvGraphicFramePr>
            <a:graphicFrameLocks noChangeAspect="1"/>
          </p:cNvGraphicFramePr>
          <p:nvPr/>
        </p:nvGraphicFramePr>
        <p:xfrm>
          <a:off x="5162550" y="2462213"/>
          <a:ext cx="139700" cy="292100"/>
        </p:xfrm>
        <a:graphic>
          <a:graphicData uri="http://schemas.openxmlformats.org/presentationml/2006/ole">
            <mc:AlternateContent xmlns:mc="http://schemas.openxmlformats.org/markup-compatibility/2006">
              <mc:Choice xmlns:v="urn:schemas-microsoft-com:vml" Requires="v">
                <p:oleObj spid="_x0000_s117771" name="Equation" r:id="rId7" imgW="139680" imgH="291960" progId="Equation.DSMT4">
                  <p:embed/>
                </p:oleObj>
              </mc:Choice>
              <mc:Fallback>
                <p:oleObj name="Equation" r:id="rId7" imgW="139680" imgH="291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550" y="2462213"/>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0573" name="Rectangle 45"/>
          <p:cNvSpPr>
            <a:spLocks noChangeArrowheads="1"/>
          </p:cNvSpPr>
          <p:nvPr/>
        </p:nvSpPr>
        <p:spPr bwMode="auto">
          <a:xfrm>
            <a:off x="170735" y="3569600"/>
            <a:ext cx="8645525" cy="1031911"/>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Note that this integral is over the entire feature space, not the decision regions (which makes it simpler).</a:t>
            </a:r>
          </a:p>
          <a:p>
            <a:pPr marL="176213" indent="-176213">
              <a:spcAft>
                <a:spcPct val="25000"/>
              </a:spcAft>
              <a:buFontTx/>
              <a:buChar char="•"/>
            </a:pPr>
            <a:r>
              <a:rPr lang="en-US" sz="1800" b="1" dirty="0">
                <a:solidFill>
                  <a:schemeClr val="bg1"/>
                </a:solidFill>
              </a:rPr>
              <a:t>If the conditional probabilities are normal, this expression can be simplified.</a:t>
            </a:r>
            <a:endParaRPr lang="en-US" sz="1800" b="1" dirty="0">
              <a:solidFill>
                <a:schemeClr val="bg1"/>
              </a:solidFill>
              <a:sym typeface="Symbol" pitchFamily="18" charset="2"/>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Chernoff Bound</a:t>
            </a:r>
            <a:endParaRPr lang="en-US" b="1" dirty="0">
              <a:solidFill>
                <a:schemeClr val="accent2"/>
              </a:solidFill>
            </a:endParaRPr>
          </a:p>
        </p:txBody>
      </p:sp>
    </p:spTree>
    <p:extLst>
      <p:ext uri="{BB962C8B-B14F-4D97-AF65-F5344CB8AC3E}">
        <p14:creationId xmlns:p14="http://schemas.microsoft.com/office/powerpoint/2010/main" val="1559178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02" name="Rectangle 18"/>
          <p:cNvSpPr>
            <a:spLocks noChangeArrowheads="1"/>
          </p:cNvSpPr>
          <p:nvPr/>
        </p:nvSpPr>
        <p:spPr bwMode="auto">
          <a:xfrm>
            <a:off x="186865" y="606002"/>
            <a:ext cx="8645525" cy="618114"/>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If the conditional probabilities are normal, our bound can be evaluated analytically:</a:t>
            </a:r>
          </a:p>
        </p:txBody>
      </p:sp>
      <p:graphicFrame>
        <p:nvGraphicFramePr>
          <p:cNvPr id="168960" name="Object 0"/>
          <p:cNvGraphicFramePr>
            <a:graphicFrameLocks noChangeAspect="1"/>
          </p:cNvGraphicFramePr>
          <p:nvPr/>
        </p:nvGraphicFramePr>
        <p:xfrm>
          <a:off x="455613" y="1248134"/>
          <a:ext cx="3606800" cy="444500"/>
        </p:xfrm>
        <a:graphic>
          <a:graphicData uri="http://schemas.openxmlformats.org/presentationml/2006/ole">
            <mc:AlternateContent xmlns:mc="http://schemas.openxmlformats.org/markup-compatibility/2006">
              <mc:Choice xmlns:v="urn:schemas-microsoft-com:vml" Requires="v">
                <p:oleObj spid="_x0000_s118791" name="Equation" r:id="rId3" imgW="3606480" imgH="444240" progId="Equation.3">
                  <p:embed/>
                </p:oleObj>
              </mc:Choice>
              <mc:Fallback>
                <p:oleObj name="Equation" r:id="rId3" imgW="36064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248134"/>
                        <a:ext cx="36068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44"/>
          <p:cNvGrpSpPr>
            <a:grpSpLocks/>
          </p:cNvGrpSpPr>
          <p:nvPr/>
        </p:nvGrpSpPr>
        <p:grpSpPr bwMode="auto">
          <a:xfrm>
            <a:off x="244475" y="1768053"/>
            <a:ext cx="8645525" cy="1692275"/>
            <a:chOff x="154" y="1353"/>
            <a:chExt cx="5446" cy="1066"/>
          </a:xfrm>
        </p:grpSpPr>
        <p:sp>
          <p:nvSpPr>
            <p:cNvPr id="144404" name="Rectangle 20"/>
            <p:cNvSpPr>
              <a:spLocks noChangeArrowheads="1"/>
            </p:cNvSpPr>
            <p:nvPr/>
          </p:nvSpPr>
          <p:spPr bwMode="auto">
            <a:xfrm>
              <a:off x="154" y="1353"/>
              <a:ext cx="5446" cy="253"/>
            </a:xfrm>
            <a:prstGeom prst="rect">
              <a:avLst/>
            </a:prstGeom>
            <a:noFill/>
            <a:ln w="9525">
              <a:noFill/>
              <a:miter lim="800000"/>
              <a:headEnd/>
              <a:tailEnd/>
            </a:ln>
            <a:effectLst/>
          </p:spPr>
          <p:txBody>
            <a:bodyPr lIns="0" tIns="0" rIns="0" bIns="0"/>
            <a:lstStyle/>
            <a:p>
              <a:pPr marL="176213" indent="-176213">
                <a:spcAft>
                  <a:spcPct val="25000"/>
                </a:spcAft>
              </a:pPr>
              <a:r>
                <a:rPr lang="en-US" sz="1800" b="1" dirty="0">
                  <a:solidFill>
                    <a:schemeClr val="bg1"/>
                  </a:solidFill>
                </a:rPr>
                <a:t>	where:</a:t>
              </a:r>
              <a:endParaRPr lang="en-US" sz="1800" b="1" dirty="0">
                <a:solidFill>
                  <a:schemeClr val="bg1"/>
                </a:solidFill>
                <a:sym typeface="Symbol" pitchFamily="18" charset="2"/>
              </a:endParaRPr>
            </a:p>
          </p:txBody>
        </p:sp>
        <p:graphicFrame>
          <p:nvGraphicFramePr>
            <p:cNvPr id="168961" name="Object 1"/>
            <p:cNvGraphicFramePr>
              <a:graphicFrameLocks noChangeAspect="1"/>
            </p:cNvGraphicFramePr>
            <p:nvPr/>
          </p:nvGraphicFramePr>
          <p:xfrm>
            <a:off x="287" y="1595"/>
            <a:ext cx="3232" cy="824"/>
          </p:xfrm>
          <a:graphic>
            <a:graphicData uri="http://schemas.openxmlformats.org/presentationml/2006/ole">
              <mc:AlternateContent xmlns:mc="http://schemas.openxmlformats.org/markup-compatibility/2006">
                <mc:Choice xmlns:v="urn:schemas-microsoft-com:vml" Requires="v">
                  <p:oleObj spid="_x0000_s118792" name="Equation" r:id="rId5" imgW="5130720" imgH="1307880" progId="Equation.DSMT4">
                    <p:embed/>
                  </p:oleObj>
                </mc:Choice>
                <mc:Fallback>
                  <p:oleObj name="Equation" r:id="rId5" imgW="5130720" imgH="1307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 y="1595"/>
                          <a:ext cx="3232" cy="82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44424" name="Rectangle 40"/>
          <p:cNvSpPr>
            <a:spLocks noChangeArrowheads="1"/>
          </p:cNvSpPr>
          <p:nvPr/>
        </p:nvSpPr>
        <p:spPr bwMode="auto">
          <a:xfrm>
            <a:off x="185483" y="3968327"/>
            <a:ext cx="4322763" cy="145891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Procedure: find the value of </a:t>
            </a:r>
            <a:r>
              <a:rPr lang="en-US" sz="1800" dirty="0" smtClean="0">
                <a:solidFill>
                  <a:schemeClr val="bg1"/>
                </a:solidFill>
                <a:sym typeface="Symbol" pitchFamily="18" charset="2"/>
              </a:rPr>
              <a:t>β </a:t>
            </a:r>
            <a:r>
              <a:rPr lang="en-US" sz="1800" b="1" dirty="0">
                <a:solidFill>
                  <a:schemeClr val="bg1"/>
                </a:solidFill>
                <a:sym typeface="Symbol" pitchFamily="18" charset="2"/>
              </a:rPr>
              <a:t>that minimizes </a:t>
            </a:r>
            <a:r>
              <a:rPr lang="en-US" sz="1800" dirty="0">
                <a:solidFill>
                  <a:schemeClr val="bg1"/>
                </a:solidFill>
                <a:sym typeface="Symbol" pitchFamily="18" charset="2"/>
              </a:rPr>
              <a:t>exp(-k</a:t>
            </a:r>
            <a:r>
              <a:rPr lang="en-US" sz="1800" dirty="0" smtClean="0">
                <a:solidFill>
                  <a:schemeClr val="bg1"/>
                </a:solidFill>
                <a:sym typeface="Symbol" pitchFamily="18" charset="2"/>
              </a:rPr>
              <a:t>(β </a:t>
            </a:r>
            <a:r>
              <a:rPr lang="en-US" sz="1800" dirty="0">
                <a:solidFill>
                  <a:schemeClr val="bg1"/>
                </a:solidFill>
                <a:sym typeface="Symbol" pitchFamily="18" charset="2"/>
              </a:rPr>
              <a:t>), </a:t>
            </a:r>
            <a:r>
              <a:rPr lang="en-US" sz="1800" b="1" dirty="0">
                <a:solidFill>
                  <a:schemeClr val="bg1"/>
                </a:solidFill>
                <a:sym typeface="Symbol" pitchFamily="18" charset="2"/>
              </a:rPr>
              <a:t>and then compute </a:t>
            </a:r>
            <a:r>
              <a:rPr lang="en-US" sz="1800" dirty="0">
                <a:solidFill>
                  <a:schemeClr val="bg1"/>
                </a:solidFill>
                <a:sym typeface="Symbol" pitchFamily="18" charset="2"/>
              </a:rPr>
              <a:t>P(error)</a:t>
            </a:r>
            <a:r>
              <a:rPr lang="en-US" sz="1800" b="1" dirty="0">
                <a:solidFill>
                  <a:schemeClr val="bg1"/>
                </a:solidFill>
                <a:sym typeface="Symbol" pitchFamily="18" charset="2"/>
              </a:rPr>
              <a:t> using the bound.</a:t>
            </a:r>
          </a:p>
        </p:txBody>
      </p:sp>
      <p:pic>
        <p:nvPicPr>
          <p:cNvPr id="144425" name="Picture 41"/>
          <p:cNvPicPr>
            <a:picLocks noChangeAspect="1" noChangeArrowheads="1"/>
          </p:cNvPicPr>
          <p:nvPr/>
        </p:nvPicPr>
        <p:blipFill>
          <a:blip r:embed="rId7"/>
          <a:srcRect l="22084" t="32785" r="17917" b="20439"/>
          <a:stretch>
            <a:fillRect/>
          </a:stretch>
        </p:blipFill>
        <p:spPr bwMode="auto">
          <a:xfrm>
            <a:off x="4862513" y="3836564"/>
            <a:ext cx="4195762" cy="2484438"/>
          </a:xfrm>
          <a:prstGeom prst="rect">
            <a:avLst/>
          </a:prstGeom>
          <a:noFill/>
          <a:ln w="9525">
            <a:noFill/>
            <a:miter lim="800000"/>
            <a:headEnd/>
            <a:tailEnd/>
          </a:ln>
          <a:effectLst/>
        </p:spPr>
      </p:pic>
      <p:sp>
        <p:nvSpPr>
          <p:cNvPr id="144426" name="Rectangle 42"/>
          <p:cNvSpPr>
            <a:spLocks noChangeArrowheads="1"/>
          </p:cNvSpPr>
          <p:nvPr/>
        </p:nvSpPr>
        <p:spPr bwMode="auto">
          <a:xfrm>
            <a:off x="185483" y="4939571"/>
            <a:ext cx="4322763" cy="81121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Benefit: one-dimensional optimization using </a:t>
            </a:r>
            <a:r>
              <a:rPr lang="en-US" sz="1800" dirty="0" smtClean="0">
                <a:solidFill>
                  <a:schemeClr val="bg1"/>
                </a:solidFill>
                <a:sym typeface="Symbol" pitchFamily="18" charset="2"/>
              </a:rPr>
              <a:t>β</a:t>
            </a:r>
            <a:endParaRPr lang="en-US" sz="1800" dirty="0">
              <a:solidFill>
                <a:schemeClr val="bg1"/>
              </a:solidFill>
              <a:sym typeface="Symbol" pitchFamily="18" charset="2"/>
            </a:endParaRPr>
          </a:p>
        </p:txBody>
      </p:sp>
      <p:sp>
        <p:nvSpPr>
          <p:cNvPr id="12"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Chernoff Bound for Normal Densities</a:t>
            </a:r>
            <a:endParaRPr lang="en-US" b="1" dirty="0">
              <a:solidFill>
                <a:schemeClr val="accent2"/>
              </a:solidFill>
            </a:endParaRPr>
          </a:p>
        </p:txBody>
      </p:sp>
    </p:spTree>
    <p:extLst>
      <p:ext uri="{BB962C8B-B14F-4D97-AF65-F5344CB8AC3E}">
        <p14:creationId xmlns:p14="http://schemas.microsoft.com/office/powerpoint/2010/main" val="15150341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6" name="Rectangle 5140"/>
          <p:cNvSpPr>
            <a:spLocks noChangeArrowheads="1"/>
          </p:cNvSpPr>
          <p:nvPr/>
        </p:nvSpPr>
        <p:spPr bwMode="auto">
          <a:xfrm>
            <a:off x="185483" y="609835"/>
            <a:ext cx="8645525" cy="896938"/>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The Chernoff bound is loose for extreme values</a:t>
            </a:r>
          </a:p>
          <a:p>
            <a:pPr marL="176213" indent="-176213">
              <a:spcAft>
                <a:spcPct val="25000"/>
              </a:spcAft>
              <a:buFontTx/>
              <a:buChar char="•"/>
            </a:pPr>
            <a:r>
              <a:rPr lang="en-US" sz="1800" b="1" dirty="0">
                <a:solidFill>
                  <a:schemeClr val="bg1"/>
                </a:solidFill>
              </a:rPr>
              <a:t>The Bhattacharyya bound can be derived by </a:t>
            </a:r>
            <a:r>
              <a:rPr lang="en-US" sz="1800" dirty="0" smtClean="0">
                <a:solidFill>
                  <a:schemeClr val="bg1"/>
                </a:solidFill>
                <a:sym typeface="Symbol" pitchFamily="18" charset="2"/>
              </a:rPr>
              <a:t>β </a:t>
            </a:r>
            <a:r>
              <a:rPr lang="en-US" sz="1800" dirty="0">
                <a:solidFill>
                  <a:schemeClr val="bg1"/>
                </a:solidFill>
                <a:sym typeface="Symbol" pitchFamily="18" charset="2"/>
              </a:rPr>
              <a:t>= 0.5</a:t>
            </a:r>
            <a:r>
              <a:rPr lang="en-US" sz="1800" b="1" dirty="0">
                <a:solidFill>
                  <a:schemeClr val="bg1"/>
                </a:solidFill>
                <a:sym typeface="Symbol" pitchFamily="18" charset="2"/>
              </a:rPr>
              <a:t>:</a:t>
            </a:r>
          </a:p>
        </p:txBody>
      </p:sp>
      <p:graphicFrame>
        <p:nvGraphicFramePr>
          <p:cNvPr id="169984" name="Object 6144"/>
          <p:cNvGraphicFramePr>
            <a:graphicFrameLocks noChangeAspect="1"/>
          </p:cNvGraphicFramePr>
          <p:nvPr/>
        </p:nvGraphicFramePr>
        <p:xfrm>
          <a:off x="455613" y="1481700"/>
          <a:ext cx="4076700" cy="1257300"/>
        </p:xfrm>
        <a:graphic>
          <a:graphicData uri="http://schemas.openxmlformats.org/presentationml/2006/ole">
            <mc:AlternateContent xmlns:mc="http://schemas.openxmlformats.org/markup-compatibility/2006">
              <mc:Choice xmlns:v="urn:schemas-microsoft-com:vml" Requires="v">
                <p:oleObj spid="_x0000_s119819" name="Equation" r:id="rId3" imgW="4076640" imgH="1257120" progId="Equation.3">
                  <p:embed/>
                </p:oleObj>
              </mc:Choice>
              <mc:Fallback>
                <p:oleObj name="Equation" r:id="rId3" imgW="4076640" imgH="1257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481700"/>
                        <a:ext cx="4076700" cy="1257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9985" name="Object 6145"/>
          <p:cNvGraphicFramePr>
            <a:graphicFrameLocks noChangeAspect="1"/>
          </p:cNvGraphicFramePr>
          <p:nvPr/>
        </p:nvGraphicFramePr>
        <p:xfrm>
          <a:off x="4183063" y="2505075"/>
          <a:ext cx="139700" cy="292100"/>
        </p:xfrm>
        <a:graphic>
          <a:graphicData uri="http://schemas.openxmlformats.org/presentationml/2006/ole">
            <mc:AlternateContent xmlns:mc="http://schemas.openxmlformats.org/markup-compatibility/2006">
              <mc:Choice xmlns:v="urn:schemas-microsoft-com:vml" Requires="v">
                <p:oleObj spid="_x0000_s119820"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2505075"/>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9986" name="Object 6146"/>
          <p:cNvGraphicFramePr>
            <a:graphicFrameLocks noChangeAspect="1"/>
          </p:cNvGraphicFramePr>
          <p:nvPr/>
        </p:nvGraphicFramePr>
        <p:xfrm>
          <a:off x="3554413" y="3276600"/>
          <a:ext cx="139700" cy="292100"/>
        </p:xfrm>
        <a:graphic>
          <a:graphicData uri="http://schemas.openxmlformats.org/presentationml/2006/ole">
            <mc:AlternateContent xmlns:mc="http://schemas.openxmlformats.org/markup-compatibility/2006">
              <mc:Choice xmlns:v="urn:schemas-microsoft-com:vml" Requires="v">
                <p:oleObj spid="_x0000_s119821" name="Equation" r:id="rId7" imgW="139680" imgH="291960" progId="Equation.3">
                  <p:embed/>
                </p:oleObj>
              </mc:Choice>
              <mc:Fallback>
                <p:oleObj name="Equation" r:id="rId7"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4413" y="327660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5151"/>
          <p:cNvGrpSpPr>
            <a:grpSpLocks/>
          </p:cNvGrpSpPr>
          <p:nvPr/>
        </p:nvGrpSpPr>
        <p:grpSpPr bwMode="auto">
          <a:xfrm>
            <a:off x="254000" y="2911580"/>
            <a:ext cx="8645525" cy="1044576"/>
            <a:chOff x="160" y="2583"/>
            <a:chExt cx="5446" cy="658"/>
          </a:xfrm>
        </p:grpSpPr>
        <p:sp>
          <p:nvSpPr>
            <p:cNvPr id="157724" name="Rectangle 5148"/>
            <p:cNvSpPr>
              <a:spLocks noChangeArrowheads="1"/>
            </p:cNvSpPr>
            <p:nvPr/>
          </p:nvSpPr>
          <p:spPr bwMode="auto">
            <a:xfrm>
              <a:off x="160" y="2583"/>
              <a:ext cx="5446" cy="253"/>
            </a:xfrm>
            <a:prstGeom prst="rect">
              <a:avLst/>
            </a:prstGeom>
            <a:noFill/>
            <a:ln w="9525">
              <a:noFill/>
              <a:miter lim="800000"/>
              <a:headEnd/>
              <a:tailEnd/>
            </a:ln>
            <a:effectLst/>
          </p:spPr>
          <p:txBody>
            <a:bodyPr lIns="0" tIns="0" rIns="0" bIns="0"/>
            <a:lstStyle/>
            <a:p>
              <a:pPr marL="176213" indent="-176213">
                <a:spcAft>
                  <a:spcPct val="25000"/>
                </a:spcAft>
              </a:pPr>
              <a:r>
                <a:rPr lang="en-US" sz="1800" b="1" dirty="0">
                  <a:solidFill>
                    <a:schemeClr val="bg1"/>
                  </a:solidFill>
                </a:rPr>
                <a:t>	where:</a:t>
              </a:r>
              <a:endParaRPr lang="en-US" sz="1800" b="1" dirty="0">
                <a:solidFill>
                  <a:schemeClr val="bg1"/>
                </a:solidFill>
                <a:sym typeface="Symbol" pitchFamily="18" charset="2"/>
              </a:endParaRPr>
            </a:p>
          </p:txBody>
        </p:sp>
        <p:graphicFrame>
          <p:nvGraphicFramePr>
            <p:cNvPr id="169987" name="Object 6147"/>
            <p:cNvGraphicFramePr>
              <a:graphicFrameLocks noChangeAspect="1"/>
            </p:cNvGraphicFramePr>
            <p:nvPr/>
          </p:nvGraphicFramePr>
          <p:xfrm>
            <a:off x="287" y="2633"/>
            <a:ext cx="3232" cy="608"/>
          </p:xfrm>
          <a:graphic>
            <a:graphicData uri="http://schemas.openxmlformats.org/presentationml/2006/ole">
              <mc:AlternateContent xmlns:mc="http://schemas.openxmlformats.org/markup-compatibility/2006">
                <mc:Choice xmlns:v="urn:schemas-microsoft-com:vml" Requires="v">
                  <p:oleObj spid="_x0000_s119822" name="Equation" r:id="rId8" imgW="5130720" imgH="965160" progId="Equation.DSMT4">
                    <p:embed/>
                  </p:oleObj>
                </mc:Choice>
                <mc:Fallback>
                  <p:oleObj name="Equation" r:id="rId8" imgW="5130720" imgH="965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 y="2633"/>
                          <a:ext cx="3232" cy="60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57726" name="Rectangle 5150"/>
          <p:cNvSpPr>
            <a:spLocks noChangeArrowheads="1"/>
          </p:cNvSpPr>
          <p:nvPr/>
        </p:nvSpPr>
        <p:spPr bwMode="auto">
          <a:xfrm>
            <a:off x="254000" y="4157461"/>
            <a:ext cx="8645525" cy="640447"/>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These bounds can still be used if the distributions are not Gaussian (why? hint: </a:t>
            </a:r>
            <a:r>
              <a:rPr lang="en-US" sz="1800" b="1" dirty="0" smtClean="0">
                <a:solidFill>
                  <a:schemeClr val="bg1"/>
                </a:solidFill>
                <a:hlinkClick r:id="rId10"/>
              </a:rPr>
              <a:t>Occam’s Razor</a:t>
            </a:r>
            <a:r>
              <a:rPr lang="en-US" sz="1800" b="1" dirty="0" smtClean="0">
                <a:solidFill>
                  <a:schemeClr val="bg1"/>
                </a:solidFill>
              </a:rPr>
              <a:t>). </a:t>
            </a:r>
            <a:r>
              <a:rPr lang="en-US" sz="1800" b="1" dirty="0">
                <a:solidFill>
                  <a:schemeClr val="bg1"/>
                </a:solidFill>
              </a:rPr>
              <a:t>However, they might not be adequately tight.</a:t>
            </a:r>
            <a:endParaRPr lang="en-US" sz="1800" b="1" dirty="0">
              <a:solidFill>
                <a:schemeClr val="bg1"/>
              </a:solidFill>
              <a:sym typeface="Symbol" pitchFamily="18" charset="2"/>
            </a:endParaRPr>
          </a:p>
        </p:txBody>
      </p:sp>
      <p:sp>
        <p:nvSpPr>
          <p:cNvPr id="12"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Bhattacharyya Bound</a:t>
            </a:r>
            <a:endParaRPr lang="en-US" b="1" dirty="0">
              <a:solidFill>
                <a:schemeClr val="accent2"/>
              </a:solidFill>
            </a:endParaRPr>
          </a:p>
        </p:txBody>
      </p:sp>
    </p:spTree>
    <p:extLst>
      <p:ext uri="{BB962C8B-B14F-4D97-AF65-F5344CB8AC3E}">
        <p14:creationId xmlns:p14="http://schemas.microsoft.com/office/powerpoint/2010/main" val="46522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83"/>
          <p:cNvSpPr>
            <a:spLocks noChangeArrowheads="1"/>
          </p:cNvSpPr>
          <p:nvPr/>
        </p:nvSpPr>
        <p:spPr bwMode="auto">
          <a:xfrm>
            <a:off x="231775" y="624841"/>
            <a:ext cx="8645525" cy="6023610"/>
          </a:xfrm>
          <a:prstGeom prst="rect">
            <a:avLst/>
          </a:prstGeom>
          <a:noFill/>
          <a:ln w="9525">
            <a:noFill/>
            <a:miter lim="800000"/>
            <a:headEnd/>
            <a:tailEnd/>
          </a:ln>
          <a:effectLst/>
        </p:spPr>
        <p:txBody>
          <a:bodyPr lIns="0" tIns="0" rIns="0" bIns="0"/>
          <a:lstStyle/>
          <a:p>
            <a:pPr marL="228600" indent="-228600">
              <a:spcAft>
                <a:spcPts val="1200"/>
              </a:spcAft>
              <a:buFontTx/>
              <a:buChar char="•"/>
            </a:pPr>
            <a:r>
              <a:rPr lang="en-US" sz="1800" b="1" dirty="0">
                <a:solidFill>
                  <a:schemeClr val="bg1"/>
                </a:solidFill>
                <a:latin typeface="+mj-lt"/>
              </a:rPr>
              <a:t>Define a set of discriminant functions: </a:t>
            </a:r>
            <a:r>
              <a:rPr lang="en-US" sz="1800" dirty="0" err="1">
                <a:solidFill>
                  <a:schemeClr val="bg1"/>
                </a:solidFill>
                <a:latin typeface="+mj-lt"/>
              </a:rPr>
              <a:t>g</a:t>
            </a:r>
            <a:r>
              <a:rPr lang="en-US" sz="1800" baseline="-25000" dirty="0" err="1">
                <a:solidFill>
                  <a:schemeClr val="bg1"/>
                </a:solidFill>
                <a:latin typeface="+mj-lt"/>
              </a:rPr>
              <a:t>i</a:t>
            </a:r>
            <a:r>
              <a:rPr lang="en-US" sz="1800" dirty="0">
                <a:solidFill>
                  <a:schemeClr val="bg1"/>
                </a:solidFill>
                <a:latin typeface="+mj-lt"/>
              </a:rPr>
              <a:t>(</a:t>
            </a:r>
            <a:r>
              <a:rPr lang="en-US" sz="1800" b="1" dirty="0">
                <a:solidFill>
                  <a:schemeClr val="bg1"/>
                </a:solidFill>
                <a:latin typeface="+mj-lt"/>
              </a:rPr>
              <a:t>x</a:t>
            </a:r>
            <a:r>
              <a:rPr lang="en-US" sz="1800" dirty="0">
                <a:solidFill>
                  <a:schemeClr val="bg1"/>
                </a:solidFill>
                <a:latin typeface="+mj-lt"/>
              </a:rPr>
              <a:t>), </a:t>
            </a:r>
            <a:r>
              <a:rPr lang="en-US" sz="1800" dirty="0" err="1">
                <a:solidFill>
                  <a:schemeClr val="bg1"/>
                </a:solidFill>
                <a:latin typeface="+mj-lt"/>
              </a:rPr>
              <a:t>i</a:t>
            </a:r>
            <a:r>
              <a:rPr lang="en-US" sz="1800" dirty="0">
                <a:solidFill>
                  <a:schemeClr val="bg1"/>
                </a:solidFill>
                <a:latin typeface="+mj-lt"/>
              </a:rPr>
              <a:t> = 1,…, c</a:t>
            </a:r>
          </a:p>
          <a:p>
            <a:pPr marL="228600" indent="-228600">
              <a:spcAft>
                <a:spcPts val="1200"/>
              </a:spcAft>
              <a:buFontTx/>
              <a:buChar char="•"/>
            </a:pPr>
            <a:r>
              <a:rPr lang="en-US" sz="1800" b="1" dirty="0">
                <a:solidFill>
                  <a:schemeClr val="bg1"/>
                </a:solidFill>
                <a:latin typeface="+mj-lt"/>
              </a:rPr>
              <a:t>Define a decision rule:</a:t>
            </a:r>
          </a:p>
          <a:p>
            <a:pPr marL="457200" lvl="2">
              <a:spcAft>
                <a:spcPts val="1200"/>
              </a:spcAft>
            </a:pPr>
            <a:r>
              <a:rPr lang="en-US" sz="1800" b="1" dirty="0" smtClean="0">
                <a:solidFill>
                  <a:schemeClr val="accent1"/>
                </a:solidFill>
                <a:latin typeface="+mj-lt"/>
              </a:rPr>
              <a:t>choose</a:t>
            </a:r>
            <a:r>
              <a:rPr lang="en-US" sz="1800" dirty="0" smtClean="0">
                <a:solidFill>
                  <a:schemeClr val="accent1"/>
                </a:solidFill>
                <a:latin typeface="+mj-lt"/>
              </a:rPr>
              <a:t> </a:t>
            </a:r>
            <a:r>
              <a:rPr lang="en-US" sz="1800" dirty="0" err="1" smtClean="0">
                <a:solidFill>
                  <a:schemeClr val="accent1"/>
                </a:solidFill>
                <a:latin typeface="+mj-lt"/>
                <a:sym typeface="Symbol" pitchFamily="18" charset="2"/>
              </a:rPr>
              <a:t>ω</a:t>
            </a:r>
            <a:r>
              <a:rPr lang="en-US" sz="1800" baseline="-25000" dirty="0" err="1" smtClean="0">
                <a:solidFill>
                  <a:schemeClr val="accent1"/>
                </a:solidFill>
                <a:latin typeface="+mj-lt"/>
              </a:rPr>
              <a:t>i</a:t>
            </a:r>
            <a:r>
              <a:rPr lang="en-US" sz="1800" dirty="0" smtClean="0">
                <a:solidFill>
                  <a:schemeClr val="accent1"/>
                </a:solidFill>
                <a:latin typeface="+mj-lt"/>
              </a:rPr>
              <a:t> </a:t>
            </a:r>
            <a:r>
              <a:rPr lang="en-US" sz="1800" dirty="0">
                <a:solidFill>
                  <a:schemeClr val="accent1"/>
                </a:solidFill>
                <a:latin typeface="+mj-lt"/>
              </a:rPr>
              <a:t>if: </a:t>
            </a:r>
            <a:r>
              <a:rPr lang="en-US" sz="1800" dirty="0" err="1">
                <a:solidFill>
                  <a:schemeClr val="accent1"/>
                </a:solidFill>
                <a:latin typeface="+mj-lt"/>
                <a:sym typeface="Symbol" pitchFamily="18" charset="2"/>
              </a:rPr>
              <a:t>g</a:t>
            </a:r>
            <a:r>
              <a:rPr lang="en-US" sz="1800" baseline="-25000" dirty="0" err="1">
                <a:solidFill>
                  <a:schemeClr val="accent1"/>
                </a:solidFill>
                <a:latin typeface="+mj-lt"/>
                <a:sym typeface="Symbol" pitchFamily="18" charset="2"/>
              </a:rPr>
              <a:t>i</a:t>
            </a:r>
            <a:r>
              <a:rPr lang="en-US" sz="1800" dirty="0">
                <a:solidFill>
                  <a:schemeClr val="accent1"/>
                </a:solidFill>
                <a:latin typeface="+mj-lt"/>
                <a:sym typeface="Symbol" pitchFamily="18" charset="2"/>
              </a:rPr>
              <a:t>(</a:t>
            </a:r>
            <a:r>
              <a:rPr lang="en-US" sz="1800" b="1" dirty="0">
                <a:solidFill>
                  <a:schemeClr val="accent1"/>
                </a:solidFill>
                <a:latin typeface="+mj-lt"/>
                <a:sym typeface="Symbol" pitchFamily="18" charset="2"/>
              </a:rPr>
              <a:t>x</a:t>
            </a:r>
            <a:r>
              <a:rPr lang="en-US" sz="1800" dirty="0">
                <a:solidFill>
                  <a:schemeClr val="accent1"/>
                </a:solidFill>
                <a:latin typeface="+mj-lt"/>
                <a:sym typeface="Symbol" pitchFamily="18" charset="2"/>
              </a:rPr>
              <a:t>) &gt; </a:t>
            </a:r>
            <a:r>
              <a:rPr lang="en-US" sz="1800" dirty="0" err="1">
                <a:solidFill>
                  <a:schemeClr val="accent1"/>
                </a:solidFill>
                <a:latin typeface="+mj-lt"/>
                <a:sym typeface="Symbol" pitchFamily="18" charset="2"/>
              </a:rPr>
              <a:t>g</a:t>
            </a:r>
            <a:r>
              <a:rPr lang="en-US" sz="1800" baseline="-25000" dirty="0" err="1">
                <a:solidFill>
                  <a:schemeClr val="accent1"/>
                </a:solidFill>
                <a:latin typeface="+mj-lt"/>
                <a:sym typeface="Symbol" pitchFamily="18" charset="2"/>
              </a:rPr>
              <a:t>j</a:t>
            </a:r>
            <a:r>
              <a:rPr lang="en-US" sz="1800" dirty="0">
                <a:solidFill>
                  <a:schemeClr val="accent1"/>
                </a:solidFill>
                <a:latin typeface="+mj-lt"/>
                <a:sym typeface="Symbol" pitchFamily="18" charset="2"/>
              </a:rPr>
              <a:t>(</a:t>
            </a:r>
            <a:r>
              <a:rPr lang="en-US" sz="1800" b="1" dirty="0">
                <a:solidFill>
                  <a:schemeClr val="accent1"/>
                </a:solidFill>
                <a:latin typeface="+mj-lt"/>
                <a:sym typeface="Symbol" pitchFamily="18" charset="2"/>
              </a:rPr>
              <a:t>x</a:t>
            </a:r>
            <a:r>
              <a:rPr lang="en-US" sz="1800" dirty="0">
                <a:solidFill>
                  <a:schemeClr val="accent1"/>
                </a:solidFill>
                <a:latin typeface="+mj-lt"/>
                <a:sym typeface="Symbol" pitchFamily="18" charset="2"/>
              </a:rPr>
              <a:t>) </a:t>
            </a:r>
            <a:r>
              <a:rPr lang="en-US" sz="1800" dirty="0" smtClean="0">
                <a:solidFill>
                  <a:schemeClr val="accent1"/>
                </a:solidFill>
                <a:latin typeface="ＭＳ ゴシック"/>
                <a:ea typeface="ＭＳ ゴシック"/>
                <a:cs typeface="ＭＳ ゴシック"/>
                <a:sym typeface="Symbol" pitchFamily="18" charset="2"/>
              </a:rPr>
              <a:t>∨</a:t>
            </a:r>
            <a:r>
              <a:rPr lang="en-US" sz="1800" dirty="0" smtClean="0">
                <a:solidFill>
                  <a:schemeClr val="accent1"/>
                </a:solidFill>
                <a:latin typeface="+mj-lt"/>
                <a:sym typeface="Symbol" pitchFamily="18" charset="2"/>
              </a:rPr>
              <a:t>j ≠ </a:t>
            </a:r>
            <a:r>
              <a:rPr lang="en-US" sz="1800" dirty="0" err="1">
                <a:solidFill>
                  <a:schemeClr val="accent1"/>
                </a:solidFill>
                <a:latin typeface="+mj-lt"/>
                <a:sym typeface="Symbol" pitchFamily="18" charset="2"/>
              </a:rPr>
              <a:t>i</a:t>
            </a:r>
            <a:endParaRPr lang="en-US" sz="1800" dirty="0">
              <a:solidFill>
                <a:schemeClr val="accent1"/>
              </a:solidFill>
              <a:latin typeface="+mj-lt"/>
              <a:sym typeface="Symbol" pitchFamily="18" charset="2"/>
            </a:endParaRPr>
          </a:p>
          <a:p>
            <a:pPr marL="228600" indent="-228600">
              <a:spcAft>
                <a:spcPts val="1200"/>
              </a:spcAft>
              <a:buFontTx/>
              <a:buChar char="•"/>
            </a:pPr>
            <a:r>
              <a:rPr lang="en-US" sz="1800" b="1" dirty="0">
                <a:solidFill>
                  <a:schemeClr val="bg1"/>
                </a:solidFill>
                <a:latin typeface="+mj-lt"/>
              </a:rPr>
              <a:t>For a Bayes classifier, let </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(x) = -R</a:t>
            </a:r>
            <a:r>
              <a:rPr lang="en-US" sz="1800" dirty="0" smtClean="0">
                <a:solidFill>
                  <a:schemeClr val="bg1"/>
                </a:solidFill>
                <a:latin typeface="+mj-lt"/>
                <a:sym typeface="Symbol" pitchFamily="18" charset="2"/>
              </a:rPr>
              <a:t>(</a:t>
            </a:r>
            <a:r>
              <a:rPr lang="en-US" sz="1800" dirty="0" err="1" smtClean="0">
                <a:solidFill>
                  <a:schemeClr val="bg1"/>
                </a:solidFill>
                <a:latin typeface="+mj-lt"/>
                <a:sym typeface="Symbol" pitchFamily="18" charset="2"/>
              </a:rPr>
              <a:t>ω</a:t>
            </a:r>
            <a:r>
              <a:rPr lang="en-US" sz="1800" baseline="-25000" dirty="0" err="1" smtClean="0">
                <a:solidFill>
                  <a:schemeClr val="bg1"/>
                </a:solidFill>
                <a:latin typeface="+mj-lt"/>
                <a:sym typeface="Symbol" pitchFamily="18" charset="2"/>
              </a:rPr>
              <a:t>i</a:t>
            </a:r>
            <a:r>
              <a:rPr lang="en-US" sz="1800" dirty="0" err="1">
                <a:solidFill>
                  <a:schemeClr val="bg1"/>
                </a:solidFill>
                <a:latin typeface="+mj-lt"/>
                <a:sym typeface="Symbol" pitchFamily="18" charset="2"/>
              </a:rPr>
              <a:t>|</a:t>
            </a:r>
            <a:r>
              <a:rPr lang="en-US" sz="1800" b="1" dirty="0" err="1">
                <a:solidFill>
                  <a:schemeClr val="bg1"/>
                </a:solidFill>
                <a:latin typeface="+mj-lt"/>
                <a:sym typeface="Symbol" pitchFamily="18" charset="2"/>
              </a:rPr>
              <a:t>x</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 because the maximum discriminant function will correspond to the minimum conditional risk.</a:t>
            </a:r>
          </a:p>
          <a:p>
            <a:pPr marL="228600" indent="-228600">
              <a:spcAft>
                <a:spcPts val="1200"/>
              </a:spcAft>
              <a:buFontTx/>
              <a:buChar char="•"/>
            </a:pPr>
            <a:r>
              <a:rPr lang="en-US" sz="1800" b="1" dirty="0">
                <a:solidFill>
                  <a:schemeClr val="bg1"/>
                </a:solidFill>
                <a:latin typeface="+mj-lt"/>
                <a:sym typeface="Symbol" pitchFamily="18" charset="2"/>
              </a:rPr>
              <a:t>For the minimum error rate case, let </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x</a:t>
            </a:r>
            <a:r>
              <a:rPr lang="en-US" sz="1800" dirty="0">
                <a:solidFill>
                  <a:schemeClr val="bg1"/>
                </a:solidFill>
                <a:latin typeface="+mj-lt"/>
                <a:sym typeface="Symbol" pitchFamily="18" charset="2"/>
              </a:rPr>
              <a:t>) = P</a:t>
            </a:r>
            <a:r>
              <a:rPr lang="en-US" sz="1800" dirty="0" smtClean="0">
                <a:solidFill>
                  <a:schemeClr val="bg1"/>
                </a:solidFill>
                <a:latin typeface="+mj-lt"/>
                <a:sym typeface="Symbol" pitchFamily="18" charset="2"/>
              </a:rPr>
              <a:t>(</a:t>
            </a:r>
            <a:r>
              <a:rPr lang="en-US" sz="1800" dirty="0" err="1" smtClean="0">
                <a:solidFill>
                  <a:schemeClr val="bg1"/>
                </a:solidFill>
                <a:latin typeface="+mj-lt"/>
                <a:sym typeface="Symbol" pitchFamily="18" charset="2"/>
              </a:rPr>
              <a:t>ω</a:t>
            </a:r>
            <a:r>
              <a:rPr lang="en-US" sz="1800" baseline="-25000" dirty="0" err="1" smtClean="0">
                <a:solidFill>
                  <a:schemeClr val="bg1"/>
                </a:solidFill>
                <a:latin typeface="+mj-lt"/>
                <a:sym typeface="Symbol" pitchFamily="18" charset="2"/>
              </a:rPr>
              <a:t>i</a:t>
            </a:r>
            <a:r>
              <a:rPr lang="en-US" sz="1800" dirty="0" err="1" smtClean="0">
                <a:solidFill>
                  <a:schemeClr val="bg1"/>
                </a:solidFill>
                <a:latin typeface="+mj-lt"/>
                <a:sym typeface="Symbol" pitchFamily="18" charset="2"/>
              </a:rPr>
              <a:t>|</a:t>
            </a:r>
            <a:r>
              <a:rPr lang="en-US" sz="1800" b="1" dirty="0" err="1" smtClean="0">
                <a:solidFill>
                  <a:schemeClr val="bg1"/>
                </a:solidFill>
                <a:sym typeface="Symbol" pitchFamily="18" charset="2"/>
              </a:rPr>
              <a:t>x</a:t>
            </a:r>
            <a:r>
              <a:rPr lang="en-US" sz="1800" dirty="0" smtClean="0">
                <a:solidFill>
                  <a:schemeClr val="bg1"/>
                </a:solidFill>
                <a:latin typeface="+mj-lt"/>
                <a:sym typeface="Symbol" pitchFamily="18" charset="2"/>
              </a:rPr>
              <a:t>)</a:t>
            </a:r>
            <a:r>
              <a:rPr lang="en-US" sz="1800" b="1" dirty="0" smtClean="0">
                <a:solidFill>
                  <a:schemeClr val="bg1"/>
                </a:solidFill>
                <a:latin typeface="+mj-lt"/>
                <a:sym typeface="Symbol" pitchFamily="18" charset="2"/>
              </a:rPr>
              <a:t>, </a:t>
            </a:r>
            <a:r>
              <a:rPr lang="en-US" sz="1800" b="1" dirty="0">
                <a:solidFill>
                  <a:schemeClr val="bg1"/>
                </a:solidFill>
                <a:latin typeface="+mj-lt"/>
                <a:sym typeface="Symbol" pitchFamily="18" charset="2"/>
              </a:rPr>
              <a:t>so that the maximum discriminant function corresponds to the maximum posterior probability.</a:t>
            </a:r>
          </a:p>
          <a:p>
            <a:pPr marL="228600" indent="-228600">
              <a:spcAft>
                <a:spcPts val="1200"/>
              </a:spcAft>
              <a:buFontTx/>
              <a:buChar char="•"/>
            </a:pPr>
            <a:r>
              <a:rPr lang="en-US" sz="1800" b="1" dirty="0">
                <a:solidFill>
                  <a:schemeClr val="bg1"/>
                </a:solidFill>
                <a:latin typeface="+mj-lt"/>
                <a:sym typeface="Symbol" pitchFamily="18" charset="2"/>
              </a:rPr>
              <a:t>Choice of discriminant function is </a:t>
            </a:r>
            <a:r>
              <a:rPr lang="en-US" sz="1800" b="1" dirty="0" smtClean="0">
                <a:solidFill>
                  <a:schemeClr val="bg1"/>
                </a:solidFill>
                <a:latin typeface="+mj-lt"/>
                <a:sym typeface="Symbol" pitchFamily="18" charset="2"/>
              </a:rPr>
              <a:t>not </a:t>
            </a:r>
            <a:r>
              <a:rPr lang="en-US" sz="1800" b="1" dirty="0">
                <a:solidFill>
                  <a:schemeClr val="bg1"/>
                </a:solidFill>
                <a:latin typeface="+mj-lt"/>
                <a:sym typeface="Symbol" pitchFamily="18" charset="2"/>
              </a:rPr>
              <a:t>unique:</a:t>
            </a:r>
          </a:p>
          <a:p>
            <a:pPr marL="685800" lvl="2" indent="-228600">
              <a:spcAft>
                <a:spcPts val="1200"/>
              </a:spcAft>
              <a:buFont typeface="Wingdings" pitchFamily="2" charset="2"/>
              <a:buChar char="§"/>
            </a:pPr>
            <a:r>
              <a:rPr lang="en-US" sz="1800" b="1" dirty="0">
                <a:solidFill>
                  <a:schemeClr val="bg1"/>
                </a:solidFill>
                <a:latin typeface="+mj-lt"/>
                <a:sym typeface="Symbol" pitchFamily="18" charset="2"/>
              </a:rPr>
              <a:t>multiply or add by same positive constant</a:t>
            </a:r>
          </a:p>
          <a:p>
            <a:pPr marL="685800" lvl="2" indent="-228600">
              <a:spcAft>
                <a:spcPts val="1200"/>
              </a:spcAft>
              <a:buFont typeface="Wingdings" pitchFamily="2" charset="2"/>
              <a:buChar char="§"/>
            </a:pPr>
            <a:r>
              <a:rPr lang="en-US" sz="1800" b="1" dirty="0">
                <a:solidFill>
                  <a:schemeClr val="bg1"/>
                </a:solidFill>
                <a:latin typeface="+mj-lt"/>
                <a:sym typeface="Symbol" pitchFamily="18" charset="2"/>
              </a:rPr>
              <a:t>Replace </a:t>
            </a:r>
            <a:r>
              <a:rPr lang="en-US" sz="1800" dirty="0" err="1" smtClean="0">
                <a:solidFill>
                  <a:schemeClr val="bg1"/>
                </a:solidFill>
                <a:latin typeface="+mj-lt"/>
                <a:sym typeface="Symbol" pitchFamily="18" charset="2"/>
              </a:rPr>
              <a:t>g</a:t>
            </a:r>
            <a:r>
              <a:rPr lang="en-US" sz="1800" baseline="-25000" dirty="0" err="1" smtClean="0">
                <a:solidFill>
                  <a:schemeClr val="bg1"/>
                </a:solidFill>
                <a:latin typeface="+mj-lt"/>
                <a:sym typeface="Symbol" pitchFamily="18" charset="2"/>
              </a:rPr>
              <a:t>i</a:t>
            </a:r>
            <a:r>
              <a:rPr lang="en-US" sz="1800" dirty="0" smtClean="0">
                <a:solidFill>
                  <a:schemeClr val="bg1"/>
                </a:solidFill>
                <a:latin typeface="+mj-lt"/>
                <a:sym typeface="Symbol" pitchFamily="18" charset="2"/>
              </a:rPr>
              <a:t>(</a:t>
            </a:r>
            <a:r>
              <a:rPr lang="en-US" sz="1800" b="1" dirty="0" smtClean="0">
                <a:solidFill>
                  <a:schemeClr val="bg1"/>
                </a:solidFill>
                <a:sym typeface="Symbol" pitchFamily="18" charset="2"/>
              </a:rPr>
              <a:t>x</a:t>
            </a:r>
            <a:r>
              <a:rPr lang="en-US" sz="1800" dirty="0" smtClean="0">
                <a:solidFill>
                  <a:schemeClr val="bg1"/>
                </a:solidFill>
                <a:latin typeface="+mj-lt"/>
                <a:sym typeface="Symbol" pitchFamily="18" charset="2"/>
              </a:rPr>
              <a:t>)</a:t>
            </a:r>
            <a:r>
              <a:rPr lang="en-US" sz="1800" b="1" dirty="0" smtClean="0">
                <a:solidFill>
                  <a:schemeClr val="bg1"/>
                </a:solidFill>
                <a:latin typeface="+mj-lt"/>
                <a:sym typeface="Symbol" pitchFamily="18" charset="2"/>
              </a:rPr>
              <a:t> </a:t>
            </a:r>
            <a:r>
              <a:rPr lang="en-US" sz="1800" b="1" dirty="0">
                <a:solidFill>
                  <a:schemeClr val="bg1"/>
                </a:solidFill>
                <a:latin typeface="+mj-lt"/>
                <a:sym typeface="Symbol" pitchFamily="18" charset="2"/>
              </a:rPr>
              <a:t>with a monotonically </a:t>
            </a:r>
            <a:r>
              <a:rPr lang="en-US" sz="1800" b="1" dirty="0" smtClean="0">
                <a:solidFill>
                  <a:schemeClr val="bg1"/>
                </a:solidFill>
                <a:latin typeface="+mj-lt"/>
                <a:sym typeface="Symbol" pitchFamily="18" charset="2"/>
              </a:rPr>
              <a:t>increasing function</a:t>
            </a:r>
            <a:r>
              <a:rPr lang="en-US" sz="1800" b="1" dirty="0">
                <a:solidFill>
                  <a:schemeClr val="bg1"/>
                </a:solidFill>
                <a:latin typeface="+mj-lt"/>
                <a:sym typeface="Symbol" pitchFamily="18" charset="2"/>
              </a:rPr>
              <a:t>, </a:t>
            </a:r>
            <a:r>
              <a:rPr lang="en-US" sz="1800" dirty="0" smtClean="0">
                <a:solidFill>
                  <a:schemeClr val="bg1"/>
                </a:solidFill>
                <a:latin typeface="+mj-lt"/>
                <a:sym typeface="Symbol" pitchFamily="18" charset="2"/>
              </a:rPr>
              <a:t>f(</a:t>
            </a:r>
            <a:r>
              <a:rPr lang="en-US" sz="1800" dirty="0" err="1" smtClean="0">
                <a:solidFill>
                  <a:schemeClr val="bg1"/>
                </a:solidFill>
                <a:latin typeface="+mj-lt"/>
                <a:sym typeface="Symbol" pitchFamily="18" charset="2"/>
              </a:rPr>
              <a:t>g</a:t>
            </a:r>
            <a:r>
              <a:rPr lang="en-US" sz="1800" baseline="-25000" dirty="0" err="1" smtClean="0">
                <a:solidFill>
                  <a:schemeClr val="bg1"/>
                </a:solidFill>
                <a:latin typeface="+mj-lt"/>
                <a:sym typeface="Symbol" pitchFamily="18" charset="2"/>
              </a:rPr>
              <a:t>i</a:t>
            </a:r>
            <a:r>
              <a:rPr lang="en-US" sz="1800" dirty="0" smtClean="0">
                <a:solidFill>
                  <a:schemeClr val="bg1"/>
                </a:solidFill>
                <a:latin typeface="+mj-lt"/>
                <a:sym typeface="Symbol" pitchFamily="18" charset="2"/>
              </a:rPr>
              <a:t>(</a:t>
            </a:r>
            <a:r>
              <a:rPr lang="en-US" sz="1800" b="1" dirty="0" smtClean="0">
                <a:solidFill>
                  <a:schemeClr val="bg1"/>
                </a:solidFill>
                <a:sym typeface="Symbol" pitchFamily="18" charset="2"/>
              </a:rPr>
              <a:t>x</a:t>
            </a:r>
            <a:r>
              <a:rPr lang="en-US" sz="1800" dirty="0" smtClean="0">
                <a:solidFill>
                  <a:schemeClr val="bg1"/>
                </a:solidFill>
                <a:latin typeface="+mj-lt"/>
                <a:sym typeface="Symbol" pitchFamily="18" charset="2"/>
              </a:rPr>
              <a:t>)).</a:t>
            </a:r>
            <a:endParaRPr lang="en-US" sz="1800" dirty="0">
              <a:solidFill>
                <a:schemeClr val="bg1"/>
              </a:solidFill>
              <a:latin typeface="+mj-lt"/>
              <a:sym typeface="Symbol" pitchFamily="18" charset="2"/>
            </a:endParaRPr>
          </a:p>
        </p:txBody>
      </p:sp>
      <p:sp>
        <p:nvSpPr>
          <p:cNvPr id="80899" name="Rectangle 3"/>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err="1" smtClean="0">
                <a:solidFill>
                  <a:schemeClr val="accent2"/>
                </a:solidFill>
              </a:rPr>
              <a:t>Multicategory</a:t>
            </a:r>
            <a:r>
              <a:rPr lang="en-US" b="1" dirty="0" smtClean="0">
                <a:solidFill>
                  <a:schemeClr val="accent2"/>
                </a:solidFill>
              </a:rPr>
              <a:t> Decision Surfaces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4475" y="614817"/>
            <a:ext cx="8645525" cy="994858"/>
            <a:chOff x="244475" y="614817"/>
            <a:chExt cx="8645525" cy="994858"/>
          </a:xfrm>
        </p:grpSpPr>
        <p:graphicFrame>
          <p:nvGraphicFramePr>
            <p:cNvPr id="150550" name="Object 22"/>
            <p:cNvGraphicFramePr>
              <a:graphicFrameLocks noChangeAspect="1"/>
            </p:cNvGraphicFramePr>
            <p:nvPr/>
          </p:nvGraphicFramePr>
          <p:xfrm>
            <a:off x="441325" y="1063575"/>
            <a:ext cx="5867400" cy="546100"/>
          </p:xfrm>
          <a:graphic>
            <a:graphicData uri="http://schemas.openxmlformats.org/presentationml/2006/ole">
              <mc:AlternateContent xmlns:mc="http://schemas.openxmlformats.org/markup-compatibility/2006">
                <mc:Choice xmlns:v="urn:schemas-microsoft-com:vml" Requires="v">
                  <p:oleObj spid="_x0000_s110630" name="Equation" r:id="rId3" imgW="5867280" imgH="545760" progId="Equation.3">
                    <p:embed/>
                  </p:oleObj>
                </mc:Choice>
                <mc:Fallback>
                  <p:oleObj name="Equation" r:id="rId3" imgW="5867280" imgH="545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1063575"/>
                          <a:ext cx="5867400"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0551" name="Rectangle 23"/>
            <p:cNvSpPr>
              <a:spLocks noChangeArrowheads="1"/>
            </p:cNvSpPr>
            <p:nvPr/>
          </p:nvSpPr>
          <p:spPr bwMode="auto">
            <a:xfrm>
              <a:off x="244475" y="614817"/>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The discriminant function can be reduced to:</a:t>
              </a:r>
              <a:endParaRPr lang="en-US" sz="1800" b="1" dirty="0">
                <a:solidFill>
                  <a:schemeClr val="bg1"/>
                </a:solidFill>
                <a:latin typeface="+mj-lt"/>
                <a:sym typeface="Symbol" pitchFamily="18" charset="2"/>
              </a:endParaRPr>
            </a:p>
          </p:txBody>
        </p:sp>
      </p:grpSp>
      <p:grpSp>
        <p:nvGrpSpPr>
          <p:cNvPr id="16" name="Group 15"/>
          <p:cNvGrpSpPr/>
          <p:nvPr/>
        </p:nvGrpSpPr>
        <p:grpSpPr>
          <a:xfrm>
            <a:off x="244475" y="1014832"/>
            <a:ext cx="8645525" cy="1276605"/>
            <a:chOff x="244475" y="1014832"/>
            <a:chExt cx="8645525" cy="1276605"/>
          </a:xfrm>
        </p:grpSpPr>
        <p:sp>
          <p:nvSpPr>
            <p:cNvPr id="150552" name="Line 24"/>
            <p:cNvSpPr>
              <a:spLocks noChangeShapeType="1"/>
            </p:cNvSpPr>
            <p:nvPr/>
          </p:nvSpPr>
          <p:spPr bwMode="auto">
            <a:xfrm flipV="1">
              <a:off x="3682527" y="1014832"/>
              <a:ext cx="647700" cy="752475"/>
            </a:xfrm>
            <a:prstGeom prst="line">
              <a:avLst/>
            </a:prstGeom>
            <a:noFill/>
            <a:ln w="57150">
              <a:solidFill>
                <a:srgbClr val="000000"/>
              </a:solidFill>
              <a:round/>
              <a:headEnd/>
              <a:tailEnd type="triangle" w="med" len="med"/>
            </a:ln>
            <a:effectLst/>
          </p:spPr>
          <p:txBody>
            <a:bodyPr wrap="none" lIns="0" tIns="0" rIns="0" bIns="0"/>
            <a:lstStyle/>
            <a:p>
              <a:pPr>
                <a:spcAft>
                  <a:spcPts val="1800"/>
                </a:spcAft>
              </a:pPr>
              <a:endParaRPr lang="en-US" sz="1800" b="1">
                <a:solidFill>
                  <a:schemeClr val="bg1"/>
                </a:solidFill>
                <a:latin typeface="+mj-lt"/>
              </a:endParaRPr>
            </a:p>
          </p:txBody>
        </p:sp>
        <p:sp>
          <p:nvSpPr>
            <p:cNvPr id="150553" name="Line 25"/>
            <p:cNvSpPr>
              <a:spLocks noChangeShapeType="1"/>
            </p:cNvSpPr>
            <p:nvPr/>
          </p:nvSpPr>
          <p:spPr bwMode="auto">
            <a:xfrm flipV="1">
              <a:off x="4634349" y="1039104"/>
              <a:ext cx="647700" cy="752475"/>
            </a:xfrm>
            <a:prstGeom prst="line">
              <a:avLst/>
            </a:prstGeom>
            <a:noFill/>
            <a:ln w="57150">
              <a:solidFill>
                <a:srgbClr val="000000"/>
              </a:solidFill>
              <a:round/>
              <a:headEnd/>
              <a:tailEnd type="triangle" w="med" len="med"/>
            </a:ln>
            <a:effectLst/>
          </p:spPr>
          <p:txBody>
            <a:bodyPr wrap="none" lIns="0" tIns="0" rIns="0" bIns="0"/>
            <a:lstStyle/>
            <a:p>
              <a:pPr>
                <a:spcAft>
                  <a:spcPts val="1800"/>
                </a:spcAft>
              </a:pPr>
              <a:endParaRPr lang="en-US" sz="1800" b="1">
                <a:solidFill>
                  <a:schemeClr val="bg1"/>
                </a:solidFill>
                <a:latin typeface="+mj-lt"/>
              </a:endParaRPr>
            </a:p>
          </p:txBody>
        </p:sp>
        <p:sp>
          <p:nvSpPr>
            <p:cNvPr id="150554" name="Rectangle 26"/>
            <p:cNvSpPr>
              <a:spLocks noChangeArrowheads="1"/>
            </p:cNvSpPr>
            <p:nvPr/>
          </p:nvSpPr>
          <p:spPr bwMode="auto">
            <a:xfrm>
              <a:off x="244475" y="1886624"/>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Since these terms are constant </a:t>
              </a:r>
              <a:r>
                <a:rPr lang="en-US" sz="1800" b="1" dirty="0" err="1">
                  <a:solidFill>
                    <a:schemeClr val="bg1"/>
                  </a:solidFill>
                  <a:latin typeface="+mj-lt"/>
                </a:rPr>
                <a:t>w.r.t</a:t>
              </a:r>
              <a:r>
                <a:rPr lang="en-US" sz="1800" b="1" dirty="0">
                  <a:solidFill>
                    <a:schemeClr val="bg1"/>
                  </a:solidFill>
                  <a:latin typeface="+mj-lt"/>
                </a:rPr>
                <a:t>. the maximization:</a:t>
              </a:r>
              <a:endParaRPr lang="en-US" sz="1800" b="1" dirty="0">
                <a:solidFill>
                  <a:schemeClr val="bg1"/>
                </a:solidFill>
                <a:latin typeface="+mj-lt"/>
                <a:sym typeface="Symbol" pitchFamily="18" charset="2"/>
              </a:endParaRPr>
            </a:p>
          </p:txBody>
        </p:sp>
      </p:grpSp>
      <p:graphicFrame>
        <p:nvGraphicFramePr>
          <p:cNvPr id="150557" name="Object 29"/>
          <p:cNvGraphicFramePr>
            <a:graphicFrameLocks noChangeAspect="1"/>
          </p:cNvGraphicFramePr>
          <p:nvPr/>
        </p:nvGraphicFramePr>
        <p:xfrm>
          <a:off x="441325" y="2388715"/>
          <a:ext cx="4000500" cy="1282700"/>
        </p:xfrm>
        <a:graphic>
          <a:graphicData uri="http://schemas.openxmlformats.org/presentationml/2006/ole">
            <mc:AlternateContent xmlns:mc="http://schemas.openxmlformats.org/markup-compatibility/2006">
              <mc:Choice xmlns:v="urn:schemas-microsoft-com:vml" Requires="v">
                <p:oleObj spid="_x0000_s110631" name="Equation" r:id="rId5" imgW="4000320" imgH="1282680" progId="Equation.3">
                  <p:embed/>
                </p:oleObj>
              </mc:Choice>
              <mc:Fallback>
                <p:oleObj name="Equation" r:id="rId5" imgW="4000320" imgH="1282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5" y="2388715"/>
                        <a:ext cx="4000500" cy="1282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7" name="Group 16"/>
          <p:cNvGrpSpPr/>
          <p:nvPr/>
        </p:nvGrpSpPr>
        <p:grpSpPr>
          <a:xfrm>
            <a:off x="250825" y="3939481"/>
            <a:ext cx="8645525" cy="1071591"/>
            <a:chOff x="250825" y="3939481"/>
            <a:chExt cx="8645525" cy="1071591"/>
          </a:xfrm>
        </p:grpSpPr>
        <p:sp>
          <p:nvSpPr>
            <p:cNvPr id="150558" name="Rectangle 30"/>
            <p:cNvSpPr>
              <a:spLocks noChangeArrowheads="1"/>
            </p:cNvSpPr>
            <p:nvPr/>
          </p:nvSpPr>
          <p:spPr bwMode="auto">
            <a:xfrm>
              <a:off x="250825" y="3939481"/>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We can expand this:</a:t>
              </a:r>
              <a:endParaRPr lang="en-US" sz="1800" b="1" dirty="0">
                <a:solidFill>
                  <a:schemeClr val="bg1"/>
                </a:solidFill>
                <a:latin typeface="+mj-lt"/>
                <a:sym typeface="Symbol" pitchFamily="18" charset="2"/>
              </a:endParaRPr>
            </a:p>
          </p:txBody>
        </p:sp>
        <p:graphicFrame>
          <p:nvGraphicFramePr>
            <p:cNvPr id="150561" name="Object 33"/>
            <p:cNvGraphicFramePr>
              <a:graphicFrameLocks noChangeAspect="1"/>
            </p:cNvGraphicFramePr>
            <p:nvPr/>
          </p:nvGraphicFramePr>
          <p:xfrm>
            <a:off x="441325" y="4426872"/>
            <a:ext cx="4114800" cy="584200"/>
          </p:xfrm>
          <a:graphic>
            <a:graphicData uri="http://schemas.openxmlformats.org/presentationml/2006/ole">
              <mc:AlternateContent xmlns:mc="http://schemas.openxmlformats.org/markup-compatibility/2006">
                <mc:Choice xmlns:v="urn:schemas-microsoft-com:vml" Requires="v">
                  <p:oleObj spid="_x0000_s110632" name="Equation" r:id="rId7" imgW="4114800" imgH="583920" progId="Equation.3">
                    <p:embed/>
                  </p:oleObj>
                </mc:Choice>
                <mc:Fallback>
                  <p:oleObj name="Equation" r:id="rId7" imgW="4114800" imgH="583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5" y="4426872"/>
                          <a:ext cx="4114800" cy="584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50564" name="Rectangle 36"/>
          <p:cNvSpPr>
            <a:spLocks noChangeArrowheads="1"/>
          </p:cNvSpPr>
          <p:nvPr/>
        </p:nvSpPr>
        <p:spPr bwMode="auto">
          <a:xfrm>
            <a:off x="244475" y="5244406"/>
            <a:ext cx="8645525" cy="7477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The term </a:t>
            </a:r>
            <a:r>
              <a:rPr lang="en-US" sz="1800" b="1" dirty="0" err="1">
                <a:solidFill>
                  <a:schemeClr val="bg1"/>
                </a:solidFill>
                <a:latin typeface="+mj-lt"/>
              </a:rPr>
              <a:t>x</a:t>
            </a:r>
            <a:r>
              <a:rPr lang="en-US" sz="1800" baseline="30000" dirty="0" err="1">
                <a:solidFill>
                  <a:schemeClr val="bg1"/>
                </a:solidFill>
                <a:latin typeface="+mj-lt"/>
              </a:rPr>
              <a:t>t</a:t>
            </a:r>
            <a:r>
              <a:rPr lang="en-US" sz="1800" b="1" dirty="0" err="1">
                <a:solidFill>
                  <a:schemeClr val="bg1"/>
                </a:solidFill>
                <a:latin typeface="+mj-lt"/>
              </a:rPr>
              <a:t>x</a:t>
            </a:r>
            <a:r>
              <a:rPr lang="en-US" sz="1800" b="1" dirty="0">
                <a:solidFill>
                  <a:schemeClr val="bg1"/>
                </a:solidFill>
                <a:latin typeface="+mj-lt"/>
              </a:rPr>
              <a:t> is a constant </a:t>
            </a:r>
            <a:r>
              <a:rPr lang="en-US" sz="1800" b="1" dirty="0" err="1">
                <a:solidFill>
                  <a:schemeClr val="bg1"/>
                </a:solidFill>
                <a:latin typeface="+mj-lt"/>
              </a:rPr>
              <a:t>w.r.t</a:t>
            </a:r>
            <a:r>
              <a:rPr lang="en-US" sz="1800" b="1" dirty="0">
                <a:solidFill>
                  <a:schemeClr val="bg1"/>
                </a:solidFill>
                <a:latin typeface="+mj-lt"/>
              </a:rPr>
              <a:t>. </a:t>
            </a:r>
            <a:r>
              <a:rPr lang="en-US" sz="1800" i="1" dirty="0" err="1">
                <a:solidFill>
                  <a:schemeClr val="bg1"/>
                </a:solidFill>
                <a:latin typeface="+mj-lt"/>
              </a:rPr>
              <a:t>i</a:t>
            </a:r>
            <a:r>
              <a:rPr lang="en-US" sz="1800" b="1" dirty="0">
                <a:solidFill>
                  <a:schemeClr val="bg1"/>
                </a:solidFill>
                <a:latin typeface="+mj-lt"/>
              </a:rPr>
              <a:t>, and </a:t>
            </a:r>
            <a:r>
              <a:rPr lang="en-US" sz="1800" b="1" dirty="0" err="1" smtClean="0">
                <a:solidFill>
                  <a:schemeClr val="bg1"/>
                </a:solidFill>
                <a:latin typeface="+mj-lt"/>
                <a:sym typeface="Symbol" pitchFamily="18" charset="2"/>
              </a:rPr>
              <a:t>μ</a:t>
            </a:r>
            <a:r>
              <a:rPr lang="en-US" sz="1800" b="1" baseline="-25000" dirty="0" err="1" smtClean="0">
                <a:solidFill>
                  <a:schemeClr val="bg1"/>
                </a:solidFill>
                <a:latin typeface="+mj-lt"/>
                <a:sym typeface="Symbol" pitchFamily="18" charset="2"/>
              </a:rPr>
              <a:t>i</a:t>
            </a:r>
            <a:r>
              <a:rPr lang="en-US" sz="1800" baseline="30000" dirty="0" err="1" smtClean="0">
                <a:solidFill>
                  <a:schemeClr val="bg1"/>
                </a:solidFill>
                <a:latin typeface="+mj-lt"/>
                <a:sym typeface="Symbol" pitchFamily="18" charset="2"/>
              </a:rPr>
              <a:t>t</a:t>
            </a:r>
            <a:r>
              <a:rPr lang="en-US" sz="1800" b="1" dirty="0" err="1" smtClean="0">
                <a:solidFill>
                  <a:schemeClr val="bg1"/>
                </a:solidFill>
                <a:latin typeface="+mj-lt"/>
                <a:sym typeface="Symbol" pitchFamily="18" charset="2"/>
              </a:rPr>
              <a:t>μ</a:t>
            </a:r>
            <a:r>
              <a:rPr lang="en-US" sz="1800" b="1" baseline="-25000" dirty="0" err="1" smtClean="0">
                <a:solidFill>
                  <a:schemeClr val="bg1"/>
                </a:solidFill>
                <a:latin typeface="+mj-lt"/>
                <a:sym typeface="Symbol" pitchFamily="18" charset="2"/>
              </a:rPr>
              <a:t>i</a:t>
            </a:r>
            <a:r>
              <a:rPr lang="en-US" sz="1800" b="1" baseline="-25000" dirty="0" smtClean="0">
                <a:solidFill>
                  <a:schemeClr val="bg1"/>
                </a:solidFill>
                <a:latin typeface="+mj-lt"/>
                <a:sym typeface="Symbol" pitchFamily="18" charset="2"/>
              </a:rPr>
              <a:t> </a:t>
            </a:r>
            <a:r>
              <a:rPr lang="en-US" sz="1800" b="1" dirty="0">
                <a:solidFill>
                  <a:schemeClr val="bg1"/>
                </a:solidFill>
                <a:latin typeface="+mj-lt"/>
                <a:sym typeface="Symbol" pitchFamily="18" charset="2"/>
              </a:rPr>
              <a:t>is a constant that can be </a:t>
            </a:r>
            <a:r>
              <a:rPr lang="en-US" sz="1800" b="1" dirty="0" err="1">
                <a:solidFill>
                  <a:schemeClr val="bg1"/>
                </a:solidFill>
                <a:latin typeface="+mj-lt"/>
                <a:sym typeface="Symbol" pitchFamily="18" charset="2"/>
              </a:rPr>
              <a:t>precomputed</a:t>
            </a:r>
            <a:r>
              <a:rPr lang="en-US" sz="1800" b="1" dirty="0">
                <a:solidFill>
                  <a:schemeClr val="bg1"/>
                </a:solidFill>
                <a:latin typeface="+mj-lt"/>
                <a:sym typeface="Symbol" pitchFamily="18" charset="2"/>
              </a:rPr>
              <a:t>.</a:t>
            </a:r>
          </a:p>
        </p:txBody>
      </p:sp>
      <p:sp>
        <p:nvSpPr>
          <p:cNvPr id="1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Gaussian Classifiers</a:t>
            </a:r>
            <a:endParaRPr lang="en-US" b="1" dirty="0">
              <a:solidFill>
                <a:schemeClr val="accent2"/>
              </a:solidFill>
            </a:endParaRPr>
          </a:p>
        </p:txBody>
      </p:sp>
    </p:spTree>
    <p:extLst>
      <p:ext uri="{BB962C8B-B14F-4D97-AF65-F5344CB8AC3E}">
        <p14:creationId xmlns:p14="http://schemas.microsoft.com/office/powerpoint/2010/main" val="8344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6" name="Rectangle 20"/>
          <p:cNvSpPr>
            <a:spLocks noChangeArrowheads="1"/>
          </p:cNvSpPr>
          <p:nvPr/>
        </p:nvSpPr>
        <p:spPr bwMode="auto">
          <a:xfrm>
            <a:off x="185483" y="680175"/>
            <a:ext cx="8645525" cy="420688"/>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This has a simple geometric interpretation:</a:t>
            </a:r>
            <a:endParaRPr lang="en-US" sz="1800" b="1" dirty="0">
              <a:solidFill>
                <a:schemeClr val="bg1"/>
              </a:solidFill>
              <a:sym typeface="Symbol" pitchFamily="18" charset="2"/>
            </a:endParaRPr>
          </a:p>
        </p:txBody>
      </p:sp>
      <p:graphicFrame>
        <p:nvGraphicFramePr>
          <p:cNvPr id="157717" name="Object 21"/>
          <p:cNvGraphicFramePr>
            <a:graphicFrameLocks noChangeAspect="1"/>
          </p:cNvGraphicFramePr>
          <p:nvPr/>
        </p:nvGraphicFramePr>
        <p:xfrm>
          <a:off x="455613" y="1145663"/>
          <a:ext cx="3314700" cy="647700"/>
        </p:xfrm>
        <a:graphic>
          <a:graphicData uri="http://schemas.openxmlformats.org/presentationml/2006/ole">
            <mc:AlternateContent xmlns:mc="http://schemas.openxmlformats.org/markup-compatibility/2006">
              <mc:Choice xmlns:v="urn:schemas-microsoft-com:vml" Requires="v">
                <p:oleObj spid="_x0000_s112656" name="Equation" r:id="rId3" imgW="3314520" imgH="647640" progId="Equation.3">
                  <p:embed/>
                </p:oleObj>
              </mc:Choice>
              <mc:Fallback>
                <p:oleObj name="Equation" r:id="rId3" imgW="3314520" imgH="647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145663"/>
                        <a:ext cx="33147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57718" name="Picture 22"/>
          <p:cNvPicPr>
            <a:picLocks noChangeAspect="1" noChangeArrowheads="1"/>
          </p:cNvPicPr>
          <p:nvPr/>
        </p:nvPicPr>
        <p:blipFill>
          <a:blip r:embed="rId5"/>
          <a:srcRect l="8153" t="33607" r="7761" b="30316"/>
          <a:stretch>
            <a:fillRect/>
          </a:stretch>
        </p:blipFill>
        <p:spPr bwMode="auto">
          <a:xfrm>
            <a:off x="319088" y="1940936"/>
            <a:ext cx="8494712" cy="2609850"/>
          </a:xfrm>
          <a:prstGeom prst="rect">
            <a:avLst/>
          </a:prstGeom>
          <a:noFill/>
          <a:ln w="9525">
            <a:noFill/>
            <a:miter lim="800000"/>
            <a:headEnd/>
            <a:tailEnd/>
          </a:ln>
          <a:effectLst/>
        </p:spPr>
      </p:pic>
      <p:sp>
        <p:nvSpPr>
          <p:cNvPr id="157719" name="Rectangle 23"/>
          <p:cNvSpPr>
            <a:spLocks noChangeArrowheads="1"/>
          </p:cNvSpPr>
          <p:nvPr/>
        </p:nvSpPr>
        <p:spPr bwMode="auto">
          <a:xfrm>
            <a:off x="190706" y="4749898"/>
            <a:ext cx="8645525" cy="653903"/>
          </a:xfrm>
          <a:prstGeom prst="rect">
            <a:avLst/>
          </a:prstGeom>
          <a:noFill/>
          <a:ln w="9525">
            <a:noFill/>
            <a:miter lim="800000"/>
            <a:headEnd/>
            <a:tailEnd/>
          </a:ln>
          <a:effectLst/>
        </p:spPr>
        <p:txBody>
          <a:bodyPr lIns="0" tIns="0" rIns="0" bIns="0"/>
          <a:lstStyle/>
          <a:p>
            <a:pPr marL="228600" indent="-228600">
              <a:spcAft>
                <a:spcPts val="1800"/>
              </a:spcAft>
              <a:buFontTx/>
              <a:buChar char="•"/>
            </a:pPr>
            <a:r>
              <a:rPr lang="en-US" sz="1800" b="1" dirty="0">
                <a:solidFill>
                  <a:schemeClr val="bg1"/>
                </a:solidFill>
              </a:rPr>
              <a:t>The decision region when the priors are equal and the support regions are spherical is simply halfway between the means (Euclidean distance).</a:t>
            </a:r>
            <a:endParaRPr lang="en-US" sz="1800" b="1" dirty="0">
              <a:solidFill>
                <a:schemeClr val="bg1"/>
              </a:solidFill>
              <a:sym typeface="Symbol" pitchFamily="18" charset="2"/>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Threshold Decoding</a:t>
            </a:r>
            <a:endParaRPr lang="en-US" b="1" dirty="0">
              <a:solidFill>
                <a:schemeClr val="accent2"/>
              </a:solidFill>
            </a:endParaRPr>
          </a:p>
        </p:txBody>
      </p:sp>
    </p:spTree>
    <p:extLst>
      <p:ext uri="{BB962C8B-B14F-4D97-AF65-F5344CB8AC3E}">
        <p14:creationId xmlns:p14="http://schemas.microsoft.com/office/powerpoint/2010/main" val="92451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4" name="Object 0"/>
          <p:cNvGraphicFramePr>
            <a:graphicFrameLocks noChangeAspect="1"/>
          </p:cNvGraphicFramePr>
          <p:nvPr/>
        </p:nvGraphicFramePr>
        <p:xfrm>
          <a:off x="457200" y="879730"/>
          <a:ext cx="6197600" cy="4787901"/>
        </p:xfrm>
        <a:graphic>
          <a:graphicData uri="http://schemas.openxmlformats.org/presentationml/2006/ole">
            <mc:AlternateContent xmlns:mc="http://schemas.openxmlformats.org/markup-compatibility/2006">
              <mc:Choice xmlns:v="urn:schemas-microsoft-com:vml" Requires="v">
                <p:oleObj spid="_x0000_s113691" name="Equation" r:id="rId3" imgW="6197400" imgH="4787640" progId="Equation.3">
                  <p:embed/>
                </p:oleObj>
              </mc:Choice>
              <mc:Fallback>
                <p:oleObj name="Equation" r:id="rId3" imgW="6197400" imgH="4787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9730"/>
                        <a:ext cx="6197600" cy="478790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9986" name="Object 2"/>
          <p:cNvGraphicFramePr>
            <a:graphicFrameLocks noChangeAspect="1"/>
          </p:cNvGraphicFramePr>
          <p:nvPr/>
        </p:nvGraphicFramePr>
        <p:xfrm>
          <a:off x="5278438" y="3149600"/>
          <a:ext cx="139700" cy="292100"/>
        </p:xfrm>
        <a:graphic>
          <a:graphicData uri="http://schemas.openxmlformats.org/presentationml/2006/ole">
            <mc:AlternateContent xmlns:mc="http://schemas.openxmlformats.org/markup-compatibility/2006">
              <mc:Choice xmlns:v="urn:schemas-microsoft-com:vml" Requires="v">
                <p:oleObj spid="_x0000_s113692" name="Equation" r:id="rId5" imgW="139680" imgH="291960" progId="Equation.DSMT4">
                  <p:embed/>
                </p:oleObj>
              </mc:Choice>
              <mc:Fallback>
                <p:oleObj name="Equation" r:id="rId5" imgW="139680" imgH="291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8438" y="314960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General Case for Gaussian Classifiers</a:t>
            </a:r>
            <a:endParaRPr lang="en-US" b="1" dirty="0">
              <a:solidFill>
                <a:schemeClr val="accent2"/>
              </a:solidFill>
            </a:endParaRPr>
          </a:p>
        </p:txBody>
      </p:sp>
    </p:spTree>
    <p:extLst>
      <p:ext uri="{BB962C8B-B14F-4D97-AF65-F5344CB8AC3E}">
        <p14:creationId xmlns:p14="http://schemas.microsoft.com/office/powerpoint/2010/main" val="12031655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9" name="Picture 5"/>
          <p:cNvPicPr>
            <a:picLocks noChangeAspect="1" noChangeArrowheads="1"/>
          </p:cNvPicPr>
          <p:nvPr/>
        </p:nvPicPr>
        <p:blipFill>
          <a:blip r:embed="rId2"/>
          <a:srcRect l="33398" t="14111" r="12181" b="3889"/>
          <a:stretch>
            <a:fillRect/>
          </a:stretch>
        </p:blipFill>
        <p:spPr bwMode="auto">
          <a:xfrm>
            <a:off x="69850" y="643729"/>
            <a:ext cx="3954463" cy="5267325"/>
          </a:xfrm>
          <a:prstGeom prst="rect">
            <a:avLst/>
          </a:prstGeom>
          <a:noFill/>
          <a:ln w="9525">
            <a:noFill/>
            <a:miter lim="800000"/>
            <a:headEnd/>
            <a:tailEnd/>
          </a:ln>
          <a:effectLst/>
        </p:spPr>
      </p:pic>
      <p:pic>
        <p:nvPicPr>
          <p:cNvPr id="159750" name="Picture 6"/>
          <p:cNvPicPr>
            <a:picLocks noChangeAspect="1" noChangeArrowheads="1"/>
          </p:cNvPicPr>
          <p:nvPr/>
        </p:nvPicPr>
        <p:blipFill>
          <a:blip r:embed="rId3"/>
          <a:srcRect l="27209" t="17111" r="17780" b="7889"/>
          <a:stretch>
            <a:fillRect/>
          </a:stretch>
        </p:blipFill>
        <p:spPr bwMode="auto">
          <a:xfrm>
            <a:off x="4567238" y="594787"/>
            <a:ext cx="4400550" cy="5303838"/>
          </a:xfrm>
          <a:prstGeom prst="rect">
            <a:avLst/>
          </a:prstGeom>
          <a:noFill/>
          <a:ln w="9525">
            <a:noFill/>
            <a:miter lim="800000"/>
            <a:headEnd/>
            <a:tailEnd/>
          </a:ln>
          <a:effectLst/>
        </p:spPr>
      </p:pic>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Arbitrary Covariances</a:t>
            </a:r>
            <a:endParaRPr lang="en-US" b="1" dirty="0">
              <a:solidFill>
                <a:schemeClr val="accent2"/>
              </a:solidFill>
            </a:endParaRPr>
          </a:p>
        </p:txBody>
      </p:sp>
    </p:spTree>
    <p:extLst>
      <p:ext uri="{BB962C8B-B14F-4D97-AF65-F5344CB8AC3E}">
        <p14:creationId xmlns:p14="http://schemas.microsoft.com/office/powerpoint/2010/main" val="175998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87" name="Rectangle 31"/>
          <p:cNvSpPr>
            <a:spLocks noChangeArrowheads="1"/>
          </p:cNvSpPr>
          <p:nvPr/>
        </p:nvSpPr>
        <p:spPr bwMode="auto">
          <a:xfrm>
            <a:off x="186865" y="577866"/>
            <a:ext cx="8645525" cy="79216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How do we compare two decision rules if they require different thresholds for optimum performance?</a:t>
            </a:r>
          </a:p>
          <a:p>
            <a:pPr marL="176213" indent="-176213">
              <a:spcAft>
                <a:spcPct val="25000"/>
              </a:spcAft>
              <a:buFontTx/>
              <a:buChar char="•"/>
            </a:pPr>
            <a:r>
              <a:rPr lang="en-US" sz="1800" b="1" dirty="0">
                <a:solidFill>
                  <a:schemeClr val="bg1"/>
                </a:solidFill>
              </a:rPr>
              <a:t>Consider four probabilities:</a:t>
            </a:r>
          </a:p>
        </p:txBody>
      </p:sp>
      <p:pic>
        <p:nvPicPr>
          <p:cNvPr id="147488" name="Picture 32"/>
          <p:cNvPicPr>
            <a:picLocks noChangeAspect="1" noChangeArrowheads="1"/>
          </p:cNvPicPr>
          <p:nvPr/>
        </p:nvPicPr>
        <p:blipFill>
          <a:blip r:embed="rId3"/>
          <a:srcRect l="29375" t="32327" r="25209" b="26749"/>
          <a:stretch>
            <a:fillRect/>
          </a:stretch>
        </p:blipFill>
        <p:spPr bwMode="auto">
          <a:xfrm>
            <a:off x="236537" y="3063122"/>
            <a:ext cx="4942511" cy="3381917"/>
          </a:xfrm>
          <a:prstGeom prst="rect">
            <a:avLst/>
          </a:prstGeom>
          <a:noFill/>
          <a:ln w="9525">
            <a:noFill/>
            <a:miter lim="800000"/>
            <a:headEnd/>
            <a:tailEnd/>
          </a:ln>
          <a:effectLst/>
        </p:spPr>
      </p:pic>
      <p:graphicFrame>
        <p:nvGraphicFramePr>
          <p:cNvPr id="171008" name="Object 0"/>
          <p:cNvGraphicFramePr>
            <a:graphicFrameLocks noChangeAspect="1"/>
          </p:cNvGraphicFramePr>
          <p:nvPr/>
        </p:nvGraphicFramePr>
        <p:xfrm>
          <a:off x="455613" y="1685003"/>
          <a:ext cx="5638800" cy="774700"/>
        </p:xfrm>
        <a:graphic>
          <a:graphicData uri="http://schemas.openxmlformats.org/presentationml/2006/ole">
            <mc:AlternateContent xmlns:mc="http://schemas.openxmlformats.org/markup-compatibility/2006">
              <mc:Choice xmlns:v="urn:schemas-microsoft-com:vml" Requires="v">
                <p:oleObj spid="_x0000_s1034" name="Equation" r:id="rId4" imgW="5638680" imgH="774360" progId="Equation.DSMT4">
                  <p:embed/>
                </p:oleObj>
              </mc:Choice>
              <mc:Fallback>
                <p:oleObj name="Equation" r:id="rId4" imgW="5638680" imgH="774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685003"/>
                        <a:ext cx="5638800" cy="774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47490" name="Picture 34"/>
          <p:cNvPicPr>
            <a:picLocks noChangeAspect="1" noChangeArrowheads="1"/>
          </p:cNvPicPr>
          <p:nvPr/>
        </p:nvPicPr>
        <p:blipFill>
          <a:blip r:embed="rId6"/>
          <a:srcRect l="33333" t="29568" r="24480" b="26689"/>
          <a:stretch>
            <a:fillRect/>
          </a:stretch>
        </p:blipFill>
        <p:spPr bwMode="auto">
          <a:xfrm>
            <a:off x="5029200" y="2610590"/>
            <a:ext cx="3878263" cy="3782230"/>
          </a:xfrm>
          <a:prstGeom prst="rect">
            <a:avLst/>
          </a:prstGeom>
          <a:noFill/>
          <a:ln w="9525">
            <a:noFill/>
            <a:miter lim="800000"/>
            <a:headEnd/>
            <a:tailEnd/>
          </a:ln>
          <a:effectLst/>
        </p:spPr>
      </p:pic>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Receiver Operating Characteristic (ROC)</a:t>
            </a:r>
            <a:endParaRPr lang="en-US" b="1" dirty="0">
              <a:solidFill>
                <a:schemeClr val="accent2"/>
              </a:solidFill>
            </a:endParaRPr>
          </a:p>
        </p:txBody>
      </p:sp>
    </p:spTree>
    <p:extLst>
      <p:ext uri="{BB962C8B-B14F-4D97-AF65-F5344CB8AC3E}">
        <p14:creationId xmlns:p14="http://schemas.microsoft.com/office/powerpoint/2010/main" val="16444606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48512" name="Rectangle 32"/>
          <p:cNvSpPr>
            <a:spLocks noChangeArrowheads="1"/>
          </p:cNvSpPr>
          <p:nvPr/>
        </p:nvSpPr>
        <p:spPr bwMode="auto">
          <a:xfrm>
            <a:off x="185483" y="722379"/>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An ROC curve is typically monotonic but not symmetric:</a:t>
            </a:r>
          </a:p>
        </p:txBody>
      </p:sp>
      <p:pic>
        <p:nvPicPr>
          <p:cNvPr id="148520" name="Picture 40"/>
          <p:cNvPicPr>
            <a:picLocks noChangeAspect="1" noChangeArrowheads="1"/>
          </p:cNvPicPr>
          <p:nvPr/>
        </p:nvPicPr>
        <p:blipFill>
          <a:blip r:embed="rId2"/>
          <a:srcRect l="15938" t="26245" r="11563" b="44629"/>
          <a:stretch>
            <a:fillRect/>
          </a:stretch>
        </p:blipFill>
        <p:spPr bwMode="auto">
          <a:xfrm>
            <a:off x="215900" y="1126651"/>
            <a:ext cx="8721725" cy="3295650"/>
          </a:xfrm>
          <a:prstGeom prst="rect">
            <a:avLst/>
          </a:prstGeom>
          <a:noFill/>
          <a:ln w="9525">
            <a:noFill/>
            <a:miter lim="800000"/>
            <a:headEnd/>
            <a:tailEnd/>
          </a:ln>
          <a:effectLst/>
        </p:spPr>
      </p:pic>
      <p:grpSp>
        <p:nvGrpSpPr>
          <p:cNvPr id="2" name="Group 45"/>
          <p:cNvGrpSpPr>
            <a:grpSpLocks/>
          </p:cNvGrpSpPr>
          <p:nvPr/>
        </p:nvGrpSpPr>
        <p:grpSpPr bwMode="auto">
          <a:xfrm>
            <a:off x="195008" y="1350488"/>
            <a:ext cx="8645525" cy="3840167"/>
            <a:chOff x="160" y="1152"/>
            <a:chExt cx="5446" cy="2419"/>
          </a:xfrm>
        </p:grpSpPr>
        <p:sp>
          <p:nvSpPr>
            <p:cNvPr id="148521" name="Rectangle 41"/>
            <p:cNvSpPr>
              <a:spLocks noChangeArrowheads="1"/>
            </p:cNvSpPr>
            <p:nvPr/>
          </p:nvSpPr>
          <p:spPr bwMode="auto">
            <a:xfrm>
              <a:off x="160" y="3153"/>
              <a:ext cx="5446" cy="418"/>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One system can be considered superior to another only if its ROC curve lies above the competing system for the operating region of interest.</a:t>
              </a:r>
            </a:p>
          </p:txBody>
        </p:sp>
        <p:sp>
          <p:nvSpPr>
            <p:cNvPr id="148522" name="Freeform 42"/>
            <p:cNvSpPr>
              <a:spLocks/>
            </p:cNvSpPr>
            <p:nvPr/>
          </p:nvSpPr>
          <p:spPr bwMode="auto">
            <a:xfrm>
              <a:off x="3690" y="1152"/>
              <a:ext cx="1074" cy="1296"/>
            </a:xfrm>
            <a:custGeom>
              <a:avLst/>
              <a:gdLst/>
              <a:ahLst/>
              <a:cxnLst>
                <a:cxn ang="0">
                  <a:pos x="0" y="1296"/>
                </a:cxn>
                <a:cxn ang="0">
                  <a:pos x="66" y="972"/>
                </a:cxn>
                <a:cxn ang="0">
                  <a:pos x="108" y="762"/>
                </a:cxn>
                <a:cxn ang="0">
                  <a:pos x="282" y="606"/>
                </a:cxn>
                <a:cxn ang="0">
                  <a:pos x="498" y="492"/>
                </a:cxn>
                <a:cxn ang="0">
                  <a:pos x="780" y="300"/>
                </a:cxn>
                <a:cxn ang="0">
                  <a:pos x="936" y="162"/>
                </a:cxn>
                <a:cxn ang="0">
                  <a:pos x="1074" y="0"/>
                </a:cxn>
              </a:cxnLst>
              <a:rect l="0" t="0" r="r" b="b"/>
              <a:pathLst>
                <a:path w="1074" h="1296">
                  <a:moveTo>
                    <a:pt x="0" y="1296"/>
                  </a:moveTo>
                  <a:cubicBezTo>
                    <a:pt x="24" y="1178"/>
                    <a:pt x="48" y="1061"/>
                    <a:pt x="66" y="972"/>
                  </a:cubicBezTo>
                  <a:cubicBezTo>
                    <a:pt x="84" y="883"/>
                    <a:pt x="72" y="823"/>
                    <a:pt x="108" y="762"/>
                  </a:cubicBezTo>
                  <a:cubicBezTo>
                    <a:pt x="144" y="701"/>
                    <a:pt x="217" y="651"/>
                    <a:pt x="282" y="606"/>
                  </a:cubicBezTo>
                  <a:cubicBezTo>
                    <a:pt x="347" y="561"/>
                    <a:pt x="415" y="543"/>
                    <a:pt x="498" y="492"/>
                  </a:cubicBezTo>
                  <a:cubicBezTo>
                    <a:pt x="581" y="441"/>
                    <a:pt x="707" y="355"/>
                    <a:pt x="780" y="300"/>
                  </a:cubicBezTo>
                  <a:cubicBezTo>
                    <a:pt x="853" y="245"/>
                    <a:pt x="887" y="212"/>
                    <a:pt x="936" y="162"/>
                  </a:cubicBezTo>
                  <a:cubicBezTo>
                    <a:pt x="985" y="112"/>
                    <a:pt x="1051" y="27"/>
                    <a:pt x="1074" y="0"/>
                  </a:cubicBezTo>
                </a:path>
              </a:pathLst>
            </a:custGeom>
            <a:noFill/>
            <a:ln w="38100" cap="flat" cmpd="sng">
              <a:solidFill>
                <a:srgbClr val="000080"/>
              </a:solidFill>
              <a:prstDash val="solid"/>
              <a:round/>
              <a:headEnd/>
              <a:tailEnd/>
            </a:ln>
            <a:effectLst/>
          </p:spPr>
          <p:txBody>
            <a:bodyPr wrap="none" lIns="0" tIns="0" rIns="0" bIns="0"/>
            <a:lstStyle/>
            <a:p>
              <a:endParaRPr lang="en-US" sz="1800" b="1">
                <a:solidFill>
                  <a:schemeClr val="bg1"/>
                </a:solidFill>
              </a:endParaRPr>
            </a:p>
          </p:txBody>
        </p:sp>
        <p:sp>
          <p:nvSpPr>
            <p:cNvPr id="148524" name="Line 44"/>
            <p:cNvSpPr>
              <a:spLocks noChangeShapeType="1"/>
            </p:cNvSpPr>
            <p:nvPr/>
          </p:nvSpPr>
          <p:spPr bwMode="auto">
            <a:xfrm flipH="1" flipV="1">
              <a:off x="4056" y="1410"/>
              <a:ext cx="828" cy="732"/>
            </a:xfrm>
            <a:prstGeom prst="line">
              <a:avLst/>
            </a:prstGeom>
            <a:noFill/>
            <a:ln w="38100">
              <a:solidFill>
                <a:srgbClr val="004000"/>
              </a:solidFill>
              <a:round/>
              <a:headEnd/>
              <a:tailEnd type="triangle" w="med" len="med"/>
            </a:ln>
            <a:effectLst/>
          </p:spPr>
          <p:txBody>
            <a:bodyPr wrap="none" lIns="0" tIns="0" rIns="0" bIns="0"/>
            <a:lstStyle/>
            <a:p>
              <a:endParaRPr lang="en-US" sz="1800" b="1">
                <a:solidFill>
                  <a:schemeClr val="bg1"/>
                </a:solidFill>
              </a:endParaRPr>
            </a:p>
          </p:txBody>
        </p:sp>
      </p:gr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General ROC Curves</a:t>
            </a:r>
            <a:endParaRPr lang="en-US" b="1" dirty="0">
              <a:solidFill>
                <a:schemeClr val="accent2"/>
              </a:solidFill>
            </a:endParaRPr>
          </a:p>
        </p:txBody>
      </p:sp>
    </p:spTree>
    <p:extLst>
      <p:ext uri="{BB962C8B-B14F-4D97-AF65-F5344CB8AC3E}">
        <p14:creationId xmlns:p14="http://schemas.microsoft.com/office/powerpoint/2010/main" val="3359101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Sensitivity and Specificity</a:t>
            </a:r>
            <a:endParaRPr lang="en-US" b="1" dirty="0">
              <a:solidFill>
                <a:schemeClr val="accent2"/>
              </a:solidFill>
            </a:endParaRP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4" y="682626"/>
            <a:ext cx="8908464" cy="5001704"/>
          </a:xfrm>
          <a:prstGeom prst="rect">
            <a:avLst/>
          </a:prstGeom>
        </p:spPr>
      </p:pic>
    </p:spTree>
    <p:extLst>
      <p:ext uri="{BB962C8B-B14F-4D97-AF65-F5344CB8AC3E}">
        <p14:creationId xmlns:p14="http://schemas.microsoft.com/office/powerpoint/2010/main" val="8161810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7104</TotalTime>
  <Words>717</Words>
  <Application>Microsoft Macintosh PowerPoint</Application>
  <PresentationFormat>Letter Paper (8.5x11 in)</PresentationFormat>
  <Paragraphs>78</Paragraphs>
  <Slides>19</Slides>
  <Notes>2</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19</vt:i4>
      </vt:variant>
    </vt:vector>
  </HeadingPairs>
  <TitlesOfParts>
    <vt:vector size="31" baseType="lpstr">
      <vt:lpstr>Arial</vt:lpstr>
      <vt:lpstr>ＭＳ ゴシック</vt:lpstr>
      <vt:lpstr>Symbol</vt:lpstr>
      <vt:lpstr>Times New Roman</vt:lpstr>
      <vt:lpstr>Wingdings</vt:lpstr>
      <vt:lpstr>lecture_title</vt:lpstr>
      <vt:lpstr>isip_default</vt:lpstr>
      <vt:lpstr>lecture_default</vt:lpstr>
      <vt:lpstr>1_isip_default</vt:lpstr>
      <vt:lpstr>1_lecture_title</vt:lpstr>
      <vt:lpstr>2_isip_default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394</cp:revision>
  <dcterms:created xsi:type="dcterms:W3CDTF">2002-09-12T17:13:32Z</dcterms:created>
  <dcterms:modified xsi:type="dcterms:W3CDTF">2017-09-08T12:48:50Z</dcterms:modified>
</cp:coreProperties>
</file>