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25"/>
  </p:notesMasterIdLst>
  <p:handoutMasterIdLst>
    <p:handoutMasterId r:id="rId26"/>
  </p:handoutMasterIdLst>
  <p:sldIdLst>
    <p:sldId id="356" r:id="rId7"/>
    <p:sldId id="359" r:id="rId8"/>
    <p:sldId id="314" r:id="rId9"/>
    <p:sldId id="317" r:id="rId10"/>
    <p:sldId id="315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864" y="176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Relationship Id="rId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hyperlink" Target="http://www.isip.piconepress.com/projects/speech/software/demonstrations/applets/util/pattern_recognition/current/index.shtml" TargetMode="Externa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rii.ricoh.com/~stork/DHSch2part3.ppt" TargetMode="External"/><Relationship Id="rId3" Type="http://schemas.openxmlformats.org/officeDocument/2006/relationships/hyperlink" Target="http://www.amazon.com/exec/obidos/ASIN/0122698517/p11-20/ref=nosim/103-0027154-0169445" TargetMode="External"/><Relationship Id="rId4" Type="http://schemas.openxmlformats.org/officeDocument/2006/relationships/hyperlink" Target="http://meru.cecs.missouri.edu/courses/cecs476/" TargetMode="External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6" Type="http://schemas.openxmlformats.org/officeDocument/2006/relationships/hyperlink" Target="http://www.cs.ucsd.edu/~klevchen/techniques/chernoff.pdf" TargetMode="External"/><Relationship Id="rId7" Type="http://schemas.openxmlformats.org/officeDocument/2006/relationships/hyperlink" Target="http://www.cedar.buffalo.edu/~srihari/CSE555/Chap2.Part4.pdf" TargetMode="External"/><Relationship Id="rId8" Type="http://schemas.openxmlformats.org/officeDocument/2006/relationships/hyperlink" Target="http://www.engr.sjsu.edu/~knapp/HCIRODPR/PR_simp/bndrys.htm" TargetMode="External"/><Relationship Id="rId9" Type="http://schemas.openxmlformats.org/officeDocument/2006/relationships/image" Target="../media/image2.png"/><Relationship Id="rId10" Type="http://schemas.openxmlformats.org/officeDocument/2006/relationships/hyperlink" Target="http://www.openchannelfoundation.org/VascAlert/ROC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6.wmf"/><Relationship Id="rId7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ngr.sjsu.edu/~knapp/HCIRODPR/PR_simp/bndrys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04: </a:t>
            </a:r>
            <a:r>
              <a:rPr lang="en-US" b="1" dirty="0" smtClean="0">
                <a:solidFill>
                  <a:srgbClr val="004000"/>
                </a:solidFill>
              </a:rPr>
              <a:t>DECISION SURFACES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Multi-category 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Decision 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Surfaces</a:t>
            </a:r>
            <a:b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 err="1" smtClean="0">
                <a:solidFill>
                  <a:schemeClr val="accent2"/>
                </a:solidFill>
                <a:latin typeface="+mn-lt"/>
              </a:rPr>
              <a:t>Mahalanobis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 Distance</a:t>
            </a:r>
            <a:b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Principal Component Analysis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Gaussian 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n-lt"/>
              </a:rPr>
              <a:t>Distributions</a:t>
            </a:r>
            <a:r>
              <a:rPr lang="en-US" sz="1800" b="1" kern="0" noProof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kern="0" noProof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smtClean="0">
                <a:solidFill>
                  <a:schemeClr val="accent2"/>
                </a:solidFill>
                <a:latin typeface="+mn-lt"/>
              </a:rPr>
              <a:t>Threshold Decoding</a:t>
            </a:r>
            <a:endParaRPr lang="en-US" sz="1800" b="1" kern="0" dirty="0" smtClean="0">
              <a:solidFill>
                <a:schemeClr val="accent2"/>
              </a:solidFill>
              <a:latin typeface="+mn-lt"/>
            </a:endParaRP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M.R.: Chernoff Bounds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S.S.: Bhattacharyya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2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4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Case for 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6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Equal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Arbitrary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Typical Examples of 2D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1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Threshold Decoding: Data modeled as a multivariate Gaussian distribution can be classified using a simple threshold decoding scheme.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</a:t>
            </a:r>
            <a:r>
              <a:rPr lang="en-US" sz="1800" b="1" dirty="0" smtClean="0">
                <a:solidFill>
                  <a:schemeClr val="bg1"/>
                </a:solidFill>
              </a:rPr>
              <a:t>classifiers for Gaussian distributions: how does the decision surface change as a function of the mean and covariance</a:t>
            </a:r>
            <a:r>
              <a:rPr lang="en-US" sz="1800" b="1" dirty="0" smtClean="0">
                <a:solidFill>
                  <a:schemeClr val="bg1"/>
                </a:solidFill>
              </a:rPr>
              <a:t>?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90040" y="699225"/>
            <a:ext cx="8734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By employing Bayes formula, we can replace the posteriors by the prior probabilities and conditional densities:</a:t>
            </a:r>
          </a:p>
          <a:p>
            <a:pPr marL="228600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choose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228600" indent="-228600">
              <a:spcAft>
                <a:spcPts val="600"/>
              </a:spcAft>
              <a:tabLst>
                <a:tab pos="9144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;</a:t>
            </a:r>
          </a:p>
          <a:p>
            <a:pPr marL="339725" lvl="2" indent="-163513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		otherwise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decide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Arial"/>
            </a:endParaRPr>
          </a:p>
          <a:p>
            <a:pPr marL="176213" indent="-176213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positive, our rule becomes:</a:t>
            </a:r>
          </a:p>
          <a:p>
            <a:pPr marL="228600" indent="-228600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0768" name="Object 0"/>
          <p:cNvGraphicFramePr>
            <a:graphicFrameLocks noChangeAspect="1"/>
          </p:cNvGraphicFramePr>
          <p:nvPr/>
        </p:nvGraphicFramePr>
        <p:xfrm>
          <a:off x="470469" y="2954338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Equation" r:id="rId3" imgW="3886200" imgH="609480" progId="Equation.3">
                  <p:embed/>
                </p:oleObj>
              </mc:Choice>
              <mc:Fallback>
                <p:oleObj name="Equation" r:id="rId3" imgW="3886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69" y="2954338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the loss factors are identical, and the prior probabilities are equal, this reduces to a standard likelihood ratio: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54025" y="4443668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5" imgW="2476440" imgH="609480" progId="Equation.3">
                  <p:embed/>
                </p:oleObj>
              </mc:Choice>
              <mc:Fallback>
                <p:oleObj name="Equation" r:id="rId5" imgW="2476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443668"/>
                        <a:ext cx="2476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Likelihood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not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with a monotonically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increasing function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Multicategory</a:t>
            </a:r>
            <a:r>
              <a:rPr lang="en-US" b="1" dirty="0" smtClean="0">
                <a:solidFill>
                  <a:schemeClr val="accent2"/>
                </a:solidFill>
              </a:rPr>
              <a:t> 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 Representation of a Classifier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</a:t>
            </a:r>
            <a:r>
              <a:rPr lang="en-US" sz="1800" b="1" dirty="0" smtClean="0">
                <a:solidFill>
                  <a:srgbClr val="000000"/>
                </a:solidFill>
              </a:rPr>
              <a:t>μ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represents the mean (vector) and </a:t>
            </a:r>
            <a:r>
              <a:rPr lang="en-US" sz="1800" b="1" dirty="0" err="1" smtClean="0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represents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Multivariate Normal Distributions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This is known as Principal Component Analysis (PCA). Examining the eigenvectors of the covariance matrix provides information about the relationships between features.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Equation" r:id="rId3" imgW="1790640" imgH="342720" progId="Equation.3">
                  <p:embed/>
                </p:oleObj>
              </mc:Choice>
              <mc:Fallback>
                <p:oleObj name="Equation" r:id="rId3" imgW="179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74738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22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5"/>
              </a:rPr>
              <a:t>Java Applet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 smtClean="0">
                <a:solidFill>
                  <a:schemeClr val="bg1"/>
                </a:solidFill>
              </a:rPr>
              <a:t>This distance measure plays an important role in Gaussian mixture modeling of data, hidden Markov models, etc.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Mahalanobis</a:t>
            </a:r>
            <a:r>
              <a:rPr lang="en-US" b="1" dirty="0" smtClean="0">
                <a:solidFill>
                  <a:schemeClr val="accent2"/>
                </a:solidFill>
              </a:rPr>
              <a:t> Distance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7061</TotalTime>
  <Words>530</Words>
  <Application>Microsoft Macintosh PowerPoint</Application>
  <PresentationFormat>Letter Paper (8.5x11 in)</PresentationFormat>
  <Paragraphs>80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ゴシック</vt:lpstr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388</cp:revision>
  <dcterms:created xsi:type="dcterms:W3CDTF">2002-09-12T17:13:32Z</dcterms:created>
  <dcterms:modified xsi:type="dcterms:W3CDTF">2016-09-07T12:49:32Z</dcterms:modified>
</cp:coreProperties>
</file>