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  <p:sldMasterId id="2147483698" r:id="rId3"/>
  </p:sldMasterIdLst>
  <p:notesMasterIdLst>
    <p:notesMasterId r:id="rId22"/>
  </p:notesMasterIdLst>
  <p:handoutMasterIdLst>
    <p:handoutMasterId r:id="rId23"/>
  </p:handoutMasterIdLst>
  <p:sldIdLst>
    <p:sldId id="333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34" r:id="rId16"/>
    <p:sldId id="335" r:id="rId17"/>
    <p:sldId id="336" r:id="rId18"/>
    <p:sldId id="337" r:id="rId19"/>
    <p:sldId id="338" r:id="rId20"/>
    <p:sldId id="310" r:id="rId2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5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2064" y="176"/>
      </p:cViewPr>
      <p:guideLst>
        <p:guide orient="horz" pos="3945"/>
        <p:guide pos="29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65D6-C9A9-40B4-B6E6-5887FB414E06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2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D2D21-C9A8-4673-BFA5-978DE05036F9}" type="slidenum">
              <a:rPr lang="en-US"/>
              <a:pPr/>
              <a:t>10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7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839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80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919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4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3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09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3030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5849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5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83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9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ii.ricoh.com/~stork/DHSch2part2.ppt" TargetMode="External"/><Relationship Id="rId4" Type="http://schemas.openxmlformats.org/officeDocument/2006/relationships/hyperlink" Target="http://faculty.cs.tamu.edu/rgutier/courses/cs790_wi02/l4.pdf" TargetMode="External"/><Relationship Id="rId5" Type="http://schemas.openxmlformats.org/officeDocument/2006/relationships/image" Target="../media/image2.jpeg"/><Relationship Id="rId6" Type="http://schemas.openxmlformats.org/officeDocument/2006/relationships/hyperlink" Target="http://rst.gsfc.nasa.gov/Sect1/originals/Fig1_48.jpg" TargetMode="External"/><Relationship Id="rId7" Type="http://schemas.openxmlformats.org/officeDocument/2006/relationships/image" Target="../media/image3.jpeg"/><Relationship Id="rId8" Type="http://schemas.openxmlformats.org/officeDocument/2006/relationships/hyperlink" Target="http://www.clarklabs.org/images/imgGallery/fig3.gif" TargetMode="External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rii.ricoh.com/~stork/DHSch2part1.ppt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13" Type="http://schemas.openxmlformats.org/officeDocument/2006/relationships/oleObject" Target="../embeddings/oleObject18.bin"/><Relationship Id="rId14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20.wmf"/><Relationship Id="rId9" Type="http://schemas.openxmlformats.org/officeDocument/2006/relationships/oleObject" Target="../embeddings/oleObject16.bin"/><Relationship Id="rId10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8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30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3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3.png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11" Type="http://schemas.openxmlformats.org/officeDocument/2006/relationships/oleObject" Target="../embeddings/oleObject12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02: </a:t>
            </a:r>
            <a:r>
              <a:rPr lang="en-US" b="1" dirty="0" smtClean="0">
                <a:solidFill>
                  <a:schemeClr val="accent2"/>
                </a:solidFill>
              </a:rPr>
              <a:t>BAYESIAN DECISION THEORY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148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Probability Decision Theory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 </a:t>
            </a: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Rule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Error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D.H.S: Chapter 2 (Part 1)</a:t>
            </a:r>
            <a:r>
              <a:rPr lang="en-US" sz="1800" b="1" kern="0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kern="0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3"/>
              </a:rPr>
              <a:t>D.H.S: Chapter 2 (Part 2)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4"/>
              </a:rPr>
              <a:t>R.G.O. : Intro to PR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Picture 31" descr="Z:\ece_8443\img03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7629" y="1158834"/>
            <a:ext cx="4155044" cy="3116283"/>
          </a:xfrm>
          <a:prstGeom prst="rect">
            <a:avLst/>
          </a:prstGeom>
          <a:noFill/>
        </p:spPr>
      </p:pic>
      <p:pic>
        <p:nvPicPr>
          <p:cNvPr id="6" name="Picture 33" descr="Z:\ece_8443\Fig1_48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36372" y="4269179"/>
            <a:ext cx="2410693" cy="1607129"/>
          </a:xfrm>
          <a:prstGeom prst="rect">
            <a:avLst/>
          </a:prstGeom>
          <a:noFill/>
        </p:spPr>
      </p:pic>
      <p:pic>
        <p:nvPicPr>
          <p:cNvPr id="7" name="Picture 32" descr="Z:\ece_8443\fig3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9390" b="16629"/>
          <a:stretch>
            <a:fillRect/>
          </a:stretch>
        </p:blipFill>
        <p:spPr bwMode="auto">
          <a:xfrm>
            <a:off x="6683903" y="4342125"/>
            <a:ext cx="2034707" cy="1548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01613" y="648206"/>
            <a:ext cx="8645525" cy="351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evidence, </a:t>
            </a:r>
            <a:r>
              <a:rPr lang="en-US" sz="1800" b="1" dirty="0" smtClean="0">
                <a:solidFill>
                  <a:schemeClr val="bg1"/>
                </a:solidFill>
              </a:rPr>
              <a:t>        , is </a:t>
            </a:r>
            <a:r>
              <a:rPr lang="en-US" sz="1800" b="1" dirty="0">
                <a:solidFill>
                  <a:schemeClr val="bg1"/>
                </a:solidFill>
              </a:rPr>
              <a:t>a scale factor that assures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conditional </a:t>
            </a:r>
            <a:r>
              <a:rPr lang="en-US" sz="1800" b="1" dirty="0">
                <a:solidFill>
                  <a:schemeClr val="bg1"/>
                </a:solidFill>
              </a:rPr>
              <a:t>probabilities sum to </a:t>
            </a:r>
            <a:r>
              <a:rPr lang="en-US" sz="1800" b="1" dirty="0" smtClean="0">
                <a:solidFill>
                  <a:schemeClr val="bg1"/>
                </a:solidFill>
              </a:rPr>
              <a:t>1: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</a:t>
            </a:r>
            <a:r>
              <a:rPr lang="en-US" sz="1800" b="1" dirty="0">
                <a:solidFill>
                  <a:schemeClr val="bg1"/>
                </a:solidFill>
              </a:rPr>
              <a:t>can eliminate the scale factor (which appears on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both </a:t>
            </a:r>
            <a:r>
              <a:rPr lang="en-US" sz="1800" b="1" dirty="0">
                <a:solidFill>
                  <a:schemeClr val="bg1"/>
                </a:solidFill>
              </a:rPr>
              <a:t>sides of the equation</a:t>
            </a:r>
            <a:r>
              <a:rPr lang="en-US" sz="1800" b="1" dirty="0" smtClean="0">
                <a:solidFill>
                  <a:schemeClr val="bg1"/>
                </a:solidFill>
              </a:rPr>
              <a:t>):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Special cases: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	                   : </a:t>
            </a:r>
            <a:r>
              <a:rPr lang="en-US" sz="1800" dirty="0" smtClean="0">
                <a:solidFill>
                  <a:schemeClr val="bg1"/>
                </a:solidFill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gives us no useful </a:t>
            </a:r>
            <a:r>
              <a:rPr lang="en-US" sz="1800" b="1" dirty="0" smtClean="0">
                <a:solidFill>
                  <a:schemeClr val="bg1"/>
                </a:solidFill>
              </a:rPr>
              <a:t>information.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                        : decision </a:t>
            </a:r>
            <a:r>
              <a:rPr lang="en-US" sz="1800" b="1" dirty="0">
                <a:solidFill>
                  <a:schemeClr val="bg1"/>
                </a:solidFill>
              </a:rPr>
              <a:t>is based entirely on the </a:t>
            </a:r>
            <a:r>
              <a:rPr lang="en-US" sz="1800" b="1" dirty="0" smtClean="0">
                <a:solidFill>
                  <a:schemeClr val="bg1"/>
                </a:solidFill>
              </a:rPr>
              <a:t>likelihood             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Evidence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4735" y="1397203"/>
          <a:ext cx="1879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2" name="Equation" r:id="rId3" imgW="1879560" imgH="317160" progId="Equation.3">
                  <p:embed/>
                </p:oleObj>
              </mc:Choice>
              <mc:Fallback>
                <p:oleObj name="Equation" r:id="rId3" imgW="1879560" imgH="3171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35" y="1397203"/>
                        <a:ext cx="1879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54025" y="2477468"/>
          <a:ext cx="3987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3" name="Equation" r:id="rId5" imgW="3987720" imgH="317160" progId="Equation.3">
                  <p:embed/>
                </p:oleObj>
              </mc:Choice>
              <mc:Fallback>
                <p:oleObj name="Equation" r:id="rId5" imgW="398772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477468"/>
                        <a:ext cx="3987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75245" y="3452958"/>
          <a:ext cx="1625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4" name="Equation" r:id="rId7" imgW="1625400" imgH="317160" progId="Equation.3">
                  <p:embed/>
                </p:oleObj>
              </mc:Choice>
              <mc:Fallback>
                <p:oleObj name="Equation" r:id="rId7" imgW="162540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45" y="3452958"/>
                        <a:ext cx="1625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645243" y="3959372"/>
          <a:ext cx="1384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5" name="Equation" r:id="rId9" imgW="1384200" imgH="291960" progId="Equation.3">
                  <p:embed/>
                </p:oleObj>
              </mc:Choice>
              <mc:Fallback>
                <p:oleObj name="Equation" r:id="rId9" imgW="1384200" imgH="291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243" y="3959372"/>
                        <a:ext cx="1384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6938912" y="3974375"/>
          <a:ext cx="698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6" name="Equation" r:id="rId11" imgW="698400" imgH="317160" progId="Equation.3">
                  <p:embed/>
                </p:oleObj>
              </mc:Choice>
              <mc:Fallback>
                <p:oleObj name="Equation" r:id="rId11" imgW="698400" imgH="317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912" y="3974375"/>
                        <a:ext cx="698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975929" y="665163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7" name="Equation" r:id="rId13" imgW="457200" imgH="279360" progId="Equation.3">
                  <p:embed/>
                </p:oleObj>
              </mc:Choice>
              <mc:Fallback>
                <p:oleObj name="Equation" r:id="rId13" imgW="45720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5929" y="665163"/>
                        <a:ext cx="457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72783" y="607319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Bef>
                <a:spcPts val="12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Generalization of the preceding ideas: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of more than one feature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length and lightness)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more than two states of nature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N-way classification)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Allowing actions other than a decision to decide on the state of nature (e.g., rejection: refusing to take an action when alternatives are close or confidence is low)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 a loss of function which is more general than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the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probability of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error (e.g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., errors are not equally costly)</a:t>
            </a:r>
          </a:p>
          <a:p>
            <a:pPr marL="228600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Let us replace the scalar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by the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vector, x,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 a </a:t>
            </a:r>
            <a:r>
              <a:rPr lang="en-US" sz="1800" b="1" i="1" dirty="0" smtClean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-dimensional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Euclidean space,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1800" i="1" baseline="30000" dirty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,</a:t>
            </a:r>
            <a:r>
              <a:rPr lang="en-US" sz="1800" b="1" baseline="30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called the </a:t>
            </a:r>
            <a:r>
              <a:rPr lang="en-US" sz="1800" b="1" i="1" dirty="0">
                <a:solidFill>
                  <a:schemeClr val="bg1"/>
                </a:solidFill>
                <a:latin typeface="+mn-lt"/>
              </a:rPr>
              <a:t>feature space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Generalization of the Two-Class Problem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175292" y="657021"/>
            <a:ext cx="87344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,…,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}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categories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,…,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a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}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possible actions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loss incurred for taking action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when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the state of nature is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</a:rPr>
              <a:t>j</a:t>
            </a:r>
            <a:endParaRPr lang="en-US" sz="1800" baseline="-25000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posterior,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             , can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computed from Bayes formula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evidence 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expected loss from taking action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436998" y="2438146"/>
          <a:ext cx="2438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5" name="Equation" r:id="rId3" imgW="2438280" imgH="634680" progId="Equation.3">
                  <p:embed/>
                </p:oleObj>
              </mc:Choice>
              <mc:Fallback>
                <p:oleObj name="Equation" r:id="rId3" imgW="2438280" imgH="634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98" y="2438146"/>
                        <a:ext cx="24384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8" name="Object 10"/>
          <p:cNvGraphicFramePr>
            <a:graphicFrameLocks noChangeAspect="1"/>
          </p:cNvGraphicFramePr>
          <p:nvPr/>
        </p:nvGraphicFramePr>
        <p:xfrm>
          <a:off x="440865" y="3661136"/>
          <a:ext cx="2413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6" name="Equation" r:id="rId5" imgW="2412720" imgH="660240" progId="Equation.3">
                  <p:embed/>
                </p:oleObj>
              </mc:Choice>
              <mc:Fallback>
                <p:oleObj name="Equation" r:id="rId5" imgW="2412720" imgH="660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65" y="3661136"/>
                        <a:ext cx="2413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2" name="Object 14"/>
          <p:cNvGraphicFramePr>
            <a:graphicFrameLocks noChangeAspect="1"/>
          </p:cNvGraphicFramePr>
          <p:nvPr/>
        </p:nvGraphicFramePr>
        <p:xfrm>
          <a:off x="440865" y="4729370"/>
          <a:ext cx="2921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name="Equation" r:id="rId7" imgW="2920680" imgH="660240" progId="Equation.3">
                  <p:embed/>
                </p:oleObj>
              </mc:Choice>
              <mc:Fallback>
                <p:oleObj name="Equation" r:id="rId7" imgW="2920680" imgH="660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65" y="4729370"/>
                        <a:ext cx="2921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Loss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32773" name="Object 6"/>
          <p:cNvGraphicFramePr>
            <a:graphicFrameLocks noChangeAspect="1"/>
          </p:cNvGraphicFramePr>
          <p:nvPr/>
        </p:nvGraphicFramePr>
        <p:xfrm>
          <a:off x="2034339" y="1905073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8" name="Equation" r:id="rId9" imgW="787320" imgH="393480" progId="Equation.3">
                  <p:embed/>
                </p:oleObj>
              </mc:Choice>
              <mc:Fallback>
                <p:oleObj name="Equation" r:id="rId9" imgW="787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339" y="1905073"/>
                        <a:ext cx="787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204788" y="699225"/>
            <a:ext cx="873442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An expected loss is called a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i="1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is called the conditional risk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  <a:endParaRPr lang="en-US" sz="1800" b="1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 general decision rule is a function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that tells us which action to take for every possible observation.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overall risk is given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by:</a:t>
            </a:r>
          </a:p>
          <a:p>
            <a:pPr marL="228600" indent="-228600">
              <a:spcBef>
                <a:spcPts val="36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If we choose 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α(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 so that 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R(</a:t>
            </a:r>
            <a:r>
              <a:rPr lang="en-US" sz="1800" dirty="0" err="1" smtClean="0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)) 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is as small as possible for every 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, the overall risk will be minimized.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Compute the conditional risk for every </a:t>
            </a:r>
            <a:r>
              <a:rPr lang="en-US" sz="1800" dirty="0" err="1" smtClean="0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 and select the action that minimizes 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R(</a:t>
            </a:r>
            <a:r>
              <a:rPr lang="en-US" sz="1800" dirty="0" err="1" smtClean="0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rgbClr val="000000"/>
                </a:solidFill>
                <a:sym typeface="Symbol" pitchFamily="18" charset="2"/>
              </a:rPr>
              <a:t>|</a:t>
            </a:r>
            <a:r>
              <a:rPr lang="en-US" sz="1800" b="1" dirty="0" err="1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. This is denoted </a:t>
            </a:r>
            <a:r>
              <a:rPr lang="en-US" sz="1800" i="1" dirty="0" smtClean="0">
                <a:solidFill>
                  <a:srgbClr val="000000"/>
                </a:solidFill>
                <a:sym typeface="Symbol" pitchFamily="18" charset="2"/>
              </a:rPr>
              <a:t>R*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, and is referred to as the Bayes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The Bayes risk is the best performance that can be achieved (for the given data set  or problem definition).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455613" y="2686661"/>
          <a:ext cx="2260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Equation" r:id="rId3" imgW="2260440" imgH="291960" progId="Equation.3">
                  <p:embed/>
                </p:oleObj>
              </mc:Choice>
              <mc:Fallback>
                <p:oleObj name="Equation" r:id="rId3" imgW="2260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686661"/>
                        <a:ext cx="22606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214313" y="3417515"/>
            <a:ext cx="8734425" cy="18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rgbClr val="000000"/>
              </a:solidFill>
              <a:latin typeface="Arial"/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Bayes Risk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83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190040" y="614818"/>
            <a:ext cx="8734425" cy="522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Let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correspond to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, and 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ij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= 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(α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conditional risk is given by: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=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+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endParaRPr lang="en-US" sz="1800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=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+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endParaRPr lang="en-US" sz="1800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Our decision rule is:</a:t>
            </a: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choose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if: R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&lt; R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);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otherwise decide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en-US" sz="1800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This results in the equivalent rule: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choose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if: 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;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otherwise decide</a:t>
            </a:r>
            <a:r>
              <a:rPr lang="en-US" sz="1800" b="1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en-US" sz="1800" baseline="-25000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the loss incurred for making an error is greater than that incurred for being correct, the factors 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are positive, and the ratio of these factors simply scales the posteriors.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Two-Category Classification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190040" y="699225"/>
            <a:ext cx="873442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By employing Bayes formula, we can replace the posteriors by the prior probabilities and conditional densities:</a:t>
            </a:r>
          </a:p>
          <a:p>
            <a:pPr marL="228600" indent="-228600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	choose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if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228600" indent="-228600">
              <a:spcAft>
                <a:spcPts val="600"/>
              </a:spcAft>
              <a:tabLst>
                <a:tab pos="9144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		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;</a:t>
            </a:r>
          </a:p>
          <a:p>
            <a:pPr marL="339725" lvl="2" indent="-163513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		otherwise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decide</a:t>
            </a:r>
            <a:r>
              <a:rPr lang="en-US" sz="1800" b="1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en-US" sz="1800" baseline="-25000" dirty="0">
              <a:solidFill>
                <a:srgbClr val="000000"/>
              </a:solidFill>
              <a:latin typeface="Arial"/>
            </a:endParaRPr>
          </a:p>
          <a:p>
            <a:pPr marL="176213" indent="-176213"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is positive, our rule becomes:</a:t>
            </a:r>
          </a:p>
          <a:p>
            <a:pPr marL="228600" indent="-228600">
              <a:spcBef>
                <a:spcPct val="20000"/>
              </a:spcBef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0768" name="Object 0"/>
          <p:cNvGraphicFramePr>
            <a:graphicFrameLocks noChangeAspect="1"/>
          </p:cNvGraphicFramePr>
          <p:nvPr/>
        </p:nvGraphicFramePr>
        <p:xfrm>
          <a:off x="470469" y="2954338"/>
          <a:ext cx="388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Equation" r:id="rId3" imgW="3886200" imgH="609480" progId="Equation.3">
                  <p:embed/>
                </p:oleObj>
              </mc:Choice>
              <mc:Fallback>
                <p:oleObj name="Equation" r:id="rId3" imgW="3886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69" y="2954338"/>
                        <a:ext cx="3886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194802" y="3700375"/>
            <a:ext cx="87344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the loss factors are identical, and the prior probabilities are equal, this reduces to a standard likelihood ratio:</a:t>
            </a:r>
          </a:p>
        </p:txBody>
      </p:sp>
      <p:graphicFrame>
        <p:nvGraphicFramePr>
          <p:cNvPr id="160769" name="Object 1"/>
          <p:cNvGraphicFramePr>
            <a:graphicFrameLocks noChangeAspect="1"/>
          </p:cNvGraphicFramePr>
          <p:nvPr/>
        </p:nvGraphicFramePr>
        <p:xfrm>
          <a:off x="454025" y="4443668"/>
          <a:ext cx="2476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Equation" r:id="rId5" imgW="2476440" imgH="609480" progId="Equation.3">
                  <p:embed/>
                </p:oleObj>
              </mc:Choice>
              <mc:Fallback>
                <p:oleObj name="Equation" r:id="rId5" imgW="24764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4443668"/>
                        <a:ext cx="2476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Likelihood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98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201613" y="606002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Consider a symmetrical or zero-one loss function: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30275" y="454025"/>
            <a:ext cx="7329488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4000"/>
              </a:solidFill>
              <a:latin typeface="Arial"/>
            </a:endParaRPr>
          </a:p>
        </p:txBody>
      </p:sp>
      <p:graphicFrame>
        <p:nvGraphicFramePr>
          <p:cNvPr id="161792" name="Object 0"/>
          <p:cNvGraphicFramePr>
            <a:graphicFrameLocks noChangeAspect="1"/>
          </p:cNvGraphicFramePr>
          <p:nvPr/>
        </p:nvGraphicFramePr>
        <p:xfrm>
          <a:off x="454025" y="1005707"/>
          <a:ext cx="330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8" name="Equation" r:id="rId3" imgW="3301920" imgH="647640" progId="Equation.3">
                  <p:embed/>
                </p:oleObj>
              </mc:Choice>
              <mc:Fallback>
                <p:oleObj name="Equation" r:id="rId3" imgW="330192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05707"/>
                        <a:ext cx="3302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254000" y="1774511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conditional risk is:</a:t>
            </a:r>
          </a:p>
        </p:txBody>
      </p:sp>
      <p:graphicFrame>
        <p:nvGraphicFramePr>
          <p:cNvPr id="161793" name="Object 1"/>
          <p:cNvGraphicFramePr>
            <a:graphicFrameLocks noChangeAspect="1"/>
          </p:cNvGraphicFramePr>
          <p:nvPr/>
        </p:nvGraphicFramePr>
        <p:xfrm>
          <a:off x="454025" y="2148810"/>
          <a:ext cx="27305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Equation" r:id="rId5" imgW="2730240" imgH="1726920" progId="Equation.3">
                  <p:embed/>
                </p:oleObj>
              </mc:Choice>
              <mc:Fallback>
                <p:oleObj name="Equation" r:id="rId5" imgW="273024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48810"/>
                        <a:ext cx="2730500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254000" y="3987704"/>
            <a:ext cx="86455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The conditional risk is the average probability of error.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To minimize error, maximize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P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 charset="0"/>
              </a:rPr>
              <a:t>— also known as </a:t>
            </a:r>
            <a:r>
              <a:rPr lang="en-US" sz="1800" b="1" i="1" dirty="0">
                <a:solidFill>
                  <a:srgbClr val="000000"/>
                </a:solidFill>
                <a:latin typeface="Arial"/>
                <a:cs typeface="Arial" charset="0"/>
              </a:rPr>
              <a:t>maximum a posteriori decoding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 charset="0"/>
              </a:rPr>
              <a:t> (MAP).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Minimum Error Rate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89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01613" y="743456"/>
            <a:ext cx="864552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Minimum error rate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classification: choose 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if: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P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for all 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j≠i</a:t>
            </a:r>
            <a:endParaRPr lang="en-US" sz="1800" baseline="-25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6678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 l="17117" r="17624" b="31480"/>
          <a:stretch>
            <a:fillRect/>
          </a:stretch>
        </p:blipFill>
        <p:spPr bwMode="auto">
          <a:xfrm>
            <a:off x="233363" y="3719215"/>
            <a:ext cx="2449513" cy="1876425"/>
          </a:xfrm>
          <a:prstGeom prst="rect">
            <a:avLst/>
          </a:prstGeom>
          <a:noFill/>
        </p:spPr>
      </p:pic>
      <p:pic>
        <p:nvPicPr>
          <p:cNvPr id="156680" name="Picture 8"/>
          <p:cNvPicPr>
            <a:picLocks noChangeAspect="1" noChangeArrowheads="1"/>
          </p:cNvPicPr>
          <p:nvPr/>
        </p:nvPicPr>
        <p:blipFill>
          <a:blip r:embed="rId3"/>
          <a:srcRect l="17432" r="16513" b="33945"/>
          <a:stretch>
            <a:fillRect/>
          </a:stretch>
        </p:blipFill>
        <p:spPr bwMode="auto">
          <a:xfrm>
            <a:off x="233363" y="1352550"/>
            <a:ext cx="28098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4"/>
          <a:srcRect l="15456" r="15598" b="30417"/>
          <a:stretch>
            <a:fillRect/>
          </a:stretch>
        </p:blipFill>
        <p:spPr bwMode="auto">
          <a:xfrm>
            <a:off x="3406877" y="1548370"/>
            <a:ext cx="5737123" cy="450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Likelihood Ratio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9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Formula</a:t>
            </a:r>
            <a:r>
              <a:rPr lang="en-US" sz="1800" b="1" dirty="0" smtClean="0">
                <a:solidFill>
                  <a:schemeClr val="bg1"/>
                </a:solidFill>
              </a:rPr>
              <a:t>: factors a posterior into a combination of a likelihood, prior and the evidence. Is this the only appropriate engineering model?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Decision Rule</a:t>
            </a:r>
            <a:r>
              <a:rPr lang="en-US" sz="1800" b="1" dirty="0" smtClean="0">
                <a:solidFill>
                  <a:schemeClr val="bg1"/>
                </a:solidFill>
              </a:rPr>
              <a:t>: what is its relationship to minimum error?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Risk: </a:t>
            </a:r>
            <a:r>
              <a:rPr lang="en-US" sz="1800" b="1" dirty="0" smtClean="0">
                <a:solidFill>
                  <a:schemeClr val="bg1"/>
                </a:solidFill>
              </a:rPr>
              <a:t>what is its relation to performance?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Generalized Risk: </a:t>
            </a:r>
            <a:r>
              <a:rPr lang="en-US" sz="1800" b="1" dirty="0" smtClean="0">
                <a:solidFill>
                  <a:schemeClr val="bg1"/>
                </a:solidFill>
              </a:rPr>
              <a:t>what are some alternate formulations for decision criteria based on risk? What are some applications where these formulations would be appropriate?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Likelihood Ratio: </a:t>
            </a:r>
            <a:r>
              <a:rPr lang="en-US" sz="1800" b="1" dirty="0" smtClean="0">
                <a:solidFill>
                  <a:schemeClr val="bg1"/>
                </a:solidFill>
              </a:rPr>
              <a:t>a simple decision rule or method for evaluating a classifier over a range of operating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3155"/>
          <p:cNvSpPr>
            <a:spLocks noChangeArrowheads="1"/>
          </p:cNvSpPr>
          <p:nvPr/>
        </p:nvSpPr>
        <p:spPr bwMode="auto">
          <a:xfrm>
            <a:off x="187531" y="691727"/>
            <a:ext cx="8645525" cy="349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decision theory is a fundamental statistical approach to the problem of pattern classification.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Quantify the tradeoffs between various classification decisions using probability and the costs that accompany these decisions.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Assume all relevant probability distributions are known (later we will learn how to estimate these from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we exploit prior knowledge in our fish classification problem: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Are the sequence of fish predictable? (statistics)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Is each class equally probable? (uniform priors)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What is the cost of an error? (risk, optimization)</a:t>
            </a:r>
          </a:p>
        </p:txBody>
      </p:sp>
      <p:sp>
        <p:nvSpPr>
          <p:cNvPr id="80899" name="Rectangle 3075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Probability Decision Theory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231775" y="663591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State of nature is </a:t>
            </a:r>
            <a:r>
              <a:rPr lang="en-US" sz="1800" b="1" i="1" dirty="0">
                <a:solidFill>
                  <a:schemeClr val="bg1"/>
                </a:solidFill>
              </a:rPr>
              <a:t>prior</a:t>
            </a:r>
            <a:r>
              <a:rPr lang="en-US" sz="1800" b="1" dirty="0">
                <a:solidFill>
                  <a:schemeClr val="bg1"/>
                </a:solidFill>
              </a:rPr>
              <a:t> information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Model as a random variable,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  <a:endParaRPr lang="en-US" sz="1800" b="1" dirty="0">
              <a:solidFill>
                <a:schemeClr val="bg1"/>
              </a:solidFill>
            </a:endParaRP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=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: the event that the next fish is a sea bass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category 1: sea bass; category 2: salmon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1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2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+ P(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= 1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Exclusivity: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share no basic events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Exhaustivity: the union of all outcomes is the sample </a:t>
            </a:r>
            <a:r>
              <a:rPr lang="en-US" sz="1800" b="1" dirty="0" smtClean="0">
                <a:solidFill>
                  <a:schemeClr val="bg1"/>
                </a:solidFill>
              </a:rPr>
              <a:t>space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(</a:t>
            </a:r>
            <a:r>
              <a:rPr lang="en-US" sz="1800" b="1" dirty="0">
                <a:solidFill>
                  <a:schemeClr val="bg1"/>
                </a:solidFill>
              </a:rPr>
              <a:t>either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must occur)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all incorrect classifications have an equal cost:</a:t>
            </a:r>
          </a:p>
          <a:p>
            <a:pPr marL="571500" lvl="1" indent="-228600"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Decide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if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 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endParaRPr lang="en-US" sz="1800" baseline="-25000" dirty="0">
              <a:solidFill>
                <a:schemeClr val="bg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Prior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187531" y="635455"/>
            <a:ext cx="8645525" cy="160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decision rule with only prior information always produces the same result and ignores measurements.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&gt;&gt; 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we will be correct most of the time.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 </a:t>
            </a:r>
            <a:r>
              <a:rPr lang="en-US" sz="1800" dirty="0">
                <a:solidFill>
                  <a:schemeClr val="bg1"/>
                </a:solidFill>
              </a:rPr>
              <a:t>P(E) = min(P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),P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44390" name="Picture 6"/>
          <p:cNvPicPr>
            <a:picLocks noChangeAspect="1" noChangeArrowheads="1"/>
          </p:cNvPicPr>
          <p:nvPr/>
        </p:nvPicPr>
        <p:blipFill>
          <a:blip r:embed="rId2"/>
          <a:srcRect l="17432" r="16513" b="33945"/>
          <a:stretch>
            <a:fillRect/>
          </a:stretch>
        </p:blipFill>
        <p:spPr bwMode="auto">
          <a:xfrm>
            <a:off x="5127831" y="2267465"/>
            <a:ext cx="38481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184817" y="2575331"/>
            <a:ext cx="47291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a feature,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(lightness), which is a continuous random variable,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|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 is the class-conditional probability density function: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184356" y="3903014"/>
            <a:ext cx="4810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|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|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describe the difference in lightness between populations of sea and salmon.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87531" y="635455"/>
            <a:ext cx="86455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probability density function is denoted in lowercase and represents a function of a continuous variable.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often abbreviated as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denotes a probability density function for the random variable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Note that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y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y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can be two different functions.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denotes a probability mass function, and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must </a:t>
            </a:r>
            <a:r>
              <a:rPr lang="en-US" sz="1800" b="1" dirty="0">
                <a:solidFill>
                  <a:schemeClr val="bg1"/>
                </a:solidFill>
              </a:rPr>
              <a:t>obey the following constraints:</a:t>
            </a:r>
          </a:p>
          <a:p>
            <a:pPr marL="228600" indent="-228600">
              <a:spcAft>
                <a:spcPct val="50000"/>
              </a:spcAft>
            </a:pP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1558" name="Object 6"/>
          <p:cNvGraphicFramePr>
            <a:graphicFrameLocks noChangeAspect="1"/>
          </p:cNvGraphicFramePr>
          <p:nvPr/>
        </p:nvGraphicFramePr>
        <p:xfrm>
          <a:off x="448586" y="3342766"/>
          <a:ext cx="1117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1117440" imgH="507960" progId="Equation.3">
                  <p:embed/>
                </p:oleObj>
              </mc:Choice>
              <mc:Fallback>
                <p:oleObj name="Equation" r:id="rId3" imgW="111744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586" y="3342766"/>
                        <a:ext cx="1117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3366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3366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9" name="Object 7"/>
          <p:cNvGraphicFramePr>
            <a:graphicFrameLocks noChangeAspect="1"/>
          </p:cNvGraphicFramePr>
          <p:nvPr/>
        </p:nvGraphicFramePr>
        <p:xfrm>
          <a:off x="670423" y="2971800"/>
          <a:ext cx="812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" imgW="812520" imgH="266400" progId="Equation.3">
                  <p:embed/>
                </p:oleObj>
              </mc:Choice>
              <mc:Fallback>
                <p:oleObj name="Equation" r:id="rId5" imgW="812520" imgH="26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23" y="2971800"/>
                        <a:ext cx="8128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3366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3366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23838" y="3989046"/>
            <a:ext cx="8529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Bef>
                <a:spcPct val="100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Probability mass functions are typically used for discrete random variables while densities describe continuous random variables (latter must be integrated).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Probability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186865" y="673116"/>
            <a:ext cx="86455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Suppose we know both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and we can measure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How does this influence our decision?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joint probability </a:t>
            </a:r>
            <a:r>
              <a:rPr lang="en-US" sz="1800" b="1" dirty="0" smtClean="0">
                <a:solidFill>
                  <a:schemeClr val="bg1"/>
                </a:solidFill>
              </a:rPr>
              <a:t>of </a:t>
            </a:r>
            <a:r>
              <a:rPr lang="en-US" sz="1800" b="1" dirty="0">
                <a:solidFill>
                  <a:schemeClr val="bg1"/>
                </a:solidFill>
              </a:rPr>
              <a:t>finding a pattern that is in category </a:t>
            </a:r>
            <a:r>
              <a:rPr lang="en-US" sz="1800" i="1" dirty="0">
                <a:solidFill>
                  <a:schemeClr val="bg1"/>
                </a:solidFill>
              </a:rPr>
              <a:t>j</a:t>
            </a:r>
            <a:r>
              <a:rPr lang="en-US" sz="1800" b="1" dirty="0">
                <a:solidFill>
                  <a:schemeClr val="bg1"/>
                </a:solidFill>
              </a:rPr>
              <a:t> and that this pattern has a feature value of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is:</a:t>
            </a:r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493021" y="3239688"/>
          <a:ext cx="2222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3" imgW="2222280" imgH="698400" progId="Equation.3">
                  <p:embed/>
                </p:oleObj>
              </mc:Choice>
              <mc:Fallback>
                <p:oleObj name="Equation" r:id="rId3" imgW="2222280" imgH="69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21" y="3239688"/>
                        <a:ext cx="2222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4" name="Object 12"/>
          <p:cNvGraphicFramePr>
            <a:graphicFrameLocks noChangeAspect="1"/>
          </p:cNvGraphicFramePr>
          <p:nvPr/>
        </p:nvGraphicFramePr>
        <p:xfrm>
          <a:off x="485315" y="4563757"/>
          <a:ext cx="2209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5" imgW="2209680" imgH="660240" progId="Equation.3">
                  <p:embed/>
                </p:oleObj>
              </mc:Choice>
              <mc:Fallback>
                <p:oleObj name="Equation" r:id="rId5" imgW="2209680" imgH="660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315" y="4563757"/>
                        <a:ext cx="22098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199565" y="4116856"/>
            <a:ext cx="8648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</a:rPr>
              <a:t>	where in the case of two categories:</a:t>
            </a:r>
          </a:p>
        </p:txBody>
      </p:sp>
      <p:graphicFrame>
        <p:nvGraphicFramePr>
          <p:cNvPr id="146446" name="Object 14"/>
          <p:cNvGraphicFramePr>
            <a:graphicFrameLocks noChangeAspect="1"/>
          </p:cNvGraphicFramePr>
          <p:nvPr/>
        </p:nvGraphicFramePr>
        <p:xfrm>
          <a:off x="480612" y="2269616"/>
          <a:ext cx="3581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7" imgW="3581280" imgH="393480" progId="Equation.3">
                  <p:embed/>
                </p:oleObj>
              </mc:Choice>
              <mc:Fallback>
                <p:oleObj name="Equation" r:id="rId7" imgW="35812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12" y="2269616"/>
                        <a:ext cx="3581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99565" y="2823181"/>
            <a:ext cx="8510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terms, we arrive at Bayes formula: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 Formula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186865" y="630912"/>
            <a:ext cx="8645525" cy="357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 formula:</a:t>
            </a:r>
          </a:p>
          <a:p>
            <a:pPr marL="176213" indent="-176213"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can be expressed in words as:</a:t>
            </a:r>
          </a:p>
          <a:p>
            <a:pPr marL="228600" indent="-228600">
              <a:lnSpc>
                <a:spcPct val="120000"/>
              </a:lnSpc>
              <a:spcAft>
                <a:spcPct val="50000"/>
              </a:spcAft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ct val="25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By measuring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we can convert the prior probability,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into a posterior probability,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 err="1">
                <a:solidFill>
                  <a:schemeClr val="bg1"/>
                </a:solidFill>
              </a:rPr>
              <a:t>|x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Evidence can be viewed as a scale factor and is often ignored in optimization applications (e.g., speech recognition).</a:t>
            </a:r>
          </a:p>
        </p:txBody>
      </p:sp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425087" y="976772"/>
          <a:ext cx="2222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3" imgW="2222280" imgH="698400" progId="Equation.3">
                  <p:embed/>
                </p:oleObj>
              </mc:Choice>
              <mc:Fallback>
                <p:oleObj name="Equation" r:id="rId3" imgW="2222280" imgH="698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87" y="976772"/>
                        <a:ext cx="2222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2" name="Object 6"/>
          <p:cNvGraphicFramePr>
            <a:graphicFrameLocks noChangeAspect="1"/>
          </p:cNvGraphicFramePr>
          <p:nvPr/>
        </p:nvGraphicFramePr>
        <p:xfrm>
          <a:off x="439835" y="2120283"/>
          <a:ext cx="2819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" imgW="2819160" imgH="558720" progId="Equation.3">
                  <p:embed/>
                </p:oleObj>
              </mc:Choice>
              <mc:Fallback>
                <p:oleObj name="Equation" r:id="rId5" imgW="281916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35" y="2120283"/>
                        <a:ext cx="2819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17268" y="4692227"/>
            <a:ext cx="8645525" cy="82367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every value of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the posteriors sum to </a:t>
            </a:r>
            <a:r>
              <a:rPr lang="en-US" sz="1800" dirty="0">
                <a:solidFill>
                  <a:schemeClr val="bg1"/>
                </a:solidFill>
              </a:rPr>
              <a:t>1.0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At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=14</a:t>
            </a:r>
            <a:r>
              <a:rPr lang="en-US" sz="1800" b="1" dirty="0">
                <a:solidFill>
                  <a:schemeClr val="bg1"/>
                </a:solidFill>
              </a:rPr>
              <a:t>, the probability it is in category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 </a:t>
            </a:r>
            <a:r>
              <a:rPr lang="en-US" sz="1800" dirty="0">
                <a:solidFill>
                  <a:schemeClr val="bg1"/>
                </a:solidFill>
              </a:rPr>
              <a:t>0.08</a:t>
            </a:r>
            <a:r>
              <a:rPr lang="en-US" sz="1800" b="1" dirty="0">
                <a:solidFill>
                  <a:schemeClr val="bg1"/>
                </a:solidFill>
              </a:rPr>
              <a:t>, and for category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 </a:t>
            </a:r>
            <a:r>
              <a:rPr lang="en-US" sz="1800" dirty="0">
                <a:solidFill>
                  <a:schemeClr val="bg1"/>
                </a:solidFill>
              </a:rPr>
              <a:t>0.92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043" y="606002"/>
            <a:ext cx="8753475" cy="3924300"/>
            <a:chOff x="114" y="621"/>
            <a:chExt cx="5514" cy="2472"/>
          </a:xfrm>
        </p:grpSpPr>
        <p:pic>
          <p:nvPicPr>
            <p:cNvPr id="147458" name="Picture 2"/>
            <p:cNvPicPr>
              <a:picLocks noChangeAspect="1" noChangeArrowheads="1"/>
            </p:cNvPicPr>
            <p:nvPr/>
          </p:nvPicPr>
          <p:blipFill>
            <a:blip r:embed="rId2"/>
            <a:srcRect l="17117" r="17624" b="31480"/>
            <a:stretch>
              <a:fillRect/>
            </a:stretch>
          </p:blipFill>
          <p:spPr bwMode="auto">
            <a:xfrm>
              <a:off x="2848" y="936"/>
              <a:ext cx="2780" cy="2130"/>
            </a:xfrm>
            <a:prstGeom prst="rect">
              <a:avLst/>
            </a:prstGeom>
            <a:noFill/>
          </p:spPr>
        </p:pic>
        <p:sp>
          <p:nvSpPr>
            <p:cNvPr id="147459" name="Rectangle 3"/>
            <p:cNvSpPr>
              <a:spLocks noChangeArrowheads="1"/>
            </p:cNvSpPr>
            <p:nvPr/>
          </p:nvSpPr>
          <p:spPr bwMode="auto">
            <a:xfrm>
              <a:off x="127" y="621"/>
              <a:ext cx="5446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lnSpc>
                  <a:spcPct val="12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Two-class fish sorting problem (</a:t>
              </a:r>
              <a:r>
                <a:rPr lang="en-US" sz="1800" dirty="0">
                  <a:solidFill>
                    <a:schemeClr val="bg1"/>
                  </a:solidFill>
                </a:rPr>
                <a:t>P</a:t>
              </a:r>
              <a:r>
                <a:rPr lang="en-US" sz="1800" dirty="0" smtClean="0">
                  <a:solidFill>
                    <a:schemeClr val="bg1"/>
                  </a:solidFill>
                </a:rPr>
                <a:t>(</a:t>
              </a:r>
              <a:r>
                <a:rPr lang="en-US" sz="1800" dirty="0" smtClean="0">
                  <a:solidFill>
                    <a:schemeClr val="bg1"/>
                  </a:solidFill>
                  <a:sym typeface="Symbol" pitchFamily="18" charset="2"/>
                </a:rPr>
                <a:t>ω</a:t>
              </a:r>
              <a:r>
                <a:rPr lang="en-US" sz="1800" baseline="-25000" dirty="0" smtClean="0">
                  <a:solidFill>
                    <a:schemeClr val="bg1"/>
                  </a:solidFill>
                </a:rPr>
                <a:t>1</a:t>
              </a:r>
              <a:r>
                <a:rPr lang="en-US" sz="1800" dirty="0">
                  <a:solidFill>
                    <a:schemeClr val="bg1"/>
                  </a:solidFill>
                </a:rPr>
                <a:t>) = 2/3</a:t>
              </a:r>
              <a:r>
                <a:rPr lang="en-US" sz="1800" b="1" dirty="0">
                  <a:solidFill>
                    <a:schemeClr val="bg1"/>
                  </a:solidFill>
                </a:rPr>
                <a:t>, </a:t>
              </a:r>
              <a:r>
                <a:rPr lang="en-US" sz="1800" dirty="0">
                  <a:solidFill>
                    <a:schemeClr val="bg1"/>
                  </a:solidFill>
                </a:rPr>
                <a:t>P</a:t>
              </a:r>
              <a:r>
                <a:rPr lang="en-US" sz="1800" dirty="0" smtClean="0">
                  <a:solidFill>
                    <a:schemeClr val="bg1"/>
                  </a:solidFill>
                </a:rPr>
                <a:t>(</a:t>
              </a:r>
              <a:r>
                <a:rPr lang="en-US" sz="1800" dirty="0" smtClean="0">
                  <a:solidFill>
                    <a:schemeClr val="bg1"/>
                  </a:solidFill>
                  <a:sym typeface="Symbol" pitchFamily="18" charset="2"/>
                </a:rPr>
                <a:t>ω</a:t>
              </a:r>
              <a:r>
                <a:rPr lang="en-US" sz="1800" baseline="-25000" dirty="0" smtClean="0">
                  <a:solidFill>
                    <a:schemeClr val="bg1"/>
                  </a:solidFill>
                </a:rPr>
                <a:t>2</a:t>
              </a:r>
              <a:r>
                <a:rPr lang="en-US" sz="1800" dirty="0">
                  <a:solidFill>
                    <a:schemeClr val="bg1"/>
                  </a:solidFill>
                </a:rPr>
                <a:t>) = 1/3</a:t>
              </a:r>
              <a:r>
                <a:rPr lang="en-US" sz="1800" b="1" dirty="0">
                  <a:solidFill>
                    <a:schemeClr val="bg1"/>
                  </a:solidFill>
                </a:rPr>
                <a:t>): </a:t>
              </a:r>
            </a:p>
          </p:txBody>
        </p:sp>
        <p:pic>
          <p:nvPicPr>
            <p:cNvPr id="147463" name="Picture 7"/>
            <p:cNvPicPr>
              <a:picLocks noChangeAspect="1" noChangeArrowheads="1"/>
            </p:cNvPicPr>
            <p:nvPr/>
          </p:nvPicPr>
          <p:blipFill>
            <a:blip r:embed="rId3"/>
            <a:srcRect l="17432" r="16513" b="33945"/>
            <a:stretch>
              <a:fillRect/>
            </a:stretch>
          </p:blipFill>
          <p:spPr bwMode="auto">
            <a:xfrm>
              <a:off x="114" y="1014"/>
              <a:ext cx="2772" cy="2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3604993" y="1934739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7976968" y="1925214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Sum To 1.0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186865" y="704479"/>
            <a:ext cx="8645525" cy="475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Decision rule:</a:t>
            </a:r>
          </a:p>
          <a:p>
            <a:pPr marL="339725" lvl="2" indent="-163513"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For an observation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decide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if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|x) &gt; 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|x)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endParaRPr lang="en-US" sz="1800" baseline="-25000" dirty="0">
              <a:solidFill>
                <a:schemeClr val="bg1"/>
              </a:solidFill>
            </a:endParaRP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ts val="1200"/>
              </a:spcBef>
              <a:spcAft>
                <a:spcPts val="3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average probability of error is given by: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for every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we ensure that </a:t>
            </a:r>
            <a:r>
              <a:rPr lang="en-US" sz="1800" b="1" dirty="0" smtClean="0">
                <a:solidFill>
                  <a:schemeClr val="bg1"/>
                </a:solidFill>
              </a:rPr>
              <a:t>                   is </a:t>
            </a:r>
            <a:r>
              <a:rPr lang="en-US" sz="1800" b="1" dirty="0">
                <a:solidFill>
                  <a:schemeClr val="bg1"/>
                </a:solidFill>
              </a:rPr>
              <a:t>as small as possible, then the integral is as small as possible. 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Thus</a:t>
            </a:r>
            <a:r>
              <a:rPr lang="en-US" sz="1800" b="1" dirty="0">
                <a:solidFill>
                  <a:schemeClr val="bg1"/>
                </a:solidFill>
              </a:rPr>
              <a:t>, Bayes decision rule </a:t>
            </a:r>
            <a:r>
              <a:rPr lang="en-US" sz="1800" b="1" dirty="0" smtClean="0">
                <a:solidFill>
                  <a:schemeClr val="bg1"/>
                </a:solidFill>
              </a:rPr>
              <a:t>minimizes                   .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48490" name="Object 10"/>
          <p:cNvGraphicFramePr>
            <a:graphicFrameLocks noChangeAspect="1"/>
          </p:cNvGraphicFramePr>
          <p:nvPr/>
        </p:nvGraphicFramePr>
        <p:xfrm>
          <a:off x="462083" y="1805036"/>
          <a:ext cx="292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3" imgW="2920680" imgH="698400" progId="Equation.3">
                  <p:embed/>
                </p:oleObj>
              </mc:Choice>
              <mc:Fallback>
                <p:oleObj name="Equation" r:id="rId3" imgW="2920680" imgH="698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083" y="1805036"/>
                        <a:ext cx="292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1" name="Object 11"/>
          <p:cNvGraphicFramePr>
            <a:graphicFrameLocks noChangeAspect="1"/>
          </p:cNvGraphicFramePr>
          <p:nvPr/>
        </p:nvGraphicFramePr>
        <p:xfrm>
          <a:off x="477219" y="2933700"/>
          <a:ext cx="457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5" imgW="4572000" imgH="647640" progId="Equation.3">
                  <p:embed/>
                </p:oleObj>
              </mc:Choice>
              <mc:Fallback>
                <p:oleObj name="Equation" r:id="rId5" imgW="4572000" imgH="647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19" y="2933700"/>
                        <a:ext cx="4572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2" name="Object 12"/>
          <p:cNvGraphicFramePr>
            <a:graphicFrameLocks noChangeAspect="1"/>
          </p:cNvGraphicFramePr>
          <p:nvPr/>
        </p:nvGraphicFramePr>
        <p:xfrm>
          <a:off x="450935" y="3792538"/>
          <a:ext cx="3314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7" imgW="3314520" imgH="317160" progId="Equation.3">
                  <p:embed/>
                </p:oleObj>
              </mc:Choice>
              <mc:Fallback>
                <p:oleObj name="Equation" r:id="rId7" imgW="3314520" imgH="3171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935" y="3792538"/>
                        <a:ext cx="3314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 Decision Rule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444363" y="4274165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9" imgW="1104840" imgH="266400" progId="Equation.3">
                  <p:embed/>
                </p:oleObj>
              </mc:Choice>
              <mc:Fallback>
                <p:oleObj name="Equation" r:id="rId9" imgW="110484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363" y="4274165"/>
                        <a:ext cx="1104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358764" y="5085326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1" imgW="1104840" imgH="266400" progId="Equation.3">
                  <p:embed/>
                </p:oleObj>
              </mc:Choice>
              <mc:Fallback>
                <p:oleObj name="Equation" r:id="rId11" imgW="110484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764" y="5085326"/>
                        <a:ext cx="1104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6791</TotalTime>
  <Words>952</Words>
  <Application>Microsoft Macintosh PowerPoint</Application>
  <PresentationFormat>Letter Paper (8.5x11 in)</PresentationFormat>
  <Paragraphs>121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Symbol</vt:lpstr>
      <vt:lpstr>Times New Roman</vt:lpstr>
      <vt:lpstr>Wingdings</vt:lpstr>
      <vt:lpstr>lecture_title</vt:lpstr>
      <vt:lpstr>1_isip_default</vt:lpstr>
      <vt:lpstr>2_isip_default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353</cp:revision>
  <dcterms:created xsi:type="dcterms:W3CDTF">2002-09-12T17:13:32Z</dcterms:created>
  <dcterms:modified xsi:type="dcterms:W3CDTF">2016-09-02T00:05:46Z</dcterms:modified>
</cp:coreProperties>
</file>