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1"/>
  </p:notesMasterIdLst>
  <p:handoutMasterIdLst>
    <p:handoutMasterId r:id="rId22"/>
  </p:handoutMasterIdLst>
  <p:sldIdLst>
    <p:sldId id="356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92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rii.ricoh.com/~stork/DHSch6.ppt" TargetMode="External"/><Relationship Id="rId5" Type="http://schemas.openxmlformats.org/officeDocument/2006/relationships/hyperlink" Target="http://www.autonlab.org/tutorials/neural.html" TargetMode="External"/><Relationship Id="rId6" Type="http://schemas.openxmlformats.org/officeDocument/2006/relationships/hyperlink" Target="http://www.idsia.ch/NNcourse/" TargetMode="External"/><Relationship Id="rId7" Type="http://schemas.openxmlformats.org/officeDocument/2006/relationships/hyperlink" Target="http://www.cs.toronto.edu/~hinton/nntut.html" TargetMode="External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34: </a:t>
            </a:r>
            <a:r>
              <a:rPr lang="en-US" b="1" dirty="0" smtClean="0">
                <a:solidFill>
                  <a:schemeClr val="accent2"/>
                </a:solidFill>
              </a:rPr>
              <a:t>NEURAL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Backpropagation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DHS: Chapter 6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Neural Network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NSFC: Introduction to NNs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target (or desired) output and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computed output with </a:t>
            </a:r>
            <a:r>
              <a:rPr lang="en-US" sz="1800" dirty="0" smtClean="0"/>
              <a:t>k = 1, …, c </a:t>
            </a:r>
            <a:r>
              <a:rPr lang="en-US" sz="1800" b="1" dirty="0" smtClean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where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 smtClean="0">
                <a:solidFill>
                  <a:schemeClr val="bg1"/>
                </a:solidFill>
              </a:rPr>
              <a:t>w</a:t>
            </a:r>
            <a:r>
              <a:rPr lang="en-US" sz="1800" dirty="0" smtClean="0">
                <a:solidFill>
                  <a:schemeClr val="bg1"/>
                </a:solidFill>
              </a:rPr>
              <a:t>(m +1) = 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</a:rPr>
              <a:t>(m) +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en-US" sz="1800" b="1" dirty="0" smtClean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0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1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2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3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4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= 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.y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 smtClean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 smtClean="0"/>
              <a:t>	which demonstrates that </a:t>
            </a:r>
            <a:r>
              <a:rPr lang="en-US" sz="1800" b="1" dirty="0" smtClean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 smtClean="0">
                <a:solidFill>
                  <a:schemeClr val="bg1"/>
                </a:solidFill>
              </a:rPr>
              <a:t>w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kj</a:t>
            </a:r>
            <a:r>
              <a:rPr lang="en-US" sz="1800" b="1" dirty="0" smtClean="0">
                <a:solidFill>
                  <a:schemeClr val="bg1"/>
                </a:solidFill>
              </a:rPr>
              <a:t>; all </a:t>
            </a:r>
            <a:r>
              <a:rPr lang="en-US" sz="1800" b="1" dirty="0" err="1" smtClean="0">
                <a:solidFill>
                  <a:schemeClr val="bg1"/>
                </a:solidFill>
              </a:rPr>
              <a:t>multipled</a:t>
            </a:r>
            <a:r>
              <a:rPr lang="en-US" sz="1800" b="1" dirty="0" smtClean="0">
                <a:solidFill>
                  <a:schemeClr val="bg1"/>
                </a:solidFill>
              </a:rPr>
              <a:t> by </a:t>
            </a:r>
            <a:r>
              <a:rPr lang="en-US" sz="1800" dirty="0" smtClean="0">
                <a:solidFill>
                  <a:schemeClr val="bg1"/>
                </a:solidFill>
              </a:rPr>
              <a:t>f’(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  <a:r>
              <a:rPr lang="en-US" sz="1800" b="1" i="1" dirty="0" smtClean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 smtClean="0"/>
              <a:t>The learning rule for the</a:t>
            </a:r>
            <a:br>
              <a:rPr lang="en-US" sz="1800" b="1" dirty="0" smtClean="0"/>
            </a:br>
            <a:r>
              <a:rPr lang="en-US" sz="1800" b="1" dirty="0" smtClean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4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5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6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7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8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Stochastic Back 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 smtClean="0"/>
              <a:t>Starting with a pseudo-random weight configuration, the stochastic </a:t>
            </a:r>
            <a:r>
              <a:rPr lang="en-US" sz="1800" b="1" kern="0" dirty="0" err="1" smtClean="0"/>
              <a:t>backpropagation</a:t>
            </a:r>
            <a:r>
              <a:rPr lang="en-US" sz="1800" b="1" kern="0" dirty="0" smtClean="0"/>
              <a:t> algorithm can be written as: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  <a:endParaRPr kumimoji="0" lang="en-US" sz="18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Stopping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One example of a stopping algorithm is to terminate the algorithm when the change in the criterion function </a:t>
            </a:r>
            <a:r>
              <a:rPr lang="en-US" sz="1800" dirty="0" smtClean="0"/>
              <a:t>J(w)</a:t>
            </a:r>
            <a:r>
              <a:rPr lang="en-US" sz="1800" b="1" dirty="0" smtClean="0"/>
              <a:t> is smaller than some preset value </a:t>
            </a:r>
            <a:r>
              <a:rPr lang="en-US" sz="1800" b="1" dirty="0" err="1" smtClean="0">
                <a:sym typeface="Symbol" pitchFamily="18" charset="2"/>
              </a:rPr>
              <a:t>θ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The total training error is the sum over the errors of</a:t>
            </a:r>
            <a:br>
              <a:rPr lang="en-US" sz="1800" b="1" dirty="0" smtClean="0"/>
            </a:br>
            <a:r>
              <a:rPr lang="en-US" sz="1800" b="1" dirty="0" smtClean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4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Curves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Before training starts, the error on the training set is high; through the learning process, the error becomes smaller.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error per pattern depends on the amount of training data and the expressive power (such as the number of weights) in the network.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average error on an independent test set is always higher than on the training set, and it can decrease as well as increase.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A validation set is used in order to decide</a:t>
            </a:r>
            <a:br>
              <a:rPr lang="en-US" sz="1800" b="1" dirty="0" smtClean="0"/>
            </a:br>
            <a:r>
              <a:rPr lang="en-US" sz="1800" b="1" dirty="0" smtClean="0"/>
              <a:t>when to stop training; we do not want to</a:t>
            </a:r>
            <a:br>
              <a:rPr lang="en-US" sz="1800" b="1" dirty="0" smtClean="0"/>
            </a:br>
            <a:r>
              <a:rPr lang="en-US" sz="1800" b="1" dirty="0" err="1" smtClean="0"/>
              <a:t>overfit</a:t>
            </a:r>
            <a:r>
              <a:rPr lang="en-US" sz="1800" b="1" dirty="0" smtClean="0"/>
              <a:t> the network and decrease the </a:t>
            </a:r>
            <a:br>
              <a:rPr lang="en-US" sz="1800" b="1" dirty="0" smtClean="0"/>
            </a:br>
            <a:r>
              <a:rPr lang="en-US" sz="1800" b="1" dirty="0" smtClean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 smtClean="0">
                <a:solidFill>
                  <a:schemeClr val="bg1"/>
                </a:solidFill>
              </a:rPr>
              <a:t>backpropagation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 smtClean="0">
                <a:solidFill>
                  <a:schemeClr val="bg1"/>
                </a:solidFill>
              </a:rPr>
              <a:t>overfitting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8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hidden and output units from the linear weighted sum of their inputs and perform a simple </a:t>
            </a:r>
            <a:r>
              <a:rPr lang="en-US" sz="1800" b="1" dirty="0" err="1" smtClean="0"/>
              <a:t>thresholding</a:t>
            </a:r>
            <a:r>
              <a:rPr lang="en-US" sz="1800" b="1" dirty="0" smtClean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err="1" smtClean="0"/>
              <a:t>i</a:t>
            </a:r>
            <a:r>
              <a:rPr lang="en-US" sz="1800" b="1" dirty="0" smtClean="0"/>
              <a:t> indexes units in the input layer,</a:t>
            </a:r>
            <a:r>
              <a:rPr lang="en-US" sz="1800" dirty="0" smtClean="0"/>
              <a:t> </a:t>
            </a:r>
            <a:r>
              <a:rPr lang="en-US" sz="1800" i="1" dirty="0" smtClean="0"/>
              <a:t>j</a:t>
            </a:r>
            <a:r>
              <a:rPr lang="en-US" sz="1800" dirty="0" smtClean="0"/>
              <a:t> </a:t>
            </a:r>
            <a:r>
              <a:rPr lang="en-US" sz="1800" b="1" dirty="0" smtClean="0"/>
              <a:t>in the hidden;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ji</a:t>
            </a:r>
            <a:r>
              <a:rPr lang="en-US" sz="1800" b="1" baseline="-25000" dirty="0" smtClean="0"/>
              <a:t> </a:t>
            </a:r>
            <a:r>
              <a:rPr lang="en-US" sz="1800" b="1" dirty="0" smtClean="0"/>
              <a:t>denotes the input-to-hidden layer weights at the hidden unit </a:t>
            </a:r>
            <a:r>
              <a:rPr lang="en-US" sz="1800" i="1" dirty="0" smtClean="0"/>
              <a:t>j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hidden unit emits an output that is a nonlinear function of </a:t>
            </a:r>
            <a:br>
              <a:rPr lang="en-US" sz="1800" b="1" dirty="0" smtClean="0"/>
            </a:br>
            <a:r>
              <a:rPr lang="en-US" sz="1800" b="1" dirty="0" smtClean="0"/>
              <a:t>its activation: </a:t>
            </a:r>
            <a:r>
              <a:rPr lang="en-US" sz="1800" i="1" dirty="0" err="1" smtClean="0"/>
              <a:t>y</a:t>
            </a:r>
            <a:r>
              <a:rPr lang="en-US" sz="1800" i="1" baseline="-25000" dirty="0" err="1" smtClean="0"/>
              <a:t>j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smtClean="0"/>
              <a:t>k</a:t>
            </a:r>
            <a:r>
              <a:rPr lang="en-US" sz="1800" b="1" dirty="0" smtClean="0"/>
              <a:t> indexes units in the output layer and</a:t>
            </a:r>
            <a:r>
              <a:rPr lang="en-US" sz="1800" b="1" i="1" dirty="0" smtClean="0"/>
              <a:t>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H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 will represent the output for systems with more than one output node. An output unit computes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 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4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5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Computations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hidden unit </a:t>
            </a:r>
            <a:r>
              <a:rPr lang="en-US" sz="1800" dirty="0" smtClean="0"/>
              <a:t>y</a:t>
            </a:r>
            <a:r>
              <a:rPr lang="en-US" sz="1800" baseline="-25000" dirty="0" smtClean="0"/>
              <a:t>1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/>
            <a:r>
              <a:rPr lang="en-US" sz="1800" b="1" i="1" dirty="0" smtClean="0"/>
              <a:t>	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/>
              <a:t>The hidden unit y</a:t>
            </a:r>
            <a:r>
              <a:rPr lang="en-US" sz="1800" b="1" baseline="-25000" dirty="0" smtClean="0"/>
              <a:t>2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final output unit emits </a:t>
            </a:r>
            <a:r>
              <a:rPr lang="en-US" sz="1800" i="1" dirty="0" smtClean="0">
                <a:sym typeface="Symbol" pitchFamily="18" charset="2"/>
              </a:rPr>
              <a:t>z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i="1" dirty="0" err="1" smtClean="0">
                <a:sym typeface="Symbol" pitchFamily="18" charset="2"/>
              </a:rPr>
              <a:t>iff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 smtClean="0">
                <a:sym typeface="Symbol" pitchFamily="18" charset="2"/>
              </a:rPr>
              <a:t>		</a:t>
            </a:r>
            <a:r>
              <a:rPr lang="en-US" sz="1800" i="1" dirty="0" err="1" smtClean="0"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ym typeface="Symbol" pitchFamily="18" charset="2"/>
              </a:rPr>
              <a:t>k</a:t>
            </a:r>
            <a:r>
              <a:rPr lang="en-US" sz="1800" i="1" dirty="0" smtClean="0">
                <a:sym typeface="Symbol" pitchFamily="18" charset="2"/>
              </a:rPr>
              <a:t> =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and not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or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 and not </a:t>
            </a:r>
            <a:r>
              <a:rPr lang="en-US" sz="1800" i="1" dirty="0" smtClean="0">
                <a:sym typeface="Symbol" pitchFamily="18" charset="2"/>
              </a:rPr>
              <a:t>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and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x</a:t>
            </a:r>
            <a:r>
              <a:rPr lang="en-US" sz="1800" i="1" baseline="-25000" dirty="0" smtClean="0">
                <a:sym typeface="Symbol" pitchFamily="18" charset="2"/>
              </a:rPr>
              <a:t>1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 smtClean="0">
                <a:sym typeface="Symbol" pitchFamily="18" charset="2"/>
              </a:rPr>
              <a:t>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dirty="0" smtClean="0"/>
              <a:t>c</a:t>
            </a:r>
            <a:r>
              <a:rPr lang="en-US" sz="1800" b="1" dirty="0" smtClean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Yes (due to A. </a:t>
            </a:r>
            <a:r>
              <a:rPr lang="en-US" sz="1800" b="1" dirty="0" err="1" smtClean="0">
                <a:solidFill>
                  <a:schemeClr val="bg1"/>
                </a:solidFill>
              </a:rPr>
              <a:t>Kolmogorov</a:t>
            </a:r>
            <a:r>
              <a:rPr lang="en-US" sz="1800" b="1" dirty="0" smtClean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 smtClean="0">
                <a:solidFill>
                  <a:schemeClr val="bg1"/>
                </a:solidFill>
              </a:rPr>
              <a:t>n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H</a:t>
            </a:r>
            <a:r>
              <a:rPr lang="en-US" sz="1800" b="1" i="1" dirty="0" smtClean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8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9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of the </a:t>
            </a:r>
            <a:r>
              <a:rPr lang="en-US" sz="1800" dirty="0" smtClean="0"/>
              <a:t>2n+1</a:t>
            </a:r>
            <a:r>
              <a:rPr lang="en-US" sz="1800" b="1" dirty="0" smtClean="0"/>
              <a:t> hidden units </a:t>
            </a:r>
            <a:r>
              <a:rPr lang="en-US" sz="1800" dirty="0" err="1" smtClean="0">
                <a:sym typeface="Symbol" pitchFamily="18" charset="2"/>
              </a:rPr>
              <a:t>δ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takes as input a sum of </a:t>
            </a:r>
            <a:r>
              <a:rPr lang="en-US" sz="1800" dirty="0" smtClean="0">
                <a:sym typeface="Symbol" pitchFamily="18" charset="2"/>
              </a:rPr>
              <a:t>d</a:t>
            </a:r>
            <a:r>
              <a:rPr lang="en-US" sz="1800" b="1" dirty="0" smtClean="0">
                <a:sym typeface="Symbol" pitchFamily="18" charset="2"/>
              </a:rPr>
              <a:t> nonlinear functions, one for each input feature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Each hidden unit emits a nonlinear function </a:t>
            </a:r>
            <a:r>
              <a:rPr lang="en-US" sz="1800" i="1" dirty="0" err="1" smtClean="0">
                <a:sym typeface="Symbol" pitchFamily="18" charset="2"/>
              </a:rPr>
              <a:t>δ</a:t>
            </a:r>
            <a:r>
              <a:rPr lang="en-US" sz="1800" i="1" baseline="-25000" dirty="0" err="1" smtClean="0">
                <a:sym typeface="Symbol" pitchFamily="18" charset="2"/>
              </a:rPr>
              <a:t>j</a:t>
            </a:r>
            <a:r>
              <a:rPr lang="en-US" sz="1800" b="1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Unfortunately: </a:t>
            </a:r>
            <a:r>
              <a:rPr lang="en-US" sz="1800" b="1" dirty="0" err="1" smtClean="0">
                <a:sym typeface="Symbol" pitchFamily="18" charset="2"/>
              </a:rPr>
              <a:t>Kolmogorov’s</a:t>
            </a:r>
            <a:r>
              <a:rPr lang="en-US" sz="1800" b="1" dirty="0" smtClean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  <a:endParaRPr lang="en-US" sz="1800" b="1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 smtClean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Learning: S</a:t>
            </a:r>
            <a:r>
              <a:rPr lang="en-US" sz="1800" b="1" dirty="0" smtClean="0"/>
              <a:t>upervised learning consists of presenting an input pattern and modifying the network parameters (weights) to reduce distances between the computed output and the desired output.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r>
              <a:rPr lang="en-US" b="1" dirty="0" smtClean="0">
                <a:solidFill>
                  <a:schemeClr val="accent2"/>
                </a:solidFill>
              </a:rPr>
              <a:t>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7238</TotalTime>
  <Words>1302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Symbol</vt:lpstr>
      <vt:lpstr>Wingdings</vt:lpstr>
      <vt:lpstr>Arial</vt:lpstr>
      <vt:lpstr>Times New Roman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411</cp:revision>
  <dcterms:created xsi:type="dcterms:W3CDTF">2002-09-12T17:13:32Z</dcterms:created>
  <dcterms:modified xsi:type="dcterms:W3CDTF">2016-11-16T16:42:24Z</dcterms:modified>
</cp:coreProperties>
</file>