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5"/>
  </p:notesMasterIdLst>
  <p:handoutMasterIdLst>
    <p:handoutMasterId r:id="rId16"/>
  </p:handoutMasterIdLst>
  <p:sldIdLst>
    <p:sldId id="356" r:id="rId6"/>
    <p:sldId id="426" r:id="rId7"/>
    <p:sldId id="427" r:id="rId8"/>
    <p:sldId id="428" r:id="rId9"/>
    <p:sldId id="412" r:id="rId10"/>
    <p:sldId id="413" r:id="rId11"/>
    <p:sldId id="414" r:id="rId12"/>
    <p:sldId id="415" r:id="rId13"/>
    <p:sldId id="425"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76" autoAdjust="0"/>
    <p:restoredTop sz="95377" autoAdjust="0"/>
  </p:normalViewPr>
  <p:slideViewPr>
    <p:cSldViewPr snapToGrid="0">
      <p:cViewPr varScale="1">
        <p:scale>
          <a:sx n="91" d="100"/>
          <a:sy n="91" d="100"/>
        </p:scale>
        <p:origin x="132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1" Type="http://schemas.openxmlformats.org/officeDocument/2006/relationships/image" Target="../media/image7.wmf"/><Relationship Id="rId2"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3"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isip.piconepress.com/courses/msstate/ece_8463/lectures/current/lecture_22/" TargetMode="External"/><Relationship Id="rId8" Type="http://schemas.openxmlformats.org/officeDocument/2006/relationships/hyperlink" Target="https://www.isip.piconepress.com/projects/speech/software/demonstrations/" TargetMode="External"/><Relationship Id="rId9" Type="http://schemas.openxmlformats.org/officeDocument/2006/relationships/hyperlink" Target="http://www.isip.piconepress.com/projects/speech/software/demonstrations/applets/util/dynamic_time_warping/current/index.html" TargetMode="External"/><Relationship Id="rId10" Type="http://schemas.openxmlformats.org/officeDocument/2006/relationships/hyperlink" Target="https://www.isip.piconepress.com/projects/speech/software/demonstrations/applets/util/pattern_recognition/curre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4.wmf"/><Relationship Id="rId10" Type="http://schemas.openxmlformats.org/officeDocument/2006/relationships/image" Target="../media/image9.wmf"/><Relationship Id="rId11" Type="http://schemas.openxmlformats.org/officeDocument/2006/relationships/oleObject" Target="../embeddings/oleObject4.bin"/><Relationship Id="rId12" Type="http://schemas.openxmlformats.org/officeDocument/2006/relationships/image" Target="../media/image10.wmf"/><Relationship Id="rId13" Type="http://schemas.openxmlformats.org/officeDocument/2006/relationships/oleObject" Target="../embeddings/oleObject5.bin"/><Relationship Id="rId14" Type="http://schemas.openxmlformats.org/officeDocument/2006/relationships/image" Target="../media/image11.wmf"/><Relationship Id="rId15" Type="http://schemas.openxmlformats.org/officeDocument/2006/relationships/oleObject" Target="../embeddings/oleObject6.bin"/><Relationship Id="rId16" Type="http://schemas.openxmlformats.org/officeDocument/2006/relationships/image" Target="../media/image12.wmf"/><Relationship Id="rId17" Type="http://schemas.openxmlformats.org/officeDocument/2006/relationships/oleObject" Target="../embeddings/oleObject7.bin"/><Relationship Id="rId18" Type="http://schemas.openxmlformats.org/officeDocument/2006/relationships/image" Target="../media/image13.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2.xml"/><Relationship Id="rId4" Type="http://schemas.openxmlformats.org/officeDocument/2006/relationships/image" Target="../media/image15.jpeg"/><Relationship Id="rId5" Type="http://schemas.openxmlformats.org/officeDocument/2006/relationships/oleObject" Target="../embeddings/oleObject1.bin"/><Relationship Id="rId6" Type="http://schemas.openxmlformats.org/officeDocument/2006/relationships/image" Target="../media/image7.wmf"/><Relationship Id="rId7" Type="http://schemas.openxmlformats.org/officeDocument/2006/relationships/oleObject" Target="../embeddings/oleObject2.bin"/><Relationship Id="rId8"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9.bin"/><Relationship Id="rId5" Type="http://schemas.openxmlformats.org/officeDocument/2006/relationships/image" Target="../media/image16.wmf"/><Relationship Id="rId6" Type="http://schemas.openxmlformats.org/officeDocument/2006/relationships/oleObject" Target="../embeddings/oleObject10.bin"/><Relationship Id="rId7"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8.wmf"/><Relationship Id="rId5" Type="http://schemas.openxmlformats.org/officeDocument/2006/relationships/oleObject" Target="../embeddings/oleObject12.bin"/><Relationship Id="rId6" Type="http://schemas.openxmlformats.org/officeDocument/2006/relationships/image" Target="../media/image19.wmf"/><Relationship Id="rId7" Type="http://schemas.openxmlformats.org/officeDocument/2006/relationships/image" Target="../media/image20.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 Chapter 3 (Part 3) </a:t>
            </a:r>
            <a:r>
              <a:rPr lang="en-US" sz="1800" b="1" dirty="0" smtClean="0">
                <a:solidFill>
                  <a:schemeClr val="accent2"/>
                </a:solidFill>
                <a:latin typeface="+mn-lt"/>
              </a:rPr>
              <a:t/>
            </a:r>
            <a:br>
              <a:rPr lang="en-US" sz="1800" b="1" dirty="0" smtClean="0">
                <a:solidFill>
                  <a:schemeClr val="accent2"/>
                </a:solidFill>
                <a:latin typeface="+mn-lt"/>
              </a:rPr>
            </a:br>
            <a:r>
              <a:rPr lang="en-US" sz="1800" b="1" dirty="0" smtClean="0">
                <a:solidFill>
                  <a:srgbClr val="004000"/>
                </a:solidFill>
                <a:latin typeface="+mn-lt"/>
                <a:hlinkClick r:id="rId3"/>
              </a:rPr>
              <a:t>F.J.: Statistical Methods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4"/>
              </a:rPr>
              <a:t>R.J.: Fundamentals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5"/>
              </a:rPr>
              <a:t>A.M.: HMM Tutorial</a:t>
            </a:r>
            <a:r>
              <a:rPr lang="en-US" sz="1800" b="1" dirty="0" smtClean="0">
                <a:solidFill>
                  <a:srgbClr val="004000"/>
                </a:solidFill>
                <a:latin typeface="+mn-lt"/>
                <a:hlinkClick r:id="rId6"/>
              </a:rPr>
              <a:t/>
            </a:r>
            <a:br>
              <a:rPr lang="en-US" sz="1800" b="1" dirty="0" smtClean="0">
                <a:solidFill>
                  <a:srgbClr val="004000"/>
                </a:solidFill>
                <a:latin typeface="+mn-lt"/>
                <a:hlinkClick r:id="rId6"/>
              </a:rPr>
            </a:br>
            <a:r>
              <a:rPr lang="en-US" sz="1800" b="1" dirty="0" smtClean="0">
                <a:solidFill>
                  <a:srgbClr val="004000"/>
                </a:solidFill>
                <a:latin typeface="+mn-lt"/>
                <a:hlinkClick r:id="rId6"/>
              </a:rPr>
              <a:t>M.T.: 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t>
            </a:r>
            <a:r>
              <a:rPr lang="en-US" sz="1800" b="1" dirty="0" smtClean="0">
                <a:solidFill>
                  <a:srgbClr val="004000"/>
                </a:solidFill>
                <a:latin typeface="+mn-lt"/>
                <a:hlinkClick r:id="rId10"/>
              </a:rPr>
              <a:t>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14: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12"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a:t>
            </a:r>
            <a:endParaRPr lang="en-US" b="1" dirty="0">
              <a:solidFill>
                <a:schemeClr val="accent2"/>
              </a:solidFill>
            </a:endParaRP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 To Hidden Markov Models (Cont.)</a:t>
            </a:r>
            <a:endParaRPr lang="en-US" b="1" dirty="0">
              <a:solidFill>
                <a:schemeClr val="accent2"/>
              </a:solidFill>
            </a:endParaRP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extLst>
      <p:ext uri="{BB962C8B-B14F-4D97-AF65-F5344CB8AC3E}">
        <p14:creationId xmlns:p14="http://schemas.microsoft.com/office/powerpoint/2010/main" val="285602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01"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02"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03"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04"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105"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106"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107"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108"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59"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60"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83"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84"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Forward Algorithm as a fast way to do evaluation.</a:t>
            </a:r>
          </a:p>
          <a:p>
            <a:pPr marL="171450" indent="-171450">
              <a:spcBef>
                <a:spcPct val="50000"/>
              </a:spcBef>
              <a:buFontTx/>
              <a:buChar char="•"/>
            </a:pPr>
            <a:r>
              <a:rPr lang="en-US" sz="1800" b="1" dirty="0" smtClean="0">
                <a:solidFill>
                  <a:schemeClr val="bg1"/>
                </a:solidFill>
              </a:rPr>
              <a:t>Introduce </a:t>
            </a:r>
            <a:r>
              <a:rPr lang="en-US" sz="1800" b="1" dirty="0">
                <a:solidFill>
                  <a:schemeClr val="bg1"/>
                </a:solidFill>
              </a:rPr>
              <a:t>the Viterbi Algorithm as a reasonable way to do decoding.</a:t>
            </a:r>
          </a:p>
          <a:p>
            <a:pPr marL="171450" indent="-171450">
              <a:spcBef>
                <a:spcPct val="50000"/>
              </a:spcBef>
              <a:buFontTx/>
              <a:buChar char="•"/>
            </a:pPr>
            <a:r>
              <a:rPr lang="en-US" sz="1800" b="1" smtClean="0">
                <a:solidFill>
                  <a:schemeClr val="bg1"/>
                </a:solidFill>
              </a:rPr>
              <a:t>Introduce </a:t>
            </a:r>
            <a:r>
              <a:rPr lang="en-US" sz="1800" b="1" dirty="0">
                <a:solidFill>
                  <a:schemeClr val="bg1"/>
                </a:solidFill>
              </a:rPr>
              <a:t>dynamic programming using a string matching example.</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7164</TotalTime>
  <Words>579</Words>
  <Application>Microsoft Macintosh PowerPoint</Application>
  <PresentationFormat>Letter Paper (8.5x11 in)</PresentationFormat>
  <Paragraphs>50</Paragraphs>
  <Slides>9</Slides>
  <Notes>3</Notes>
  <HiddenSlides>0</HiddenSlides>
  <MMClips>0</MMClips>
  <ScaleCrop>false</ScaleCrop>
  <HeadingPairs>
    <vt:vector size="8" baseType="variant">
      <vt:variant>
        <vt:lpstr>Fonts Used</vt:lpstr>
      </vt:variant>
      <vt:variant>
        <vt:i4>3</vt:i4>
      </vt:variant>
      <vt:variant>
        <vt:lpstr>Theme</vt:lpstr>
      </vt:variant>
      <vt:variant>
        <vt:i4>5</vt:i4>
      </vt:variant>
      <vt:variant>
        <vt:lpstr>Embedded OLE Servers</vt:lpstr>
      </vt:variant>
      <vt:variant>
        <vt:i4>1</vt:i4>
      </vt:variant>
      <vt:variant>
        <vt:lpstr>Slide Titles</vt:lpstr>
      </vt:variant>
      <vt:variant>
        <vt:i4>9</vt:i4>
      </vt:variant>
    </vt:vector>
  </HeadingPairs>
  <TitlesOfParts>
    <vt:vector size="18" baseType="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405</cp:revision>
  <dcterms:created xsi:type="dcterms:W3CDTF">2002-09-12T17:13:32Z</dcterms:created>
  <dcterms:modified xsi:type="dcterms:W3CDTF">2016-10-13T17:59:39Z</dcterms:modified>
</cp:coreProperties>
</file>