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3"/>
  </p:notesMasterIdLst>
  <p:handoutMasterIdLst>
    <p:handoutMasterId r:id="rId24"/>
  </p:handoutMasterIdLst>
  <p:sldIdLst>
    <p:sldId id="356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75" r:id="rId16"/>
    <p:sldId id="376" r:id="rId17"/>
    <p:sldId id="377" r:id="rId18"/>
    <p:sldId id="378" r:id="rId19"/>
    <p:sldId id="379" r:id="rId20"/>
    <p:sldId id="380" r:id="rId21"/>
    <p:sldId id="374" r:id="rId2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2">
          <p15:clr>
            <a:srgbClr val="A4A3A4"/>
          </p15:clr>
        </p15:guide>
        <p15:guide id="2" pos="5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3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44" y="176"/>
      </p:cViewPr>
      <p:guideLst>
        <p:guide orient="horz" pos="3972"/>
        <p:guide pos="540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Relationship Id="rId2" Type="http://schemas.openxmlformats.org/officeDocument/2006/relationships/image" Target="../media/image29.wmf"/><Relationship Id="rId3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Relationship Id="rId2" Type="http://schemas.openxmlformats.org/officeDocument/2006/relationships/image" Target="../media/image35.wmf"/><Relationship Id="rId3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Relationship Id="rId3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2D8CA-08A9-4AC0-A4C6-360A737FD2B1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ex.ac.uk/~ajwills/courses/rm1/stats/variance.ppt" TargetMode="External"/><Relationship Id="rId20" Type="http://schemas.openxmlformats.org/officeDocument/2006/relationships/hyperlink" Target="http://www.psy.vanderbilt.edu/faculty/palmeri/P351-modeling/readings/myung-tutorial-mle.pdf" TargetMode="External"/><Relationship Id="rId21" Type="http://schemas.openxmlformats.org/officeDocument/2006/relationships/hyperlink" Target="http://www-ccrma.stanford.edu/~jos/bayes/Bayesian_Parameter_Estimation.html" TargetMode="External"/><Relationship Id="rId10" Type="http://schemas.openxmlformats.org/officeDocument/2006/relationships/hyperlink" Target="http://cnx.rice.edu/content/m11426/latest/" TargetMode="External"/><Relationship Id="rId11" Type="http://schemas.openxmlformats.org/officeDocument/2006/relationships/hyperlink" Target="http://www.weibull.com/LifeDataWeb/image/apa_fig3.gif" TargetMode="External"/><Relationship Id="rId12" Type="http://schemas.openxmlformats.org/officeDocument/2006/relationships/image" Target="../media/image2.png"/><Relationship Id="rId13" Type="http://schemas.openxmlformats.org/officeDocument/2006/relationships/hyperlink" Target="http://www.mat.ulaval.ca/informatique/guide94/img14.png" TargetMode="External"/><Relationship Id="rId14" Type="http://schemas.openxmlformats.org/officeDocument/2006/relationships/image" Target="../media/image3.png"/><Relationship Id="rId15" Type="http://schemas.openxmlformats.org/officeDocument/2006/relationships/hyperlink" Target="http://www.isip.msstate.edu/publications/seminars/msstate_misc/2002/euro_coin/presentation_v0.pdf" TargetMode="External"/><Relationship Id="rId16" Type="http://schemas.openxmlformats.org/officeDocument/2006/relationships/image" Target="../media/image4.png"/><Relationship Id="rId17" Type="http://schemas.openxmlformats.org/officeDocument/2006/relationships/hyperlink" Target="http://www.eas.asu.edu/~morrell/556/Lecture11.pdf" TargetMode="External"/><Relationship Id="rId18" Type="http://schemas.openxmlformats.org/officeDocument/2006/relationships/hyperlink" Target="http://www-2.cs.cmu.edu/~awm/tutorials/mle12.pdf" TargetMode="External"/><Relationship Id="rId19" Type="http://schemas.openxmlformats.org/officeDocument/2006/relationships/hyperlink" Target="http://en.wikipedia.org/wiki/Maximum_likelihood" TargetMode="External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1.ppt" TargetMode="External"/><Relationship Id="rId3" Type="http://schemas.openxmlformats.org/officeDocument/2006/relationships/hyperlink" Target="http://rii.ricoh.com/~stork/DHSch3part2.ppt" TargetMode="External"/><Relationship Id="rId4" Type="http://schemas.openxmlformats.org/officeDocument/2006/relationships/hyperlink" Target="http://www.nebulasearch.com/encyclopedia/article/Bayesian_inference.html" TargetMode="External"/><Relationship Id="rId5" Type="http://schemas.openxmlformats.org/officeDocument/2006/relationships/hyperlink" Target="http://bayes.bgsu.edu/nsf_web/tutorial/a_brief_tutorial.htm" TargetMode="External"/><Relationship Id="rId6" Type="http://schemas.openxmlformats.org/officeDocument/2006/relationships/hyperlink" Target="http://www-2.cs.cmu.edu/~awm/tutorials/mle.html" TargetMode="External"/><Relationship Id="rId7" Type="http://schemas.openxmlformats.org/officeDocument/2006/relationships/hyperlink" Target="http://www-2.cs.cmu.edu/~awm/tutorials/list.html" TargetMode="External"/><Relationship Id="rId8" Type="http://schemas.openxmlformats.org/officeDocument/2006/relationships/hyperlink" Target="http://statgen.iop.kcl.ac.uk/bgim/mle/sslike_1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30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32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33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36.wmf"/><Relationship Id="rId9" Type="http://schemas.openxmlformats.org/officeDocument/2006/relationships/hyperlink" Target="http://www.cs.colorado.edu/~mburl/courses/CSCI5622/Fall2003/lecture6.pdf" TargetMode="External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06: </a:t>
            </a:r>
            <a:r>
              <a:rPr lang="en-US" b="1" dirty="0" smtClean="0">
                <a:solidFill>
                  <a:schemeClr val="accent2"/>
                </a:solidFill>
              </a:rPr>
              <a:t>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41338" y="1569919"/>
            <a:ext cx="2965099" cy="48911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indent="-168275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Maximum Likelihood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</a:rPr>
              <a:t>Bias in ML Estimates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 smtClean="0">
                <a:solidFill>
                  <a:schemeClr val="bg1"/>
                </a:solidFill>
              </a:rPr>
              <a:t>Convergence</a:t>
            </a:r>
            <a:r>
              <a:rPr lang="en-US" sz="1800" b="1" kern="0">
                <a:solidFill>
                  <a:schemeClr val="bg1"/>
                </a:solidFill>
              </a:rPr>
              <a:t/>
            </a:r>
            <a:br>
              <a:rPr lang="en-US" sz="1800" b="1" kern="0">
                <a:solidFill>
                  <a:schemeClr val="bg1"/>
                </a:solidFill>
              </a:rPr>
            </a:br>
            <a:r>
              <a:rPr lang="en-US" sz="1800" b="1" kern="0" smtClean="0">
                <a:solidFill>
                  <a:schemeClr val="bg1"/>
                </a:solidFill>
              </a:rPr>
              <a:t>Gaussian Example</a:t>
            </a:r>
            <a:endParaRPr lang="en-US" sz="1800" b="1" kern="0" dirty="0" smtClean="0">
              <a:solidFill>
                <a:schemeClr val="bg1"/>
              </a:solidFill>
              <a:latin typeface="+mn-lt"/>
            </a:endParaRPr>
          </a:p>
          <a:p>
            <a:pPr marL="168275" indent="-168275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r>
              <a:rPr lang="en-US" b="1" kern="0" dirty="0" smtClean="0">
                <a:solidFill>
                  <a:srgbClr val="000080"/>
                </a:solidFill>
              </a:rPr>
              <a:t/>
            </a:r>
            <a:br>
              <a:rPr lang="en-US" b="1" kern="0" dirty="0" smtClean="0">
                <a:solidFill>
                  <a:srgbClr val="000080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D.H.S: Chapter 3 (Part 1)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"/>
              </a:rPr>
              <a:t>J.O.S.: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Nebula: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BGSU: Example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A.W.M.: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A.W.M.: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S.P.: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Primer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CSRN: Unbiased</a:t>
            </a:r>
            <a:endParaRPr lang="en-US" sz="1800" b="1" dirty="0" smtClean="0">
              <a:solidFill>
                <a:srgbClr val="004000"/>
              </a:solidFill>
            </a:endParaRPr>
          </a:p>
        </p:txBody>
      </p:sp>
      <p:pic>
        <p:nvPicPr>
          <p:cNvPr id="16" name="Picture 44" descr="http://www.weibull.com/LifeDataWeb/image/apa_fig3.gif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14800" y="1733918"/>
            <a:ext cx="2620458" cy="272823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6746875" y="1733551"/>
            <a:ext cx="1828800" cy="2733077"/>
            <a:chOff x="6746875" y="1747357"/>
            <a:chExt cx="1828800" cy="2733077"/>
          </a:xfrm>
        </p:grpSpPr>
        <p:pic>
          <p:nvPicPr>
            <p:cNvPr id="15" name="Picture 50" descr="http://www.mat.ulaval.ca/informatique/guide94/img14.png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746875" y="1747357"/>
              <a:ext cx="1828800" cy="1387606"/>
            </a:xfrm>
            <a:prstGeom prst="rect">
              <a:avLst/>
            </a:prstGeom>
            <a:solidFill>
              <a:srgbClr val="00008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pic>
          <p:nvPicPr>
            <p:cNvPr id="17" name="Picture 51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/>
            <a:srcRect l="25247" t="53416" r="24918" b="9682"/>
            <a:stretch>
              <a:fillRect/>
            </a:stretch>
          </p:blipFill>
          <p:spPr bwMode="auto">
            <a:xfrm>
              <a:off x="6746875" y="3175299"/>
              <a:ext cx="1828800" cy="1305135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523736" y="4966395"/>
            <a:ext cx="2536602" cy="13943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accent2"/>
                </a:solidFill>
                <a:hlinkClick r:id="rId17"/>
              </a:rPr>
              <a:t>A.W.M.: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hlinkClick r:id="rId18"/>
              </a:rPr>
              <a:t>Bias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9"/>
              </a:rPr>
              <a:t>Wiki: </a:t>
            </a:r>
            <a:r>
              <a:rPr lang="en-US" sz="1800" b="1" dirty="0" smtClean="0">
                <a:solidFill>
                  <a:schemeClr val="accent2"/>
                </a:solidFill>
                <a:hlinkClick r:id="rId19"/>
              </a:rPr>
              <a:t>ML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0"/>
              </a:rPr>
              <a:t>M.Y.: </a:t>
            </a:r>
            <a:r>
              <a:rPr lang="en-US" sz="1800" b="1" dirty="0" smtClean="0">
                <a:solidFill>
                  <a:schemeClr val="accent2"/>
                </a:solidFill>
                <a:hlinkClick r:id="rId20"/>
              </a:rPr>
              <a:t>ML Tutorial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1"/>
              </a:rPr>
              <a:t>J.O.S.: Bayesian </a:t>
            </a:r>
            <a:r>
              <a:rPr lang="en-US" sz="1800" b="1" dirty="0" smtClean="0">
                <a:solidFill>
                  <a:schemeClr val="accent2"/>
                </a:solidFill>
                <a:hlinkClick r:id="rId21"/>
              </a:rPr>
              <a:t>Est.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5"/>
              </a:rPr>
              <a:t>J.H.: </a:t>
            </a:r>
            <a:r>
              <a:rPr lang="en-US" sz="1800" b="1" dirty="0">
                <a:solidFill>
                  <a:schemeClr val="accent2"/>
                </a:solidFill>
              </a:rPr>
              <a:t>Euro </a:t>
            </a:r>
            <a:r>
              <a:rPr lang="en-US" sz="1800" b="1" dirty="0" smtClean="0">
                <a:solidFill>
                  <a:schemeClr val="accent2"/>
                </a:solidFill>
              </a:rPr>
              <a:t>Coin</a:t>
            </a:r>
            <a:r>
              <a:rPr lang="en-US" sz="1800" b="1" dirty="0" smtClean="0">
                <a:solidFill>
                  <a:srgbClr val="004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7" name="Equation" r:id="rId3" imgW="2260440" imgH="1282680" progId="Equation.3">
                  <p:embed/>
                </p:oleObj>
              </mc:Choice>
              <mc:Fallback>
                <p:oleObj name="Equation" r:id="rId3" imgW="226044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443" y="560387"/>
                        <a:ext cx="22606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8" name="Equation" r:id="rId5" imgW="2603160" imgH="1282680" progId="Equation.3">
                  <p:embed/>
                </p:oleObj>
              </mc:Choice>
              <mc:Fallback>
                <p:oleObj name="Equation" r:id="rId5" imgW="260316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1769110"/>
                        <a:ext cx="26035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sz="1800" b="1" dirty="0">
                <a:solidFill>
                  <a:schemeClr val="bg1"/>
                </a:solidFill>
              </a:rPr>
              <a:t>true covariance is the expected value of </a:t>
            </a:r>
            <a:r>
              <a:rPr lang="en-US" sz="1800" b="1" dirty="0" smtClean="0">
                <a:solidFill>
                  <a:schemeClr val="bg1"/>
                </a:solidFill>
              </a:rPr>
              <a:t>the matrix                           ,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which </a:t>
            </a:r>
            <a:r>
              <a:rPr lang="en-US" sz="1800" b="1" dirty="0">
                <a:solidFill>
                  <a:schemeClr val="bg1"/>
                </a:solidFill>
              </a:rPr>
              <a:t>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9" name="Equation" r:id="rId7" imgW="1600200" imgH="380880" progId="Equation.DSMT4">
                  <p:embed/>
                </p:oleObj>
              </mc:Choice>
              <mc:Fallback>
                <p:oleObj name="Equation" r:id="rId7" imgW="1600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895" y="3258185"/>
                        <a:ext cx="1600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650960" imgH="1942920" progId="Equation.3">
                  <p:embed/>
                </p:oleObj>
              </mc:Choice>
              <mc:Fallback>
                <p:oleObj name="Equation" r:id="rId3" imgW="16509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866900"/>
                        <a:ext cx="16510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3340080" imgH="2349360" progId="Equation.DSMT4">
                  <p:embed/>
                </p:oleObj>
              </mc:Choice>
              <mc:Fallback>
                <p:oleObj name="Equation" r:id="rId5" imgW="33400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732" y="1970136"/>
                        <a:ext cx="334010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188246" y="626614"/>
            <a:ext cx="8731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, E[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], will </a:t>
            </a:r>
            <a:r>
              <a:rPr lang="en-US" sz="1800" b="1" dirty="0">
                <a:solidFill>
                  <a:schemeClr val="bg1"/>
                </a:solidFill>
              </a:rPr>
              <a:t>be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for </a:t>
            </a:r>
            <a:r>
              <a:rPr lang="en-US" sz="1800" b="1" dirty="0" err="1" smtClean="0">
                <a:solidFill>
                  <a:schemeClr val="bg1"/>
                </a:solidFill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≠</a:t>
            </a:r>
            <a:r>
              <a:rPr lang="en-US" sz="1800" b="1" dirty="0" smtClean="0">
                <a:solidFill>
                  <a:schemeClr val="bg1"/>
                </a:solidFill>
              </a:rPr>
              <a:t> j 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+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 </a:t>
            </a:r>
            <a:r>
              <a:rPr lang="en-US" sz="1800" b="1" dirty="0" smtClean="0">
                <a:solidFill>
                  <a:schemeClr val="bg1"/>
                </a:solidFill>
              </a:rPr>
              <a:t>otherwise since </a:t>
            </a:r>
            <a:r>
              <a:rPr lang="en-US" sz="1800" b="1" dirty="0">
                <a:solidFill>
                  <a:schemeClr val="bg1"/>
                </a:solidFill>
              </a:rPr>
              <a:t>the two random variables are independent.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x</a:t>
            </a:r>
            <a:r>
              <a:rPr lang="en-US" sz="1800" b="1" baseline="-25000" dirty="0">
                <a:solidFill>
                  <a:schemeClr val="bg1"/>
                </a:solidFill>
              </a:rPr>
              <a:t>i</a:t>
            </a:r>
            <a:r>
              <a:rPr lang="en-US" sz="1800" b="1" baseline="30000" dirty="0">
                <a:solidFill>
                  <a:schemeClr val="bg1"/>
                </a:solidFill>
              </a:rPr>
              <a:t>2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+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Hence, in the summation above, we have n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-n terms with expected value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n terms with expected value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+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</a:t>
            </a:r>
          </a:p>
        </p:txBody>
      </p: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455613" y="3152314"/>
          <a:ext cx="4419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Equation" r:id="rId3" imgW="4419360" imgH="647640" progId="Equation.3">
                  <p:embed/>
                </p:oleObj>
              </mc:Choice>
              <mc:Fallback>
                <p:oleObj name="Equation" r:id="rId3" imgW="44193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152314"/>
                        <a:ext cx="44196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186865" y="5194301"/>
            <a:ext cx="8731250" cy="6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see that </a:t>
            </a:r>
            <a:r>
              <a:rPr lang="en-US" sz="1800" b="1" dirty="0">
                <a:solidFill>
                  <a:schemeClr val="bg1"/>
                </a:solidFill>
                <a:cs typeface="Arial" charset="0"/>
                <a:sym typeface="Symbol" pitchFamily="18" charset="2"/>
              </a:rPr>
              <a:t>the variance of the estimate goes to zero as n goes to infinity, and our estimate converges to the true estimate (error goes to zero).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34938" y="3929077"/>
            <a:ext cx="2387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which implies: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455613" y="4256756"/>
          <a:ext cx="339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0" name="Equation" r:id="rId5" imgW="3390840" imgH="622080" progId="Equation.DSMT4">
                  <p:embed/>
                </p:oleObj>
              </mc:Choice>
              <mc:Fallback>
                <p:oleObj name="Equation" r:id="rId5" imgW="33908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256756"/>
                        <a:ext cx="3390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of the ML Estimate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84188" y="1063420"/>
          <a:ext cx="39878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Equation" r:id="rId3" imgW="3987720" imgH="1841400" progId="Equation.3">
                  <p:embed/>
                </p:oleObj>
              </mc:Choice>
              <mc:Fallback>
                <p:oleObj name="Equation" r:id="rId3" imgW="3987720" imgH="18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063420"/>
                        <a:ext cx="3987800" cy="184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170735" y="3125097"/>
            <a:ext cx="357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Note that </a:t>
            </a:r>
            <a:r>
              <a:rPr lang="en-US" sz="1800" b="1" dirty="0">
                <a:solidFill>
                  <a:schemeClr val="bg1"/>
                </a:solidFill>
              </a:rPr>
              <a:t>this implies:</a:t>
            </a:r>
          </a:p>
        </p:txBody>
      </p:sp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484188" y="3460750"/>
          <a:ext cx="147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6" name="Equation" r:id="rId5" imgW="1473120" imgH="622080" progId="Equation.3">
                  <p:embed/>
                </p:oleObj>
              </mc:Choice>
              <mc:Fallback>
                <p:oleObj name="Equation" r:id="rId5" imgW="14731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460750"/>
                        <a:ext cx="1473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170735" y="4244890"/>
            <a:ext cx="86455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can combine these results. Recall our expression for the ML estimate of the variance:</a:t>
            </a:r>
          </a:p>
        </p:txBody>
      </p:sp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484188" y="4909114"/>
          <a:ext cx="2044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7" name="Equation" r:id="rId7" imgW="2044440" imgH="622080" progId="Equation.DSMT4">
                  <p:embed/>
                </p:oleObj>
              </mc:Choice>
              <mc:Fallback>
                <p:oleObj name="Equation" r:id="rId7" imgW="20444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4909114"/>
                        <a:ext cx="2044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70735" y="662254"/>
            <a:ext cx="86455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will need one more result: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Relationships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455613" y="990702"/>
          <a:ext cx="4419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7" name="Equation" r:id="rId3" imgW="4419360" imgH="1942920" progId="Equation.3">
                  <p:embed/>
                </p:oleObj>
              </mc:Choice>
              <mc:Fallback>
                <p:oleObj name="Equation" r:id="rId3" imgW="4419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990702"/>
                        <a:ext cx="4419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70735" y="630299"/>
            <a:ext cx="8645525" cy="3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Expand the covariance and simplify:</a:t>
            </a:r>
          </a:p>
        </p:txBody>
      </p:sp>
      <p:graphicFrame>
        <p:nvGraphicFramePr>
          <p:cNvPr id="172041" name="Object 9"/>
          <p:cNvGraphicFramePr>
            <a:graphicFrameLocks noChangeAspect="1"/>
          </p:cNvGraphicFramePr>
          <p:nvPr/>
        </p:nvGraphicFramePr>
        <p:xfrm>
          <a:off x="455613" y="3460750"/>
          <a:ext cx="56769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8" name="Equation" r:id="rId5" imgW="5676840" imgH="1562040" progId="Equation.DSMT4">
                  <p:embed/>
                </p:oleObj>
              </mc:Choice>
              <mc:Fallback>
                <p:oleObj name="Equation" r:id="rId5" imgW="5676840" imgH="1562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460750"/>
                        <a:ext cx="5676900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170735" y="3059803"/>
            <a:ext cx="86455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One more intermediate term to derive: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Covariance Expansion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458788" y="1074738"/>
          <a:ext cx="5348288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9" name="Equation" r:id="rId3" imgW="3568680" imgH="2616120" progId="Equation.DSMT4">
                  <p:embed/>
                </p:oleObj>
              </mc:Choice>
              <mc:Fallback>
                <p:oleObj name="Equation" r:id="rId3" imgW="35686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074738"/>
                        <a:ext cx="5348288" cy="392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170735" y="659492"/>
            <a:ext cx="8645525" cy="40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Substitute our previously derived expression for the second term: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Biased Variance Estimate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57200" y="1179052"/>
          <a:ext cx="345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7" name="Equation" r:id="rId3" imgW="3454200" imgH="609480" progId="Equation.3">
                  <p:embed/>
                </p:oleObj>
              </mc:Choice>
              <mc:Fallback>
                <p:oleObj name="Equation" r:id="rId3" imgW="3454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79052"/>
                        <a:ext cx="3454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85483" y="241577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unbiased estimator is:</a:t>
            </a:r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457200" y="2891043"/>
          <a:ext cx="267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8" name="Equation" r:id="rId5" imgW="2679480" imgH="609480" progId="Equation.3">
                  <p:embed/>
                </p:oleObj>
              </mc:Choice>
              <mc:Fallback>
                <p:oleObj name="Equation" r:id="rId5" imgW="2679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1043"/>
                        <a:ext cx="267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85483" y="367000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These are related by:</a:t>
            </a: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457200" y="4030560"/>
          <a:ext cx="120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9" name="Equation" r:id="rId7" imgW="1206360" imgH="558720" progId="Equation.DSMT4">
                  <p:embed/>
                </p:oleObj>
              </mc:Choice>
              <mc:Fallback>
                <p:oleObj name="Equation" r:id="rId7" imgW="12063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0560"/>
                        <a:ext cx="1206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185483" y="4741729"/>
            <a:ext cx="86455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which </a:t>
            </a:r>
            <a:r>
              <a:rPr lang="en-US" sz="1800" b="1" dirty="0">
                <a:solidFill>
                  <a:schemeClr val="bg1"/>
                </a:solidFill>
              </a:rPr>
              <a:t>is asymptotically unbiased. See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Burl</a:t>
            </a:r>
            <a:r>
              <a:rPr lang="en-US" sz="1800" b="1" dirty="0">
                <a:solidFill>
                  <a:schemeClr val="bg1"/>
                </a:solidFill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hlinkClick r:id="rId9"/>
              </a:rPr>
              <a:t>AJWills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AWM</a:t>
            </a:r>
            <a:r>
              <a:rPr lang="en-US" sz="1800" b="1" dirty="0">
                <a:solidFill>
                  <a:schemeClr val="bg1"/>
                </a:solidFill>
              </a:rPr>
              <a:t> for excellent examples and explanations of the details of this derivation.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185483" y="688987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ML estimate is biased: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200231" y="200281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However</a:t>
            </a:r>
            <a:r>
              <a:rPr lang="en-US" sz="1800" b="1" dirty="0">
                <a:solidFill>
                  <a:schemeClr val="bg1"/>
                </a:solidFill>
              </a:rPr>
              <a:t>, the ML estimate converges (and is MSE).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Expectation Simplification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7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</a:t>
            </a:r>
            <a:r>
              <a:rPr lang="en-US" sz="1800" b="1" dirty="0" smtClean="0">
                <a:solidFill>
                  <a:schemeClr val="bg1"/>
                </a:solidFill>
              </a:rPr>
              <a:t>develop an optimal classifier, we need reliable estimates of the statistics of the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 Maximum Likelihood (ML) estimation, we treat the parameters as having unknown but fixed values.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Justified many well-known results for estimating parameters (e.g., computing the mean by summing the observations).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Biased and unbiased estimators.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Convergence of the mean and variance estimates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922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2131"/>
          <p:cNvSpPr>
            <a:spLocks noChangeArrowheads="1"/>
          </p:cNvSpPr>
          <p:nvPr/>
        </p:nvSpPr>
        <p:spPr bwMode="auto">
          <a:xfrm>
            <a:off x="203200" y="648929"/>
            <a:ext cx="8645525" cy="43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can we do if we do not have this information?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limitations do we face?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There are two common approaches to parameter estimation: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maximum likelihood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Bayesian estimation.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Maximum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Likelihood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treat the parameters as quantities whose values are fixed but unknown.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Learning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</p:txBody>
      </p:sp>
      <p:sp>
        <p:nvSpPr>
          <p:cNvPr id="80899" name="Rectangle 2051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371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244475" y="648929"/>
            <a:ext cx="8645525" cy="449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i="1" dirty="0">
                <a:solidFill>
                  <a:srgbClr val="000080"/>
                </a:solidFill>
                <a:latin typeface="+mj-lt"/>
              </a:rPr>
              <a:t>I.I.D.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: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data sets,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,...,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i="1" baseline="-25000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, where </a:t>
            </a:r>
            <a:r>
              <a:rPr lang="en-US" sz="1800" i="1" dirty="0" err="1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according to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.</a:t>
            </a:r>
          </a:p>
          <a:p>
            <a:pPr marL="228600" indent="-228600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has a known parametric form and is completely determined by the parameter vector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(e.g.,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~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="1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where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=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[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dd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has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an explicit dependence on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: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Use training samples to estimate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,...,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c</a:t>
            </a:r>
            <a:endParaRPr lang="en-US" sz="1800" baseline="-25000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Functional independence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gives no useful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information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about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for 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≠j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Simplifies notation to a set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of training samples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,...</a:t>
            </a:r>
            <a:r>
              <a:rPr lang="en-US" sz="1800" b="1" dirty="0" smtClean="0">
                <a:solidFill>
                  <a:srgbClr val="004000"/>
                </a:solidFill>
              </a:rPr>
              <a:t> 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</a:rPr>
              <a:t>n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from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to estimate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Because the samples were drawn independently:</a:t>
            </a: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4025" y="5115744"/>
          <a:ext cx="2019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8" name="Equation" r:id="rId3" imgW="2019240" imgH="622080" progId="Equation.DSMT4">
                  <p:embed/>
                </p:oleObj>
              </mc:Choice>
              <mc:Fallback>
                <p:oleObj name="Equation" r:id="rId3" imgW="20192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115744"/>
                        <a:ext cx="2019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Principle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01613" y="690878"/>
            <a:ext cx="86455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D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called the likelihood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with respect to the data.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44429" name="Picture 45"/>
          <p:cNvPicPr>
            <a:picLocks noChangeAspect="1" noChangeArrowheads="1"/>
          </p:cNvPicPr>
          <p:nvPr/>
        </p:nvPicPr>
        <p:blipFill>
          <a:blip r:embed="rId3"/>
          <a:srcRect l="33125" t="35916" r="33646" b="21674"/>
          <a:stretch>
            <a:fillRect/>
          </a:stretch>
        </p:blipFill>
        <p:spPr bwMode="auto">
          <a:xfrm>
            <a:off x="4724243" y="1905424"/>
            <a:ext cx="43116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24" name="Rectangle 40"/>
          <p:cNvSpPr>
            <a:spLocks noChangeArrowheads="1"/>
          </p:cNvSpPr>
          <p:nvPr/>
        </p:nvSpPr>
        <p:spPr bwMode="auto">
          <a:xfrm>
            <a:off x="215900" y="2884331"/>
            <a:ext cx="4508500" cy="260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several training points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Top: candidate source distributions are shown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Which distribution is the ML estimate?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Middle: an estimate of the likelihood of the data as a function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(the mean)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Bottom: log likelihood</a:t>
            </a:r>
          </a:p>
        </p:txBody>
      </p:sp>
      <p:graphicFrame>
        <p:nvGraphicFramePr>
          <p:cNvPr id="176128" name="Object 0"/>
          <p:cNvGraphicFramePr>
            <a:graphicFrameLocks noChangeAspect="1"/>
          </p:cNvGraphicFramePr>
          <p:nvPr/>
        </p:nvGraphicFramePr>
        <p:xfrm>
          <a:off x="6343856" y="130697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2" name="Equation" r:id="rId4" imgW="164880" imgH="279360" progId="Equation.DSMT4">
                  <p:embed/>
                </p:oleObj>
              </mc:Choice>
              <mc:Fallback>
                <p:oleObj name="Equation" r:id="rId4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856" y="1306973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2" name="Rectangle 48"/>
          <p:cNvSpPr>
            <a:spLocks noChangeArrowheads="1"/>
          </p:cNvSpPr>
          <p:nvPr/>
        </p:nvSpPr>
        <p:spPr bwMode="auto">
          <a:xfrm>
            <a:off x="244475" y="1324296"/>
            <a:ext cx="8645525" cy="87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value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that maximizes this likelihood,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denoted   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endParaRPr lang="en-US" sz="1800" b="1" dirty="0">
              <a:solidFill>
                <a:schemeClr val="bg1"/>
              </a:solidFill>
            </a:endParaRP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is the maximum likelihood estimate (ML)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ML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30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6" name="Equation" r:id="rId3" imgW="2349360" imgH="4203360" progId="Equation.3">
                  <p:embed/>
                </p:oleObj>
              </mc:Choice>
              <mc:Fallback>
                <p:oleObj name="Equation" r:id="rId3" imgW="2349360" imgH="420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040" y="770297"/>
                        <a:ext cx="2349500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7" name="Equation" r:id="rId5" imgW="2628720" imgH="1282680" progId="Equation.DSMT4">
                  <p:embed/>
                </p:oleObj>
              </mc:Choice>
              <mc:Fallback>
                <p:oleObj name="Equation" r:id="rId5" imgW="26287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752" y="1535113"/>
                        <a:ext cx="26289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Mathematics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01613" y="668347"/>
            <a:ext cx="8645525" cy="1138237"/>
            <a:chOff x="127" y="421"/>
            <a:chExt cx="5446" cy="717"/>
          </a:xfrm>
        </p:grpSpPr>
        <p:sp>
          <p:nvSpPr>
            <p:cNvPr id="147487" name="Rectangle 31"/>
            <p:cNvSpPr>
              <a:spLocks noChangeArrowheads="1"/>
            </p:cNvSpPr>
            <p:nvPr/>
          </p:nvSpPr>
          <p:spPr bwMode="auto">
            <a:xfrm>
              <a:off x="127" y="421"/>
              <a:ext cx="5446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228600" indent="-228600">
                <a:lnSpc>
                  <a:spcPct val="200000"/>
                </a:lnSpc>
                <a:spcAft>
                  <a:spcPts val="24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A class of estimators – maximum a posteriori (MAP) – maximize                where         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describes </a:t>
              </a:r>
              <a:r>
                <a:rPr lang="en-US" sz="1800" b="1" dirty="0">
                  <a:solidFill>
                    <a:schemeClr val="bg1"/>
                  </a:solidFill>
                </a:rPr>
                <a:t>the prior probability of different parameter values.</a:t>
              </a:r>
            </a:p>
          </p:txBody>
        </p:sp>
        <p:graphicFrame>
          <p:nvGraphicFramePr>
            <p:cNvPr id="177152" name="Object 0"/>
            <p:cNvGraphicFramePr>
              <a:graphicFrameLocks noChangeAspect="1"/>
            </p:cNvGraphicFramePr>
            <p:nvPr/>
          </p:nvGraphicFramePr>
          <p:xfrm>
            <a:off x="4709" y="552"/>
            <a:ext cx="496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90" name="Equation" r:id="rId3" imgW="787320" imgH="279360" progId="Equation.3">
                    <p:embed/>
                  </p:oleObj>
                </mc:Choice>
                <mc:Fallback>
                  <p:oleObj name="Equation" r:id="rId3" imgW="78732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9" y="552"/>
                          <a:ext cx="496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153" name="Object 1"/>
            <p:cNvGraphicFramePr>
              <a:graphicFrameLocks noChangeAspect="1"/>
            </p:cNvGraphicFramePr>
            <p:nvPr/>
          </p:nvGraphicFramePr>
          <p:xfrm>
            <a:off x="756" y="880"/>
            <a:ext cx="28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91" name="Equation" r:id="rId5" imgW="457200" imgH="279360" progId="Equation.DSMT4">
                    <p:embed/>
                  </p:oleObj>
                </mc:Choice>
                <mc:Fallback>
                  <p:oleObj name="Equation" r:id="rId5" imgW="4572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" y="880"/>
                          <a:ext cx="288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244475" y="2298700"/>
            <a:ext cx="864552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ML estimator is a MAP estimator for uniform priors.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MAP estimator finds the peak, or mode, of a posterior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MAP estimators are not transformation invariant (if we perform a nonlinear transformation of the input data, the estimator is no longer optimum in the new space). This observation will be useful later in the course.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Maximum A Posteriori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66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3469" y="677923"/>
            <a:ext cx="88169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μ,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0" name="Equation" r:id="rId3" imgW="5600520" imgH="1282680" progId="Equation.3">
                  <p:embed/>
                </p:oleObj>
              </mc:Choice>
              <mc:Fallback>
                <p:oleObj name="Equation" r:id="rId3" imgW="560052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794951"/>
                        <a:ext cx="56007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1" name="Equation" r:id="rId5" imgW="1942920" imgH="622080" progId="Equation.3">
                  <p:embed/>
                </p:oleObj>
              </mc:Choice>
              <mc:Fallback>
                <p:oleObj name="Equation" r:id="rId5" imgW="19429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32951"/>
                        <a:ext cx="1943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2" name="Equation" r:id="rId7" imgW="2844720" imgH="393480" progId="Equation.3">
                  <p:embed/>
                </p:oleObj>
              </mc:Choice>
              <mc:Fallback>
                <p:oleObj name="Equation" r:id="rId7" imgW="2844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183" y="3597070"/>
                        <a:ext cx="2844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52583" y="3643282"/>
            <a:ext cx="2159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85766" y="4176714"/>
            <a:ext cx="5873752" cy="1625600"/>
            <a:chOff x="243" y="2631"/>
            <a:chExt cx="3700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/>
          </p:nvGraphicFramePr>
          <p:xfrm>
            <a:off x="959" y="2631"/>
            <a:ext cx="2984" cy="1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43" name="Equation" r:id="rId9" imgW="4736880" imgH="1625400" progId="Equation.DSMT4">
                    <p:embed/>
                  </p:oleObj>
                </mc:Choice>
                <mc:Fallback>
                  <p:oleObj name="Equation" r:id="rId9" imgW="4736880" imgH="1625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9" y="2631"/>
                          <a:ext cx="2984" cy="10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75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5738" y="1934193"/>
            <a:ext cx="325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95263" y="5183878"/>
            <a:ext cx="432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8" name="Equation" r:id="rId3" imgW="2298600" imgH="3263760" progId="Equation.3">
                  <p:embed/>
                </p:oleObj>
              </mc:Choice>
              <mc:Fallback>
                <p:oleObj name="Equation" r:id="rId3" imgW="2298600" imgH="326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083" y="1767661"/>
                        <a:ext cx="22987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2792"/>
            <a:ext cx="869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</a:t>
            </a:r>
            <a:r>
              <a:rPr lang="en-US" sz="1800" b="1" dirty="0" smtClean="0">
                <a:solidFill>
                  <a:schemeClr val="bg1"/>
                </a:solidFill>
              </a:rPr>
              <a:t>expression </a:t>
            </a:r>
            <a:r>
              <a:rPr lang="en-US" sz="1800" b="1" dirty="0">
                <a:solidFill>
                  <a:schemeClr val="bg1"/>
                </a:solidFill>
              </a:rPr>
              <a:t>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9" name="Equation" r:id="rId5" imgW="4140000" imgH="622080" progId="Equation.DSMT4">
                  <p:embed/>
                </p:oleObj>
              </mc:Choice>
              <mc:Fallback>
                <p:oleObj name="Equation" r:id="rId5" imgW="4140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42270"/>
                        <a:ext cx="4140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4" name="Rectangle 5144"/>
          <p:cNvSpPr>
            <a:spLocks noChangeArrowheads="1"/>
          </p:cNvSpPr>
          <p:nvPr/>
        </p:nvSpPr>
        <p:spPr bwMode="auto">
          <a:xfrm>
            <a:off x="185483" y="618931"/>
            <a:ext cx="864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Let </a:t>
            </a:r>
            <a:r>
              <a:rPr lang="en-US" sz="1800" b="1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= 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[μ,σ</a:t>
            </a:r>
            <a:r>
              <a:rPr lang="en-US" sz="1800" baseline="30000" dirty="0" smtClean="0">
                <a:solidFill>
                  <a:srgbClr val="00400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4000"/>
                </a:solidFill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</a:rPr>
              <a:t>. </a:t>
            </a:r>
            <a:r>
              <a:rPr lang="en-US" sz="1800" b="1" dirty="0" smtClean="0">
                <a:solidFill>
                  <a:schemeClr val="bg1"/>
                </a:solidFill>
              </a:rPr>
              <a:t>The log likelihood of a SINGLE point is: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58745" name="Object 5145"/>
          <p:cNvGraphicFramePr>
            <a:graphicFrameLocks noChangeAspect="1"/>
          </p:cNvGraphicFramePr>
          <p:nvPr/>
        </p:nvGraphicFramePr>
        <p:xfrm>
          <a:off x="455613" y="1098722"/>
          <a:ext cx="48720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6" name="Equation" r:id="rId3" imgW="3225600" imgH="393480" progId="Equation.3">
                  <p:embed/>
                </p:oleObj>
              </mc:Choice>
              <mc:Fallback>
                <p:oleObj name="Equation" r:id="rId3" imgW="3225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98722"/>
                        <a:ext cx="487203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6" name="Object 5146"/>
          <p:cNvGraphicFramePr>
            <a:graphicFrameLocks noChangeAspect="1"/>
          </p:cNvGraphicFramePr>
          <p:nvPr/>
        </p:nvGraphicFramePr>
        <p:xfrm>
          <a:off x="454025" y="1848875"/>
          <a:ext cx="4038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7" name="Equation" r:id="rId5" imgW="4038480" imgH="1307880" progId="Equation.3">
                  <p:embed/>
                </p:oleObj>
              </mc:Choice>
              <mc:Fallback>
                <p:oleObj name="Equation" r:id="rId5" imgW="403848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848875"/>
                        <a:ext cx="40386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7" name="Rectangle 5147"/>
          <p:cNvSpPr>
            <a:spLocks noChangeArrowheads="1"/>
          </p:cNvSpPr>
          <p:nvPr/>
        </p:nvSpPr>
        <p:spPr bwMode="auto">
          <a:xfrm>
            <a:off x="185483" y="3328648"/>
            <a:ext cx="432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full likelihood leads to:</a:t>
            </a:r>
          </a:p>
        </p:txBody>
      </p:sp>
      <p:graphicFrame>
        <p:nvGraphicFramePr>
          <p:cNvPr id="158750" name="Object 5150"/>
          <p:cNvGraphicFramePr>
            <a:graphicFrameLocks noChangeAspect="1"/>
          </p:cNvGraphicFramePr>
          <p:nvPr/>
        </p:nvGraphicFramePr>
        <p:xfrm>
          <a:off x="454025" y="3764321"/>
          <a:ext cx="45593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8" name="Equation" r:id="rId7" imgW="4559040" imgH="1384200" progId="Equation.DSMT4">
                  <p:embed/>
                </p:oleObj>
              </mc:Choice>
              <mc:Fallback>
                <p:oleObj name="Equation" r:id="rId7" imgW="455904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764321"/>
                        <a:ext cx="4559300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7071</TotalTime>
  <Words>774</Words>
  <Application>Microsoft Macintosh PowerPoint</Application>
  <PresentationFormat>Letter Paper (8.5x11 in)</PresentationFormat>
  <Paragraphs>85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Symbol</vt:lpstr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386</cp:revision>
  <dcterms:created xsi:type="dcterms:W3CDTF">2002-09-12T17:13:32Z</dcterms:created>
  <dcterms:modified xsi:type="dcterms:W3CDTF">2016-09-12T12:56:08Z</dcterms:modified>
</cp:coreProperties>
</file>