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25"/>
  </p:notesMasterIdLst>
  <p:handoutMasterIdLst>
    <p:handoutMasterId r:id="rId26"/>
  </p:handoutMasterIdLst>
  <p:sldIdLst>
    <p:sldId id="356" r:id="rId6"/>
    <p:sldId id="489" r:id="rId7"/>
    <p:sldId id="490" r:id="rId8"/>
    <p:sldId id="491" r:id="rId9"/>
    <p:sldId id="492" r:id="rId10"/>
    <p:sldId id="493" r:id="rId11"/>
    <p:sldId id="494" r:id="rId12"/>
    <p:sldId id="495" r:id="rId13"/>
    <p:sldId id="496" r:id="rId14"/>
    <p:sldId id="497" r:id="rId15"/>
    <p:sldId id="498" r:id="rId16"/>
    <p:sldId id="499" r:id="rId17"/>
    <p:sldId id="500" r:id="rId18"/>
    <p:sldId id="501" r:id="rId19"/>
    <p:sldId id="502" r:id="rId20"/>
    <p:sldId id="503" r:id="rId21"/>
    <p:sldId id="504" r:id="rId22"/>
    <p:sldId id="505" r:id="rId23"/>
    <p:sldId id="506" r:id="rId2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pos="2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25" autoAdjust="0"/>
    <p:restoredTop sz="95377" autoAdjust="0"/>
  </p:normalViewPr>
  <p:slideViewPr>
    <p:cSldViewPr snapToGrid="0">
      <p:cViewPr varScale="1">
        <p:scale>
          <a:sx n="91" d="100"/>
          <a:sy n="91" d="100"/>
        </p:scale>
        <p:origin x="1816" y="176"/>
      </p:cViewPr>
      <p:guideLst>
        <p:guide orient="horz" pos="3816"/>
        <p:guide pos="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Relationship Id="rId3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5" Type="http://schemas.openxmlformats.org/officeDocument/2006/relationships/image" Target="../media/image22.wmf"/><Relationship Id="rId1" Type="http://schemas.openxmlformats.org/officeDocument/2006/relationships/image" Target="../media/image18.wmf"/><Relationship Id="rId2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Relationship Id="rId2" Type="http://schemas.openxmlformats.org/officeDocument/2006/relationships/image" Target="../media/image25.wmf"/><Relationship Id="rId3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40,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09,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onlab.org/tutorials/rl.html" TargetMode="External"/><Relationship Id="rId4" Type="http://schemas.openxmlformats.org/officeDocument/2006/relationships/hyperlink" Target="http://www.cs.cmu.edu/~awm/rlsim/" TargetMode="External"/><Relationship Id="rId5" Type="http://schemas.openxmlformats.org/officeDocument/2006/relationships/hyperlink" Target="http://www.cs.cmu.edu/afs/cs.cmu.edu/project/theo-20/www/mlbook/ch13.pdf" TargetMode="External"/><Relationship Id="rId6" Type="http://schemas.openxmlformats.org/officeDocument/2006/relationships/hyperlink" Target="http://www.cs.princeton.edu/~schapire/papers/active-speech.pdf" TargetMode="External"/><Relationship Id="rId7" Type="http://schemas.openxmlformats.org/officeDocument/2006/relationships/image" Target="../media/image2.jpeg"/><Relationship Id="rId8" Type="http://schemas.openxmlformats.org/officeDocument/2006/relationships/image" Target="../media/image3.jpeg"/><Relationship Id="rId9" Type="http://schemas.openxmlformats.org/officeDocument/2006/relationships/image" Target="../media/image4.jpeg"/><Relationship Id="rId1" Type="http://schemas.openxmlformats.org/officeDocument/2006/relationships/slideLayout" Target="../slideLayouts/slideLayout29.xml"/><Relationship Id="rId2" Type="http://schemas.openxmlformats.org/officeDocument/2006/relationships/hyperlink" Target="NUL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12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oleObject" Target="../embeddings/oleObject7.bin"/><Relationship Id="rId5" Type="http://schemas.openxmlformats.org/officeDocument/2006/relationships/image" Target="../media/image13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7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1.wmf"/><Relationship Id="rId12" Type="http://schemas.openxmlformats.org/officeDocument/2006/relationships/oleObject" Target="../embeddings/oleObject15.bin"/><Relationship Id="rId13" Type="http://schemas.openxmlformats.org/officeDocument/2006/relationships/image" Target="../media/image22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1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20.wmf"/><Relationship Id="rId9" Type="http://schemas.openxmlformats.org/officeDocument/2006/relationships/image" Target="../media/image23.wmf"/><Relationship Id="rId10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26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8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http://www.autonlab.org/tutorials/index.html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cs.ualberta.ca/~sutton/book/the-book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40</a:t>
            </a:r>
            <a:r>
              <a:rPr lang="en-US" b="1" dirty="0" smtClean="0">
                <a:solidFill>
                  <a:schemeClr val="accent1"/>
                </a:solidFill>
              </a:rPr>
              <a:t>: </a:t>
            </a:r>
            <a:r>
              <a:rPr lang="en-US" b="1" dirty="0" smtClean="0">
                <a:solidFill>
                  <a:schemeClr val="accent2"/>
                </a:solidFill>
              </a:rPr>
              <a:t>REINFORCEMENT LEARNING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Definitions and Terminology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Agent-Environment Interaction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Markov Decision Processes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Value Functions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Bellman Equations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2" invalidUrl="http://www.coral-lab.org/~oates/classes/2006/Machine Learning/web/RLProblem.ppt"/>
              </a:rPr>
              <a:t>RSAB/TO: The RL Problem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3"/>
              </a:rPr>
              <a:t>AM: RL Tutorial</a:t>
            </a:r>
            <a:r>
              <a:rPr lang="en-US" sz="1800" b="1" smtClean="0">
                <a:solidFill>
                  <a:srgbClr val="004000"/>
                </a:solidFill>
              </a:rPr>
              <a:t/>
            </a:r>
            <a:br>
              <a:rPr lang="en-US" sz="1800" b="1" smtClean="0">
                <a:solidFill>
                  <a:srgbClr val="004000"/>
                </a:solidFill>
              </a:rPr>
            </a:br>
            <a:r>
              <a:rPr lang="en-US" sz="1800" b="1" smtClean="0">
                <a:solidFill>
                  <a:srgbClr val="004000"/>
                </a:solidFill>
                <a:hlinkClick r:id="rId4"/>
              </a:rPr>
              <a:t>RKVM: </a:t>
            </a:r>
            <a:r>
              <a:rPr lang="en-US" sz="1800" b="1" dirty="0" smtClean="0">
                <a:solidFill>
                  <a:srgbClr val="004000"/>
                </a:solidFill>
                <a:hlinkClick r:id="rId4"/>
              </a:rPr>
              <a:t>RL SIM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5"/>
              </a:rPr>
              <a:t>TM: Intro to RL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6"/>
              </a:rPr>
              <a:t>GT: Active Speech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endParaRPr lang="en-US" sz="1800" b="1" dirty="0" smtClean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97625" y="3419475"/>
            <a:ext cx="2286000" cy="2286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97625" y="1163554"/>
            <a:ext cx="2286000" cy="225592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28887" y="2173274"/>
            <a:ext cx="2286000" cy="2492402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13"/>
          <p:cNvSpPr>
            <a:spLocks noGrp="1" noChangeArrowheads="1"/>
          </p:cNvSpPr>
          <p:nvPr>
            <p:ph type="body" idx="4294967295"/>
          </p:nvPr>
        </p:nvSpPr>
        <p:spPr>
          <a:xfrm>
            <a:off x="230188" y="653321"/>
            <a:ext cx="8458200" cy="4173512"/>
          </a:xfrm>
          <a:prstGeom prst="rect">
            <a:avLst/>
          </a:prstGeom>
        </p:spPr>
        <p:txBody>
          <a:bodyPr lIns="0" tIns="0" rIns="0" bIns="0"/>
          <a:lstStyle/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“The state” at step </a:t>
            </a:r>
            <a:r>
              <a:rPr lang="en-US" altLang="en-US" i="1" dirty="0" smtClean="0"/>
              <a:t>t </a:t>
            </a:r>
            <a:r>
              <a:rPr lang="en-US" altLang="en-US" b="1" dirty="0" smtClean="0"/>
              <a:t>refers to whatever information is available to the agent at step </a:t>
            </a:r>
            <a:r>
              <a:rPr lang="en-US" altLang="en-US" i="1" dirty="0" smtClean="0"/>
              <a:t>t</a:t>
            </a:r>
            <a:r>
              <a:rPr lang="en-US" altLang="en-US" b="1" i="1" dirty="0" smtClean="0"/>
              <a:t> </a:t>
            </a:r>
            <a:r>
              <a:rPr lang="en-US" altLang="en-US" b="1" dirty="0" smtClean="0"/>
              <a:t>about its environment.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The state can include immediate “sensations,” highly processed sensations, and structures built up over time from sequences of sensations. 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Ideally, a state should summarize past sensations so as to retain all “essential” information, i.e., it should have the Markov Property:</a:t>
            </a:r>
          </a:p>
          <a:p>
            <a:pPr marL="165100" indent="-165100">
              <a:spcBef>
                <a:spcPts val="3600"/>
              </a:spcBef>
              <a:spcAft>
                <a:spcPts val="1200"/>
              </a:spcAft>
              <a:buNone/>
            </a:pPr>
            <a:r>
              <a:rPr lang="en-US" altLang="en-US" b="1" dirty="0" smtClean="0"/>
              <a:t>	for all </a:t>
            </a:r>
            <a:r>
              <a:rPr lang="en-US" altLang="en-US" i="1" dirty="0" smtClean="0"/>
              <a:t>s</a:t>
            </a:r>
            <a:r>
              <a:rPr lang="en-US" altLang="en-US" dirty="0" smtClean="0"/>
              <a:t>’</a:t>
            </a:r>
            <a:r>
              <a:rPr lang="en-US" altLang="en-US" b="1" dirty="0" smtClean="0"/>
              <a:t>, </a:t>
            </a:r>
            <a:r>
              <a:rPr lang="en-US" altLang="en-US" i="1" dirty="0" smtClean="0"/>
              <a:t>r</a:t>
            </a:r>
            <a:r>
              <a:rPr lang="en-US" altLang="en-US" b="1" dirty="0" smtClean="0"/>
              <a:t>, and histories </a:t>
            </a:r>
            <a:r>
              <a:rPr lang="en-US" altLang="en-US" i="1" dirty="0" err="1" smtClean="0"/>
              <a:t>s</a:t>
            </a:r>
            <a:r>
              <a:rPr lang="en-US" altLang="en-US" i="1" baseline="-25000" dirty="0" err="1" smtClean="0"/>
              <a:t>t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a</a:t>
            </a:r>
            <a:r>
              <a:rPr lang="en-US" altLang="en-US" i="1" baseline="-25000" dirty="0" smtClean="0"/>
              <a:t>t</a:t>
            </a:r>
            <a:r>
              <a:rPr lang="en-US" altLang="en-US" dirty="0" smtClean="0"/>
              <a:t>, </a:t>
            </a:r>
            <a:r>
              <a:rPr lang="en-US" altLang="en-US" i="1" dirty="0" err="1" smtClean="0"/>
              <a:t>r</a:t>
            </a:r>
            <a:r>
              <a:rPr lang="en-US" altLang="en-US" i="1" baseline="-25000" dirty="0" err="1" smtClean="0"/>
              <a:t>t</a:t>
            </a:r>
            <a:r>
              <a:rPr lang="en-US" altLang="en-US" dirty="0" smtClean="0"/>
              <a:t>,</a:t>
            </a:r>
            <a:r>
              <a:rPr lang="en-US" altLang="en-US" i="1" dirty="0" smtClean="0"/>
              <a:t> s</a:t>
            </a:r>
            <a:r>
              <a:rPr lang="en-US" altLang="en-US" i="1" baseline="-25000" dirty="0" smtClean="0"/>
              <a:t>t-1</a:t>
            </a:r>
            <a:r>
              <a:rPr lang="en-US" altLang="en-US" dirty="0" smtClean="0"/>
              <a:t>,</a:t>
            </a:r>
            <a:r>
              <a:rPr lang="en-US" altLang="en-US" i="1" dirty="0" smtClean="0"/>
              <a:t> a</a:t>
            </a:r>
            <a:r>
              <a:rPr lang="en-US" altLang="en-US" i="1" baseline="-25000" dirty="0" smtClean="0"/>
              <a:t>t-1</a:t>
            </a:r>
            <a:r>
              <a:rPr lang="en-US" altLang="en-US" dirty="0" smtClean="0"/>
              <a:t>, …, r</a:t>
            </a:r>
            <a:r>
              <a:rPr lang="en-US" altLang="en-US" i="1" baseline="-25000" dirty="0" smtClean="0"/>
              <a:t>1</a:t>
            </a:r>
            <a:r>
              <a:rPr lang="en-US" altLang="en-US" dirty="0" smtClean="0"/>
              <a:t>, s</a:t>
            </a:r>
            <a:r>
              <a:rPr lang="en-US" altLang="en-US" baseline="-25000" dirty="0" smtClean="0"/>
              <a:t>0</a:t>
            </a:r>
            <a:r>
              <a:rPr lang="en-US" altLang="en-US" dirty="0" smtClean="0"/>
              <a:t>, a</a:t>
            </a:r>
            <a:r>
              <a:rPr lang="en-US" altLang="en-US" baseline="-25000" dirty="0" smtClean="0"/>
              <a:t>0</a:t>
            </a:r>
            <a:r>
              <a:rPr lang="en-US" altLang="en-US" b="1" dirty="0" smtClean="0"/>
              <a:t>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If a reinforcement learning task has the </a:t>
            </a:r>
            <a:r>
              <a:rPr lang="en-US" altLang="en-US" b="1" dirty="0" err="1" smtClean="0"/>
              <a:t>Markovian</a:t>
            </a:r>
            <a:r>
              <a:rPr lang="en-US" altLang="en-US" b="1" dirty="0" smtClean="0"/>
              <a:t> property, it is basically a </a:t>
            </a:r>
            <a:r>
              <a:rPr lang="en-US" altLang="en-US" b="1" dirty="0" smtClean="0">
                <a:solidFill>
                  <a:schemeClr val="accent1"/>
                </a:solidFill>
              </a:rPr>
              <a:t>Markov Decision Process </a:t>
            </a:r>
            <a:r>
              <a:rPr lang="en-US" altLang="en-US" b="1" dirty="0" smtClean="0"/>
              <a:t>(MDP). If state and action sets are finite, it is a </a:t>
            </a:r>
            <a:r>
              <a:rPr lang="en-US" altLang="en-US" b="1" dirty="0" smtClean="0">
                <a:solidFill>
                  <a:schemeClr val="accent1"/>
                </a:solidFill>
              </a:rPr>
              <a:t>finite MDP</a:t>
            </a:r>
            <a:r>
              <a:rPr lang="en-US" altLang="en-US" b="1" dirty="0" smtClean="0"/>
              <a:t> which consists of the usual parameters for a Markov model:</a:t>
            </a:r>
          </a:p>
          <a:p>
            <a:pPr marL="344488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The transition probability is given by: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endParaRPr lang="en-US" altLang="en-US" b="1" dirty="0" smtClean="0"/>
          </a:p>
          <a:p>
            <a:pPr marL="344488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and a slightly modified expression for the output probability at a state, called the reward probability in this context: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Markov Decision Processes</a:t>
            </a:r>
            <a:endParaRPr lang="en-US" b="1" dirty="0">
              <a:solidFill>
                <a:schemeClr val="accent2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8788" y="2803160"/>
          <a:ext cx="7315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4" name="Equation" r:id="rId3" imgW="7315200" imgH="291960" progId="Equation.3">
                  <p:embed/>
                </p:oleObj>
              </mc:Choice>
              <mc:Fallback>
                <p:oleObj name="Equation" r:id="rId3" imgW="73152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803160"/>
                        <a:ext cx="73152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660400" y="6107762"/>
          <a:ext cx="5803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5" name="Equation" r:id="rId5" imgW="5803560" imgH="342720" progId="Equation.3">
                  <p:embed/>
                </p:oleObj>
              </mc:Choice>
              <mc:Fallback>
                <p:oleObj name="Equation" r:id="rId5" imgW="58035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6107762"/>
                        <a:ext cx="58039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660400" y="4986755"/>
          <a:ext cx="5257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6" name="Equation" r:id="rId7" imgW="5257800" imgH="342720" progId="Equation.DSMT4">
                  <p:embed/>
                </p:oleObj>
              </mc:Choice>
              <mc:Fallback>
                <p:oleObj name="Equation" r:id="rId7" imgW="52578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986755"/>
                        <a:ext cx="52578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359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18"/>
          <p:cNvSpPr>
            <a:spLocks noGrp="1" noChangeArrowheads="1"/>
          </p:cNvSpPr>
          <p:nvPr>
            <p:ph type="body" idx="4294967295"/>
          </p:nvPr>
        </p:nvSpPr>
        <p:spPr>
          <a:xfrm>
            <a:off x="196122" y="684342"/>
            <a:ext cx="8153400" cy="2032000"/>
          </a:xfrm>
          <a:prstGeom prst="rect">
            <a:avLst/>
          </a:prstGeom>
        </p:spPr>
        <p:txBody>
          <a:bodyPr lIns="0" tIns="0" rIns="0" bIns="0"/>
          <a:lstStyle/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At each step, robot has to decide whether it should:</a:t>
            </a:r>
          </a:p>
          <a:p>
            <a:pPr marL="344488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 actively search for a can,</a:t>
            </a:r>
          </a:p>
          <a:p>
            <a:pPr marL="344488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wait for someone to bring it a can, or</a:t>
            </a:r>
          </a:p>
          <a:p>
            <a:pPr marL="344488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go to home base and recharge. 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Searching is better but runs down the battery; </a:t>
            </a:r>
            <a:br>
              <a:rPr lang="en-US" altLang="en-US" b="1" dirty="0" smtClean="0"/>
            </a:br>
            <a:r>
              <a:rPr lang="en-US" altLang="en-US" b="1" dirty="0" smtClean="0"/>
              <a:t>if runs out of power while searching, it has to be </a:t>
            </a:r>
            <a:br>
              <a:rPr lang="en-US" altLang="en-US" b="1" dirty="0" smtClean="0"/>
            </a:br>
            <a:r>
              <a:rPr lang="en-US" altLang="en-US" b="1" dirty="0" smtClean="0"/>
              <a:t>rescued (which is bad).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Decisions made on basis of current energy level: </a:t>
            </a:r>
            <a:r>
              <a:rPr lang="en-US" altLang="en-US" b="1" dirty="0" smtClean="0">
                <a:latin typeface="Courier" charset="0"/>
              </a:rPr>
              <a:t>high</a:t>
            </a:r>
            <a:r>
              <a:rPr lang="en-US" altLang="en-US" b="1" dirty="0" smtClean="0"/>
              <a:t>, </a:t>
            </a:r>
            <a:r>
              <a:rPr lang="en-US" altLang="en-US" b="1" dirty="0" smtClean="0">
                <a:latin typeface="Courier" charset="0"/>
              </a:rPr>
              <a:t>low</a:t>
            </a:r>
            <a:r>
              <a:rPr lang="en-US" altLang="en-US" b="1" dirty="0" smtClean="0"/>
              <a:t>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Reward = number of cans collected.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Example: Recycling Robot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6225" y="700608"/>
            <a:ext cx="2286000" cy="2492402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8331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5023" y="2314528"/>
            <a:ext cx="6514331" cy="4096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42" name="Object 14"/>
          <p:cNvGraphicFramePr>
            <a:graphicFrameLocks noChangeAspect="1"/>
          </p:cNvGraphicFramePr>
          <p:nvPr/>
        </p:nvGraphicFramePr>
        <p:xfrm>
          <a:off x="233363" y="690564"/>
          <a:ext cx="3838381" cy="1108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45" name="Equation" r:id="rId4" imgW="2552700" imgH="736600" progId="Equation.3">
                  <p:embed/>
                </p:oleObj>
              </mc:Choice>
              <mc:Fallback>
                <p:oleObj name="Equation" r:id="rId4" imgW="25527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690564"/>
                        <a:ext cx="3838381" cy="1108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5"/>
          <p:cNvGraphicFramePr>
            <a:graphicFrameLocks noChangeAspect="1"/>
          </p:cNvGraphicFramePr>
          <p:nvPr/>
        </p:nvGraphicFramePr>
        <p:xfrm>
          <a:off x="4119799" y="690563"/>
          <a:ext cx="4792426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46" name="Equation" r:id="rId6" imgW="2908300" imgH="673100" progId="Equation.DSMT4">
                  <p:embed/>
                </p:oleObj>
              </mc:Choice>
              <mc:Fallback>
                <p:oleObj name="Equation" r:id="rId6" imgW="2908300" imgH="673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799" y="690563"/>
                        <a:ext cx="4792426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 Recycling Robot MDP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903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233363" y="715963"/>
            <a:ext cx="8678862" cy="4065900"/>
          </a:xfrm>
          <a:prstGeom prst="rect">
            <a:avLst/>
          </a:prstGeom>
        </p:spPr>
        <p:txBody>
          <a:bodyPr lIns="0" tIns="0" rIns="0" bIns="0"/>
          <a:lstStyle/>
          <a:p>
            <a:pPr marL="165100" indent="-165100"/>
            <a:r>
              <a:rPr lang="en-US" altLang="en-US" b="1" dirty="0" smtClean="0"/>
              <a:t>The </a:t>
            </a:r>
            <a:r>
              <a:rPr lang="en-US" altLang="en-US" b="1" dirty="0" smtClean="0">
                <a:latin typeface="+mj-lt"/>
              </a:rPr>
              <a:t>value of a state is the expected return starting from that state; depends on the agent’s policy:</a:t>
            </a:r>
          </a:p>
          <a:p>
            <a:pPr marL="165100" indent="-165100"/>
            <a:endParaRPr lang="en-US" altLang="en-US" dirty="0" smtClean="0">
              <a:latin typeface="+mj-lt"/>
            </a:endParaRPr>
          </a:p>
          <a:p>
            <a:pPr marL="165100" indent="-165100"/>
            <a:endParaRPr lang="en-US" altLang="en-US" dirty="0" smtClean="0">
              <a:latin typeface="+mj-lt"/>
            </a:endParaRPr>
          </a:p>
          <a:p>
            <a:pPr marL="165100" indent="-165100"/>
            <a:endParaRPr lang="en-US" altLang="en-US" dirty="0" smtClean="0">
              <a:latin typeface="+mj-lt"/>
            </a:endParaRPr>
          </a:p>
          <a:p>
            <a:pPr marL="165100" indent="-165100"/>
            <a:endParaRPr lang="en-US" altLang="en-US" dirty="0" smtClean="0">
              <a:latin typeface="+mj-lt"/>
            </a:endParaRPr>
          </a:p>
          <a:p>
            <a:pPr marL="165100" indent="-165100"/>
            <a:r>
              <a:rPr lang="en-US" altLang="en-US" b="1" dirty="0" smtClean="0">
                <a:latin typeface="+mj-lt"/>
              </a:rPr>
              <a:t>The value of taking an action in a state under policy </a:t>
            </a:r>
            <a:r>
              <a:rPr lang="en-US" altLang="en-US" i="1" dirty="0" smtClean="0">
                <a:latin typeface="+mj-lt"/>
              </a:rPr>
              <a:t>p</a:t>
            </a:r>
            <a:r>
              <a:rPr lang="en-US" altLang="en-US" b="1" dirty="0" smtClean="0">
                <a:latin typeface="+mj-lt"/>
              </a:rPr>
              <a:t>  is the expected return starting </a:t>
            </a:r>
            <a:r>
              <a:rPr lang="en-US" altLang="en-US" b="1" dirty="0" smtClean="0"/>
              <a:t>from that state, taking that action, and thereafter following</a:t>
            </a:r>
            <a:r>
              <a:rPr lang="en-US" altLang="en-US" dirty="0" smtClean="0"/>
              <a:t> </a:t>
            </a:r>
            <a:r>
              <a:rPr lang="en-US" altLang="en-US" i="1" dirty="0" smtClean="0">
                <a:latin typeface="Symbol" charset="2"/>
              </a:rPr>
              <a:t>p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:</a:t>
            </a:r>
          </a:p>
        </p:txBody>
      </p:sp>
      <p:graphicFrame>
        <p:nvGraphicFramePr>
          <p:cNvPr id="11266" name="Object 21"/>
          <p:cNvGraphicFramePr>
            <a:graphicFrameLocks noChangeAspect="1"/>
          </p:cNvGraphicFramePr>
          <p:nvPr/>
        </p:nvGraphicFramePr>
        <p:xfrm>
          <a:off x="2007745" y="1427710"/>
          <a:ext cx="5144385" cy="116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69" name="Equation" r:id="rId3" imgW="2921000" imgH="660400" progId="Equation.3">
                  <p:embed/>
                </p:oleObj>
              </mc:Choice>
              <mc:Fallback>
                <p:oleObj name="Equation" r:id="rId3" imgW="29210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7745" y="1427710"/>
                        <a:ext cx="5144385" cy="1162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22"/>
          <p:cNvGraphicFramePr>
            <a:graphicFrameLocks noChangeAspect="1"/>
          </p:cNvGraphicFramePr>
          <p:nvPr/>
        </p:nvGraphicFramePr>
        <p:xfrm>
          <a:off x="1282388" y="3438005"/>
          <a:ext cx="7196138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70" name="Equation" r:id="rId5" imgW="3860800" imgH="660400" progId="Equation.DSMT4">
                  <p:embed/>
                </p:oleObj>
              </mc:Choice>
              <mc:Fallback>
                <p:oleObj name="Equation" r:id="rId5" imgW="3860800" imgH="660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388" y="3438005"/>
                        <a:ext cx="7196138" cy="123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Value Functions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23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7"/>
          <p:cNvGraphicFramePr>
            <a:graphicFrameLocks noChangeAspect="1"/>
          </p:cNvGraphicFramePr>
          <p:nvPr/>
        </p:nvGraphicFramePr>
        <p:xfrm>
          <a:off x="2328068" y="735794"/>
          <a:ext cx="4443413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02" name="Equation" r:id="rId3" imgW="2120900" imgH="736600" progId="Equation.3">
                  <p:embed/>
                </p:oleObj>
              </mc:Choice>
              <mc:Fallback>
                <p:oleObj name="Equation" r:id="rId3" imgW="21209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068" y="735794"/>
                        <a:ext cx="4443413" cy="154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28"/>
          <p:cNvSpPr>
            <a:spLocks noChangeArrowheads="1"/>
          </p:cNvSpPr>
          <p:nvPr/>
        </p:nvSpPr>
        <p:spPr bwMode="auto">
          <a:xfrm>
            <a:off x="186805" y="698292"/>
            <a:ext cx="18418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165100" indent="-165100">
              <a:buFont typeface="Arial" pitchFamily="34" charset="0"/>
              <a:buChar char="•"/>
            </a:pPr>
            <a:r>
              <a:rPr lang="en-US" altLang="en-US" sz="1800" b="1" baseline="0" dirty="0"/>
              <a:t>The basic idea</a:t>
            </a:r>
            <a:r>
              <a:rPr lang="en-US" altLang="en-US" baseline="0" dirty="0" smtClean="0"/>
              <a:t>:</a:t>
            </a:r>
            <a:endParaRPr lang="en-US" altLang="en-US" baseline="0" dirty="0"/>
          </a:p>
        </p:txBody>
      </p:sp>
      <p:graphicFrame>
        <p:nvGraphicFramePr>
          <p:cNvPr id="12291" name="Object 31"/>
          <p:cNvGraphicFramePr>
            <a:graphicFrameLocks noChangeAspect="1"/>
          </p:cNvGraphicFramePr>
          <p:nvPr/>
        </p:nvGraphicFramePr>
        <p:xfrm>
          <a:off x="2674937" y="2562486"/>
          <a:ext cx="37496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03" name="Equation" r:id="rId5" imgW="2044700" imgH="533400" progId="Equation.3">
                  <p:embed/>
                </p:oleObj>
              </mc:Choice>
              <mc:Fallback>
                <p:oleObj name="Equation" r:id="rId5" imgW="20447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37" y="2562486"/>
                        <a:ext cx="3749675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33"/>
          <p:cNvGraphicFramePr>
            <a:graphicFrameLocks noChangeAspect="1"/>
          </p:cNvGraphicFramePr>
          <p:nvPr/>
        </p:nvGraphicFramePr>
        <p:xfrm>
          <a:off x="2251869" y="3983012"/>
          <a:ext cx="46243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04" name="Equation" r:id="rId7" imgW="2413000" imgH="330200" progId="Equation.3">
                  <p:embed/>
                </p:oleObj>
              </mc:Choice>
              <mc:Fallback>
                <p:oleObj name="Equation" r:id="rId7" imgW="24130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869" y="3983012"/>
                        <a:ext cx="4624388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Bellman Equation for a Policy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186805" y="2169828"/>
            <a:ext cx="5386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165100" indent="-165100">
              <a:buFont typeface="Arial" pitchFamily="34" charset="0"/>
              <a:buChar char="•"/>
            </a:pPr>
            <a:r>
              <a:rPr lang="en-US" altLang="en-US" sz="1800" b="1" baseline="0" dirty="0" smtClean="0"/>
              <a:t>So:</a:t>
            </a:r>
            <a:endParaRPr lang="en-US" altLang="en-US" baseline="0" dirty="0"/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186805" y="3551420"/>
            <a:ext cx="42063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165100" indent="-165100">
              <a:buFont typeface="Arial" pitchFamily="34" charset="0"/>
              <a:buChar char="•"/>
            </a:pPr>
            <a:r>
              <a:rPr lang="en-US" altLang="en-US" sz="1800" b="1" baseline="0" dirty="0" smtClean="0"/>
              <a:t>Or,</a:t>
            </a:r>
            <a:r>
              <a:rPr lang="en-US" altLang="en-US" sz="1800" b="1" dirty="0" smtClean="0"/>
              <a:t> without the expectation operator:</a:t>
            </a:r>
            <a:endParaRPr lang="en-US" altLang="en-US" baseline="0" dirty="0"/>
          </a:p>
        </p:txBody>
      </p:sp>
      <p:pic>
        <p:nvPicPr>
          <p:cNvPr id="17" name="Picture 8" descr="prediction-backups.PS                                          00009CDADesire                         ABA78158: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43397" y="5301923"/>
            <a:ext cx="4228111" cy="137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1313305" y="5777875"/>
          <a:ext cx="9572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05" name="Equation" r:id="rId10" imgW="419100" imgH="177800" progId="Equation.3">
                  <p:embed/>
                </p:oleObj>
              </mc:Choice>
              <mc:Fallback>
                <p:oleObj name="Equation" r:id="rId10" imgW="4191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3305" y="5777875"/>
                        <a:ext cx="95726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6772275" y="5786775"/>
          <a:ext cx="95726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06" name="Equation" r:id="rId12" imgW="419100" imgH="203200" progId="Equation.DSMT4">
                  <p:embed/>
                </p:oleObj>
              </mc:Choice>
              <mc:Fallback>
                <p:oleObj name="Equation" r:id="rId12" imgW="4191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2275" y="5786775"/>
                        <a:ext cx="95726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186805" y="4724400"/>
            <a:ext cx="87317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buFont typeface="Arial" pitchFamily="34" charset="0"/>
              <a:buChar char="•"/>
            </a:pPr>
            <a:r>
              <a:rPr lang="en-US" altLang="en-US" sz="1800" b="1" baseline="0" dirty="0" smtClean="0"/>
              <a:t>This is a set of </a:t>
            </a:r>
            <a:r>
              <a:rPr lang="en-US" altLang="en-US" sz="1800" b="1" dirty="0" smtClean="0"/>
              <a:t>linear equations, one for each state. This reduces the problem of finding the optimal state sequence and action to a graph search:</a:t>
            </a:r>
            <a:endParaRPr lang="en-US" altLang="en-US" baseline="0" dirty="0"/>
          </a:p>
        </p:txBody>
      </p:sp>
    </p:spTree>
    <p:extLst>
      <p:ext uri="{BB962C8B-B14F-4D97-AF65-F5344CB8AC3E}">
        <p14:creationId xmlns:p14="http://schemas.microsoft.com/office/powerpoint/2010/main" val="307498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46"/>
          <p:cNvSpPr>
            <a:spLocks noGrp="1" noChangeArrowheads="1"/>
          </p:cNvSpPr>
          <p:nvPr>
            <p:ph type="body" idx="4294967295"/>
          </p:nvPr>
        </p:nvSpPr>
        <p:spPr>
          <a:xfrm>
            <a:off x="223838" y="647283"/>
            <a:ext cx="8318500" cy="4876800"/>
          </a:xfrm>
          <a:prstGeom prst="rect">
            <a:avLst/>
          </a:prstGeom>
        </p:spPr>
        <p:txBody>
          <a:bodyPr lIns="0" tIns="0" rIns="0" bIns="0"/>
          <a:lstStyle/>
          <a:p>
            <a:pPr marL="165100" indent="-165100"/>
            <a:r>
              <a:rPr lang="en-US" altLang="en-US" b="1" dirty="0" smtClean="0">
                <a:latin typeface="+mj-lt"/>
              </a:rPr>
              <a:t>For finite MDPs, policies can be partially ordered:</a:t>
            </a:r>
          </a:p>
          <a:p>
            <a:pPr marL="165100" indent="-165100">
              <a:spcBef>
                <a:spcPts val="4800"/>
              </a:spcBef>
              <a:spcAft>
                <a:spcPts val="1200"/>
              </a:spcAft>
            </a:pPr>
            <a:r>
              <a:rPr lang="en-US" altLang="en-US" b="1" dirty="0" smtClean="0">
                <a:latin typeface="+mj-lt"/>
              </a:rPr>
              <a:t>There is always at least one (and possibly many)  policy that is better than or equal to all the others. This is an optimal policy. We denote them all </a:t>
            </a:r>
            <a:r>
              <a:rPr lang="en-US" altLang="en-US" b="1" i="1" dirty="0" smtClean="0">
                <a:latin typeface="+mj-lt"/>
              </a:rPr>
              <a:t>p </a:t>
            </a:r>
            <a:r>
              <a:rPr lang="en-US" altLang="en-US" b="1" dirty="0" smtClean="0">
                <a:latin typeface="+mj-lt"/>
              </a:rPr>
              <a:t>*.</a:t>
            </a:r>
          </a:p>
          <a:p>
            <a:pPr marL="165100" indent="-165100">
              <a:spcBef>
                <a:spcPts val="0"/>
              </a:spcBef>
            </a:pPr>
            <a:r>
              <a:rPr lang="en-US" altLang="en-US" b="1" dirty="0" smtClean="0">
                <a:latin typeface="+mj-lt"/>
              </a:rPr>
              <a:t>Optimal policies share the same optimal state-value function:</a:t>
            </a:r>
          </a:p>
          <a:p>
            <a:pPr marL="165100" indent="-165100">
              <a:spcBef>
                <a:spcPts val="4800"/>
              </a:spcBef>
            </a:pPr>
            <a:r>
              <a:rPr lang="en-US" altLang="en-US" b="1" dirty="0" smtClean="0">
                <a:latin typeface="+mj-lt"/>
              </a:rPr>
              <a:t>Optimal policies also share the same optimal action-value function:</a:t>
            </a:r>
          </a:p>
          <a:p>
            <a:pPr marL="165100" indent="-165100">
              <a:spcBef>
                <a:spcPts val="4800"/>
              </a:spcBef>
            </a:pPr>
            <a:r>
              <a:rPr lang="en-US" altLang="en-US" b="1" dirty="0" smtClean="0"/>
              <a:t>This is the expected return for taking action </a:t>
            </a:r>
            <a:r>
              <a:rPr lang="en-US" altLang="en-US" i="1" dirty="0" smtClean="0"/>
              <a:t>a</a:t>
            </a:r>
            <a:r>
              <a:rPr lang="en-US" altLang="en-US" b="1" dirty="0" smtClean="0"/>
              <a:t> in state </a:t>
            </a:r>
            <a:r>
              <a:rPr lang="en-US" altLang="en-US" i="1" dirty="0" smtClean="0"/>
              <a:t>s </a:t>
            </a:r>
            <a:r>
              <a:rPr lang="en-US" altLang="en-US" b="1" dirty="0" smtClean="0"/>
              <a:t>and thereafter following an optimal policy.</a:t>
            </a:r>
            <a:endParaRPr lang="en-US" altLang="en-US" b="1" dirty="0" smtClean="0">
              <a:latin typeface="+mj-lt"/>
            </a:endParaRPr>
          </a:p>
        </p:txBody>
      </p:sp>
      <p:graphicFrame>
        <p:nvGraphicFramePr>
          <p:cNvPr id="14338" name="Object 42"/>
          <p:cNvGraphicFramePr>
            <a:graphicFrameLocks noChangeAspect="1"/>
          </p:cNvGraphicFramePr>
          <p:nvPr/>
        </p:nvGraphicFramePr>
        <p:xfrm>
          <a:off x="1721777" y="1053612"/>
          <a:ext cx="5700446" cy="375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0" name="Equation" r:id="rId3" imgW="3086100" imgH="203200" progId="Equation.3">
                  <p:embed/>
                </p:oleObj>
              </mc:Choice>
              <mc:Fallback>
                <p:oleObj name="Equation" r:id="rId3" imgW="30861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777" y="1053612"/>
                        <a:ext cx="5700446" cy="3757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7"/>
          <p:cNvGraphicFramePr>
            <a:graphicFrameLocks noChangeAspect="1"/>
          </p:cNvGraphicFramePr>
          <p:nvPr/>
        </p:nvGraphicFramePr>
        <p:xfrm>
          <a:off x="2935437" y="2731544"/>
          <a:ext cx="3273126" cy="434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1" name="Equation" r:id="rId5" imgW="2006600" imgH="266700" progId="Equation.3">
                  <p:embed/>
                </p:oleObj>
              </mc:Choice>
              <mc:Fallback>
                <p:oleObj name="Equation" r:id="rId5" imgW="2006600" imgH="266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437" y="2731544"/>
                        <a:ext cx="3273126" cy="4347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8"/>
          <p:cNvGraphicFramePr>
            <a:graphicFrameLocks noChangeAspect="1"/>
          </p:cNvGraphicFramePr>
          <p:nvPr/>
        </p:nvGraphicFramePr>
        <p:xfrm>
          <a:off x="1812092" y="3573387"/>
          <a:ext cx="5519816" cy="487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2" name="Equation" r:id="rId7" imgW="3022600" imgH="266700" progId="Equation.DSMT4">
                  <p:embed/>
                </p:oleObj>
              </mc:Choice>
              <mc:Fallback>
                <p:oleObj name="Equation" r:id="rId7" imgW="30226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092" y="3573387"/>
                        <a:ext cx="5519816" cy="487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Optimal Value Functions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843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8"/>
          <p:cNvGraphicFramePr>
            <a:graphicFrameLocks noChangeAspect="1"/>
          </p:cNvGraphicFramePr>
          <p:nvPr/>
        </p:nvGraphicFramePr>
        <p:xfrm>
          <a:off x="434975" y="1397002"/>
          <a:ext cx="5192713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1" name="Equation" r:id="rId3" imgW="2730500" imgH="1016000" progId="Equation.3">
                  <p:embed/>
                </p:oleObj>
              </mc:Choice>
              <mc:Fallback>
                <p:oleObj name="Equation" r:id="rId3" imgW="2730500" imgH="101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397002"/>
                        <a:ext cx="5192713" cy="193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179571" y="706386"/>
            <a:ext cx="8630649" cy="57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buFont typeface="Arial" pitchFamily="34" charset="0"/>
              <a:buChar char="•"/>
            </a:pPr>
            <a:r>
              <a:rPr lang="en-US" altLang="en-US" sz="1800" b="1" baseline="0" dirty="0"/>
              <a:t>The value of a state under an optimal policy must </a:t>
            </a:r>
            <a:r>
              <a:rPr lang="en-US" altLang="en-US" sz="1800" b="1" baseline="0" dirty="0" smtClean="0"/>
              <a:t>equal</a:t>
            </a:r>
            <a:r>
              <a:rPr lang="en-US" altLang="en-US" sz="1800" b="1" dirty="0" smtClean="0"/>
              <a:t> </a:t>
            </a:r>
            <a:r>
              <a:rPr lang="en-US" altLang="en-US" sz="1800" b="1" baseline="0" dirty="0" smtClean="0"/>
              <a:t>the </a:t>
            </a:r>
            <a:r>
              <a:rPr lang="en-US" altLang="en-US" sz="1800" b="1" baseline="0" dirty="0"/>
              <a:t>expected return for the best action from that state: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chemeClr val="accent2"/>
                </a:solidFill>
              </a:rPr>
              <a:t>Bellman Optimality Equation for </a:t>
            </a:r>
            <a:r>
              <a:rPr lang="en-US" altLang="en-US" b="1" i="1" dirty="0" smtClean="0">
                <a:solidFill>
                  <a:schemeClr val="accent2"/>
                </a:solidFill>
              </a:rPr>
              <a:t>V</a:t>
            </a:r>
            <a:r>
              <a:rPr lang="en-US" altLang="en-US" b="1" dirty="0" smtClean="0">
                <a:solidFill>
                  <a:schemeClr val="accent2"/>
                </a:solidFill>
              </a:rPr>
              <a:t>*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50165" y="3392123"/>
            <a:ext cx="86306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i="1" dirty="0" smtClean="0">
                <a:solidFill>
                  <a:schemeClr val="accent2"/>
                </a:solidFill>
              </a:rPr>
              <a:t>V</a:t>
            </a:r>
            <a:r>
              <a:rPr lang="en-US" altLang="en-US" sz="1800" b="1" dirty="0" smtClean="0">
                <a:solidFill>
                  <a:schemeClr val="accent2"/>
                </a:solidFill>
              </a:rPr>
              <a:t>* </a:t>
            </a:r>
            <a:r>
              <a:rPr lang="en-US" altLang="en-US" sz="1800" b="1" baseline="0" dirty="0" smtClean="0"/>
              <a:t>is the unique solution of this system of nonlinear equations.</a:t>
            </a:r>
            <a:endParaRPr lang="en-US" altLang="en-US" sz="1800" b="1" dirty="0"/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baseline="0" dirty="0" smtClean="0"/>
              <a:t>The</a:t>
            </a:r>
            <a:r>
              <a:rPr lang="en-US" altLang="en-US" sz="1800" b="1" dirty="0" smtClean="0"/>
              <a:t> optimal action is again found through the maximization process:</a:t>
            </a:r>
            <a:endParaRPr lang="en-US" altLang="en-US" sz="1800" b="1" baseline="0" dirty="0" smtClean="0"/>
          </a:p>
        </p:txBody>
      </p:sp>
      <p:graphicFrame>
        <p:nvGraphicFramePr>
          <p:cNvPr id="106500" name="Object 9"/>
          <p:cNvGraphicFramePr>
            <a:graphicFrameLocks noChangeAspect="1"/>
          </p:cNvGraphicFramePr>
          <p:nvPr/>
        </p:nvGraphicFramePr>
        <p:xfrm>
          <a:off x="449263" y="4293563"/>
          <a:ext cx="6226175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2" name="Equation" r:id="rId5" imgW="3035300" imgH="736600" progId="Equation.DSMT4">
                  <p:embed/>
                </p:oleObj>
              </mc:Choice>
              <mc:Fallback>
                <p:oleObj name="Equation" r:id="rId5" imgW="3035300" imgH="73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293563"/>
                        <a:ext cx="6226175" cy="150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83571" y="5853008"/>
            <a:ext cx="8630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i="1" dirty="0" smtClean="0">
                <a:solidFill>
                  <a:schemeClr val="accent2"/>
                </a:solidFill>
              </a:rPr>
              <a:t>Q</a:t>
            </a:r>
            <a:r>
              <a:rPr lang="en-US" altLang="en-US" sz="1800" b="1" dirty="0" smtClean="0">
                <a:solidFill>
                  <a:schemeClr val="accent2"/>
                </a:solidFill>
              </a:rPr>
              <a:t>* </a:t>
            </a:r>
            <a:r>
              <a:rPr lang="en-US" altLang="en-US" sz="1800" b="1" baseline="0" dirty="0" smtClean="0"/>
              <a:t>is the unique solution of this system of nonlinear equations.</a:t>
            </a:r>
          </a:p>
        </p:txBody>
      </p:sp>
    </p:spTree>
    <p:extLst>
      <p:ext uri="{BB962C8B-B14F-4D97-AF65-F5344CB8AC3E}">
        <p14:creationId xmlns:p14="http://schemas.microsoft.com/office/powerpoint/2010/main" val="2217686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0455" y="606895"/>
            <a:ext cx="8708712" cy="4876800"/>
          </a:xfrm>
          <a:prstGeom prst="rect">
            <a:avLst/>
          </a:prstGeom>
        </p:spPr>
        <p:txBody>
          <a:bodyPr lIns="0" tIns="0" rIns="0" bIns="0"/>
          <a:lstStyle/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Finding an optimal policy by solving the Bellman Optimality Equation requires the following:</a:t>
            </a:r>
          </a:p>
          <a:p>
            <a:pPr marL="344488" lvl="1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accurate knowledge of environment dynamics;</a:t>
            </a:r>
          </a:p>
          <a:p>
            <a:pPr marL="344488" lvl="1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we have enough space an time to do the computation;</a:t>
            </a:r>
          </a:p>
          <a:p>
            <a:pPr marL="344488" lvl="1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the Markov Property.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How much space and time do we need?</a:t>
            </a:r>
          </a:p>
          <a:p>
            <a:pPr marL="344488" lvl="1" indent="-22383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polynomial in number of states (via dynamic programming methods);</a:t>
            </a:r>
          </a:p>
          <a:p>
            <a:pPr marL="344488" lvl="1" indent="-22383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BUT, number of states is often huge (e.g., backgammon has about 10**20 states).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We usually have to settle for approximations.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Many RL methods can be understood as approximately solving the Bellman Optimality Equation.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 smtClean="0"/>
              <a:t>Solving the Bellman Optimality Equation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653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0455" y="606894"/>
            <a:ext cx="8739708" cy="5029407"/>
          </a:xfrm>
          <a:prstGeom prst="rect">
            <a:avLst/>
          </a:prstGeom>
        </p:spPr>
        <p:txBody>
          <a:bodyPr lIns="0" tIns="0" rIns="0" bIns="0"/>
          <a:lstStyle/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Q-learning is a reinforcement learning technique that works by learning an action-value function that gives the expected utility of taking a given action in a given state and following a fixed policy thereafter.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A strength with Q-learning is that it is able to compare the expected utility of the available actions without requiring a model of the environment.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The value </a:t>
            </a:r>
            <a:r>
              <a:rPr lang="en-US" i="1" dirty="0" smtClean="0"/>
              <a:t>Q(</a:t>
            </a:r>
            <a:r>
              <a:rPr lang="en-US" i="1" dirty="0" err="1" smtClean="0"/>
              <a:t>s,a</a:t>
            </a:r>
            <a:r>
              <a:rPr lang="en-US" i="1" dirty="0" smtClean="0"/>
              <a:t>)</a:t>
            </a:r>
            <a:r>
              <a:rPr lang="en-US" b="1" dirty="0" smtClean="0"/>
              <a:t> is defined to be the expected discounted sum of future payoffs obtained by taking action </a:t>
            </a:r>
            <a:r>
              <a:rPr lang="en-US" i="1" dirty="0" smtClean="0"/>
              <a:t>a</a:t>
            </a:r>
            <a:r>
              <a:rPr lang="en-US" b="1" dirty="0" smtClean="0"/>
              <a:t> from state</a:t>
            </a:r>
            <a:r>
              <a:rPr lang="en-US" i="1" dirty="0" smtClean="0"/>
              <a:t> s </a:t>
            </a:r>
            <a:r>
              <a:rPr lang="en-US" b="1" dirty="0" smtClean="0"/>
              <a:t>and following an optimal policy thereafter. Once these values have been learned, the optimal action from any state is the one with the highest Q-value.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The core of the algorithm is a simple value iteration update. For each state, </a:t>
            </a:r>
            <a:r>
              <a:rPr lang="en-US" i="1" dirty="0" smtClean="0"/>
              <a:t>s</a:t>
            </a:r>
            <a:r>
              <a:rPr lang="en-US" b="1" dirty="0" smtClean="0"/>
              <a:t>, from the state set </a:t>
            </a:r>
            <a:r>
              <a:rPr lang="en-US" i="1" dirty="0" smtClean="0"/>
              <a:t>S</a:t>
            </a:r>
            <a:r>
              <a:rPr lang="en-US" b="1" dirty="0" smtClean="0"/>
              <a:t>, and for each action, </a:t>
            </a:r>
            <a:r>
              <a:rPr lang="en-US" i="1" dirty="0" smtClean="0"/>
              <a:t>a</a:t>
            </a:r>
            <a:r>
              <a:rPr lang="en-US" b="1" dirty="0" smtClean="0"/>
              <a:t>, from the action set </a:t>
            </a:r>
            <a:r>
              <a:rPr lang="en-US" i="1" dirty="0" smtClean="0"/>
              <a:t>A</a:t>
            </a:r>
            <a:r>
              <a:rPr lang="en-US" b="1" dirty="0" smtClean="0"/>
              <a:t>, we can calculate an update to its expected discounted reward with the following expression:</a:t>
            </a:r>
          </a:p>
          <a:p>
            <a:pPr marL="165100" indent="-165100">
              <a:spcBef>
                <a:spcPts val="3600"/>
              </a:spcBef>
              <a:spcAft>
                <a:spcPts val="1200"/>
              </a:spcAft>
            </a:pPr>
            <a:r>
              <a:rPr lang="en-US" b="1" dirty="0" smtClean="0"/>
              <a:t>where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t</a:t>
            </a:r>
            <a:r>
              <a:rPr lang="en-US" b="1" dirty="0" smtClean="0"/>
              <a:t> is an observed real reward at time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b="1" dirty="0" smtClean="0"/>
              <a:t>, </a:t>
            </a:r>
            <a:r>
              <a:rPr lang="en-US" dirty="0" err="1" smtClean="0"/>
              <a:t>α</a:t>
            </a:r>
            <a:r>
              <a:rPr lang="en-US" i="1" baseline="-25000" dirty="0" err="1" smtClean="0"/>
              <a:t>t</a:t>
            </a:r>
            <a:r>
              <a:rPr lang="en-US" dirty="0" smtClean="0"/>
              <a:t>(</a:t>
            </a:r>
            <a:r>
              <a:rPr lang="en-US" i="1" dirty="0" err="1" smtClean="0"/>
              <a:t>s</a:t>
            </a:r>
            <a:r>
              <a:rPr lang="en-US" dirty="0" err="1" smtClean="0"/>
              <a:t>,</a:t>
            </a:r>
            <a:r>
              <a:rPr lang="en-US" i="1" dirty="0" err="1" smtClean="0"/>
              <a:t>a</a:t>
            </a:r>
            <a:r>
              <a:rPr lang="en-US" dirty="0" smtClean="0"/>
              <a:t>)</a:t>
            </a:r>
            <a:r>
              <a:rPr lang="en-US" b="1" dirty="0" smtClean="0"/>
              <a:t> are the learning rates such </a:t>
            </a:r>
            <a:r>
              <a:rPr lang="en-US" dirty="0" smtClean="0"/>
              <a:t>that 0 ≤ </a:t>
            </a:r>
            <a:r>
              <a:rPr lang="en-US" dirty="0" err="1" smtClean="0"/>
              <a:t>α</a:t>
            </a:r>
            <a:r>
              <a:rPr lang="en-US" i="1" baseline="-25000" dirty="0" err="1" smtClean="0"/>
              <a:t>t</a:t>
            </a:r>
            <a:r>
              <a:rPr lang="en-US" dirty="0" smtClean="0"/>
              <a:t>(</a:t>
            </a:r>
            <a:r>
              <a:rPr lang="en-US" i="1" dirty="0" err="1" smtClean="0"/>
              <a:t>s</a:t>
            </a:r>
            <a:r>
              <a:rPr lang="en-US" dirty="0" err="1" smtClean="0"/>
              <a:t>,</a:t>
            </a:r>
            <a:r>
              <a:rPr lang="en-US" i="1" dirty="0" err="1" smtClean="0"/>
              <a:t>a</a:t>
            </a:r>
            <a:r>
              <a:rPr lang="en-US" dirty="0" smtClean="0"/>
              <a:t>) ≤ 1</a:t>
            </a:r>
            <a:r>
              <a:rPr lang="en-US" b="1" dirty="0" smtClean="0"/>
              <a:t>, and </a:t>
            </a:r>
            <a:r>
              <a:rPr lang="en-US" dirty="0" smtClean="0"/>
              <a:t>γ</a:t>
            </a:r>
            <a:r>
              <a:rPr lang="en-US" b="1" dirty="0" smtClean="0"/>
              <a:t> is the discount factor such that </a:t>
            </a:r>
            <a:r>
              <a:rPr lang="en-US" dirty="0" smtClean="0"/>
              <a:t>0 ≤ γ &lt; 1</a:t>
            </a:r>
            <a:r>
              <a:rPr lang="en-US" b="1" dirty="0" smtClean="0"/>
              <a:t>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This can be thought of as incrementally maximizing the next step (one look ahead). May not produce the globally optimal solution.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 smtClean="0"/>
              <a:t>Q-Learning</a:t>
            </a:r>
            <a:r>
              <a:rPr lang="en-US" altLang="en-US" b="1" baseline="30000" dirty="0" smtClean="0"/>
              <a:t>*</a:t>
            </a:r>
            <a:endParaRPr lang="en-US" b="1" baseline="300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63122" y="6658380"/>
            <a:ext cx="4513038" cy="184666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200" b="1" kern="0" dirty="0" smtClean="0">
                <a:solidFill>
                  <a:schemeClr val="accent2"/>
                </a:solidFill>
                <a:latin typeface="+mn-lt"/>
              </a:rPr>
              <a:t>* From Wikipedia (http://en.wikipedia.org/wiki/Q-learning)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3838" y="4766869"/>
            <a:ext cx="6979500" cy="329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6059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Agent-environment interaction (states, actions, rewards)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Policy: stochastic rule for selecting actions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Return: the function of future rewards agent tries to maximize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Episodic and continuing tasks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Markov Property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Markov Decision Process</a:t>
            </a:r>
          </a:p>
          <a:p>
            <a:pPr marL="344488" lvl="1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Transition probabilities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Value functions</a:t>
            </a:r>
          </a:p>
          <a:p>
            <a:pPr marL="344488" lvl="1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State-value function for a policy</a:t>
            </a:r>
          </a:p>
          <a:p>
            <a:pPr marL="344488" lvl="1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Action-value function for a policy</a:t>
            </a:r>
          </a:p>
          <a:p>
            <a:pPr marL="344488" lvl="1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Optimal state-value function</a:t>
            </a:r>
          </a:p>
          <a:p>
            <a:pPr marL="344488" lvl="1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Optimal action-value function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Optimal value functions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Optimal policies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Bellman Equations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The need for approximation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Other forms of learning such as Q-learning.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3726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Attributions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These slides were originally developed by R.S. Sutton and A.G.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Barto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</a:t>
            </a:r>
            <a:r>
              <a:rPr lang="en-US" altLang="en-US" sz="1800" b="1" dirty="0" smtClean="0">
                <a:solidFill>
                  <a:schemeClr val="bg1"/>
                </a:solidFill>
                <a:hlinkClick r:id="rId2"/>
              </a:rPr>
              <a:t>Reinforcement Learning: An Introduction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. (They have been reformatted and slightly annotated to better integrate them into this course.)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original slides have been incorporated into many machine learning courses, including </a:t>
            </a:r>
            <a:r>
              <a:rPr lang="en-US" altLang="en-US" sz="1800" b="1" dirty="0" smtClean="0">
                <a:solidFill>
                  <a:schemeClr val="bg1"/>
                </a:solidFill>
                <a:hlinkClick r:id="rId3" invalidUrl="http://www.coral-lab.org/~oates/classes/2006/Machine Learning/web/RLProblem.ppt"/>
              </a:rPr>
              <a:t>Tim Oates’ Introduction </a:t>
            </a:r>
            <a:r>
              <a:rPr lang="en-US" altLang="en-US" sz="1800" b="1" smtClean="0">
                <a:solidFill>
                  <a:schemeClr val="bg1"/>
                </a:solidFill>
                <a:hlinkClick r:id="rId4" invalidUrl="http://www.coral-lab.org/~oates/classes/2006/Machine Learning/web/RLProblem.ppt"/>
              </a:rPr>
              <a:t>of Machine </a:t>
            </a:r>
            <a:r>
              <a:rPr lang="en-US" altLang="en-US" sz="1800" b="1" dirty="0" smtClean="0">
                <a:solidFill>
                  <a:schemeClr val="bg1"/>
                </a:solidFill>
                <a:hlinkClick r:id="rId5" invalidUrl="http://www.coral-lab.org/~oates/classes/2006/Machine Learning/web/RLProblem.ppt"/>
              </a:rPr>
              <a:t>Learning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which contains links to several good lectures on various topics in machine learning (and is where I first found these slides).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A slightly more advanced version of the same material is available as part of Andrew Moore’s excellent set of </a:t>
            </a:r>
            <a:r>
              <a:rPr lang="en-US" altLang="en-US" sz="1800" b="1" dirty="0" smtClean="0">
                <a:solidFill>
                  <a:schemeClr val="bg1"/>
                </a:solidFill>
                <a:hlinkClick r:id="rId6"/>
              </a:rPr>
              <a:t>statistical data mining tutorials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objectives of this lecture are:</a:t>
            </a:r>
          </a:p>
          <a:p>
            <a:pPr marL="344488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describe the RL problem;</a:t>
            </a:r>
          </a:p>
          <a:p>
            <a:pPr marL="344488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present idealized form of the RL problem for which we have precise theoretical results; </a:t>
            </a:r>
          </a:p>
          <a:p>
            <a:pPr marL="344488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introduce key components of the mathematics: value functions and Bellman equations;</a:t>
            </a:r>
          </a:p>
          <a:p>
            <a:pPr marL="344488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describe trade-offs between applicability and mathematical tractability.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03994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3695" y="679764"/>
            <a:ext cx="3337042" cy="2378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9"/>
          <p:cNvGraphicFramePr>
            <a:graphicFrameLocks noChangeAspect="1"/>
          </p:cNvGraphicFramePr>
          <p:nvPr/>
        </p:nvGraphicFramePr>
        <p:xfrm>
          <a:off x="228600" y="3419473"/>
          <a:ext cx="7631813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4203700" imgH="1117600" progId="Equation.DSMT4">
                  <p:embed/>
                </p:oleObj>
              </mc:Choice>
              <mc:Fallback>
                <p:oleObj name="Equation" r:id="rId4" imgW="4203700" imgH="1117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419473"/>
                        <a:ext cx="7631813" cy="202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205706" y="5785188"/>
            <a:ext cx="6738938" cy="639762"/>
            <a:chOff x="576" y="3533"/>
            <a:chExt cx="4245" cy="403"/>
          </a:xfrm>
        </p:grpSpPr>
        <p:sp>
          <p:nvSpPr>
            <p:cNvPr id="1032" name="Rectangle 32"/>
            <p:cNvSpPr>
              <a:spLocks noChangeArrowheads="1"/>
            </p:cNvSpPr>
            <p:nvPr/>
          </p:nvSpPr>
          <p:spPr bwMode="auto">
            <a:xfrm>
              <a:off x="1617" y="3803"/>
              <a:ext cx="42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</a:t>
              </a:r>
            </a:p>
          </p:txBody>
        </p:sp>
        <p:sp>
          <p:nvSpPr>
            <p:cNvPr id="1033" name="Oval 33"/>
            <p:cNvSpPr>
              <a:spLocks noChangeArrowheads="1"/>
            </p:cNvSpPr>
            <p:nvPr/>
          </p:nvSpPr>
          <p:spPr bwMode="auto">
            <a:xfrm>
              <a:off x="2732" y="3725"/>
              <a:ext cx="57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34" name="Oval 34"/>
            <p:cNvSpPr>
              <a:spLocks noChangeArrowheads="1"/>
            </p:cNvSpPr>
            <p:nvPr/>
          </p:nvSpPr>
          <p:spPr bwMode="auto">
            <a:xfrm>
              <a:off x="3673" y="3725"/>
              <a:ext cx="57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35" name="Oval 35"/>
            <p:cNvSpPr>
              <a:spLocks noChangeArrowheads="1"/>
            </p:cNvSpPr>
            <p:nvPr/>
          </p:nvSpPr>
          <p:spPr bwMode="auto">
            <a:xfrm>
              <a:off x="1178" y="3585"/>
              <a:ext cx="336" cy="330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36" name="Line 36"/>
            <p:cNvSpPr>
              <a:spLocks noChangeShapeType="1"/>
            </p:cNvSpPr>
            <p:nvPr/>
          </p:nvSpPr>
          <p:spPr bwMode="auto">
            <a:xfrm>
              <a:off x="1521" y="3750"/>
              <a:ext cx="591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37" name="Oval 37"/>
            <p:cNvSpPr>
              <a:spLocks noChangeArrowheads="1"/>
            </p:cNvSpPr>
            <p:nvPr/>
          </p:nvSpPr>
          <p:spPr bwMode="auto">
            <a:xfrm>
              <a:off x="1784" y="3725"/>
              <a:ext cx="57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38" name="Oval 38"/>
            <p:cNvSpPr>
              <a:spLocks noChangeArrowheads="1"/>
            </p:cNvSpPr>
            <p:nvPr/>
          </p:nvSpPr>
          <p:spPr bwMode="auto">
            <a:xfrm>
              <a:off x="2119" y="3585"/>
              <a:ext cx="336" cy="330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39" name="Line 39"/>
            <p:cNvSpPr>
              <a:spLocks noChangeShapeType="1"/>
            </p:cNvSpPr>
            <p:nvPr/>
          </p:nvSpPr>
          <p:spPr bwMode="auto">
            <a:xfrm>
              <a:off x="2462" y="3750"/>
              <a:ext cx="591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40" name="Oval 40"/>
            <p:cNvSpPr>
              <a:spLocks noChangeArrowheads="1"/>
            </p:cNvSpPr>
            <p:nvPr/>
          </p:nvSpPr>
          <p:spPr bwMode="auto">
            <a:xfrm>
              <a:off x="3060" y="3585"/>
              <a:ext cx="335" cy="330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41" name="Oval 41"/>
            <p:cNvSpPr>
              <a:spLocks noChangeArrowheads="1"/>
            </p:cNvSpPr>
            <p:nvPr/>
          </p:nvSpPr>
          <p:spPr bwMode="auto">
            <a:xfrm>
              <a:off x="4001" y="3585"/>
              <a:ext cx="335" cy="330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42" name="Line 42"/>
            <p:cNvSpPr>
              <a:spLocks noChangeShapeType="1"/>
            </p:cNvSpPr>
            <p:nvPr/>
          </p:nvSpPr>
          <p:spPr bwMode="auto">
            <a:xfrm>
              <a:off x="3402" y="3750"/>
              <a:ext cx="591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43" name="Line 43"/>
            <p:cNvSpPr>
              <a:spLocks noChangeShapeType="1"/>
            </p:cNvSpPr>
            <p:nvPr/>
          </p:nvSpPr>
          <p:spPr bwMode="auto">
            <a:xfrm flipH="1">
              <a:off x="961" y="3750"/>
              <a:ext cx="21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44" name="Rectangle 44"/>
            <p:cNvSpPr>
              <a:spLocks noChangeArrowheads="1"/>
            </p:cNvSpPr>
            <p:nvPr/>
          </p:nvSpPr>
          <p:spPr bwMode="auto">
            <a:xfrm>
              <a:off x="576" y="3582"/>
              <a:ext cx="239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b="1" baseline="0">
                  <a:latin typeface="Helvetica" charset="0"/>
                </a:rPr>
                <a:t>. . .</a:t>
              </a:r>
            </a:p>
          </p:txBody>
        </p:sp>
        <p:sp>
          <p:nvSpPr>
            <p:cNvPr id="1045" name="Rectangle 45"/>
            <p:cNvSpPr>
              <a:spLocks noChangeArrowheads="1"/>
            </p:cNvSpPr>
            <p:nvPr/>
          </p:nvSpPr>
          <p:spPr bwMode="auto">
            <a:xfrm>
              <a:off x="1287" y="3666"/>
              <a:ext cx="71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s</a:t>
              </a:r>
            </a:p>
          </p:txBody>
        </p:sp>
        <p:sp>
          <p:nvSpPr>
            <p:cNvPr id="1046" name="Rectangle 46"/>
            <p:cNvSpPr>
              <a:spLocks noChangeArrowheads="1"/>
            </p:cNvSpPr>
            <p:nvPr/>
          </p:nvSpPr>
          <p:spPr bwMode="auto">
            <a:xfrm>
              <a:off x="1344" y="3744"/>
              <a:ext cx="42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</a:t>
              </a:r>
            </a:p>
          </p:txBody>
        </p:sp>
        <p:sp>
          <p:nvSpPr>
            <p:cNvPr id="1047" name="Rectangle 47"/>
            <p:cNvSpPr>
              <a:spLocks noChangeArrowheads="1"/>
            </p:cNvSpPr>
            <p:nvPr/>
          </p:nvSpPr>
          <p:spPr bwMode="auto">
            <a:xfrm>
              <a:off x="1553" y="3726"/>
              <a:ext cx="90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a</a:t>
              </a:r>
            </a:p>
          </p:txBody>
        </p:sp>
        <p:sp>
          <p:nvSpPr>
            <p:cNvPr id="1048" name="Rectangle 48"/>
            <p:cNvSpPr>
              <a:spLocks noChangeArrowheads="1"/>
            </p:cNvSpPr>
            <p:nvPr/>
          </p:nvSpPr>
          <p:spPr bwMode="auto">
            <a:xfrm>
              <a:off x="1845" y="3533"/>
              <a:ext cx="71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r</a:t>
              </a:r>
            </a:p>
          </p:txBody>
        </p:sp>
        <p:sp>
          <p:nvSpPr>
            <p:cNvPr id="1049" name="Rectangle 49"/>
            <p:cNvSpPr>
              <a:spLocks noChangeArrowheads="1"/>
            </p:cNvSpPr>
            <p:nvPr/>
          </p:nvSpPr>
          <p:spPr bwMode="auto">
            <a:xfrm>
              <a:off x="1902" y="3611"/>
              <a:ext cx="210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</a:t>
              </a:r>
              <a:r>
                <a:rPr lang="en-US" altLang="en-US" sz="1600" baseline="0"/>
                <a:t> +1</a:t>
              </a:r>
            </a:p>
          </p:txBody>
        </p:sp>
        <p:sp>
          <p:nvSpPr>
            <p:cNvPr id="1050" name="Rectangle 50"/>
            <p:cNvSpPr>
              <a:spLocks noChangeArrowheads="1"/>
            </p:cNvSpPr>
            <p:nvPr/>
          </p:nvSpPr>
          <p:spPr bwMode="auto">
            <a:xfrm>
              <a:off x="2160" y="3630"/>
              <a:ext cx="71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s</a:t>
              </a:r>
            </a:p>
          </p:txBody>
        </p:sp>
        <p:sp>
          <p:nvSpPr>
            <p:cNvPr id="1051" name="Rectangle 51"/>
            <p:cNvSpPr>
              <a:spLocks noChangeArrowheads="1"/>
            </p:cNvSpPr>
            <p:nvPr/>
          </p:nvSpPr>
          <p:spPr bwMode="auto">
            <a:xfrm>
              <a:off x="2217" y="3707"/>
              <a:ext cx="210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 dirty="0"/>
                <a:t>t </a:t>
              </a:r>
              <a:r>
                <a:rPr lang="en-US" altLang="en-US" sz="1600" baseline="0" dirty="0"/>
                <a:t>+1</a:t>
              </a:r>
            </a:p>
          </p:txBody>
        </p:sp>
        <p:sp>
          <p:nvSpPr>
            <p:cNvPr id="1052" name="Rectangle 52"/>
            <p:cNvSpPr>
              <a:spLocks noChangeArrowheads="1"/>
            </p:cNvSpPr>
            <p:nvPr/>
          </p:nvSpPr>
          <p:spPr bwMode="auto">
            <a:xfrm>
              <a:off x="2522" y="3796"/>
              <a:ext cx="210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</a:t>
              </a:r>
              <a:r>
                <a:rPr lang="en-US" altLang="en-US" sz="1600" baseline="0"/>
                <a:t> +1</a:t>
              </a:r>
            </a:p>
          </p:txBody>
        </p:sp>
        <p:sp>
          <p:nvSpPr>
            <p:cNvPr id="1053" name="Rectangle 53"/>
            <p:cNvSpPr>
              <a:spLocks noChangeArrowheads="1"/>
            </p:cNvSpPr>
            <p:nvPr/>
          </p:nvSpPr>
          <p:spPr bwMode="auto">
            <a:xfrm>
              <a:off x="2458" y="3719"/>
              <a:ext cx="90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a</a:t>
              </a:r>
            </a:p>
          </p:txBody>
        </p:sp>
        <p:sp>
          <p:nvSpPr>
            <p:cNvPr id="1054" name="Rectangle 54"/>
            <p:cNvSpPr>
              <a:spLocks noChangeArrowheads="1"/>
            </p:cNvSpPr>
            <p:nvPr/>
          </p:nvSpPr>
          <p:spPr bwMode="auto">
            <a:xfrm>
              <a:off x="2757" y="3533"/>
              <a:ext cx="71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r</a:t>
              </a:r>
            </a:p>
          </p:txBody>
        </p:sp>
        <p:sp>
          <p:nvSpPr>
            <p:cNvPr id="1055" name="Rectangle 55"/>
            <p:cNvSpPr>
              <a:spLocks noChangeArrowheads="1"/>
            </p:cNvSpPr>
            <p:nvPr/>
          </p:nvSpPr>
          <p:spPr bwMode="auto">
            <a:xfrm>
              <a:off x="2814" y="3611"/>
              <a:ext cx="210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</a:t>
              </a:r>
              <a:r>
                <a:rPr lang="en-US" altLang="en-US" sz="1600" baseline="0"/>
                <a:t> +2</a:t>
              </a:r>
            </a:p>
          </p:txBody>
        </p:sp>
        <p:sp>
          <p:nvSpPr>
            <p:cNvPr id="1056" name="Rectangle 56"/>
            <p:cNvSpPr>
              <a:spLocks noChangeArrowheads="1"/>
            </p:cNvSpPr>
            <p:nvPr/>
          </p:nvSpPr>
          <p:spPr bwMode="auto">
            <a:xfrm>
              <a:off x="3092" y="3629"/>
              <a:ext cx="71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s</a:t>
              </a:r>
            </a:p>
          </p:txBody>
        </p:sp>
        <p:sp>
          <p:nvSpPr>
            <p:cNvPr id="1057" name="Rectangle 57"/>
            <p:cNvSpPr>
              <a:spLocks noChangeArrowheads="1"/>
            </p:cNvSpPr>
            <p:nvPr/>
          </p:nvSpPr>
          <p:spPr bwMode="auto">
            <a:xfrm>
              <a:off x="3150" y="3707"/>
              <a:ext cx="210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 </a:t>
              </a:r>
              <a:r>
                <a:rPr lang="en-US" altLang="en-US" sz="1600" baseline="0"/>
                <a:t>+2</a:t>
              </a:r>
            </a:p>
          </p:txBody>
        </p:sp>
        <p:sp>
          <p:nvSpPr>
            <p:cNvPr id="1058" name="Rectangle 58"/>
            <p:cNvSpPr>
              <a:spLocks noChangeArrowheads="1"/>
            </p:cNvSpPr>
            <p:nvPr/>
          </p:nvSpPr>
          <p:spPr bwMode="auto">
            <a:xfrm>
              <a:off x="3486" y="3796"/>
              <a:ext cx="210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</a:t>
              </a:r>
              <a:r>
                <a:rPr lang="en-US" altLang="en-US" sz="1600" baseline="0"/>
                <a:t> +2</a:t>
              </a:r>
            </a:p>
          </p:txBody>
        </p:sp>
        <p:sp>
          <p:nvSpPr>
            <p:cNvPr id="1059" name="Rectangle 59"/>
            <p:cNvSpPr>
              <a:spLocks noChangeArrowheads="1"/>
            </p:cNvSpPr>
            <p:nvPr/>
          </p:nvSpPr>
          <p:spPr bwMode="auto">
            <a:xfrm>
              <a:off x="3422" y="3719"/>
              <a:ext cx="90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a</a:t>
              </a:r>
            </a:p>
          </p:txBody>
        </p:sp>
        <p:sp>
          <p:nvSpPr>
            <p:cNvPr id="1060" name="Rectangle 60"/>
            <p:cNvSpPr>
              <a:spLocks noChangeArrowheads="1"/>
            </p:cNvSpPr>
            <p:nvPr/>
          </p:nvSpPr>
          <p:spPr bwMode="auto">
            <a:xfrm>
              <a:off x="3696" y="3552"/>
              <a:ext cx="71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r</a:t>
              </a:r>
            </a:p>
          </p:txBody>
        </p:sp>
        <p:sp>
          <p:nvSpPr>
            <p:cNvPr id="1061" name="Rectangle 61"/>
            <p:cNvSpPr>
              <a:spLocks noChangeArrowheads="1"/>
            </p:cNvSpPr>
            <p:nvPr/>
          </p:nvSpPr>
          <p:spPr bwMode="auto">
            <a:xfrm>
              <a:off x="3753" y="3630"/>
              <a:ext cx="210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</a:t>
              </a:r>
              <a:r>
                <a:rPr lang="en-US" altLang="en-US" sz="1600" baseline="0"/>
                <a:t> +3</a:t>
              </a:r>
            </a:p>
          </p:txBody>
        </p:sp>
        <p:sp>
          <p:nvSpPr>
            <p:cNvPr id="1062" name="Rectangle 62"/>
            <p:cNvSpPr>
              <a:spLocks noChangeArrowheads="1"/>
            </p:cNvSpPr>
            <p:nvPr/>
          </p:nvSpPr>
          <p:spPr bwMode="auto">
            <a:xfrm>
              <a:off x="4053" y="3631"/>
              <a:ext cx="71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s</a:t>
              </a:r>
            </a:p>
          </p:txBody>
        </p:sp>
        <p:sp>
          <p:nvSpPr>
            <p:cNvPr id="1063" name="Rectangle 63"/>
            <p:cNvSpPr>
              <a:spLocks noChangeArrowheads="1"/>
            </p:cNvSpPr>
            <p:nvPr/>
          </p:nvSpPr>
          <p:spPr bwMode="auto">
            <a:xfrm>
              <a:off x="4110" y="3707"/>
              <a:ext cx="210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 </a:t>
              </a:r>
              <a:r>
                <a:rPr lang="en-US" altLang="en-US" sz="1600" baseline="0"/>
                <a:t>+3</a:t>
              </a:r>
            </a:p>
          </p:txBody>
        </p:sp>
        <p:sp>
          <p:nvSpPr>
            <p:cNvPr id="1064" name="Line 64"/>
            <p:cNvSpPr>
              <a:spLocks noChangeShapeType="1"/>
            </p:cNvSpPr>
            <p:nvPr/>
          </p:nvSpPr>
          <p:spPr bwMode="auto">
            <a:xfrm flipH="1">
              <a:off x="4347" y="3750"/>
              <a:ext cx="21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endParaRPr lang="en-US"/>
            </a:p>
          </p:txBody>
        </p:sp>
        <p:sp>
          <p:nvSpPr>
            <p:cNvPr id="1065" name="Rectangle 65"/>
            <p:cNvSpPr>
              <a:spLocks noChangeArrowheads="1"/>
            </p:cNvSpPr>
            <p:nvPr/>
          </p:nvSpPr>
          <p:spPr bwMode="auto">
            <a:xfrm>
              <a:off x="4582" y="3589"/>
              <a:ext cx="239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b="1" baseline="0">
                  <a:latin typeface="Helvetica" charset="0"/>
                </a:rPr>
                <a:t>. . .</a:t>
              </a:r>
            </a:p>
          </p:txBody>
        </p:sp>
        <p:sp>
          <p:nvSpPr>
            <p:cNvPr id="1066" name="Rectangle 66"/>
            <p:cNvSpPr>
              <a:spLocks noChangeArrowheads="1"/>
            </p:cNvSpPr>
            <p:nvPr/>
          </p:nvSpPr>
          <p:spPr bwMode="auto">
            <a:xfrm>
              <a:off x="4404" y="3803"/>
              <a:ext cx="210" cy="133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1600" i="1" baseline="0"/>
                <a:t>t</a:t>
              </a:r>
              <a:r>
                <a:rPr lang="en-US" altLang="en-US" sz="1600" baseline="0"/>
                <a:t> +3</a:t>
              </a:r>
            </a:p>
          </p:txBody>
        </p:sp>
        <p:sp>
          <p:nvSpPr>
            <p:cNvPr id="1067" name="Rectangle 67"/>
            <p:cNvSpPr>
              <a:spLocks noChangeArrowheads="1"/>
            </p:cNvSpPr>
            <p:nvPr/>
          </p:nvSpPr>
          <p:spPr bwMode="auto">
            <a:xfrm>
              <a:off x="4340" y="3726"/>
              <a:ext cx="90" cy="174"/>
            </a:xfrm>
            <a:prstGeom prst="rect">
              <a:avLst/>
            </a:prstGeom>
            <a:noFill/>
            <a:ln w="12700" cmpd="tri">
              <a:noFill/>
              <a:miter lim="800000"/>
              <a:headEnd/>
              <a:tailEnd/>
            </a:ln>
          </p:spPr>
          <p:txBody>
            <a:bodyPr wrap="none" lIns="4089" tIns="1636" rIns="4089" bIns="1636">
              <a:spAutoFit/>
            </a:bodyPr>
            <a:lstStyle/>
            <a:p>
              <a:pPr defTabSz="809625">
                <a:lnSpc>
                  <a:spcPct val="85000"/>
                </a:lnSpc>
              </a:pPr>
              <a:r>
                <a:rPr lang="en-US" altLang="en-US" sz="2100" i="1" baseline="0"/>
                <a:t>a</a:t>
              </a:r>
            </a:p>
          </p:txBody>
        </p:sp>
      </p:grp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The Agent-Environment Interface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50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The Agent Learns A Policy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20"/>
          <p:cNvSpPr txBox="1">
            <a:spLocks noChangeArrowheads="1"/>
          </p:cNvSpPr>
          <p:nvPr/>
        </p:nvSpPr>
        <p:spPr>
          <a:xfrm>
            <a:off x="183630" y="667885"/>
            <a:ext cx="8232775" cy="5418121"/>
          </a:xfrm>
          <a:prstGeom prst="rect">
            <a:avLst/>
          </a:prstGeom>
        </p:spPr>
        <p:txBody>
          <a:bodyPr lIns="0" tIns="0" rIns="0" bIns="0"/>
          <a:lstStyle/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Definition of a policy:</a:t>
            </a:r>
            <a:endParaRPr lang="en-US" altLang="en-US" sz="1800" b="1" kern="0" dirty="0" smtClean="0">
              <a:latin typeface="+mn-lt"/>
            </a:endParaRPr>
          </a:p>
          <a:p>
            <a:pPr marL="350838" lvl="0" indent="-182563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Policy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</a:t>
            </a:r>
            <a:r>
              <a:rPr lang="en-US" altLang="en-US" sz="1800" b="1" kern="0" dirty="0" smtClean="0"/>
              <a:t> state </a:t>
            </a:r>
            <a:r>
              <a:rPr lang="en-US" altLang="en-US" sz="1800" kern="0" dirty="0" smtClean="0"/>
              <a:t>t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altLang="en-US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π</a:t>
            </a:r>
            <a:r>
              <a:rPr kumimoji="0" lang="en-US" altLang="en-US" sz="180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t</a:t>
            </a:r>
            <a:r>
              <a:rPr lang="en-US" altLang="en-US" sz="1800" b="1" kern="0" noProof="0" dirty="0" smtClean="0">
                <a:sym typeface="Symbol"/>
              </a:rPr>
              <a:t> </a:t>
            </a:r>
            <a:r>
              <a:rPr lang="en-US" altLang="en-US" sz="1800" b="1" kern="0" dirty="0" smtClean="0"/>
              <a:t>, is a mapping from states to action probabilities.</a:t>
            </a:r>
          </a:p>
          <a:p>
            <a:pPr marL="350838" lvl="0" indent="-182563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kern="0" dirty="0" smtClean="0">
                <a:sym typeface="Symbol"/>
              </a:rPr>
              <a:t>π</a:t>
            </a:r>
            <a:r>
              <a:rPr lang="en-US" altLang="en-US" sz="1800" kern="0" baseline="-25000" dirty="0" smtClean="0">
                <a:sym typeface="Symbol"/>
              </a:rPr>
              <a:t>t </a:t>
            </a:r>
            <a:r>
              <a:rPr lang="en-US" altLang="en-US" sz="1800" kern="0" dirty="0" smtClean="0"/>
              <a:t>(</a:t>
            </a:r>
            <a:r>
              <a:rPr lang="en-US" altLang="en-US" sz="1800" kern="0" dirty="0" err="1" smtClean="0"/>
              <a:t>s,a</a:t>
            </a:r>
            <a:r>
              <a:rPr lang="en-US" altLang="en-US" sz="1800" kern="0" dirty="0" smtClean="0"/>
              <a:t>)</a:t>
            </a:r>
            <a:r>
              <a:rPr lang="en-US" altLang="en-US" sz="1800" b="1" kern="0" dirty="0" smtClean="0"/>
              <a:t> </a:t>
            </a:r>
            <a:r>
              <a:rPr lang="en-US" altLang="en-US" sz="1800" kern="0" dirty="0" smtClean="0"/>
              <a:t>=</a:t>
            </a:r>
            <a:r>
              <a:rPr lang="en-US" altLang="en-US" sz="1800" b="1" kern="0" dirty="0" smtClean="0"/>
              <a:t> probability that </a:t>
            </a:r>
            <a:r>
              <a:rPr lang="en-US" altLang="en-US" sz="1800" kern="0" dirty="0" smtClean="0"/>
              <a:t>a</a:t>
            </a:r>
            <a:r>
              <a:rPr lang="en-US" altLang="en-US" sz="1800" kern="0" baseline="-25000" dirty="0" smtClean="0"/>
              <a:t>t</a:t>
            </a:r>
            <a:r>
              <a:rPr lang="en-US" altLang="en-US" sz="1800" kern="0" dirty="0" smtClean="0"/>
              <a:t> = a </a:t>
            </a:r>
            <a:r>
              <a:rPr lang="en-US" altLang="en-US" sz="1800" b="1" kern="0" dirty="0" smtClean="0"/>
              <a:t>when </a:t>
            </a:r>
            <a:r>
              <a:rPr lang="en-US" altLang="en-US" sz="1800" kern="0" dirty="0" err="1" smtClean="0"/>
              <a:t>s</a:t>
            </a:r>
            <a:r>
              <a:rPr lang="en-US" altLang="en-US" sz="1800" kern="0" baseline="-25000" dirty="0" err="1" smtClean="0"/>
              <a:t>t</a:t>
            </a:r>
            <a:r>
              <a:rPr lang="en-US" altLang="en-US" sz="1800" kern="0" dirty="0" smtClean="0"/>
              <a:t> = s</a:t>
            </a:r>
            <a:r>
              <a:rPr lang="en-US" altLang="en-US" sz="1800" b="1" kern="0" dirty="0" smtClean="0"/>
              <a:t>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Reinforcement learning methods specify how the agent changes its policy as a result of experience.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Roughly, the agent’s goal is to get as much reward as it can over the long run.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Learning can occur in several ways:</a:t>
            </a:r>
          </a:p>
          <a:p>
            <a:pPr marL="344488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Adaptation of classifier parameters based on prior and current data (e.g., many help systems now ask you “was this answer helpful to you”).</a:t>
            </a:r>
          </a:p>
          <a:p>
            <a:pPr marL="344488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Selection of the most appropriate next training pattern during classifier training (e.g., active learning).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Common algorithm design issues include rate of convergence, bias vs. variance, adaptation speed, and batch vs. incremental adaptation. </a:t>
            </a:r>
          </a:p>
        </p:txBody>
      </p:sp>
    </p:spTree>
    <p:extLst>
      <p:ext uri="{BB962C8B-B14F-4D97-AF65-F5344CB8AC3E}">
        <p14:creationId xmlns:p14="http://schemas.microsoft.com/office/powerpoint/2010/main" val="175463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2"/>
          <p:cNvSpPr>
            <a:spLocks noGrp="1" noChangeArrowheads="1"/>
          </p:cNvSpPr>
          <p:nvPr>
            <p:ph type="body" idx="4294967295"/>
          </p:nvPr>
        </p:nvSpPr>
        <p:spPr>
          <a:xfrm>
            <a:off x="183629" y="659984"/>
            <a:ext cx="8723833" cy="4876800"/>
          </a:xfrm>
          <a:prstGeom prst="rect">
            <a:avLst/>
          </a:prstGeom>
        </p:spPr>
        <p:txBody>
          <a:bodyPr lIns="0" tIns="0" rIns="0" bIns="0"/>
          <a:lstStyle/>
          <a:p>
            <a:pPr marL="165100" indent="-1651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Time steps need not refer to fixed intervals of real time (e.g., each new training pattern can be considered a time step).</a:t>
            </a:r>
          </a:p>
          <a:p>
            <a:pPr marL="165100" indent="-1651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Actions can be low level (e.g., voltages to motors), or high level (e.g., accept a job offer), “mental” (e.g., shift in focus of attention), etc. Actions can be rule-based (e.g., user expresses a preference) or mathematics-based (e.g., assignment of a class or update of a probability).</a:t>
            </a:r>
          </a:p>
          <a:p>
            <a:pPr marL="165100" indent="-1651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States can be low-level “sensations”, or they can be abstract, symbolic, based on memory, or subjective (e.g., the state of being “surprised” or “lost”). </a:t>
            </a:r>
          </a:p>
          <a:p>
            <a:pPr marL="165100" indent="-1651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States can be hidden or observable.</a:t>
            </a:r>
          </a:p>
          <a:p>
            <a:pPr marL="165100" indent="-1651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A reinforcement learning (RL) agent is not like a whole animal or robot, which consist of many RL agents as well as other components.</a:t>
            </a:r>
          </a:p>
          <a:p>
            <a:pPr marL="165100" indent="-1651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The environment is not necessarily unknown to the agent, only incompletely controllable.</a:t>
            </a:r>
          </a:p>
          <a:p>
            <a:pPr marL="165100" indent="-1651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Reward computation is in the agent’s environment because the agent cannot change it arbitrarily.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chemeClr val="accent2"/>
                </a:solidFill>
              </a:rPr>
              <a:t>Getting the Degree of Abstraction Right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4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6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684759"/>
            <a:ext cx="8693150" cy="2777969"/>
          </a:xfrm>
          <a:prstGeom prst="rect">
            <a:avLst/>
          </a:prstGeom>
        </p:spPr>
        <p:txBody>
          <a:bodyPr lIns="0" tIns="0" rIns="0" bIns="0"/>
          <a:lstStyle/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Is a scalar reward signal an adequate notion of a goal? Perhaps not, but it is surprisingly flexible.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A goal should specify what we want to achieve, not how we want to achieve it.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A goal must be outside the agent’s direct control — thus outside the agent.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The agent must be able to measure success:</a:t>
            </a:r>
          </a:p>
          <a:p>
            <a:pPr marL="344488" lvl="1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explicitly</a:t>
            </a:r>
          </a:p>
          <a:p>
            <a:pPr marL="344488" lvl="1" indent="-179388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b="1" dirty="0" smtClean="0"/>
              <a:t>frequently during its lifespan</a:t>
            </a:r>
            <a:r>
              <a:rPr lang="en-US" altLang="en-US" dirty="0" smtClean="0"/>
              <a:t>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chemeClr val="accent2"/>
                </a:solidFill>
              </a:rPr>
              <a:t>Goals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355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chemeClr val="accent2"/>
                </a:solidFill>
              </a:rPr>
              <a:t>Returns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1" name="Rectangle 62"/>
          <p:cNvSpPr txBox="1">
            <a:spLocks noChangeArrowheads="1"/>
          </p:cNvSpPr>
          <p:nvPr/>
        </p:nvSpPr>
        <p:spPr>
          <a:xfrm>
            <a:off x="198620" y="684759"/>
            <a:ext cx="8693150" cy="3047792"/>
          </a:xfrm>
          <a:prstGeom prst="rect">
            <a:avLst/>
          </a:prstGeom>
        </p:spPr>
        <p:txBody>
          <a:bodyPr lIns="0" tIns="0" rIns="0" bIns="0"/>
          <a:lstStyle/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the sequence of rewards after step </a:t>
            </a:r>
            <a:r>
              <a:rPr lang="en-US" altLang="en-US" sz="1800" i="1" kern="0" dirty="0" smtClean="0">
                <a:latin typeface="+mn-lt"/>
              </a:rPr>
              <a:t>t</a:t>
            </a:r>
            <a:r>
              <a:rPr lang="en-US" altLang="en-US" sz="1800" b="1" kern="0" dirty="0" smtClean="0">
                <a:latin typeface="+mn-lt"/>
              </a:rPr>
              <a:t> is </a:t>
            </a:r>
            <a:r>
              <a:rPr lang="en-US" altLang="en-US" sz="1800" i="1" kern="0" dirty="0" smtClean="0">
                <a:latin typeface="+mn-lt"/>
              </a:rPr>
              <a:t>r</a:t>
            </a:r>
            <a:r>
              <a:rPr lang="en-US" altLang="en-US" sz="1800" i="1" kern="0" baseline="-25000" dirty="0" smtClean="0">
                <a:latin typeface="+mn-lt"/>
              </a:rPr>
              <a:t>t+1</a:t>
            </a:r>
            <a:r>
              <a:rPr lang="en-US" altLang="en-US" sz="1800" i="1" kern="0" dirty="0" smtClean="0">
                <a:latin typeface="+mn-lt"/>
              </a:rPr>
              <a:t>, r</a:t>
            </a:r>
            <a:r>
              <a:rPr lang="en-US" altLang="en-US" sz="1800" i="1" kern="0" baseline="-25000" dirty="0" smtClean="0">
                <a:latin typeface="+mn-lt"/>
              </a:rPr>
              <a:t>t+2</a:t>
            </a:r>
            <a:r>
              <a:rPr lang="en-US" altLang="en-US" sz="1800" i="1" kern="0" dirty="0" smtClean="0">
                <a:latin typeface="+mn-lt"/>
              </a:rPr>
              <a:t>,… </a:t>
            </a:r>
            <a:r>
              <a:rPr lang="en-US" altLang="en-US" sz="1800" b="1" kern="0" dirty="0" smtClean="0">
                <a:latin typeface="+mn-lt"/>
              </a:rPr>
              <a:t>What do we want to maximize?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general, we want to maximize the expected return, </a:t>
            </a:r>
            <a:r>
              <a:rPr kumimoji="0" lang="en-US" altLang="en-US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E[</a:t>
            </a:r>
            <a:r>
              <a:rPr kumimoji="0" lang="en-US" altLang="en-US" sz="18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US" altLang="en-US" sz="180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altLang="en-US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for each step </a:t>
            </a:r>
            <a:r>
              <a:rPr lang="en-US" altLang="en-US" sz="1800" i="1" kern="0" dirty="0" smtClean="0"/>
              <a:t>t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where </a:t>
            </a:r>
            <a:r>
              <a:rPr lang="en-US" altLang="en-US" sz="1800" i="1" kern="0" dirty="0" err="1" smtClean="0"/>
              <a:t>R</a:t>
            </a:r>
            <a:r>
              <a:rPr lang="en-US" altLang="en-US" sz="1800" i="1" kern="0" baseline="-25000" dirty="0" err="1" smtClean="0"/>
              <a:t>t</a:t>
            </a:r>
            <a:r>
              <a:rPr kumimoji="0" lang="en-US" altLang="en-US" sz="18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lang="en-US" altLang="en-US" sz="1800" i="1" kern="0" dirty="0" smtClean="0"/>
              <a:t>r</a:t>
            </a:r>
            <a:r>
              <a:rPr lang="en-US" altLang="en-US" sz="1800" i="1" kern="0" baseline="-25000" dirty="0" smtClean="0"/>
              <a:t>t+1</a:t>
            </a:r>
            <a:r>
              <a:rPr kumimoji="0" lang="en-US" altLang="en-US" sz="18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</a:t>
            </a:r>
            <a:r>
              <a:rPr lang="en-US" altLang="en-US" sz="1800" i="1" kern="0" dirty="0" smtClean="0"/>
              <a:t> r</a:t>
            </a:r>
            <a:r>
              <a:rPr lang="en-US" altLang="en-US" sz="1800" i="1" kern="0" baseline="-25000" dirty="0" smtClean="0"/>
              <a:t>t+2</a:t>
            </a:r>
            <a:r>
              <a:rPr kumimoji="0" lang="en-US" altLang="en-US" sz="18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… + </a:t>
            </a:r>
            <a:r>
              <a:rPr kumimoji="0" lang="en-US" altLang="en-US" sz="18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US" altLang="en-US" sz="180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where </a:t>
            </a:r>
            <a:r>
              <a:rPr kumimoji="0" lang="en-US" altLang="en-US" sz="18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final time step at which a terminal state is reached, ending an episode. (You can view this as a variant of the forward backward calculation in HMMs.)</a:t>
            </a:r>
          </a:p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en-US" sz="1800" b="1" kern="0" dirty="0" smtClean="0">
                <a:latin typeface="+mn-lt"/>
              </a:rPr>
              <a:t>Here </a:t>
            </a:r>
            <a:r>
              <a:rPr lang="en-US" altLang="en-US" sz="1800" b="1" kern="0" dirty="0" smtClean="0">
                <a:solidFill>
                  <a:schemeClr val="accent1"/>
                </a:solidFill>
                <a:latin typeface="+mn-lt"/>
              </a:rPr>
              <a:t>episodic tasks </a:t>
            </a:r>
            <a:r>
              <a:rPr lang="en-US" altLang="en-US" sz="1800" b="1" kern="0" dirty="0" smtClean="0">
                <a:latin typeface="+mn-lt"/>
              </a:rPr>
              <a:t>denote a complete transaction (e.g., a play of a game, a trip through a maze, a phone call to a support line).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n-US" sz="1800" b="1" dirty="0" smtClean="0"/>
              <a:t>Some tasks do not have a natural episode and can be considered </a:t>
            </a:r>
            <a:r>
              <a:rPr lang="en-US" altLang="en-US" sz="1800" b="1" dirty="0" smtClean="0">
                <a:solidFill>
                  <a:schemeClr val="accent1"/>
                </a:solidFill>
              </a:rPr>
              <a:t>continuing tasks</a:t>
            </a:r>
            <a:r>
              <a:rPr lang="en-US" altLang="en-US" sz="1800" dirty="0" smtClean="0"/>
              <a:t>. </a:t>
            </a:r>
            <a:r>
              <a:rPr lang="en-US" altLang="en-US" sz="1800" b="1" dirty="0" smtClean="0"/>
              <a:t>For these tasks, we can define the return as:</a:t>
            </a:r>
          </a:p>
          <a:p>
            <a:pPr marL="165100" indent="-165100">
              <a:spcBef>
                <a:spcPts val="3600"/>
              </a:spcBef>
              <a:spcAft>
                <a:spcPts val="1200"/>
              </a:spcAft>
            </a:pPr>
            <a:r>
              <a:rPr lang="en-US" altLang="en-US" sz="1800" b="1" dirty="0" smtClean="0"/>
              <a:t>	where </a:t>
            </a:r>
            <a:r>
              <a:rPr lang="en-US" altLang="en-US" sz="1800" b="1" dirty="0" err="1" smtClean="0"/>
              <a:t>γ</a:t>
            </a:r>
            <a:r>
              <a:rPr lang="en-US" altLang="en-US" sz="1800" b="1" dirty="0" smtClean="0">
                <a:sym typeface="Symbol"/>
              </a:rPr>
              <a:t> is the discounting rate and </a:t>
            </a:r>
            <a:r>
              <a:rPr lang="en-US" altLang="en-US" sz="1800" dirty="0" smtClean="0">
                <a:sym typeface="Symbol"/>
              </a:rPr>
              <a:t>0 ≤ </a:t>
            </a:r>
            <a:r>
              <a:rPr lang="en-US" altLang="en-US" sz="1800" b="1" dirty="0" err="1"/>
              <a:t>γ</a:t>
            </a:r>
            <a:r>
              <a:rPr lang="en-US" altLang="en-US" sz="1800" dirty="0" smtClean="0">
                <a:sym typeface="Symbol"/>
              </a:rPr>
              <a:t> ≤ 1</a:t>
            </a:r>
            <a:r>
              <a:rPr lang="en-US" altLang="en-US" sz="1800" b="1" dirty="0" smtClean="0">
                <a:sym typeface="Symbol"/>
              </a:rPr>
              <a:t>. </a:t>
            </a:r>
            <a:r>
              <a:rPr lang="en-US" altLang="en-US" sz="1800" b="1" dirty="0" err="1"/>
              <a:t>γ</a:t>
            </a:r>
            <a:r>
              <a:rPr lang="en-US" altLang="en-US" sz="1800" b="1" dirty="0" smtClean="0">
                <a:sym typeface="Symbol"/>
              </a:rPr>
              <a:t> close to zero favors short-term returns (shortsighted) while </a:t>
            </a:r>
            <a:r>
              <a:rPr lang="en-US" altLang="en-US" sz="1800" b="1" dirty="0" err="1"/>
              <a:t>γ</a:t>
            </a:r>
            <a:r>
              <a:rPr lang="en-US" altLang="en-US" sz="1800" dirty="0" smtClean="0">
                <a:sym typeface="Symbol"/>
              </a:rPr>
              <a:t> </a:t>
            </a:r>
            <a:r>
              <a:rPr lang="en-US" altLang="en-US" sz="1800" b="1" dirty="0" smtClean="0">
                <a:sym typeface="Symbol"/>
              </a:rPr>
              <a:t>close to</a:t>
            </a:r>
            <a:r>
              <a:rPr lang="en-US" altLang="en-US" sz="1800" dirty="0" smtClean="0">
                <a:sym typeface="Symbol"/>
              </a:rPr>
              <a:t> 1 </a:t>
            </a:r>
            <a:r>
              <a:rPr lang="en-US" altLang="en-US" sz="1800" b="1" dirty="0" smtClean="0">
                <a:sym typeface="Symbol"/>
              </a:rPr>
              <a:t>favors long-term returns. </a:t>
            </a:r>
            <a:r>
              <a:rPr lang="en-US" altLang="en-US" sz="1800" b="1" dirty="0" err="1"/>
              <a:t>γ</a:t>
            </a:r>
            <a:r>
              <a:rPr lang="en-US" altLang="en-US" sz="1800" b="1" dirty="0" smtClean="0">
                <a:sym typeface="Symbol"/>
              </a:rPr>
              <a:t> can also be thought of as a “forgetting factor” in that, since it is less than one, it weights near-term future actions more heavily than longer-term future actions.</a:t>
            </a:r>
            <a:endParaRPr lang="en-US" altLang="en-US" sz="1800" b="1" dirty="0" smtClean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92113" y="3892340"/>
          <a:ext cx="3683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70" name="Equation" r:id="rId3" imgW="3682800" imgH="571320" progId="Equation.DSMT4">
                  <p:embed/>
                </p:oleObj>
              </mc:Choice>
              <mc:Fallback>
                <p:oleObj name="Equation" r:id="rId3" imgW="368280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3892340"/>
                        <a:ext cx="3683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578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117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709041"/>
            <a:ext cx="3773488" cy="2573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151" name="Rectangle 118"/>
          <p:cNvSpPr>
            <a:spLocks noChangeArrowheads="1"/>
          </p:cNvSpPr>
          <p:nvPr/>
        </p:nvSpPr>
        <p:spPr bwMode="auto">
          <a:xfrm>
            <a:off x="4372132" y="675574"/>
            <a:ext cx="4535332" cy="319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baseline="0" dirty="0" smtClean="0"/>
              <a:t>Goal:</a:t>
            </a:r>
            <a:r>
              <a:rPr lang="en-US" altLang="en-US" sz="1800" b="1" dirty="0" smtClean="0"/>
              <a:t> get to the top of the hill as quickly</a:t>
            </a:r>
            <a:br>
              <a:rPr lang="en-US" altLang="en-US" sz="1800" b="1" dirty="0" smtClean="0"/>
            </a:br>
            <a:r>
              <a:rPr lang="en-US" altLang="en-US" sz="1800" b="1" dirty="0" smtClean="0"/>
              <a:t>as possible.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Return:</a:t>
            </a:r>
          </a:p>
          <a:p>
            <a:pPr marL="344488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Reward = -1 for each step taken when you are not at the top of the hill.</a:t>
            </a:r>
          </a:p>
          <a:p>
            <a:pPr marL="344488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altLang="en-US" sz="1800" b="1" dirty="0" smtClean="0"/>
              <a:t>Return = -(number of steps)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Return is maximized by minimizing the number of step to reach the top of the hill.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endParaRPr lang="en-US" altLang="en-US" sz="1800" b="1" baseline="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Example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0" name="Rectangle 118"/>
          <p:cNvSpPr>
            <a:spLocks noChangeArrowheads="1"/>
          </p:cNvSpPr>
          <p:nvPr/>
        </p:nvSpPr>
        <p:spPr bwMode="auto">
          <a:xfrm>
            <a:off x="228599" y="3927423"/>
            <a:ext cx="8678863" cy="1364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baseline="0" dirty="0" smtClean="0"/>
              <a:t>Other distinctions</a:t>
            </a:r>
            <a:r>
              <a:rPr lang="en-US" altLang="en-US" sz="1800" b="1" dirty="0" smtClean="0"/>
              <a:t> include deterministic versus dynamic: the context for a task can change as a function of time (e.g., an airline reservation system).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1800" b="1" baseline="0" dirty="0" smtClean="0"/>
              <a:t>In such</a:t>
            </a:r>
            <a:r>
              <a:rPr lang="en-US" altLang="en-US" sz="1800" b="1" dirty="0" smtClean="0"/>
              <a:t> cases time to solution might also be important (minimizing the number of steps as well as the overall return).</a:t>
            </a:r>
            <a:endParaRPr lang="en-US" altLang="en-US" sz="1800" b="1" baseline="0" dirty="0"/>
          </a:p>
        </p:txBody>
      </p:sp>
    </p:spTree>
    <p:extLst>
      <p:ext uri="{BB962C8B-B14F-4D97-AF65-F5344CB8AC3E}">
        <p14:creationId xmlns:p14="http://schemas.microsoft.com/office/powerpoint/2010/main" val="4264967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18"/>
          <p:cNvSpPr>
            <a:spLocks noGrp="1" noChangeArrowheads="1"/>
          </p:cNvSpPr>
          <p:nvPr>
            <p:ph type="body" idx="4294967295"/>
          </p:nvPr>
        </p:nvSpPr>
        <p:spPr>
          <a:xfrm>
            <a:off x="183630" y="585242"/>
            <a:ext cx="8739708" cy="3881827"/>
          </a:xfrm>
          <a:prstGeom prst="rect">
            <a:avLst/>
          </a:prstGeom>
          <a:ln>
            <a:noFill/>
          </a:ln>
        </p:spPr>
        <p:txBody>
          <a:bodyPr lIns="0" tIns="0" rIns="0" bIns="0"/>
          <a:lstStyle/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In episodic tasks, we number the time steps of each episode starting from zero.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We usually do not have to distinguish between episodes, so we write </a:t>
            </a:r>
            <a:r>
              <a:rPr lang="en-US" altLang="en-US" i="1" dirty="0" err="1" smtClean="0"/>
              <a:t>s</a:t>
            </a:r>
            <a:r>
              <a:rPr lang="en-US" altLang="en-US" i="1" baseline="-25000" dirty="0" err="1" smtClean="0"/>
              <a:t>t,j</a:t>
            </a:r>
            <a:r>
              <a:rPr lang="en-US" altLang="en-US" b="1" dirty="0" smtClean="0"/>
              <a:t> instead of </a:t>
            </a:r>
            <a:r>
              <a:rPr lang="en-US" altLang="en-US" i="1" dirty="0" err="1" smtClean="0"/>
              <a:t>s</a:t>
            </a:r>
            <a:r>
              <a:rPr lang="en-US" altLang="en-US" i="1" baseline="-25000" dirty="0" err="1" smtClean="0"/>
              <a:t>t</a:t>
            </a:r>
            <a:r>
              <a:rPr lang="en-US" altLang="en-US" b="1" dirty="0" smtClean="0"/>
              <a:t> for the state </a:t>
            </a:r>
            <a:r>
              <a:rPr lang="en-US" altLang="en-US" i="1" dirty="0" smtClean="0"/>
              <a:t>s</a:t>
            </a:r>
            <a:r>
              <a:rPr lang="en-US" altLang="en-US" b="1" dirty="0" smtClean="0"/>
              <a:t> at step </a:t>
            </a:r>
            <a:r>
              <a:rPr lang="en-US" altLang="en-US" i="1" dirty="0" smtClean="0"/>
              <a:t>t</a:t>
            </a:r>
            <a:r>
              <a:rPr lang="en-US" altLang="en-US" b="1" dirty="0" smtClean="0"/>
              <a:t> of episode </a:t>
            </a:r>
            <a:r>
              <a:rPr lang="en-US" altLang="en-US" i="1" dirty="0" smtClean="0"/>
              <a:t>j</a:t>
            </a:r>
            <a:r>
              <a:rPr lang="en-US" altLang="en-US" b="1" dirty="0" smtClean="0"/>
              <a:t>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</a:pPr>
            <a:r>
              <a:rPr lang="en-US" altLang="en-US" b="1" dirty="0" smtClean="0"/>
              <a:t>Think of each episode as ending in an absorbing state that always produces reward of zero:</a:t>
            </a:r>
          </a:p>
          <a:p>
            <a:pPr marL="165100" indent="-165100">
              <a:spcBef>
                <a:spcPts val="7200"/>
              </a:spcBef>
              <a:spcAft>
                <a:spcPts val="1200"/>
              </a:spcAft>
            </a:pPr>
            <a:r>
              <a:rPr lang="en-US" altLang="en-US" b="1" dirty="0" smtClean="0"/>
              <a:t>We can cover all cases by writing: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b="1" dirty="0" smtClean="0"/>
              <a:t>	where </a:t>
            </a:r>
            <a:r>
              <a:rPr lang="en-US" altLang="en-US" b="1" dirty="0" err="1"/>
              <a:t>γ</a:t>
            </a:r>
            <a:r>
              <a:rPr lang="en-US" altLang="en-US" dirty="0" smtClean="0">
                <a:sym typeface="Symbol"/>
              </a:rPr>
              <a:t> = 1 </a:t>
            </a:r>
            <a:r>
              <a:rPr lang="en-US" altLang="en-US" b="1" dirty="0" smtClean="0">
                <a:sym typeface="Symbol"/>
              </a:rPr>
              <a:t>only if a zero reward absorbing state is always reached.</a:t>
            </a:r>
            <a:endParaRPr lang="en-US" altLang="en-US" b="1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 Unified Notation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1" name="Arc 30"/>
          <p:cNvSpPr/>
          <p:nvPr/>
        </p:nvSpPr>
        <p:spPr>
          <a:xfrm>
            <a:off x="7405141" y="5681272"/>
            <a:ext cx="914400" cy="914400"/>
          </a:xfrm>
          <a:prstGeom prst="arc">
            <a:avLst>
              <a:gd name="adj1" fmla="val 9987848"/>
              <a:gd name="adj2" fmla="val 102844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1079304" y="2687042"/>
            <a:ext cx="6945444" cy="960905"/>
            <a:chOff x="629604" y="2926882"/>
            <a:chExt cx="6945444" cy="960905"/>
          </a:xfrm>
        </p:grpSpPr>
        <p:grpSp>
          <p:nvGrpSpPr>
            <p:cNvPr id="13" name="Group 12"/>
            <p:cNvGrpSpPr/>
            <p:nvPr/>
          </p:nvGrpSpPr>
          <p:grpSpPr>
            <a:xfrm>
              <a:off x="629604" y="3054350"/>
              <a:ext cx="457200" cy="457200"/>
              <a:chOff x="5411449" y="6130977"/>
              <a:chExt cx="457200" cy="45720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411449" y="6130977"/>
                <a:ext cx="457200" cy="457200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561351" y="6175948"/>
                <a:ext cx="269823" cy="276999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180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s</a:t>
                </a:r>
                <a:r>
                  <a:rPr kumimoji="0" lang="en-US" sz="1800" i="0" u="none" strike="noStrike" kern="0" cap="none" spc="0" normalizeH="0" baseline="-25000" noProof="0" dirty="0" smtClean="0">
                    <a:ln>
                      <a:noFill/>
                    </a:ln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0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121125" y="3054350"/>
              <a:ext cx="457200" cy="457200"/>
              <a:chOff x="5411449" y="6130977"/>
              <a:chExt cx="457200" cy="4572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411449" y="6130977"/>
                <a:ext cx="457200" cy="457200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561351" y="6175948"/>
                <a:ext cx="269823" cy="276999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s</a:t>
                </a:r>
                <a:r>
                  <a:rPr kumimoji="0" lang="en-US" sz="180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617643" y="3054350"/>
              <a:ext cx="457200" cy="457200"/>
              <a:chOff x="5411449" y="6130977"/>
              <a:chExt cx="457200" cy="45720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5411449" y="6130977"/>
                <a:ext cx="457200" cy="457200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561351" y="6175948"/>
                <a:ext cx="269823" cy="276999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s</a:t>
                </a:r>
                <a:r>
                  <a:rPr lang="en-US" sz="1800" kern="0" baseline="-25000" dirty="0" smtClean="0">
                    <a:latin typeface="+mn-lt"/>
                  </a:rPr>
                  <a:t>2</a:t>
                </a:r>
                <a:endParaRPr kumimoji="0" lang="en-US" sz="1800" i="0" u="none" strike="noStrike" kern="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5081682" y="3054350"/>
              <a:ext cx="45720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062352" y="3282950"/>
              <a:ext cx="1017770" cy="1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/>
            <p:cNvGrpSpPr/>
            <p:nvPr/>
          </p:nvGrpSpPr>
          <p:grpSpPr>
            <a:xfrm>
              <a:off x="5491882" y="2926882"/>
              <a:ext cx="1223711" cy="712136"/>
              <a:chOff x="4052809" y="2758294"/>
              <a:chExt cx="989351" cy="1004341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4082789" y="2803264"/>
                <a:ext cx="959371" cy="959371"/>
                <a:chOff x="4082789" y="2789238"/>
                <a:chExt cx="959371" cy="959371"/>
              </a:xfrm>
            </p:grpSpPr>
            <p:sp>
              <p:nvSpPr>
                <p:cNvPr id="33" name="Arc 32"/>
                <p:cNvSpPr/>
                <p:nvPr/>
              </p:nvSpPr>
              <p:spPr>
                <a:xfrm rot="16200000">
                  <a:off x="4112770" y="2759257"/>
                  <a:ext cx="899410" cy="959371"/>
                </a:xfrm>
                <a:prstGeom prst="arc">
                  <a:avLst/>
                </a:prstGeom>
                <a:ln w="254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Arc 34"/>
                <p:cNvSpPr/>
                <p:nvPr/>
              </p:nvSpPr>
              <p:spPr>
                <a:xfrm>
                  <a:off x="4112770" y="2789238"/>
                  <a:ext cx="899410" cy="959371"/>
                </a:xfrm>
                <a:prstGeom prst="arc">
                  <a:avLst/>
                </a:prstGeom>
                <a:ln w="254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8" name="Group 37"/>
              <p:cNvGrpSpPr/>
              <p:nvPr/>
            </p:nvGrpSpPr>
            <p:grpSpPr>
              <a:xfrm flipH="1" flipV="1">
                <a:off x="4052809" y="2758294"/>
                <a:ext cx="959371" cy="959371"/>
                <a:chOff x="4082789" y="2789238"/>
                <a:chExt cx="959371" cy="959371"/>
              </a:xfrm>
            </p:grpSpPr>
            <p:sp>
              <p:nvSpPr>
                <p:cNvPr id="39" name="Arc 38"/>
                <p:cNvSpPr/>
                <p:nvPr/>
              </p:nvSpPr>
              <p:spPr>
                <a:xfrm rot="16200000">
                  <a:off x="4112770" y="2759257"/>
                  <a:ext cx="899410" cy="959371"/>
                </a:xfrm>
                <a:prstGeom prst="arc">
                  <a:avLst/>
                </a:prstGeom>
                <a:ln w="25400">
                  <a:solidFill>
                    <a:schemeClr val="accent2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/>
                <p:cNvSpPr/>
                <p:nvPr/>
              </p:nvSpPr>
              <p:spPr>
                <a:xfrm>
                  <a:off x="4112770" y="2789238"/>
                  <a:ext cx="899410" cy="959371"/>
                </a:xfrm>
                <a:prstGeom prst="arc">
                  <a:avLst/>
                </a:prstGeom>
                <a:ln w="25400">
                  <a:solidFill>
                    <a:schemeClr val="accent2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44" name="Straight Arrow Connector 43"/>
            <p:cNvCxnSpPr/>
            <p:nvPr/>
          </p:nvCxnSpPr>
          <p:spPr>
            <a:xfrm>
              <a:off x="1099296" y="3282949"/>
              <a:ext cx="1017770" cy="1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2599560" y="3282949"/>
              <a:ext cx="1017770" cy="1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184241" y="2931001"/>
              <a:ext cx="779488" cy="276999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1800" kern="0" dirty="0" smtClean="0">
                  <a:latin typeface="+mn-lt"/>
                </a:rPr>
                <a:t>r</a:t>
              </a:r>
              <a:r>
                <a:rPr kumimoji="0" lang="en-US" sz="1800" i="0" u="none" strike="noStrike" kern="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  <a:r>
                <a:rPr kumimoji="0" lang="en-US" sz="18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= +1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728228" y="2945991"/>
              <a:ext cx="779488" cy="276999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1800" kern="0" dirty="0" smtClean="0">
                  <a:latin typeface="+mn-lt"/>
                </a:rPr>
                <a:t>r</a:t>
              </a:r>
              <a:r>
                <a:rPr lang="en-US" sz="1800" kern="0" baseline="-25000" dirty="0" smtClean="0">
                  <a:latin typeface="+mn-lt"/>
                </a:rPr>
                <a:t>2</a:t>
              </a:r>
              <a:r>
                <a:rPr kumimoji="0" lang="en-US" sz="18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= +1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84772" y="2945991"/>
              <a:ext cx="779488" cy="276999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1800" kern="0" dirty="0" smtClean="0">
                  <a:latin typeface="+mn-lt"/>
                </a:rPr>
                <a:t>r</a:t>
              </a:r>
              <a:r>
                <a:rPr lang="en-US" sz="1800" kern="0" baseline="-25000" dirty="0" smtClean="0">
                  <a:latin typeface="+mn-lt"/>
                </a:rPr>
                <a:t>3</a:t>
              </a:r>
              <a:r>
                <a:rPr kumimoji="0" lang="en-US" sz="18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= +1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795560" y="2945991"/>
              <a:ext cx="779488" cy="941796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1800" kern="0" dirty="0" smtClean="0">
                  <a:latin typeface="+mn-lt"/>
                </a:rPr>
                <a:t>r</a:t>
              </a:r>
              <a:r>
                <a:rPr lang="en-US" sz="1800" kern="0" baseline="-25000" dirty="0" smtClean="0">
                  <a:latin typeface="+mn-lt"/>
                </a:rPr>
                <a:t>4</a:t>
              </a:r>
              <a:r>
                <a:rPr kumimoji="0" lang="en-US" sz="18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= 0</a:t>
              </a:r>
            </a:p>
            <a:p>
              <a:pPr marL="342900" indent="-342900" algn="ctr">
                <a:spcBef>
                  <a:spcPct val="20000"/>
                </a:spcBef>
              </a:pPr>
              <a:r>
                <a:rPr lang="en-US" sz="1800" kern="0" dirty="0" smtClean="0"/>
                <a:t>r</a:t>
              </a:r>
              <a:r>
                <a:rPr lang="en-US" sz="1800" kern="0" baseline="-25000" dirty="0" smtClean="0"/>
                <a:t>5</a:t>
              </a:r>
              <a:r>
                <a:rPr lang="en-US" sz="1800" kern="0" dirty="0" smtClean="0"/>
                <a:t> =0</a:t>
              </a:r>
              <a:endParaRPr lang="en-US" sz="1800" b="1" kern="0" dirty="0" smtClean="0"/>
            </a:p>
            <a:p>
              <a:pPr marL="342900" indent="-342900" algn="ctr">
                <a:spcBef>
                  <a:spcPct val="20000"/>
                </a:spcBef>
              </a:pPr>
              <a:r>
                <a:rPr lang="en-US" sz="1800" b="1" kern="0" dirty="0" smtClean="0"/>
                <a:t>…</a:t>
              </a:r>
            </a:p>
          </p:txBody>
        </p:sp>
      </p:grp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4103375" y="3457680"/>
          <a:ext cx="1422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94" name="Equation" r:id="rId3" imgW="1422360" imgH="571320" progId="Equation.DSMT4">
                  <p:embed/>
                </p:oleObj>
              </mc:Choice>
              <mc:Fallback>
                <p:oleObj name="Equation" r:id="rId3" imgW="142236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375" y="3457680"/>
                        <a:ext cx="14224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69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7530</TotalTime>
  <Words>1715</Words>
  <Application>Microsoft Macintosh PowerPoint</Application>
  <PresentationFormat>Letter Paper (8.5x11 in)</PresentationFormat>
  <Paragraphs>168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Courier</vt:lpstr>
      <vt:lpstr>Helvetica</vt:lpstr>
      <vt:lpstr>Symbol</vt:lpstr>
      <vt:lpstr>Times New Roman</vt:lpstr>
      <vt:lpstr>Wingdings</vt:lpstr>
      <vt:lpstr>Arial</vt:lpstr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444</cp:revision>
  <dcterms:created xsi:type="dcterms:W3CDTF">2002-09-12T17:13:32Z</dcterms:created>
  <dcterms:modified xsi:type="dcterms:W3CDTF">2015-12-04T07:53:59Z</dcterms:modified>
</cp:coreProperties>
</file>