
<file path=[Content_Types].xml><?xml version="1.0" encoding="utf-8"?>
<Types xmlns="http://schemas.openxmlformats.org/package/2006/content-types">
  <Default Extension="xml" ContentType="application/xml"/>
  <Default Extension="bin" ContentType="application/vnd.openxmlformats-officedocument.oleObject"/>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2"/>
  </p:notesMasterIdLst>
  <p:handoutMasterIdLst>
    <p:handoutMasterId r:id="rId23"/>
  </p:handoutMasterIdLst>
  <p:sldIdLst>
    <p:sldId id="356" r:id="rId6"/>
    <p:sldId id="546" r:id="rId7"/>
    <p:sldId id="547" r:id="rId8"/>
    <p:sldId id="548" r:id="rId9"/>
    <p:sldId id="549" r:id="rId10"/>
    <p:sldId id="550" r:id="rId11"/>
    <p:sldId id="551" r:id="rId12"/>
    <p:sldId id="552" r:id="rId13"/>
    <p:sldId id="553" r:id="rId14"/>
    <p:sldId id="554" r:id="rId15"/>
    <p:sldId id="555" r:id="rId16"/>
    <p:sldId id="556" r:id="rId17"/>
    <p:sldId id="557" r:id="rId18"/>
    <p:sldId id="558" r:id="rId19"/>
    <p:sldId id="559" r:id="rId20"/>
    <p:sldId id="560" r:id="rId21"/>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89">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25" autoAdjust="0"/>
    <p:restoredTop sz="95377" autoAdjust="0"/>
  </p:normalViewPr>
  <p:slideViewPr>
    <p:cSldViewPr snapToGrid="0">
      <p:cViewPr varScale="1">
        <p:scale>
          <a:sx n="91" d="100"/>
          <a:sy n="91" d="100"/>
        </p:scale>
        <p:origin x="1816" y="176"/>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37,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rveysystem.com/signif.htm" TargetMode="External"/><Relationship Id="rId4" Type="http://schemas.openxmlformats.org/officeDocument/2006/relationships/hyperlink" Target="http://www.stat.yale.edu/Courses/1997-98/101/confint.htm"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6" Type="http://schemas.openxmlformats.org/officeDocument/2006/relationships/hyperlink" Target="http://ieeexplore.ieee.org/xpls/abs_all.jsp?tp=&amp;arnumber=115546&amp;isnumber=3385" TargetMode="External"/><Relationship Id="rId7" Type="http://schemas.openxmlformats.org/officeDocument/2006/relationships/hyperlink" Target="http://www.ece.msstate.edu/research/isip/publications/courses/ece_8463/lectures/current/lecture_43/lecture_43_03_00.pdf"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en.wikipedia.org/wiki/Statistical_significance"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4.wmf"/><Relationship Id="rId5" Type="http://schemas.openxmlformats.org/officeDocument/2006/relationships/image" Target="../media/image15.png"/><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6.wmf"/><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7.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9.wmf"/><Relationship Id="rId5" Type="http://schemas.openxmlformats.org/officeDocument/2006/relationships/oleObject" Target="../embeddings/oleObject5.bin"/><Relationship Id="rId6" Type="http://schemas.openxmlformats.org/officeDocument/2006/relationships/image" Target="../media/image10.wmf"/><Relationship Id="rId7" Type="http://schemas.openxmlformats.org/officeDocument/2006/relationships/oleObject" Target="../embeddings/oleObject6.bin"/><Relationship Id="rId8" Type="http://schemas.openxmlformats.org/officeDocument/2006/relationships/image" Target="../media/image11.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2.wmf"/><Relationship Id="rId5" Type="http://schemas.openxmlformats.org/officeDocument/2006/relationships/oleObject" Target="../embeddings/oleObject8.bin"/><Relationship Id="rId6" Type="http://schemas.openxmlformats.org/officeDocument/2006/relationships/image" Target="../media/image13.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Statistical Significance</a:t>
            </a:r>
            <a:br>
              <a:rPr lang="en-US" sz="1800" b="1" dirty="0" smtClean="0">
                <a:solidFill>
                  <a:schemeClr val="tx2"/>
                </a:solidFill>
                <a:latin typeface="+mn-lt"/>
              </a:rPr>
            </a:br>
            <a:r>
              <a:rPr lang="en-US" sz="1800" b="1" dirty="0" smtClean="0">
                <a:solidFill>
                  <a:schemeClr val="tx2"/>
                </a:solidFill>
                <a:latin typeface="+mn-lt"/>
              </a:rPr>
              <a:t>Hypothesis Testing</a:t>
            </a:r>
            <a:br>
              <a:rPr lang="en-US" sz="1800" b="1" dirty="0" smtClean="0">
                <a:solidFill>
                  <a:schemeClr val="tx2"/>
                </a:solidFill>
                <a:latin typeface="+mn-lt"/>
              </a:rPr>
            </a:br>
            <a:r>
              <a:rPr lang="en-US" sz="1800" b="1" dirty="0" smtClean="0">
                <a:solidFill>
                  <a:schemeClr val="tx2"/>
                </a:solidFill>
                <a:latin typeface="+mn-lt"/>
              </a:rPr>
              <a:t>Confidence Intervals</a:t>
            </a:r>
            <a:br>
              <a:rPr lang="en-US" sz="1800" b="1" dirty="0" smtClean="0">
                <a:solidFill>
                  <a:schemeClr val="tx2"/>
                </a:solidFill>
                <a:latin typeface="+mn-lt"/>
              </a:rPr>
            </a:br>
            <a:r>
              <a:rPr lang="en-US" sz="1800" b="1" dirty="0" smtClean="0">
                <a:solidFill>
                  <a:schemeClr val="tx2"/>
                </a:solidFill>
                <a:latin typeface="+mn-lt"/>
              </a:rPr>
              <a:t>Applications</a:t>
            </a:r>
            <a:br>
              <a:rPr lang="en-US" sz="1800" b="1" dirty="0" smtClean="0">
                <a:solidFill>
                  <a:schemeClr val="tx2"/>
                </a:solidFill>
                <a:latin typeface="+mn-lt"/>
              </a:rPr>
            </a:br>
            <a:r>
              <a:rPr lang="en-US" sz="1800" b="1" dirty="0" smtClean="0">
                <a:solidFill>
                  <a:schemeClr val="tx2"/>
                </a:solidFill>
                <a:latin typeface="+mn-lt"/>
              </a:rPr>
              <a:t>Confidence Measures</a:t>
            </a:r>
            <a:br>
              <a:rPr lang="en-US" sz="1800" b="1" dirty="0" smtClean="0">
                <a:solidFill>
                  <a:schemeClr val="tx2"/>
                </a:solidFill>
                <a:latin typeface="+mn-lt"/>
              </a:rPr>
            </a:br>
            <a:r>
              <a:rPr lang="en-US" sz="1800" b="1" dirty="0" smtClean="0">
                <a:solidFill>
                  <a:schemeClr val="tx2"/>
                </a:solidFill>
                <a:latin typeface="+mn-lt"/>
              </a:rPr>
              <a:t>Word Posteriors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Wiki: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C.R.S.: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Yale: Confidence Intervals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F.W.: Word Posteriors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NIST: Z-Statistics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ISIP: Experimental Design</a:t>
            </a:r>
            <a:endParaRPr lang="en-US" sz="1800" b="1" dirty="0" smtClean="0">
              <a:solidFill>
                <a:schemeClr val="accent2"/>
              </a:solidFill>
              <a:latin typeface="+mn-lt"/>
            </a:endParaRPr>
          </a:p>
        </p:txBody>
      </p:sp>
      <p:sp>
        <p:nvSpPr>
          <p:cNvPr id="9"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37: </a:t>
            </a:r>
            <a:r>
              <a:rPr lang="en-US" b="1" dirty="0" smtClean="0">
                <a:solidFill>
                  <a:schemeClr val="accent2"/>
                </a:solidFill>
              </a:rPr>
              <a:t>STATISTICAL SIGNIFICANCE </a:t>
            </a:r>
            <a:br>
              <a:rPr lang="en-US" b="1" dirty="0" smtClean="0">
                <a:solidFill>
                  <a:schemeClr val="accent2"/>
                </a:solidFill>
              </a:rPr>
            </a:br>
            <a:r>
              <a:rPr lang="en-US" b="1" dirty="0" smtClean="0">
                <a:solidFill>
                  <a:schemeClr val="accent2"/>
                </a:solidFill>
              </a:rPr>
              <a:t>AND CONFIDENCE</a:t>
            </a:r>
            <a:endParaRPr lang="en-US" b="1" dirty="0">
              <a:solidFill>
                <a:schemeClr val="accent2"/>
              </a:solidFill>
            </a:endParaRP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 </a:t>
            </a:r>
            <a:r>
              <a:rPr lang="en-US" sz="1800" i="1" dirty="0" smtClean="0"/>
              <a:t>z</a:t>
            </a:r>
            <a:r>
              <a:rPr lang="en-US" sz="1800" b="1" dirty="0" smtClean="0"/>
              <a:t>-statistic is given by:</a:t>
            </a:r>
          </a:p>
          <a:p>
            <a:pPr marL="165100" indent="-165100">
              <a:spcBef>
                <a:spcPts val="6000"/>
              </a:spcBef>
              <a:spcAft>
                <a:spcPts val="600"/>
              </a:spcAft>
              <a:buFont typeface="Arial" pitchFamily="34" charset="0"/>
              <a:buChar char="•"/>
            </a:pPr>
            <a:r>
              <a:rPr lang="en-US" sz="1800" b="1" dirty="0" smtClean="0"/>
              <a:t>This test statistic’s distribution </a:t>
            </a:r>
            <a:br>
              <a:rPr lang="en-US" sz="1800" b="1" dirty="0" smtClean="0"/>
            </a:br>
            <a:r>
              <a:rPr lang="en-US" sz="1800" b="1" dirty="0" smtClean="0"/>
              <a:t>can be approximated as a standard </a:t>
            </a:r>
            <a:br>
              <a:rPr lang="en-US" sz="1800" b="1" dirty="0" smtClean="0"/>
            </a:br>
            <a:r>
              <a:rPr lang="en-US" sz="1800" b="1" dirty="0" smtClean="0"/>
              <a:t>normal distribution:</a:t>
            </a:r>
          </a:p>
          <a:p>
            <a:pPr marL="165100" indent="-165100">
              <a:spcBef>
                <a:spcPts val="0"/>
              </a:spcBef>
              <a:spcAft>
                <a:spcPts val="600"/>
              </a:spcAft>
              <a:buFont typeface="Arial" pitchFamily="34" charset="0"/>
              <a:buChar char="•"/>
            </a:pPr>
            <a:r>
              <a:rPr lang="en-US" sz="1800" b="1" dirty="0" smtClean="0"/>
              <a:t>A single right tailed test can be used to reject the null hypothesis,</a:t>
            </a:r>
            <a:r>
              <a:rPr lang="en-US" sz="1800" i="1" dirty="0" smtClean="0"/>
              <a:t> H</a:t>
            </a:r>
            <a:r>
              <a:rPr lang="en-US" sz="1800" baseline="-25000" dirty="0" smtClean="0"/>
              <a:t>0</a:t>
            </a:r>
            <a:r>
              <a:rPr lang="en-US" sz="1800" b="1" dirty="0" smtClean="0"/>
              <a:t>, when </a:t>
            </a:r>
            <a:r>
              <a:rPr lang="en-US" sz="1800" i="1" dirty="0" smtClean="0"/>
              <a:t>Z</a:t>
            </a:r>
            <a:r>
              <a:rPr lang="en-US" sz="1800" dirty="0" smtClean="0"/>
              <a:t> = </a:t>
            </a:r>
            <a:r>
              <a:rPr lang="en-US" sz="1800" i="1" dirty="0" err="1" smtClean="0"/>
              <a:t>z</a:t>
            </a:r>
            <a:r>
              <a:rPr lang="en-US" sz="1800" i="1" baseline="-25000" dirty="0" err="1" smtClean="0"/>
              <a:t>p</a:t>
            </a:r>
            <a:r>
              <a:rPr lang="en-US" sz="1800" b="1" dirty="0" smtClean="0"/>
              <a:t> at a significance level of </a:t>
            </a:r>
            <a:r>
              <a:rPr lang="en-US" sz="1800" i="1" dirty="0" smtClean="0"/>
              <a:t>p</a:t>
            </a:r>
            <a:r>
              <a:rPr lang="en-US" sz="1800" b="1" dirty="0" smtClean="0"/>
              <a:t>. </a:t>
            </a:r>
          </a:p>
          <a:p>
            <a:pPr marL="165100" indent="-165100">
              <a:spcBef>
                <a:spcPts val="0"/>
              </a:spcBef>
              <a:spcAft>
                <a:spcPts val="600"/>
              </a:spcAft>
              <a:buFont typeface="Arial" pitchFamily="34" charset="0"/>
              <a:buChar char="•"/>
            </a:pPr>
            <a:r>
              <a:rPr lang="en-US" sz="1800" b="1" dirty="0" smtClean="0"/>
              <a:t>The rejection region or the probability of falsely rejecting the true null hypothesis (Type I error) lies in the region from </a:t>
            </a:r>
            <a:r>
              <a:rPr lang="en-US" sz="1800" i="1" dirty="0" err="1" smtClean="0"/>
              <a:t>z</a:t>
            </a:r>
            <a:r>
              <a:rPr lang="en-US" sz="1800" i="1" baseline="-25000" dirty="0" err="1" smtClean="0"/>
              <a:t>p</a:t>
            </a:r>
            <a:r>
              <a:rPr lang="en-US" sz="1800" i="1" baseline="-25000" dirty="0" smtClean="0"/>
              <a:t> </a:t>
            </a:r>
            <a:r>
              <a:rPr lang="en-US" sz="1800" b="1" dirty="0" smtClean="0"/>
              <a:t>to infinity. (This region as shown as yellow region above).</a:t>
            </a:r>
          </a:p>
          <a:p>
            <a:pPr marL="165100" indent="-165100">
              <a:spcBef>
                <a:spcPts val="0"/>
              </a:spcBef>
              <a:spcAft>
                <a:spcPts val="600"/>
              </a:spcAft>
              <a:buFont typeface="Arial" pitchFamily="34" charset="0"/>
              <a:buChar char="•"/>
            </a:pPr>
            <a:r>
              <a:rPr lang="en-US" sz="1800" b="1" dirty="0" smtClean="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smtClean="0"/>
              <a:t>A</a:t>
            </a:r>
            <a:r>
              <a:rPr lang="en-US" sz="1800" b="1" i="1" dirty="0" smtClean="0"/>
              <a:t> </a:t>
            </a:r>
            <a:r>
              <a:rPr lang="en-US" sz="1800" b="1" dirty="0" smtClean="0">
                <a:solidFill>
                  <a:schemeClr val="accent1"/>
                </a:solidFill>
              </a:rPr>
              <a:t>significance for proportions </a:t>
            </a:r>
            <a:r>
              <a:rPr lang="en-US" sz="1800" b="1" dirty="0" smtClean="0"/>
              <a:t>test is suitable since probability of error is defined as a proportion. This leads to the same form as the </a:t>
            </a:r>
            <a:r>
              <a:rPr lang="en-US" sz="1800" i="1" dirty="0" smtClean="0"/>
              <a:t>z</a:t>
            </a:r>
            <a:r>
              <a:rPr lang="en-US" sz="1800" b="1" dirty="0" smtClean="0"/>
              <a:t>-statistic.</a:t>
            </a:r>
          </a:p>
          <a:p>
            <a:pPr marL="165100" indent="-165100">
              <a:spcBef>
                <a:spcPts val="0"/>
              </a:spcBef>
              <a:spcAft>
                <a:spcPts val="600"/>
              </a:spcAft>
              <a:buFont typeface="Arial" pitchFamily="34" charset="0"/>
              <a:buChar char="•"/>
            </a:pPr>
            <a:r>
              <a:rPr lang="en-US" sz="1800" b="1" dirty="0" smtClean="0"/>
              <a:t>As before, an assumption is made that the two experiments each consisting of </a:t>
            </a:r>
            <a:r>
              <a:rPr lang="en-US" sz="1800" i="1" dirty="0" smtClean="0"/>
              <a:t>N</a:t>
            </a:r>
            <a:r>
              <a:rPr lang="en-US" sz="1800" b="1" dirty="0" smtClean="0"/>
              <a:t> independent trials are run. </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51"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smtClean="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smtClean="0"/>
              <a:t>If, in our experiment, the first experiment resulted in </a:t>
            </a:r>
            <a:r>
              <a:rPr lang="en-US" sz="1800" i="1" dirty="0" smtClean="0"/>
              <a:t>y</a:t>
            </a:r>
            <a:r>
              <a:rPr lang="en-US" sz="1800" baseline="-25000" dirty="0" smtClean="0"/>
              <a:t>1</a:t>
            </a:r>
            <a:r>
              <a:rPr lang="en-US" sz="1800" b="1" dirty="0" smtClean="0"/>
              <a:t> trials in error while the second experiment resulted in </a:t>
            </a:r>
            <a:r>
              <a:rPr lang="en-US" sz="1800" i="1" dirty="0" smtClean="0"/>
              <a:t>y</a:t>
            </a:r>
            <a:r>
              <a:rPr lang="en-US" sz="1800" baseline="-25000" dirty="0" smtClean="0"/>
              <a:t>2</a:t>
            </a:r>
            <a:r>
              <a:rPr lang="en-US" sz="1800" b="1" dirty="0" smtClean="0"/>
              <a:t> trials in error, we can estimate the error rates, </a:t>
            </a:r>
            <a:r>
              <a:rPr lang="en-US" sz="1800" i="1" dirty="0" smtClean="0"/>
              <a:t>p</a:t>
            </a:r>
            <a:r>
              <a:rPr lang="en-US" sz="1800" baseline="-25000" dirty="0" smtClean="0"/>
              <a:t>1</a:t>
            </a:r>
            <a:r>
              <a:rPr lang="en-US" sz="1800" b="1" dirty="0" smtClean="0"/>
              <a:t> and </a:t>
            </a:r>
            <a:r>
              <a:rPr lang="en-US" sz="1800" i="1" dirty="0" smtClean="0"/>
              <a:t>p</a:t>
            </a:r>
            <a:r>
              <a:rPr lang="en-US" sz="1800" baseline="-25000" dirty="0" smtClean="0"/>
              <a:t>2</a:t>
            </a:r>
            <a:r>
              <a:rPr lang="en-US" sz="1800" b="1" dirty="0" smtClean="0"/>
              <a:t>, from a sample of size </a:t>
            </a:r>
            <a:r>
              <a:rPr lang="en-US" sz="1800" i="1" dirty="0" smtClean="0"/>
              <a:t>N</a:t>
            </a:r>
            <a:r>
              <a:rPr lang="en-US" sz="1800" b="1" dirty="0" smtClean="0"/>
              <a:t> in the sample population:</a:t>
            </a:r>
          </a:p>
          <a:p>
            <a:pPr marL="165100" indent="-165100">
              <a:spcBef>
                <a:spcPts val="3600"/>
              </a:spcBef>
              <a:spcAft>
                <a:spcPts val="600"/>
              </a:spcAft>
              <a:buFont typeface="Arial" pitchFamily="34" charset="0"/>
              <a:buChar char="•"/>
            </a:pPr>
            <a:r>
              <a:rPr lang="en-US" sz="1800" b="1" dirty="0" smtClean="0"/>
              <a:t>Our goal is to determine if </a:t>
            </a:r>
            <a:r>
              <a:rPr lang="en-US" sz="1800" i="1" dirty="0" smtClean="0"/>
              <a:t>p</a:t>
            </a:r>
            <a:r>
              <a:rPr lang="en-US" sz="1800" baseline="-25000" dirty="0" smtClean="0"/>
              <a:t>2</a:t>
            </a:r>
            <a:r>
              <a:rPr lang="en-US" sz="1800" b="1" dirty="0" smtClean="0"/>
              <a:t> is significantly better than </a:t>
            </a:r>
            <a:r>
              <a:rPr lang="en-US" sz="1800" i="1" dirty="0" smtClean="0"/>
              <a:t>p</a:t>
            </a:r>
            <a:r>
              <a:rPr lang="en-US" sz="1800" baseline="-25000" dirty="0" smtClean="0"/>
              <a:t>1</a:t>
            </a:r>
            <a:r>
              <a:rPr lang="en-US" sz="1800" b="1" dirty="0" smtClean="0"/>
              <a:t>, given </a:t>
            </a:r>
            <a:r>
              <a:rPr lang="en-US" sz="1800" i="1" dirty="0" smtClean="0"/>
              <a:t>N</a:t>
            </a:r>
            <a:r>
              <a:rPr lang="en-US" sz="1800" b="1" dirty="0" smtClean="0"/>
              <a:t> trials for each experiment.</a:t>
            </a:r>
          </a:p>
          <a:p>
            <a:pPr marL="165100" indent="-165100">
              <a:spcBef>
                <a:spcPts val="0"/>
              </a:spcBef>
              <a:spcAft>
                <a:spcPts val="600"/>
              </a:spcAft>
              <a:buFont typeface="Arial" pitchFamily="34" charset="0"/>
              <a:buChar char="•"/>
            </a:pPr>
            <a:r>
              <a:rPr lang="en-US" sz="1800" b="1" dirty="0" smtClean="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 H</a:t>
            </a:r>
            <a:r>
              <a:rPr lang="en-US" sz="1800" baseline="-25000" dirty="0" smtClean="0"/>
              <a:t>0</a:t>
            </a:r>
            <a:r>
              <a:rPr lang="en-US" sz="1800" b="1" dirty="0" smtClean="0"/>
              <a:t>: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b="1" dirty="0" smtClean="0"/>
              <a:t> or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 H</a:t>
            </a:r>
            <a:r>
              <a:rPr lang="en-US" sz="1800" baseline="-25000" dirty="0" smtClean="0"/>
              <a:t>1</a:t>
            </a:r>
            <a:r>
              <a:rPr lang="en-US" sz="1800" dirty="0" smtClean="0"/>
              <a:t>:</a:t>
            </a:r>
            <a:r>
              <a:rPr lang="en-US" sz="1800" b="1" dirty="0" smtClean="0"/>
              <a:t> </a:t>
            </a:r>
            <a:r>
              <a:rPr lang="en-US" sz="1800" i="1" dirty="0" smtClean="0"/>
              <a:t>p</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p</a:t>
            </a:r>
            <a:r>
              <a:rPr lang="en-US" sz="1800" baseline="-25000" dirty="0" smtClean="0"/>
              <a:t>2</a:t>
            </a:r>
            <a:r>
              <a:rPr lang="en-US" sz="1800" b="1" dirty="0" smtClean="0"/>
              <a:t> or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&gt; 0</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75"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smtClean="0"/>
              <a:t>To prove that the second experiment </a:t>
            </a:r>
            <a:r>
              <a:rPr lang="en-US" sz="1800" i="1" dirty="0" smtClean="0"/>
              <a:t>p</a:t>
            </a:r>
            <a:r>
              <a:rPr lang="en-US" sz="1800" baseline="-25000" dirty="0" smtClean="0"/>
              <a:t>2</a:t>
            </a:r>
            <a:r>
              <a:rPr lang="en-US" sz="1800" b="1" dirty="0" smtClean="0"/>
              <a:t> is significantly better than the first experiment, we need to reject H0 at a given significance level. The normalized </a:t>
            </a:r>
            <a:r>
              <a:rPr lang="en-US" sz="1800" i="1" dirty="0" smtClean="0"/>
              <a:t>z</a:t>
            </a:r>
            <a:r>
              <a:rPr lang="en-US" sz="1800" b="1" dirty="0" smtClean="0"/>
              <a:t>-statistic for this test is given as:</a:t>
            </a:r>
          </a:p>
          <a:p>
            <a:pPr marL="165100" indent="-165100">
              <a:spcBef>
                <a:spcPts val="8400"/>
              </a:spcBef>
              <a:spcAft>
                <a:spcPts val="600"/>
              </a:spcAft>
              <a:buFont typeface="Arial" pitchFamily="34" charset="0"/>
              <a:buChar char="•"/>
            </a:pPr>
            <a:r>
              <a:rPr lang="en-US" sz="1800" b="1" dirty="0" smtClean="0"/>
              <a:t>The assumption for this test is that according to the Central Limit Theorem, the distribution of this </a:t>
            </a:r>
            <a:r>
              <a:rPr lang="en-US" sz="1800" i="1" dirty="0" smtClean="0"/>
              <a:t>z</a:t>
            </a:r>
            <a:r>
              <a:rPr lang="en-US" sz="1800" b="1" dirty="0" smtClean="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smtClean="0"/>
              <a:t>Note that the variance of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a:t>
            </a:r>
            <a:r>
              <a:rPr lang="en-US" sz="1800" b="1" dirty="0" smtClean="0"/>
              <a:t>is estimated in the denominator of the equation above.</a:t>
            </a:r>
          </a:p>
          <a:p>
            <a:pPr marL="165100" indent="-165100">
              <a:spcAft>
                <a:spcPts val="600"/>
              </a:spcAft>
              <a:buFont typeface="Arial" pitchFamily="34" charset="0"/>
              <a:buChar char="•"/>
            </a:pPr>
            <a:r>
              <a:rPr lang="en-US" sz="1800" b="1" dirty="0" smtClean="0"/>
              <a:t>As an example, consider </a:t>
            </a:r>
            <a:r>
              <a:rPr lang="en-US" sz="1800" i="1" dirty="0" smtClean="0"/>
              <a:t>p</a:t>
            </a:r>
            <a:r>
              <a:rPr lang="en-US" sz="1800" b="1" baseline="-25000" dirty="0" smtClean="0"/>
              <a:t>1 </a:t>
            </a:r>
            <a:r>
              <a:rPr lang="en-US" sz="1800" dirty="0" smtClean="0"/>
              <a:t>= 15.4% </a:t>
            </a:r>
            <a:r>
              <a:rPr lang="en-US" sz="1800" b="1" dirty="0" smtClean="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smtClean="0"/>
              <a:t>With </a:t>
            </a:r>
            <a:r>
              <a:rPr lang="en-US" sz="1800" i="1" dirty="0" smtClean="0"/>
              <a:t>N</a:t>
            </a:r>
            <a:r>
              <a:rPr lang="en-US" sz="1800" dirty="0" smtClean="0"/>
              <a:t>=166</a:t>
            </a:r>
            <a:r>
              <a:rPr lang="en-US" sz="1800" b="1" dirty="0" smtClean="0"/>
              <a:t>, </a:t>
            </a:r>
            <a:r>
              <a:rPr lang="en-US" sz="1800" i="1" dirty="0" smtClean="0"/>
              <a:t>p</a:t>
            </a:r>
            <a:r>
              <a:rPr lang="en-US" sz="1800" baseline="-25000" dirty="0" smtClean="0"/>
              <a:t>1</a:t>
            </a:r>
            <a:r>
              <a:rPr lang="en-US" sz="1800" dirty="0" smtClean="0"/>
              <a:t>=0.154</a:t>
            </a:r>
            <a:r>
              <a:rPr lang="en-US" sz="1800" b="1" dirty="0" smtClean="0"/>
              <a:t>, and a significance level of </a:t>
            </a:r>
            <a:r>
              <a:rPr lang="en-US" sz="1800" dirty="0" smtClean="0"/>
              <a:t>1%</a:t>
            </a:r>
            <a:r>
              <a:rPr lang="en-US" sz="1800" b="1" dirty="0" smtClean="0"/>
              <a:t> </a:t>
            </a:r>
            <a:r>
              <a:rPr lang="en-US" sz="1800" dirty="0" smtClean="0"/>
              <a:t>(</a:t>
            </a:r>
            <a:r>
              <a:rPr lang="en-US" sz="1800" i="1" dirty="0" smtClean="0"/>
              <a:t>p</a:t>
            </a:r>
            <a:r>
              <a:rPr lang="en-US" sz="1800" dirty="0" smtClean="0"/>
              <a:t>=0.001)</a:t>
            </a:r>
            <a:r>
              <a:rPr lang="en-US" sz="1800" b="1" dirty="0" smtClean="0"/>
              <a:t>, we iterate over a decreasing value of </a:t>
            </a:r>
            <a:r>
              <a:rPr lang="en-US" sz="1800" i="1" dirty="0" smtClean="0"/>
              <a:t>p</a:t>
            </a:r>
            <a:r>
              <a:rPr lang="en-US" sz="1800" baseline="-25000" dirty="0" smtClean="0"/>
              <a:t>2</a:t>
            </a:r>
            <a:r>
              <a:rPr lang="en-US" sz="1800" b="1" dirty="0" smtClean="0"/>
              <a:t> starting from </a:t>
            </a:r>
            <a:r>
              <a:rPr lang="en-US" sz="1800" dirty="0" smtClean="0"/>
              <a:t>0.154</a:t>
            </a:r>
            <a:r>
              <a:rPr lang="en-US" sz="1800" b="1" dirty="0" smtClean="0"/>
              <a:t> until the null hypothesis is rejected. It can be shown that when </a:t>
            </a:r>
            <a:r>
              <a:rPr lang="en-US" sz="1800" i="1" dirty="0" smtClean="0"/>
              <a:t>p</a:t>
            </a:r>
            <a:r>
              <a:rPr lang="en-US" sz="1800" baseline="-25000" dirty="0" smtClean="0"/>
              <a:t>2</a:t>
            </a:r>
            <a:r>
              <a:rPr lang="en-US" sz="1800" b="1" dirty="0" smtClean="0"/>
              <a:t> reaches an error rate of </a:t>
            </a:r>
            <a:r>
              <a:rPr lang="en-US" sz="1800" dirty="0" smtClean="0"/>
              <a:t>0.073</a:t>
            </a:r>
            <a:r>
              <a:rPr lang="en-US" sz="1800" b="1" dirty="0" smtClean="0"/>
              <a:t>,  </a:t>
            </a:r>
            <a:r>
              <a:rPr lang="en-US" sz="1800" dirty="0" smtClean="0"/>
              <a:t>Z=2.34</a:t>
            </a:r>
            <a:r>
              <a:rPr lang="en-US" sz="1800" b="1" dirty="0" smtClean="0"/>
              <a:t>.</a:t>
            </a:r>
          </a:p>
          <a:p>
            <a:pPr marL="165100" indent="-165100">
              <a:spcAft>
                <a:spcPts val="600"/>
              </a:spcAft>
              <a:buFont typeface="Arial" pitchFamily="34" charset="0"/>
              <a:buChar char="•"/>
            </a:pPr>
            <a:r>
              <a:rPr lang="en-US" sz="1800" b="1" dirty="0" smtClean="0"/>
              <a:t>Since </a:t>
            </a:r>
            <a:r>
              <a:rPr lang="en-US" sz="1800" i="1" dirty="0" smtClean="0"/>
              <a:t>z</a:t>
            </a:r>
            <a:r>
              <a:rPr lang="en-US" sz="1800" b="1" baseline="-25000" dirty="0" smtClean="0"/>
              <a:t>0.01</a:t>
            </a:r>
            <a:r>
              <a:rPr lang="en-US" sz="1800" b="1" dirty="0" smtClean="0"/>
              <a:t> </a:t>
            </a:r>
            <a:r>
              <a:rPr lang="en-US" sz="1800" dirty="0" smtClean="0"/>
              <a:t>= 2.32 &gt; 2.34 </a:t>
            </a:r>
            <a:r>
              <a:rPr lang="en-US" sz="1800" b="1" dirty="0" smtClean="0"/>
              <a:t>and </a:t>
            </a:r>
            <a:r>
              <a:rPr lang="en-US" sz="1800" i="1" dirty="0" smtClean="0"/>
              <a:t>z</a:t>
            </a:r>
            <a:r>
              <a:rPr lang="en-US" sz="1800" b="1" baseline="-25000" dirty="0" smtClean="0"/>
              <a:t>0.02</a:t>
            </a:r>
            <a:r>
              <a:rPr lang="en-US" sz="1800" b="1" dirty="0" smtClean="0"/>
              <a:t> </a:t>
            </a:r>
            <a:r>
              <a:rPr lang="en-US" sz="1800" dirty="0" smtClean="0"/>
              <a:t>= 2.05 &lt; 2.34</a:t>
            </a:r>
            <a:r>
              <a:rPr lang="en-US" sz="1800" b="1" dirty="0" smtClean="0"/>
              <a:t>, we reject the null hypothesis at the </a:t>
            </a:r>
            <a:r>
              <a:rPr lang="en-US" sz="1800" dirty="0" smtClean="0"/>
              <a:t>1%</a:t>
            </a:r>
            <a:r>
              <a:rPr lang="en-US" sz="1800" b="1" dirty="0" smtClean="0"/>
              <a:t> significance level. Similarly, it can be shown that at a </a:t>
            </a:r>
            <a:r>
              <a:rPr lang="en-US" sz="1800" dirty="0" smtClean="0"/>
              <a:t>10%</a:t>
            </a:r>
            <a:r>
              <a:rPr lang="en-US" sz="1800" b="1" dirty="0" smtClean="0"/>
              <a:t> significance level, </a:t>
            </a:r>
            <a:r>
              <a:rPr lang="en-US" sz="1800" i="1" dirty="0" smtClean="0"/>
              <a:t>p</a:t>
            </a:r>
            <a:r>
              <a:rPr lang="en-US" sz="1800" baseline="-25000" dirty="0" smtClean="0"/>
              <a:t>2</a:t>
            </a:r>
            <a:r>
              <a:rPr lang="en-US" sz="1800" b="1" dirty="0" smtClean="0"/>
              <a:t> = </a:t>
            </a:r>
            <a:r>
              <a:rPr lang="en-US" sz="1800" dirty="0" smtClean="0"/>
              <a:t>10.6%</a:t>
            </a:r>
            <a:r>
              <a:rPr lang="en-US" sz="1800" b="1" dirty="0" smtClean="0"/>
              <a:t> error.</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299"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smtClean="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smtClean="0"/>
              <a:t>The overall likelihood of the sentence given the words is a product of the individual word probabilities.</a:t>
            </a:r>
          </a:p>
          <a:p>
            <a:pPr marL="165100" indent="-165100">
              <a:spcAft>
                <a:spcPts val="600"/>
              </a:spcAft>
              <a:buFont typeface="Arial" pitchFamily="34" charset="0"/>
              <a:buChar char="•"/>
            </a:pPr>
            <a:r>
              <a:rPr lang="en-US" sz="1800" b="1" dirty="0" smtClean="0"/>
              <a:t>Hence, we would like to use “word” or event posteriors as the confidence measure.</a:t>
            </a:r>
          </a:p>
          <a:p>
            <a:pPr marL="165100" indent="-165100">
              <a:spcAft>
                <a:spcPts val="600"/>
              </a:spcAft>
              <a:buFont typeface="Arial" pitchFamily="34" charset="0"/>
              <a:buChar char="•"/>
            </a:pPr>
            <a:r>
              <a:rPr lang="en-US" sz="1800" b="1" dirty="0" smtClean="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smtClean="0"/>
              <a:t>This can be approximated using a </a:t>
            </a:r>
            <a:br>
              <a:rPr lang="en-US" sz="1800" b="1" dirty="0" smtClean="0"/>
            </a:br>
            <a:r>
              <a:rPr lang="en-US" sz="1800" b="1" dirty="0" smtClean="0"/>
              <a:t>“word graph”:</a:t>
            </a:r>
          </a:p>
          <a:p>
            <a:pPr marL="165100" indent="-165100">
              <a:spcAft>
                <a:spcPts val="600"/>
              </a:spcAft>
              <a:buFont typeface="Arial" pitchFamily="34" charset="0"/>
              <a:buChar char="•"/>
            </a:pPr>
            <a:r>
              <a:rPr lang="en-US" sz="1800" b="1" dirty="0" smtClean="0"/>
              <a:t>There are assorted practical issues</a:t>
            </a:r>
            <a:br>
              <a:rPr lang="en-US" sz="1800" b="1" dirty="0" smtClean="0"/>
            </a:br>
            <a:r>
              <a:rPr lang="en-US" sz="1800" b="1" dirty="0" smtClean="0"/>
              <a:t>associated with this approach, including</a:t>
            </a:r>
            <a:br>
              <a:rPr lang="en-US" sz="1800" b="1" dirty="0" smtClean="0"/>
            </a:br>
            <a:r>
              <a:rPr lang="en-US" sz="1800" b="1" dirty="0" smtClean="0"/>
              <a:t>the “depth” of the word graph, time</a:t>
            </a:r>
            <a:br>
              <a:rPr lang="en-US" sz="1800" b="1" dirty="0" smtClean="0"/>
            </a:br>
            <a:r>
              <a:rPr lang="en-US" sz="1800" b="1" dirty="0" smtClean="0"/>
              <a:t>registration, and “acoustic” (e.g., HMM)</a:t>
            </a:r>
            <a:br>
              <a:rPr lang="en-US" sz="1800" b="1" dirty="0" smtClean="0"/>
            </a:br>
            <a:r>
              <a:rPr lang="en-US" sz="1800" b="1" dirty="0" smtClean="0"/>
              <a:t>vs. “grammar” (e.g., language model)</a:t>
            </a:r>
            <a:br>
              <a:rPr lang="en-US" sz="1800" b="1" dirty="0" smtClean="0"/>
            </a:br>
            <a:r>
              <a:rPr lang="en-US" sz="1800" b="1" dirty="0" smtClean="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There are many approximations to the exact computation of a word posteriors:</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More practical and successful approximations are:</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Other techniques to approximate the posterior have been tried (neural networks, support vector machines, etc.) and have not been as successful.</a:t>
            </a:r>
            <a:endParaRPr lang="en-US" sz="1800" b="1" kern="0" dirty="0" smtClean="0"/>
          </a:p>
        </p:txBody>
      </p:sp>
    </p:spTree>
    <p:extLst>
      <p:ext uri="{BB962C8B-B14F-4D97-AF65-F5344CB8AC3E}">
        <p14:creationId xmlns:p14="http://schemas.microsoft.com/office/powerpoint/2010/main" val="37789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basic concepts in statistics such as statistical significance and confidence measures.</a:t>
            </a:r>
          </a:p>
          <a:p>
            <a:pPr marL="165100" indent="-165100">
              <a:spcAft>
                <a:spcPts val="600"/>
              </a:spcAft>
              <a:buFont typeface="Arial" pitchFamily="34" charset="0"/>
              <a:buChar char="•"/>
            </a:pPr>
            <a:r>
              <a:rPr lang="en-US" altLang="en-US" sz="1800" b="1" dirty="0" smtClean="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smtClean="0"/>
              <a:t>Discussed the need for confidence measures in pattern recognition systems.</a:t>
            </a:r>
          </a:p>
          <a:p>
            <a:pPr marL="165100" indent="-165100">
              <a:spcAft>
                <a:spcPts val="600"/>
              </a:spcAft>
              <a:buFont typeface="Arial" pitchFamily="34" charset="0"/>
              <a:buChar char="•"/>
            </a:pPr>
            <a:r>
              <a:rPr lang="en-US" altLang="en-US" sz="1800" b="1" dirty="0" smtClean="0"/>
              <a:t>Introduced the concept of an event, or word, posterior and discussed how this can be estimated in practical applications such as a speech </a:t>
            </a:r>
            <a:r>
              <a:rPr lang="en-US" altLang="en-US" sz="1800" b="1" smtClean="0"/>
              <a:t>recognition.</a:t>
            </a:r>
            <a:endParaRPr lang="en-US" altLang="en-US" sz="1800" b="1" dirty="0" smtClean="0"/>
          </a:p>
        </p:txBody>
      </p:sp>
    </p:spTree>
    <p:extLst>
      <p:ext uri="{BB962C8B-B14F-4D97-AF65-F5344CB8AC3E}">
        <p14:creationId xmlns:p14="http://schemas.microsoft.com/office/powerpoint/2010/main" val="821470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Statistical Significance (Review)</a:t>
            </a:r>
            <a:endParaRPr lang="en-US" b="1" dirty="0">
              <a:solidFill>
                <a:schemeClr val="accent2"/>
              </a:solidFill>
            </a:endParaRP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smtClean="0"/>
              <a:t>A result is called statistically significant if it is unlikely to have occurred by chance.</a:t>
            </a:r>
          </a:p>
          <a:p>
            <a:pPr marL="225425" indent="-225425">
              <a:spcAft>
                <a:spcPts val="600"/>
              </a:spcAft>
              <a:buFont typeface="Arial" pitchFamily="34" charset="0"/>
              <a:buChar char="•"/>
            </a:pPr>
            <a:r>
              <a:rPr lang="en-US" sz="1800" b="1" dirty="0" smtClean="0"/>
              <a:t>A “statistically significant difference” means there is statistical evidence that there is a difference.</a:t>
            </a:r>
          </a:p>
          <a:p>
            <a:pPr marL="225425" indent="-225425">
              <a:spcAft>
                <a:spcPts val="600"/>
              </a:spcAft>
              <a:buFont typeface="Arial" pitchFamily="34" charset="0"/>
              <a:buChar char="•"/>
            </a:pPr>
            <a:r>
              <a:rPr lang="en-US" sz="1800" b="1" dirty="0" smtClean="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smtClean="0"/>
              <a:t>The significance level of a test is traditionally based on the notion of hypothesis testing.</a:t>
            </a:r>
          </a:p>
          <a:p>
            <a:pPr marL="225425" indent="-225425">
              <a:spcAft>
                <a:spcPts val="600"/>
              </a:spcAft>
              <a:buFont typeface="Arial" pitchFamily="34" charset="0"/>
              <a:buChar char="•"/>
            </a:pPr>
            <a:r>
              <a:rPr lang="en-US" sz="1800" b="1" dirty="0" smtClean="0"/>
              <a:t> 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600"/>
              </a:spcAft>
              <a:buFont typeface="Arial" pitchFamily="34" charset="0"/>
              <a:buChar char="•"/>
            </a:pPr>
            <a:r>
              <a:rPr lang="en-US" sz="1800" b="1" dirty="0" smtClean="0"/>
              <a:t>The decision is often made using the </a:t>
            </a:r>
            <a:r>
              <a:rPr lang="en-US" sz="1800" i="1" dirty="0" smtClean="0">
                <a:solidFill>
                  <a:schemeClr val="accent1"/>
                </a:solidFill>
              </a:rPr>
              <a:t>p</a:t>
            </a:r>
            <a:r>
              <a:rPr lang="en-US" sz="1800" b="1" dirty="0" smtClean="0">
                <a:solidFill>
                  <a:schemeClr val="accent1"/>
                </a:solidFill>
              </a:rPr>
              <a:t>-value</a:t>
            </a:r>
            <a:r>
              <a:rPr lang="en-US" sz="1800" b="1" dirty="0" smtClean="0"/>
              <a:t>: the </a:t>
            </a:r>
            <a:r>
              <a:rPr lang="en-US" sz="1800" i="1" dirty="0" smtClean="0"/>
              <a:t>p</a:t>
            </a:r>
            <a:r>
              <a:rPr lang="en-US" sz="1800" b="1" dirty="0" smtClean="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smtClean="0"/>
              <a:t> if the </a:t>
            </a:r>
            <a:r>
              <a:rPr lang="en-US" sz="1800" i="1" dirty="0" smtClean="0"/>
              <a:t>p</a:t>
            </a:r>
            <a:r>
              <a:rPr lang="en-US" sz="1800" b="1" dirty="0" smtClean="0"/>
              <a:t>-value is less than the significance level, then the null hypothesis is rejected. The smaller the </a:t>
            </a:r>
            <a:r>
              <a:rPr lang="en-US" sz="1800" i="1" dirty="0" smtClean="0"/>
              <a:t>p</a:t>
            </a:r>
            <a:r>
              <a:rPr lang="en-US" sz="1800" b="1" dirty="0" smtClean="0"/>
              <a:t>-value, the more significant the result is said to be.</a:t>
            </a:r>
          </a:p>
          <a:p>
            <a:pPr marL="225425" indent="-225425">
              <a:spcAft>
                <a:spcPts val="600"/>
              </a:spcAft>
              <a:buFont typeface="Arial" pitchFamily="34" charset="0"/>
              <a:buChar char="•"/>
            </a:pPr>
            <a:r>
              <a:rPr lang="en-US" sz="1800" b="1" dirty="0" smtClean="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630264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smtClean="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smtClean="0"/>
              <a:t>Suppose that the experimental results show the coin turning up heads 14 times out of 20 total flips. The </a:t>
            </a:r>
            <a:r>
              <a:rPr lang="en-US" sz="1800" i="1" dirty="0" smtClean="0"/>
              <a:t>p</a:t>
            </a:r>
            <a:r>
              <a:rPr lang="en-US" sz="1800" b="1" dirty="0" smtClean="0"/>
              <a:t>-value of 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smtClean="0"/>
              <a:t>In this case the  random  variable </a:t>
            </a:r>
            <a:r>
              <a:rPr lang="en-US" sz="1800" i="1" dirty="0" smtClean="0"/>
              <a:t>T </a:t>
            </a:r>
            <a:r>
              <a:rPr lang="en-US" sz="1800" b="1" dirty="0" smtClean="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smtClean="0"/>
              <a:t>Generally, one rejects the null hypothesis if the </a:t>
            </a:r>
            <a:r>
              <a:rPr lang="en-US" sz="1800" i="1" dirty="0" smtClean="0"/>
              <a:t>p</a:t>
            </a:r>
            <a:r>
              <a:rPr lang="en-US" sz="1800" b="1" dirty="0" smtClean="0"/>
              <a:t>-value is smaller than or equal to the significance level, often represented by the Greek letter </a:t>
            </a:r>
            <a:r>
              <a:rPr lang="en-US" sz="1800" i="1" dirty="0" smtClean="0"/>
              <a:t>α</a:t>
            </a:r>
            <a:r>
              <a:rPr lang="en-US" sz="1800" b="1" dirty="0" smtClean="0"/>
              <a:t>. If the significance level is 0.05, then the results are only 5% likely to be as extraordinary as just seen, given that the null hypothesis is true.</a:t>
            </a:r>
          </a:p>
          <a:p>
            <a:pPr marL="165100" indent="-165100">
              <a:spcAft>
                <a:spcPts val="600"/>
              </a:spcAft>
              <a:buFont typeface="Arial" pitchFamily="34" charset="0"/>
              <a:buChar char="•"/>
            </a:pPr>
            <a:r>
              <a:rPr lang="en-US" sz="1800" b="1" dirty="0" smtClean="0"/>
              <a:t>Earlier in the semester we studied a paper D. MacKay wrote on this topic.</a:t>
            </a:r>
          </a:p>
        </p:txBody>
      </p:sp>
    </p:spTree>
    <p:extLst>
      <p:ext uri="{BB962C8B-B14F-4D97-AF65-F5344CB8AC3E}">
        <p14:creationId xmlns:p14="http://schemas.microsoft.com/office/powerpoint/2010/main" val="3081800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our example:</a:t>
            </a:r>
          </a:p>
          <a:p>
            <a:pPr marL="284163" indent="-119063">
              <a:spcAft>
                <a:spcPts val="600"/>
              </a:spcAft>
              <a:buFont typeface="Wingdings" pitchFamily="2" charset="2"/>
              <a:buChar char="§"/>
            </a:pPr>
            <a:r>
              <a:rPr lang="en-US" sz="1800" b="1" dirty="0" smtClean="0"/>
              <a:t>null hypothesis (</a:t>
            </a:r>
            <a:r>
              <a:rPr lang="en-US" sz="1800" i="1" dirty="0" smtClean="0"/>
              <a:t>H</a:t>
            </a:r>
            <a:r>
              <a:rPr lang="en-US" sz="1800" baseline="-25000" dirty="0" smtClean="0"/>
              <a:t>0</a:t>
            </a:r>
            <a:r>
              <a:rPr lang="en-US" sz="1800" b="1" dirty="0" smtClean="0"/>
              <a:t>) – fair coin;</a:t>
            </a:r>
          </a:p>
          <a:p>
            <a:pPr marL="284163" indent="-119063">
              <a:spcAft>
                <a:spcPts val="600"/>
              </a:spcAft>
              <a:buFont typeface="Wingdings" pitchFamily="2" charset="2"/>
              <a:buChar char="§"/>
            </a:pPr>
            <a:r>
              <a:rPr lang="en-US" sz="1800" b="1" dirty="0" smtClean="0"/>
              <a:t>observation (O) – 14 heads out of 20 flips;</a:t>
            </a:r>
          </a:p>
          <a:p>
            <a:pPr marL="284163" indent="-119063">
              <a:spcAft>
                <a:spcPts val="600"/>
              </a:spcAft>
              <a:buFont typeface="Wingdings" pitchFamily="2" charset="2"/>
              <a:buChar char="§"/>
            </a:pPr>
            <a:r>
              <a:rPr lang="en-US" sz="1800" b="1" dirty="0" smtClean="0"/>
              <a:t>probability (</a:t>
            </a:r>
            <a:r>
              <a:rPr lang="en-US" sz="1800" i="1" dirty="0" smtClean="0"/>
              <a:t>p</a:t>
            </a:r>
            <a:r>
              <a:rPr lang="en-US" sz="1800" b="1" dirty="0" smtClean="0"/>
              <a:t>-value) of observation (O) given </a:t>
            </a:r>
            <a:r>
              <a:rPr lang="en-US" sz="1800" i="1" dirty="0" smtClean="0"/>
              <a:t>H</a:t>
            </a:r>
            <a:r>
              <a:rPr lang="en-US" sz="1800" baseline="-25000" dirty="0" smtClean="0"/>
              <a:t>0</a:t>
            </a:r>
            <a:r>
              <a:rPr lang="en-US" sz="1800" b="1" dirty="0" smtClean="0"/>
              <a:t> – p(O|</a:t>
            </a:r>
            <a:r>
              <a:rPr lang="en-US" sz="1800" i="1" dirty="0" smtClean="0"/>
              <a:t>H</a:t>
            </a:r>
            <a:r>
              <a:rPr lang="en-US" sz="1800" baseline="-25000" dirty="0" smtClean="0"/>
              <a:t>0</a:t>
            </a:r>
            <a:r>
              <a:rPr lang="en-US" sz="1800" b="1" dirty="0" smtClean="0"/>
              <a:t>) = </a:t>
            </a:r>
            <a:r>
              <a:rPr lang="en-US" sz="1800" dirty="0" smtClean="0"/>
              <a:t>0.0577x2</a:t>
            </a:r>
            <a:r>
              <a:rPr lang="en-US" sz="1800" b="1" dirty="0" smtClean="0"/>
              <a:t> (two-tailed) = </a:t>
            </a:r>
            <a:r>
              <a:rPr lang="en-US" sz="1800" dirty="0" smtClean="0"/>
              <a:t>0.1154</a:t>
            </a:r>
            <a:r>
              <a:rPr lang="en-US" sz="1800" b="1" dirty="0" smtClean="0"/>
              <a:t> = </a:t>
            </a:r>
            <a:r>
              <a:rPr lang="en-US" sz="1800" dirty="0" smtClean="0"/>
              <a:t>11.54%</a:t>
            </a:r>
            <a:r>
              <a:rPr lang="en-US" sz="1800" b="1" dirty="0" smtClean="0"/>
              <a:t>.</a:t>
            </a:r>
          </a:p>
          <a:p>
            <a:pPr marL="165100" indent="-165100">
              <a:spcAft>
                <a:spcPts val="600"/>
              </a:spcAft>
              <a:buFont typeface="Arial" pitchFamily="34" charset="0"/>
              <a:buChar char="•"/>
            </a:pPr>
            <a:r>
              <a:rPr lang="en-US" sz="1800" b="1" dirty="0" smtClean="0"/>
              <a:t>The calculated </a:t>
            </a:r>
            <a:r>
              <a:rPr lang="en-US" sz="1800" i="1" dirty="0" smtClean="0"/>
              <a:t>p</a:t>
            </a:r>
            <a:r>
              <a:rPr lang="en-US" sz="1800" b="1" dirty="0" smtClean="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smtClean="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600"/>
              </a:spcAft>
              <a:buFont typeface="Arial" pitchFamily="34" charset="0"/>
              <a:buChar char="•"/>
            </a:pPr>
            <a:r>
              <a:rPr lang="en-US" sz="1800" b="1" dirty="0" smtClean="0"/>
              <a:t>However, had a single extra head been obtained, the resulting </a:t>
            </a:r>
            <a:r>
              <a:rPr lang="en-US" sz="1800" i="1" dirty="0" smtClean="0"/>
              <a:t>p</a:t>
            </a:r>
            <a:r>
              <a:rPr lang="en-US" sz="1800" b="1" dirty="0" smtClean="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smtClean="0"/>
              <a:t>Critics of </a:t>
            </a:r>
            <a:r>
              <a:rPr lang="en-US" sz="1800" i="1" dirty="0" smtClean="0"/>
              <a:t>p</a:t>
            </a:r>
            <a:r>
              <a:rPr lang="en-US" sz="1800" b="1" dirty="0" smtClean="0"/>
              <a:t>-values point out that the criterion is based on the somewhat arbitrary choice of level (often set at 0.05).</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5391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A </a:t>
            </a:r>
            <a:r>
              <a:rPr lang="en-US" sz="1800" b="1" dirty="0" smtClean="0">
                <a:solidFill>
                  <a:schemeClr val="accent1"/>
                </a:solidFill>
              </a:rPr>
              <a:t>confidence interval</a:t>
            </a:r>
            <a:r>
              <a:rPr lang="en-US" sz="1800" b="1" dirty="0" smtClean="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level </a:t>
            </a:r>
            <a:r>
              <a:rPr lang="en-US" sz="1800" i="1" dirty="0" smtClean="0">
                <a:solidFill>
                  <a:schemeClr val="accent1"/>
                </a:solidFill>
              </a:rPr>
              <a:t>C</a:t>
            </a:r>
            <a:r>
              <a:rPr lang="en-US" sz="1800" b="1" dirty="0" smtClean="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smtClean="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smtClean="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smtClean="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smtClean="0"/>
              <a:t>For example, a 95% confidence interval covers 95% of the normal curve – the probability of observing a value outside of this area is less than 0.05. </a:t>
            </a:r>
            <a:endParaRPr lang="en-US" sz="1800"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25497272"/>
              </p:ext>
            </p:extLst>
          </p:nvPr>
        </p:nvGraphicFramePr>
        <p:xfrm>
          <a:off x="3675297" y="5266708"/>
          <a:ext cx="1193800" cy="317500"/>
        </p:xfrm>
        <a:graphic>
          <a:graphicData uri="http://schemas.openxmlformats.org/presentationml/2006/ole">
            <mc:AlternateContent xmlns:mc="http://schemas.openxmlformats.org/markup-compatibility/2006">
              <mc:Choice xmlns:v="urn:schemas-microsoft-com:vml" Requires="v">
                <p:oleObj spid="_x0000_s262160"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297" y="5266708"/>
                        <a:ext cx="1193800" cy="317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mc:AlternateContent xmlns:mc="http://schemas.openxmlformats.org/markup-compatibility/2006">
              <mc:Choice xmlns:v="urn:schemas-microsoft-com:vml" Requires="v">
                <p:oleObj spid="_x0000_s262161" name="Equation" r:id="rId5" imgW="1333440" imgH="291960" progId="Equation.DSMT4">
                  <p:embed/>
                </p:oleObj>
              </mc:Choice>
              <mc:Fallback>
                <p:oleObj name="Equation" r:id="rId5" imgW="13334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582" y="5561195"/>
                        <a:ext cx="1333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5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Because the normal curve is symmetric, </a:t>
            </a:r>
            <a:br>
              <a:rPr lang="en-US" sz="1800" b="1" dirty="0" smtClean="0"/>
            </a:br>
            <a:r>
              <a:rPr lang="en-US" sz="1800" b="1" dirty="0" smtClean="0"/>
              <a:t>half of the area is in the left tail of the curve,</a:t>
            </a:r>
            <a:br>
              <a:rPr lang="en-US" sz="1800" b="1" dirty="0" smtClean="0"/>
            </a:br>
            <a:r>
              <a:rPr lang="en-US" sz="1800" b="1" dirty="0" smtClean="0"/>
              <a:t>and the other half of the area is in the right </a:t>
            </a:r>
            <a:br>
              <a:rPr lang="en-US" sz="1800" b="1" dirty="0" smtClean="0"/>
            </a:br>
            <a:r>
              <a:rPr lang="en-US" sz="1800" b="1" dirty="0" smtClean="0"/>
              <a:t>tail of the curve.</a:t>
            </a:r>
          </a:p>
          <a:p>
            <a:pPr marL="165100" indent="-165100">
              <a:spcAft>
                <a:spcPts val="600"/>
              </a:spcAft>
              <a:buFont typeface="Arial" pitchFamily="34" charset="0"/>
              <a:buChar char="•"/>
            </a:pPr>
            <a:r>
              <a:rPr lang="en-US" sz="1800" b="1" dirty="0" smtClean="0"/>
              <a:t>As shown in the diagram to the right, for a </a:t>
            </a:r>
            <a:br>
              <a:rPr lang="en-US" sz="1800" b="1" dirty="0" smtClean="0"/>
            </a:br>
            <a:r>
              <a:rPr lang="en-US" sz="1800" b="1" dirty="0" smtClean="0"/>
              <a:t>confidence interval with level </a:t>
            </a:r>
            <a:r>
              <a:rPr lang="en-US" sz="1800" i="1" dirty="0" smtClean="0"/>
              <a:t>C</a:t>
            </a:r>
            <a:r>
              <a:rPr lang="en-US" sz="1800" b="1" dirty="0" smtClean="0"/>
              <a:t>, the area in</a:t>
            </a:r>
            <a:br>
              <a:rPr lang="en-US" sz="1800" b="1" dirty="0" smtClean="0"/>
            </a:br>
            <a:r>
              <a:rPr lang="en-US" sz="1800" b="1" dirty="0" smtClean="0"/>
              <a:t>each tail of the curve is equal to (1-</a:t>
            </a:r>
            <a:r>
              <a:rPr lang="en-US" sz="1800" i="1" dirty="0" smtClean="0"/>
              <a:t> C</a:t>
            </a:r>
            <a:r>
              <a:rPr lang="en-US" sz="1800" b="1" dirty="0" smtClean="0"/>
              <a:t>)/2. For</a:t>
            </a:r>
            <a:br>
              <a:rPr lang="en-US" sz="1800" b="1" dirty="0" smtClean="0"/>
            </a:br>
            <a:r>
              <a:rPr lang="en-US" sz="1800" b="1" dirty="0" smtClean="0"/>
              <a:t>a 95% confidence interval, the area in each</a:t>
            </a:r>
            <a:br>
              <a:rPr lang="en-US" sz="1800" b="1" dirty="0" smtClean="0"/>
            </a:br>
            <a:r>
              <a:rPr lang="en-US" sz="1800" b="1" dirty="0" smtClean="0"/>
              <a:t>tail is equal to 0.05/2 = 0.025.</a:t>
            </a:r>
          </a:p>
          <a:p>
            <a:pPr marL="165100" indent="-165100">
              <a:spcAft>
                <a:spcPts val="600"/>
              </a:spcAft>
              <a:buFont typeface="Arial" pitchFamily="34" charset="0"/>
              <a:buChar char="•"/>
            </a:pPr>
            <a:r>
              <a:rPr lang="en-US" sz="1800" b="1" dirty="0" smtClean="0"/>
              <a:t>The value </a:t>
            </a:r>
            <a:r>
              <a:rPr lang="en-US" sz="1800" i="1" dirty="0" smtClean="0"/>
              <a:t>z</a:t>
            </a:r>
            <a:r>
              <a:rPr lang="en-US" sz="1800" i="1" baseline="30000" dirty="0" smtClean="0"/>
              <a:t>*</a:t>
            </a:r>
            <a:r>
              <a:rPr lang="en-US" sz="1800" b="1" dirty="0" smtClean="0"/>
              <a:t> representing the point on the </a:t>
            </a:r>
            <a:br>
              <a:rPr lang="en-US" sz="1800" b="1" dirty="0" smtClean="0"/>
            </a:br>
            <a:r>
              <a:rPr lang="en-US" sz="1800" b="1" dirty="0" smtClean="0"/>
              <a:t>standard normal density curve such that </a:t>
            </a:r>
            <a:br>
              <a:rPr lang="en-US" sz="1800" b="1" dirty="0" smtClean="0"/>
            </a:br>
            <a:r>
              <a:rPr lang="en-US" sz="1800" b="1" dirty="0" smtClean="0"/>
              <a:t>the probability of observing a value greater</a:t>
            </a:r>
            <a:br>
              <a:rPr lang="en-US" sz="1800" b="1" dirty="0" smtClean="0"/>
            </a:br>
            <a:r>
              <a:rPr lang="en-US" sz="1800" b="1" dirty="0" smtClean="0"/>
              <a:t>than </a:t>
            </a:r>
            <a:r>
              <a:rPr lang="en-US" sz="1800" i="1" dirty="0" smtClean="0"/>
              <a:t>z</a:t>
            </a:r>
            <a:r>
              <a:rPr lang="en-US" sz="1800" i="1" baseline="30000" dirty="0" smtClean="0"/>
              <a:t>*</a:t>
            </a:r>
            <a:r>
              <a:rPr lang="en-US" sz="1800" b="1" dirty="0" smtClean="0"/>
              <a:t> is equal to </a:t>
            </a:r>
            <a:r>
              <a:rPr lang="en-US" sz="1800" i="1" dirty="0" smtClean="0"/>
              <a:t>p</a:t>
            </a:r>
            <a:r>
              <a:rPr lang="en-US" sz="1800" b="1" dirty="0" smtClean="0"/>
              <a:t> is known as the upper </a:t>
            </a:r>
            <a:r>
              <a:rPr lang="en-US" sz="1800" i="1" dirty="0" smtClean="0"/>
              <a:t>p</a:t>
            </a:r>
            <a:r>
              <a:rPr lang="en-US" sz="1800" b="1" dirty="0" smtClean="0"/>
              <a:t> critical value of the standard normal distribution. </a:t>
            </a:r>
          </a:p>
          <a:p>
            <a:pPr marL="165100" indent="-165100">
              <a:spcAft>
                <a:spcPts val="600"/>
              </a:spcAft>
              <a:buFont typeface="Arial" pitchFamily="34" charset="0"/>
              <a:buChar char="•"/>
            </a:pPr>
            <a:r>
              <a:rPr lang="en-US" sz="1800" b="1" dirty="0" smtClean="0"/>
              <a:t>For example, if </a:t>
            </a:r>
            <a:r>
              <a:rPr lang="en-US" sz="1800" i="1" dirty="0" smtClean="0"/>
              <a:t>p</a:t>
            </a:r>
            <a:r>
              <a:rPr lang="en-US" sz="1800" dirty="0" smtClean="0"/>
              <a:t> = 0.025</a:t>
            </a:r>
            <a:r>
              <a:rPr lang="en-US" sz="1800" b="1" dirty="0" smtClean="0"/>
              <a:t>, the value </a:t>
            </a:r>
            <a:r>
              <a:rPr lang="en-US" sz="1800" i="1" dirty="0" smtClean="0"/>
              <a:t>z</a:t>
            </a:r>
            <a:r>
              <a:rPr lang="en-US" sz="1800" i="1" baseline="30000" dirty="0" smtClean="0"/>
              <a:t>*</a:t>
            </a:r>
            <a:r>
              <a:rPr lang="en-US" sz="1800" dirty="0" smtClean="0"/>
              <a:t> </a:t>
            </a:r>
            <a:r>
              <a:rPr lang="en-US" sz="1800" b="1" dirty="0" smtClean="0"/>
              <a:t>such that </a:t>
            </a:r>
            <a:r>
              <a:rPr lang="en-US" sz="1800" i="1" dirty="0" smtClean="0"/>
              <a:t>P(Z &gt; z</a:t>
            </a:r>
            <a:r>
              <a:rPr lang="en-US" sz="1800" i="1" baseline="30000" dirty="0" smtClean="0"/>
              <a:t>*</a:t>
            </a:r>
            <a:r>
              <a:rPr lang="en-US" sz="1800" i="1" dirty="0" smtClean="0"/>
              <a:t>)</a:t>
            </a:r>
            <a:r>
              <a:rPr lang="en-US" sz="1800" dirty="0" smtClean="0"/>
              <a:t> = 0.025</a:t>
            </a:r>
            <a:r>
              <a:rPr lang="en-US" sz="1800" b="1" dirty="0" smtClean="0"/>
              <a:t>, or </a:t>
            </a:r>
            <a:r>
              <a:rPr lang="en-US" sz="1800" dirty="0" smtClean="0"/>
              <a:t>P(Z </a:t>
            </a:r>
            <a:r>
              <a:rPr lang="en-US" sz="1800" u="sng" dirty="0" smtClean="0"/>
              <a:t>&lt;</a:t>
            </a:r>
            <a:r>
              <a:rPr lang="en-US" sz="1800" dirty="0" smtClean="0"/>
              <a:t> z</a:t>
            </a:r>
            <a:r>
              <a:rPr lang="en-US" sz="1800" baseline="30000" dirty="0" smtClean="0"/>
              <a:t>*</a:t>
            </a:r>
            <a:r>
              <a:rPr lang="en-US" sz="1800" dirty="0" smtClean="0"/>
              <a:t>) = 0.975</a:t>
            </a:r>
            <a:r>
              <a:rPr lang="en-US" sz="1800" b="1" dirty="0" smtClean="0"/>
              <a:t>, is equal to 1.96. For a confidence interval with level </a:t>
            </a:r>
            <a:r>
              <a:rPr lang="en-US" sz="1800" i="1" dirty="0" smtClean="0"/>
              <a:t>C</a:t>
            </a:r>
            <a:r>
              <a:rPr lang="en-US" sz="1800" b="1" dirty="0" smtClean="0"/>
              <a:t>, the value</a:t>
            </a:r>
            <a:r>
              <a:rPr lang="en-US" sz="1800" dirty="0" smtClean="0"/>
              <a:t> </a:t>
            </a:r>
            <a:r>
              <a:rPr lang="en-US" sz="1800" i="1" dirty="0" smtClean="0"/>
              <a:t>p</a:t>
            </a:r>
            <a:r>
              <a:rPr lang="en-US" sz="1800" dirty="0" smtClean="0"/>
              <a:t> </a:t>
            </a:r>
            <a:r>
              <a:rPr lang="en-US" sz="1800" b="1" dirty="0" smtClean="0"/>
              <a:t>is equal to (1-</a:t>
            </a:r>
            <a:r>
              <a:rPr lang="en-US" sz="1800" i="1" dirty="0" smtClean="0"/>
              <a:t> C</a:t>
            </a:r>
            <a:r>
              <a:rPr lang="en-US" sz="1800" b="1" dirty="0" smtClean="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smtClean="0"/>
              <a:t>This connection between </a:t>
            </a:r>
            <a:r>
              <a:rPr lang="en-US" sz="1800" i="1" dirty="0" smtClean="0"/>
              <a:t>z</a:t>
            </a:r>
            <a:r>
              <a:rPr lang="en-US" sz="1800" b="1" dirty="0" smtClean="0"/>
              <a:t> and </a:t>
            </a:r>
            <a:r>
              <a:rPr lang="en-US" sz="1800" i="1" dirty="0" smtClean="0"/>
              <a:t>C</a:t>
            </a:r>
            <a:r>
              <a:rPr lang="en-US" sz="1800" b="1" dirty="0" smtClean="0"/>
              <a:t> is often referred to as the </a:t>
            </a:r>
            <a:r>
              <a:rPr lang="en-US" sz="1800" i="1" dirty="0" smtClean="0"/>
              <a:t>z</a:t>
            </a:r>
            <a:r>
              <a:rPr lang="en-US" sz="1800" b="1" dirty="0" smtClean="0"/>
              <a:t>-test or </a:t>
            </a:r>
            <a:r>
              <a:rPr lang="en-US" sz="1800" i="1" dirty="0" smtClean="0"/>
              <a:t>z</a:t>
            </a:r>
            <a:r>
              <a:rPr lang="en-US" sz="1800" b="1" dirty="0" smtClean="0"/>
              <a:t>-statistic.</a:t>
            </a:r>
          </a:p>
          <a:p>
            <a:pPr marL="165100" indent="-165100">
              <a:spcAft>
                <a:spcPts val="600"/>
              </a:spcAft>
              <a:buFont typeface="Arial" pitchFamily="34" charset="0"/>
              <a:buChar char="•"/>
            </a:pPr>
            <a:endParaRPr lang="en-US" sz="1800" b="1" dirty="0" smtClean="0"/>
          </a:p>
          <a:p>
            <a:pPr marL="342900" indent="-342900">
              <a:spcBef>
                <a:spcPct val="20000"/>
              </a:spcBef>
              <a:buFontTx/>
              <a:buChar char="•"/>
            </a:pP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616002"/>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85483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a population with unknown mean and known variance, a confidence interval for the population mean, based on a simple random sample (SRS) of size </a:t>
            </a:r>
            <a:r>
              <a:rPr lang="en-US" sz="1800" b="1" i="1" dirty="0" smtClean="0"/>
              <a:t>n</a:t>
            </a:r>
            <a:r>
              <a:rPr lang="en-US" sz="1800" b="1" dirty="0" smtClean="0"/>
              <a:t>, is                    . (Note: This interval is only exact when the population distribution is normal. For large samples from other population distributions, the interval is approximately correct by the </a:t>
            </a:r>
            <a:r>
              <a:rPr lang="en-US" sz="1800" b="1" dirty="0" smtClean="0">
                <a:solidFill>
                  <a:schemeClr val="accent1"/>
                </a:solidFill>
              </a:rPr>
              <a:t>Central Limit Theorem</a:t>
            </a:r>
            <a:r>
              <a:rPr lang="en-US" sz="1800" b="1" dirty="0" smtClean="0"/>
              <a:t>.) </a:t>
            </a:r>
          </a:p>
          <a:p>
            <a:pPr marL="165100" indent="-165100">
              <a:spcAft>
                <a:spcPts val="600"/>
              </a:spcAft>
              <a:buFont typeface="Arial" pitchFamily="34" charset="0"/>
              <a:buChar char="•"/>
            </a:pPr>
            <a:r>
              <a:rPr lang="en-US" sz="1800" b="1" dirty="0" smtClean="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smtClean="0"/>
              <a:t>As the level of confidence increases, the size of the corresponding interval will decrease. Suppose the student was interested in a 90% confidence interval for the boiling temperature. In this case, </a:t>
            </a:r>
            <a:r>
              <a:rPr lang="en-US" sz="1800" i="1" dirty="0" smtClean="0"/>
              <a:t>C</a:t>
            </a:r>
            <a:r>
              <a:rPr lang="en-US" sz="1800" b="1" dirty="0" smtClean="0"/>
              <a:t> = 0.90, and (1-</a:t>
            </a:r>
            <a:r>
              <a:rPr lang="en-US" sz="1800" i="1" dirty="0" smtClean="0"/>
              <a:t> C</a:t>
            </a:r>
            <a:r>
              <a:rPr lang="en-US" sz="1800" b="1" dirty="0" smtClean="0"/>
              <a:t>)/2 = 0.05. The critical value z</a:t>
            </a:r>
            <a:r>
              <a:rPr lang="en-US" sz="1800" b="1" baseline="30000" dirty="0" smtClean="0"/>
              <a:t>*</a:t>
            </a:r>
            <a:r>
              <a:rPr lang="en-US" sz="1800" b="1" dirty="0" smtClean="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smtClean="0"/>
              <a:t>An increase in sample size will decrease the length of the confidence interval without reducing the level of confidence. This is because the standard deviation decreases as </a:t>
            </a:r>
            <a:r>
              <a:rPr lang="en-US" sz="1800" i="1" dirty="0" smtClean="0"/>
              <a:t>n</a:t>
            </a:r>
            <a:r>
              <a:rPr lang="en-US" sz="1800" b="1" dirty="0" smtClean="0"/>
              <a:t> increases. </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margin of error m </a:t>
            </a:r>
            <a:r>
              <a:rPr lang="en-US" sz="1800" b="1" dirty="0" smtClean="0"/>
              <a:t>of a confidence interval is defined to be the value added or subtracted from the sample mean which determines the length of the interval: </a:t>
            </a:r>
            <a:r>
              <a:rPr lang="en-US" sz="1800" i="1" dirty="0" smtClean="0"/>
              <a:t>m = z</a:t>
            </a:r>
            <a:r>
              <a:rPr lang="en-US" sz="1800" i="1" baseline="30000" dirty="0" smtClean="0"/>
              <a:t>*</a:t>
            </a:r>
            <a:r>
              <a:rPr lang="en-US" sz="1800" b="1" dirty="0" smtClean="0"/>
              <a:t>.</a:t>
            </a:r>
            <a:endParaRPr lang="en-US" sz="1800"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26077188"/>
              </p:ext>
            </p:extLst>
          </p:nvPr>
        </p:nvGraphicFramePr>
        <p:xfrm>
          <a:off x="1389445" y="1025474"/>
          <a:ext cx="1143000" cy="304800"/>
        </p:xfrm>
        <a:graphic>
          <a:graphicData uri="http://schemas.openxmlformats.org/presentationml/2006/ole">
            <mc:AlternateContent xmlns:mc="http://schemas.openxmlformats.org/markup-compatibility/2006">
              <mc:Choice xmlns:v="urn:schemas-microsoft-com:vml" Requires="v">
                <p:oleObj spid="_x0000_s263179" name="Equation" r:id="rId3" imgW="1143000" imgH="304560" progId="Equation.DSMT4">
                  <p:embed/>
                </p:oleObj>
              </mc:Choice>
              <mc:Fallback>
                <p:oleObj name="Equation" r:id="rId3" imgW="114300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445" y="1025474"/>
                        <a:ext cx="11430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725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264213"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14"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15"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265232"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extLst>
              <p:ext uri="{D42A27DB-BD31-4B8C-83A1-F6EECF244321}">
                <p14:modId xmlns:p14="http://schemas.microsoft.com/office/powerpoint/2010/main" val="1539017511"/>
              </p:ext>
            </p:extLst>
          </p:nvPr>
        </p:nvGraphicFramePr>
        <p:xfrm>
          <a:off x="3254323" y="5401632"/>
          <a:ext cx="660400" cy="292100"/>
        </p:xfrm>
        <a:graphic>
          <a:graphicData uri="http://schemas.openxmlformats.org/presentationml/2006/ole">
            <mc:AlternateContent xmlns:mc="http://schemas.openxmlformats.org/markup-compatibility/2006">
              <mc:Choice xmlns:v="urn:schemas-microsoft-com:vml" Requires="v">
                <p:oleObj spid="_x0000_s265233"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01632"/>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7656</TotalTime>
  <Words>2430</Words>
  <Application>Microsoft Macintosh PowerPoint</Application>
  <PresentationFormat>Letter Paper (8.5x11 in)</PresentationFormat>
  <Paragraphs>104</Paragraphs>
  <Slides>16</Slides>
  <Notes>0</Notes>
  <HiddenSlides>0</HiddenSlides>
  <MMClips>0</MMClips>
  <ScaleCrop>false</ScaleCrop>
  <HeadingPairs>
    <vt:vector size="8" baseType="variant">
      <vt:variant>
        <vt:lpstr>Fonts Used</vt:lpstr>
      </vt:variant>
      <vt:variant>
        <vt:i4>4</vt:i4>
      </vt:variant>
      <vt:variant>
        <vt:lpstr>Theme</vt:lpstr>
      </vt:variant>
      <vt:variant>
        <vt:i4>5</vt:i4>
      </vt:variant>
      <vt:variant>
        <vt:lpstr>Embedded OLE Servers</vt:lpstr>
      </vt:variant>
      <vt:variant>
        <vt:i4>1</vt:i4>
      </vt:variant>
      <vt:variant>
        <vt:lpstr>Slide Titles</vt:lpstr>
      </vt:variant>
      <vt:variant>
        <vt:i4>16</vt:i4>
      </vt:variant>
    </vt:vector>
  </HeadingPairs>
  <TitlesOfParts>
    <vt:vector size="26" baseType="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468</cp:revision>
  <dcterms:created xsi:type="dcterms:W3CDTF">2002-09-12T17:13:32Z</dcterms:created>
  <dcterms:modified xsi:type="dcterms:W3CDTF">2015-11-20T00:45:25Z</dcterms:modified>
</cp:coreProperties>
</file>