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rts/chart1.xml" ContentType="application/vnd.openxmlformats-officedocument.drawingml.chart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charts/chart2.xml" ContentType="application/vnd.openxmlformats-officedocument.drawingml.chart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3" r:id="rId1"/>
    <p:sldMasterId id="2147484008" r:id="rId2"/>
    <p:sldMasterId id="2147484025" r:id="rId3"/>
    <p:sldMasterId id="2147484054" r:id="rId4"/>
    <p:sldMasterId id="2147484066" r:id="rId5"/>
    <p:sldMasterId id="2147484074" r:id="rId6"/>
    <p:sldMasterId id="2147484086" r:id="rId7"/>
    <p:sldMasterId id="2147484098" r:id="rId8"/>
  </p:sldMasterIdLst>
  <p:notesMasterIdLst>
    <p:notesMasterId r:id="rId166"/>
  </p:notesMasterIdLst>
  <p:sldIdLst>
    <p:sldId id="1382" r:id="rId9"/>
    <p:sldId id="1383" r:id="rId10"/>
    <p:sldId id="1346" r:id="rId11"/>
    <p:sldId id="1348" r:id="rId12"/>
    <p:sldId id="1349" r:id="rId13"/>
    <p:sldId id="1350" r:id="rId14"/>
    <p:sldId id="1352" r:id="rId15"/>
    <p:sldId id="1353" r:id="rId16"/>
    <p:sldId id="1354" r:id="rId17"/>
    <p:sldId id="1355" r:id="rId18"/>
    <p:sldId id="1356" r:id="rId19"/>
    <p:sldId id="1369" r:id="rId20"/>
    <p:sldId id="1371" r:id="rId21"/>
    <p:sldId id="864" r:id="rId22"/>
    <p:sldId id="865" r:id="rId23"/>
    <p:sldId id="1360" r:id="rId24"/>
    <p:sldId id="1110" r:id="rId25"/>
    <p:sldId id="1363" r:id="rId26"/>
    <p:sldId id="1364" r:id="rId27"/>
    <p:sldId id="1374" r:id="rId28"/>
    <p:sldId id="1116" r:id="rId29"/>
    <p:sldId id="897" r:id="rId30"/>
    <p:sldId id="1272" r:id="rId31"/>
    <p:sldId id="1115" r:id="rId32"/>
    <p:sldId id="1092" r:id="rId33"/>
    <p:sldId id="1162" r:id="rId34"/>
    <p:sldId id="1163" r:id="rId35"/>
    <p:sldId id="1282" r:id="rId36"/>
    <p:sldId id="975" r:id="rId37"/>
    <p:sldId id="976" r:id="rId38"/>
    <p:sldId id="1140" r:id="rId39"/>
    <p:sldId id="980" r:id="rId40"/>
    <p:sldId id="1567" r:id="rId41"/>
    <p:sldId id="1121" r:id="rId42"/>
    <p:sldId id="1390" r:id="rId43"/>
    <p:sldId id="1565" r:id="rId44"/>
    <p:sldId id="1594" r:id="rId45"/>
    <p:sldId id="1595" r:id="rId46"/>
    <p:sldId id="1509" r:id="rId47"/>
    <p:sldId id="1510" r:id="rId48"/>
    <p:sldId id="1512" r:id="rId49"/>
    <p:sldId id="1513" r:id="rId50"/>
    <p:sldId id="1514" r:id="rId51"/>
    <p:sldId id="1515" r:id="rId52"/>
    <p:sldId id="1516" r:id="rId53"/>
    <p:sldId id="1517" r:id="rId54"/>
    <p:sldId id="1518" r:id="rId55"/>
    <p:sldId id="1519" r:id="rId56"/>
    <p:sldId id="1520" r:id="rId57"/>
    <p:sldId id="1522" r:id="rId58"/>
    <p:sldId id="1523" r:id="rId59"/>
    <p:sldId id="1524" r:id="rId60"/>
    <p:sldId id="1525" r:id="rId61"/>
    <p:sldId id="1560" r:id="rId62"/>
    <p:sldId id="1564" r:id="rId63"/>
    <p:sldId id="1529" r:id="rId64"/>
    <p:sldId id="1530" r:id="rId65"/>
    <p:sldId id="1531" r:id="rId66"/>
    <p:sldId id="1532" r:id="rId67"/>
    <p:sldId id="1535" r:id="rId68"/>
    <p:sldId id="1536" r:id="rId69"/>
    <p:sldId id="1538" r:id="rId70"/>
    <p:sldId id="1539" r:id="rId71"/>
    <p:sldId id="1540" r:id="rId72"/>
    <p:sldId id="1541" r:id="rId73"/>
    <p:sldId id="1568" r:id="rId74"/>
    <p:sldId id="1549" r:id="rId75"/>
    <p:sldId id="1550" r:id="rId76"/>
    <p:sldId id="1551" r:id="rId77"/>
    <p:sldId id="1552" r:id="rId78"/>
    <p:sldId id="1553" r:id="rId79"/>
    <p:sldId id="1590" r:id="rId80"/>
    <p:sldId id="1554" r:id="rId81"/>
    <p:sldId id="1555" r:id="rId82"/>
    <p:sldId id="1591" r:id="rId83"/>
    <p:sldId id="1592" r:id="rId84"/>
    <p:sldId id="1569" r:id="rId85"/>
    <p:sldId id="1570" r:id="rId86"/>
    <p:sldId id="1571" r:id="rId87"/>
    <p:sldId id="1572" r:id="rId88"/>
    <p:sldId id="1573" r:id="rId89"/>
    <p:sldId id="1574" r:id="rId90"/>
    <p:sldId id="1576" r:id="rId91"/>
    <p:sldId id="1577" r:id="rId92"/>
    <p:sldId id="1578" r:id="rId93"/>
    <p:sldId id="1579" r:id="rId94"/>
    <p:sldId id="1580" r:id="rId95"/>
    <p:sldId id="1581" r:id="rId96"/>
    <p:sldId id="1582" r:id="rId97"/>
    <p:sldId id="1583" r:id="rId98"/>
    <p:sldId id="1585" r:id="rId99"/>
    <p:sldId id="1587" r:id="rId100"/>
    <p:sldId id="1557" r:id="rId101"/>
    <p:sldId id="1558" r:id="rId102"/>
    <p:sldId id="1559" r:id="rId103"/>
    <p:sldId id="1588" r:id="rId104"/>
    <p:sldId id="1589" r:id="rId105"/>
    <p:sldId id="1526" r:id="rId106"/>
    <p:sldId id="1475" r:id="rId107"/>
    <p:sldId id="1497" r:id="rId108"/>
    <p:sldId id="1499" r:id="rId109"/>
    <p:sldId id="1498" r:id="rId110"/>
    <p:sldId id="1495" r:id="rId111"/>
    <p:sldId id="1476" r:id="rId112"/>
    <p:sldId id="1477" r:id="rId113"/>
    <p:sldId id="1478" r:id="rId114"/>
    <p:sldId id="1479" r:id="rId115"/>
    <p:sldId id="1480" r:id="rId116"/>
    <p:sldId id="1500" r:id="rId117"/>
    <p:sldId id="1501" r:id="rId118"/>
    <p:sldId id="1502" r:id="rId119"/>
    <p:sldId id="1503" r:id="rId120"/>
    <p:sldId id="1504" r:id="rId121"/>
    <p:sldId id="1505" r:id="rId122"/>
    <p:sldId id="1506" r:id="rId123"/>
    <p:sldId id="1490" r:id="rId124"/>
    <p:sldId id="1527" r:id="rId125"/>
    <p:sldId id="1507" r:id="rId126"/>
    <p:sldId id="1508" r:id="rId127"/>
    <p:sldId id="1481" r:id="rId128"/>
    <p:sldId id="1482" r:id="rId129"/>
    <p:sldId id="1483" r:id="rId130"/>
    <p:sldId id="1484" r:id="rId131"/>
    <p:sldId id="1320" r:id="rId132"/>
    <p:sldId id="1280" r:id="rId133"/>
    <p:sldId id="1442" r:id="rId134"/>
    <p:sldId id="1410" r:id="rId135"/>
    <p:sldId id="1411" r:id="rId136"/>
    <p:sldId id="1412" r:id="rId137"/>
    <p:sldId id="1413" r:id="rId138"/>
    <p:sldId id="1414" r:id="rId139"/>
    <p:sldId id="1415" r:id="rId140"/>
    <p:sldId id="1416" r:id="rId141"/>
    <p:sldId id="1417" r:id="rId142"/>
    <p:sldId id="1418" r:id="rId143"/>
    <p:sldId id="1419" r:id="rId144"/>
    <p:sldId id="1421" r:id="rId145"/>
    <p:sldId id="1422" r:id="rId146"/>
    <p:sldId id="1423" r:id="rId147"/>
    <p:sldId id="1424" r:id="rId148"/>
    <p:sldId id="1425" r:id="rId149"/>
    <p:sldId id="1426" r:id="rId150"/>
    <p:sldId id="1427" r:id="rId151"/>
    <p:sldId id="1428" r:id="rId152"/>
    <p:sldId id="1429" r:id="rId153"/>
    <p:sldId id="1430" r:id="rId154"/>
    <p:sldId id="1431" r:id="rId155"/>
    <p:sldId id="1432" r:id="rId156"/>
    <p:sldId id="1433" r:id="rId157"/>
    <p:sldId id="1434" r:id="rId158"/>
    <p:sldId id="1443" r:id="rId159"/>
    <p:sldId id="1435" r:id="rId160"/>
    <p:sldId id="1436" r:id="rId161"/>
    <p:sldId id="1437" r:id="rId162"/>
    <p:sldId id="1438" r:id="rId163"/>
    <p:sldId id="1439" r:id="rId164"/>
    <p:sldId id="1440" r:id="rId165"/>
  </p:sldIdLst>
  <p:sldSz cx="9144000" cy="6858000" type="screen4x3"/>
  <p:notesSz cx="6858000" cy="9144000"/>
  <p:custDataLst>
    <p:tags r:id="rId167"/>
  </p:custDataLst>
  <p:defaultTextStyle>
    <a:defPPr>
      <a:defRPr lang="en-US"/>
    </a:defPPr>
    <a:lvl1pPr algn="ctr" rtl="0" fontAlgn="base">
      <a:spcBef>
        <a:spcPct val="10000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200" algn="ctr" rtl="0" fontAlgn="base">
      <a:spcBef>
        <a:spcPct val="10000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400" algn="ctr" rtl="0" fontAlgn="base">
      <a:spcBef>
        <a:spcPct val="10000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600" algn="ctr" rtl="0" fontAlgn="base">
      <a:spcBef>
        <a:spcPct val="10000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800" algn="ctr" rtl="0" fontAlgn="base">
      <a:spcBef>
        <a:spcPct val="10000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DF4"/>
    <a:srgbClr val="FF0000"/>
    <a:srgbClr val="FF7185"/>
    <a:srgbClr val="FCC0C0"/>
    <a:srgbClr val="000000"/>
    <a:srgbClr val="0000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17" autoAdjust="0"/>
    <p:restoredTop sz="93322" autoAdjust="0"/>
  </p:normalViewPr>
  <p:slideViewPr>
    <p:cSldViewPr>
      <p:cViewPr>
        <p:scale>
          <a:sx n="60" d="100"/>
          <a:sy n="60" d="100"/>
        </p:scale>
        <p:origin x="2512" y="7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4" d="100"/>
        <a:sy n="54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34.xml"/><Relationship Id="rId143" Type="http://schemas.openxmlformats.org/officeDocument/2006/relationships/slide" Target="slides/slide135.xml"/><Relationship Id="rId144" Type="http://schemas.openxmlformats.org/officeDocument/2006/relationships/slide" Target="slides/slide136.xml"/><Relationship Id="rId145" Type="http://schemas.openxmlformats.org/officeDocument/2006/relationships/slide" Target="slides/slide137.xml"/><Relationship Id="rId146" Type="http://schemas.openxmlformats.org/officeDocument/2006/relationships/slide" Target="slides/slide138.xml"/><Relationship Id="rId147" Type="http://schemas.openxmlformats.org/officeDocument/2006/relationships/slide" Target="slides/slide139.xml"/><Relationship Id="rId148" Type="http://schemas.openxmlformats.org/officeDocument/2006/relationships/slide" Target="slides/slide140.xml"/><Relationship Id="rId149" Type="http://schemas.openxmlformats.org/officeDocument/2006/relationships/slide" Target="slides/slide14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80" Type="http://schemas.openxmlformats.org/officeDocument/2006/relationships/slide" Target="slides/slide72.xml"/><Relationship Id="rId81" Type="http://schemas.openxmlformats.org/officeDocument/2006/relationships/slide" Target="slides/slide73.xml"/><Relationship Id="rId82" Type="http://schemas.openxmlformats.org/officeDocument/2006/relationships/slide" Target="slides/slide74.xml"/><Relationship Id="rId83" Type="http://schemas.openxmlformats.org/officeDocument/2006/relationships/slide" Target="slides/slide75.xml"/><Relationship Id="rId84" Type="http://schemas.openxmlformats.org/officeDocument/2006/relationships/slide" Target="slides/slide76.xml"/><Relationship Id="rId85" Type="http://schemas.openxmlformats.org/officeDocument/2006/relationships/slide" Target="slides/slide77.xml"/><Relationship Id="rId86" Type="http://schemas.openxmlformats.org/officeDocument/2006/relationships/slide" Target="slides/slide78.xml"/><Relationship Id="rId87" Type="http://schemas.openxmlformats.org/officeDocument/2006/relationships/slide" Target="slides/slide79.xml"/><Relationship Id="rId88" Type="http://schemas.openxmlformats.org/officeDocument/2006/relationships/slide" Target="slides/slide80.xml"/><Relationship Id="rId89" Type="http://schemas.openxmlformats.org/officeDocument/2006/relationships/slide" Target="slides/slide81.xml"/><Relationship Id="rId110" Type="http://schemas.openxmlformats.org/officeDocument/2006/relationships/slide" Target="slides/slide102.xml"/><Relationship Id="rId111" Type="http://schemas.openxmlformats.org/officeDocument/2006/relationships/slide" Target="slides/slide103.xml"/><Relationship Id="rId112" Type="http://schemas.openxmlformats.org/officeDocument/2006/relationships/slide" Target="slides/slide104.xml"/><Relationship Id="rId113" Type="http://schemas.openxmlformats.org/officeDocument/2006/relationships/slide" Target="slides/slide105.xml"/><Relationship Id="rId114" Type="http://schemas.openxmlformats.org/officeDocument/2006/relationships/slide" Target="slides/slide106.xml"/><Relationship Id="rId115" Type="http://schemas.openxmlformats.org/officeDocument/2006/relationships/slide" Target="slides/slide107.xml"/><Relationship Id="rId116" Type="http://schemas.openxmlformats.org/officeDocument/2006/relationships/slide" Target="slides/slide108.xml"/><Relationship Id="rId117" Type="http://schemas.openxmlformats.org/officeDocument/2006/relationships/slide" Target="slides/slide109.xml"/><Relationship Id="rId118" Type="http://schemas.openxmlformats.org/officeDocument/2006/relationships/slide" Target="slides/slide110.xml"/><Relationship Id="rId119" Type="http://schemas.openxmlformats.org/officeDocument/2006/relationships/slide" Target="slides/slide111.xml"/><Relationship Id="rId150" Type="http://schemas.openxmlformats.org/officeDocument/2006/relationships/slide" Target="slides/slide142.xml"/><Relationship Id="rId151" Type="http://schemas.openxmlformats.org/officeDocument/2006/relationships/slide" Target="slides/slide143.xml"/><Relationship Id="rId152" Type="http://schemas.openxmlformats.org/officeDocument/2006/relationships/slide" Target="slides/slide144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153" Type="http://schemas.openxmlformats.org/officeDocument/2006/relationships/slide" Target="slides/slide145.xml"/><Relationship Id="rId154" Type="http://schemas.openxmlformats.org/officeDocument/2006/relationships/slide" Target="slides/slide146.xml"/><Relationship Id="rId155" Type="http://schemas.openxmlformats.org/officeDocument/2006/relationships/slide" Target="slides/slide147.xml"/><Relationship Id="rId156" Type="http://schemas.openxmlformats.org/officeDocument/2006/relationships/slide" Target="slides/slide148.xml"/><Relationship Id="rId157" Type="http://schemas.openxmlformats.org/officeDocument/2006/relationships/slide" Target="slides/slide149.xml"/><Relationship Id="rId158" Type="http://schemas.openxmlformats.org/officeDocument/2006/relationships/slide" Target="slides/slide150.xml"/><Relationship Id="rId159" Type="http://schemas.openxmlformats.org/officeDocument/2006/relationships/slide" Target="slides/slide151.xml"/><Relationship Id="rId50" Type="http://schemas.openxmlformats.org/officeDocument/2006/relationships/slide" Target="slides/slide42.xml"/><Relationship Id="rId51" Type="http://schemas.openxmlformats.org/officeDocument/2006/relationships/slide" Target="slides/slide43.xml"/><Relationship Id="rId52" Type="http://schemas.openxmlformats.org/officeDocument/2006/relationships/slide" Target="slides/slide44.xml"/><Relationship Id="rId53" Type="http://schemas.openxmlformats.org/officeDocument/2006/relationships/slide" Target="slides/slide45.xml"/><Relationship Id="rId54" Type="http://schemas.openxmlformats.org/officeDocument/2006/relationships/slide" Target="slides/slide46.xml"/><Relationship Id="rId55" Type="http://schemas.openxmlformats.org/officeDocument/2006/relationships/slide" Target="slides/slide47.xml"/><Relationship Id="rId56" Type="http://schemas.openxmlformats.org/officeDocument/2006/relationships/slide" Target="slides/slide48.xml"/><Relationship Id="rId57" Type="http://schemas.openxmlformats.org/officeDocument/2006/relationships/slide" Target="slides/slide49.xml"/><Relationship Id="rId58" Type="http://schemas.openxmlformats.org/officeDocument/2006/relationships/slide" Target="slides/slide50.xml"/><Relationship Id="rId59" Type="http://schemas.openxmlformats.org/officeDocument/2006/relationships/slide" Target="slides/slide51.xml"/><Relationship Id="rId90" Type="http://schemas.openxmlformats.org/officeDocument/2006/relationships/slide" Target="slides/slide82.xml"/><Relationship Id="rId91" Type="http://schemas.openxmlformats.org/officeDocument/2006/relationships/slide" Target="slides/slide83.xml"/><Relationship Id="rId92" Type="http://schemas.openxmlformats.org/officeDocument/2006/relationships/slide" Target="slides/slide84.xml"/><Relationship Id="rId93" Type="http://schemas.openxmlformats.org/officeDocument/2006/relationships/slide" Target="slides/slide85.xml"/><Relationship Id="rId94" Type="http://schemas.openxmlformats.org/officeDocument/2006/relationships/slide" Target="slides/slide86.xml"/><Relationship Id="rId95" Type="http://schemas.openxmlformats.org/officeDocument/2006/relationships/slide" Target="slides/slide87.xml"/><Relationship Id="rId96" Type="http://schemas.openxmlformats.org/officeDocument/2006/relationships/slide" Target="slides/slide88.xml"/><Relationship Id="rId97" Type="http://schemas.openxmlformats.org/officeDocument/2006/relationships/slide" Target="slides/slide89.xml"/><Relationship Id="rId98" Type="http://schemas.openxmlformats.org/officeDocument/2006/relationships/slide" Target="slides/slide90.xml"/><Relationship Id="rId99" Type="http://schemas.openxmlformats.org/officeDocument/2006/relationships/slide" Target="slides/slide91.xml"/><Relationship Id="rId120" Type="http://schemas.openxmlformats.org/officeDocument/2006/relationships/slide" Target="slides/slide112.xml"/><Relationship Id="rId121" Type="http://schemas.openxmlformats.org/officeDocument/2006/relationships/slide" Target="slides/slide113.xml"/><Relationship Id="rId122" Type="http://schemas.openxmlformats.org/officeDocument/2006/relationships/slide" Target="slides/slide114.xml"/><Relationship Id="rId123" Type="http://schemas.openxmlformats.org/officeDocument/2006/relationships/slide" Target="slides/slide115.xml"/><Relationship Id="rId124" Type="http://schemas.openxmlformats.org/officeDocument/2006/relationships/slide" Target="slides/slide116.xml"/><Relationship Id="rId125" Type="http://schemas.openxmlformats.org/officeDocument/2006/relationships/slide" Target="slides/slide117.xml"/><Relationship Id="rId126" Type="http://schemas.openxmlformats.org/officeDocument/2006/relationships/slide" Target="slides/slide118.xml"/><Relationship Id="rId127" Type="http://schemas.openxmlformats.org/officeDocument/2006/relationships/slide" Target="slides/slide119.xml"/><Relationship Id="rId128" Type="http://schemas.openxmlformats.org/officeDocument/2006/relationships/slide" Target="slides/slide120.xml"/><Relationship Id="rId129" Type="http://schemas.openxmlformats.org/officeDocument/2006/relationships/slide" Target="slides/slide121.xml"/><Relationship Id="rId160" Type="http://schemas.openxmlformats.org/officeDocument/2006/relationships/slide" Target="slides/slide152.xml"/><Relationship Id="rId161" Type="http://schemas.openxmlformats.org/officeDocument/2006/relationships/slide" Target="slides/slide153.xml"/><Relationship Id="rId162" Type="http://schemas.openxmlformats.org/officeDocument/2006/relationships/slide" Target="slides/slide154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163" Type="http://schemas.openxmlformats.org/officeDocument/2006/relationships/slide" Target="slides/slide155.xml"/><Relationship Id="rId164" Type="http://schemas.openxmlformats.org/officeDocument/2006/relationships/slide" Target="slides/slide156.xml"/><Relationship Id="rId165" Type="http://schemas.openxmlformats.org/officeDocument/2006/relationships/slide" Target="slides/slide157.xml"/><Relationship Id="rId166" Type="http://schemas.openxmlformats.org/officeDocument/2006/relationships/notesMaster" Target="notesMasters/notesMaster1.xml"/><Relationship Id="rId167" Type="http://schemas.openxmlformats.org/officeDocument/2006/relationships/tags" Target="tags/tag1.xml"/><Relationship Id="rId168" Type="http://schemas.openxmlformats.org/officeDocument/2006/relationships/presProps" Target="presProps.xml"/><Relationship Id="rId169" Type="http://schemas.openxmlformats.org/officeDocument/2006/relationships/viewProps" Target="viewProps.xml"/><Relationship Id="rId60" Type="http://schemas.openxmlformats.org/officeDocument/2006/relationships/slide" Target="slides/slide52.xml"/><Relationship Id="rId61" Type="http://schemas.openxmlformats.org/officeDocument/2006/relationships/slide" Target="slides/slide53.xml"/><Relationship Id="rId62" Type="http://schemas.openxmlformats.org/officeDocument/2006/relationships/slide" Target="slides/slide54.xml"/><Relationship Id="rId63" Type="http://schemas.openxmlformats.org/officeDocument/2006/relationships/slide" Target="slides/slide55.xml"/><Relationship Id="rId64" Type="http://schemas.openxmlformats.org/officeDocument/2006/relationships/slide" Target="slides/slide56.xml"/><Relationship Id="rId65" Type="http://schemas.openxmlformats.org/officeDocument/2006/relationships/slide" Target="slides/slide57.xml"/><Relationship Id="rId66" Type="http://schemas.openxmlformats.org/officeDocument/2006/relationships/slide" Target="slides/slide58.xml"/><Relationship Id="rId67" Type="http://schemas.openxmlformats.org/officeDocument/2006/relationships/slide" Target="slides/slide59.xml"/><Relationship Id="rId68" Type="http://schemas.openxmlformats.org/officeDocument/2006/relationships/slide" Target="slides/slide60.xml"/><Relationship Id="rId69" Type="http://schemas.openxmlformats.org/officeDocument/2006/relationships/slide" Target="slides/slide61.xml"/><Relationship Id="rId130" Type="http://schemas.openxmlformats.org/officeDocument/2006/relationships/slide" Target="slides/slide122.xml"/><Relationship Id="rId131" Type="http://schemas.openxmlformats.org/officeDocument/2006/relationships/slide" Target="slides/slide123.xml"/><Relationship Id="rId132" Type="http://schemas.openxmlformats.org/officeDocument/2006/relationships/slide" Target="slides/slide124.xml"/><Relationship Id="rId133" Type="http://schemas.openxmlformats.org/officeDocument/2006/relationships/slide" Target="slides/slide125.xml"/><Relationship Id="rId134" Type="http://schemas.openxmlformats.org/officeDocument/2006/relationships/slide" Target="slides/slide126.xml"/><Relationship Id="rId135" Type="http://schemas.openxmlformats.org/officeDocument/2006/relationships/slide" Target="slides/slide127.xml"/><Relationship Id="rId136" Type="http://schemas.openxmlformats.org/officeDocument/2006/relationships/slide" Target="slides/slide128.xml"/><Relationship Id="rId137" Type="http://schemas.openxmlformats.org/officeDocument/2006/relationships/slide" Target="slides/slide129.xml"/><Relationship Id="rId138" Type="http://schemas.openxmlformats.org/officeDocument/2006/relationships/slide" Target="slides/slide130.xml"/><Relationship Id="rId139" Type="http://schemas.openxmlformats.org/officeDocument/2006/relationships/slide" Target="slides/slide131.xml"/><Relationship Id="rId170" Type="http://schemas.openxmlformats.org/officeDocument/2006/relationships/theme" Target="theme/theme1.xml"/><Relationship Id="rId171" Type="http://schemas.openxmlformats.org/officeDocument/2006/relationships/tableStyles" Target="tableStyles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70" Type="http://schemas.openxmlformats.org/officeDocument/2006/relationships/slide" Target="slides/slide62.xml"/><Relationship Id="rId71" Type="http://schemas.openxmlformats.org/officeDocument/2006/relationships/slide" Target="slides/slide63.xml"/><Relationship Id="rId72" Type="http://schemas.openxmlformats.org/officeDocument/2006/relationships/slide" Target="slides/slide64.xml"/><Relationship Id="rId73" Type="http://schemas.openxmlformats.org/officeDocument/2006/relationships/slide" Target="slides/slide65.xml"/><Relationship Id="rId74" Type="http://schemas.openxmlformats.org/officeDocument/2006/relationships/slide" Target="slides/slide66.xml"/><Relationship Id="rId75" Type="http://schemas.openxmlformats.org/officeDocument/2006/relationships/slide" Target="slides/slide67.xml"/><Relationship Id="rId76" Type="http://schemas.openxmlformats.org/officeDocument/2006/relationships/slide" Target="slides/slide68.xml"/><Relationship Id="rId77" Type="http://schemas.openxmlformats.org/officeDocument/2006/relationships/slide" Target="slides/slide69.xml"/><Relationship Id="rId78" Type="http://schemas.openxmlformats.org/officeDocument/2006/relationships/slide" Target="slides/slide70.xml"/><Relationship Id="rId79" Type="http://schemas.openxmlformats.org/officeDocument/2006/relationships/slide" Target="slides/slide7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100" Type="http://schemas.openxmlformats.org/officeDocument/2006/relationships/slide" Target="slides/slide92.xml"/><Relationship Id="rId101" Type="http://schemas.openxmlformats.org/officeDocument/2006/relationships/slide" Target="slides/slide93.xml"/><Relationship Id="rId102" Type="http://schemas.openxmlformats.org/officeDocument/2006/relationships/slide" Target="slides/slide94.xml"/><Relationship Id="rId103" Type="http://schemas.openxmlformats.org/officeDocument/2006/relationships/slide" Target="slides/slide95.xml"/><Relationship Id="rId104" Type="http://schemas.openxmlformats.org/officeDocument/2006/relationships/slide" Target="slides/slide96.xml"/><Relationship Id="rId105" Type="http://schemas.openxmlformats.org/officeDocument/2006/relationships/slide" Target="slides/slide97.xml"/><Relationship Id="rId106" Type="http://schemas.openxmlformats.org/officeDocument/2006/relationships/slide" Target="slides/slide98.xml"/><Relationship Id="rId107" Type="http://schemas.openxmlformats.org/officeDocument/2006/relationships/slide" Target="slides/slide99.xml"/><Relationship Id="rId108" Type="http://schemas.openxmlformats.org/officeDocument/2006/relationships/slide" Target="slides/slide100.xml"/><Relationship Id="rId109" Type="http://schemas.openxmlformats.org/officeDocument/2006/relationships/slide" Target="slides/slide101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" Target="slides/slide1.xml"/><Relationship Id="rId140" Type="http://schemas.openxmlformats.org/officeDocument/2006/relationships/slide" Target="slides/slide132.xml"/><Relationship Id="rId141" Type="http://schemas.openxmlformats.org/officeDocument/2006/relationships/slide" Target="slides/slide13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coates\Downloads\ICML_scaling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coates\Downloads\ICML_scalin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2233448040097"/>
          <c:y val="0.0467709244677748"/>
          <c:w val="0.680879892090077"/>
          <c:h val="0.770281959223653"/>
        </c:manualLayout>
      </c:layout>
      <c:lineChart>
        <c:grouping val="standard"/>
        <c:varyColors val="0"/>
        <c:ser>
          <c:idx val="5"/>
          <c:order val="0"/>
          <c:tx>
            <c:v>11.2B</c:v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val>
            <c:numRef>
              <c:f>Sheet1!$I$2:$I$7</c:f>
              <c:numCache>
                <c:formatCode>General</c:formatCode>
                <c:ptCount val="6"/>
                <c:pt idx="5" formatCode="0.00E+00">
                  <c:v>46.22612324104453</c:v>
                </c:pt>
              </c:numCache>
            </c:numRef>
          </c:val>
          <c:smooth val="0"/>
        </c:ser>
        <c:ser>
          <c:idx val="4"/>
          <c:order val="1"/>
          <c:tx>
            <c:v>6.9B</c:v>
          </c:tx>
          <c:spPr>
            <a:ln>
              <a:solidFill>
                <a:srgbClr val="00B0F0"/>
              </a:solidFill>
            </a:ln>
          </c:spPr>
          <c:marker>
            <c:spPr>
              <a:ln>
                <a:solidFill>
                  <a:srgbClr val="00B0F0"/>
                </a:solidFill>
              </a:ln>
            </c:spPr>
          </c:marker>
          <c:val>
            <c:numRef>
              <c:f>Sheet1!$I$8:$I$13</c:f>
              <c:numCache>
                <c:formatCode>General</c:formatCode>
                <c:ptCount val="6"/>
                <c:pt idx="4" formatCode="0.00E+00">
                  <c:v>30.75408046425283</c:v>
                </c:pt>
                <c:pt idx="5" formatCode="0.00E+00">
                  <c:v>42.04173674662244</c:v>
                </c:pt>
              </c:numCache>
            </c:numRef>
          </c:val>
          <c:smooth val="0"/>
        </c:ser>
        <c:ser>
          <c:idx val="3"/>
          <c:order val="2"/>
          <c:tx>
            <c:v>3.0B</c:v>
          </c:tx>
          <c:spPr>
            <a:ln>
              <a:solidFill>
                <a:srgbClr val="7030A0"/>
              </a:solidFill>
            </a:ln>
          </c:spPr>
          <c:marker>
            <c:spPr>
              <a:ln>
                <a:solidFill>
                  <a:srgbClr val="7030A0"/>
                </a:solidFill>
              </a:ln>
            </c:spPr>
          </c:marker>
          <c:val>
            <c:numRef>
              <c:f>Sheet1!$I$14:$I$19</c:f>
              <c:numCache>
                <c:formatCode>General</c:formatCode>
                <c:ptCount val="6"/>
                <c:pt idx="3" formatCode="0.00E+00">
                  <c:v>13.61682579671126</c:v>
                </c:pt>
                <c:pt idx="4" formatCode="0.00E+00">
                  <c:v>25.45367436509425</c:v>
                </c:pt>
                <c:pt idx="5" formatCode="0.00E+00">
                  <c:v>32.91052544669932</c:v>
                </c:pt>
              </c:numCache>
            </c:numRef>
          </c:val>
          <c:smooth val="0"/>
        </c:ser>
        <c:ser>
          <c:idx val="2"/>
          <c:order val="3"/>
          <c:tx>
            <c:v>1.9B</c:v>
          </c:tx>
          <c:spPr>
            <a:ln>
              <a:solidFill>
                <a:srgbClr val="92D050"/>
              </a:solidFill>
            </a:ln>
          </c:spPr>
          <c:marker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val>
            <c:numRef>
              <c:f>Sheet1!$I$20:$I$25</c:f>
              <c:numCache>
                <c:formatCode>General</c:formatCode>
                <c:ptCount val="6"/>
                <c:pt idx="2" formatCode="0.00E+00">
                  <c:v>8.04517482381984</c:v>
                </c:pt>
                <c:pt idx="3" formatCode="0.00E+00">
                  <c:v>12.8751125261483</c:v>
                </c:pt>
                <c:pt idx="4" formatCode="0.00E+00">
                  <c:v>22.99705633601332</c:v>
                </c:pt>
                <c:pt idx="5" formatCode="0.00E+00">
                  <c:v>29.02009490020728</c:v>
                </c:pt>
              </c:numCache>
            </c:numRef>
          </c:val>
          <c:smooth val="0"/>
        </c:ser>
        <c:ser>
          <c:idx val="1"/>
          <c:order val="4"/>
          <c:tx>
            <c:v>680M</c:v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cat>
            <c:numRef>
              <c:f>Sheet1!$D$26:$D$31</c:f>
              <c:numCache>
                <c:formatCode>General</c:formatCode>
                <c:ptCount val="6"/>
                <c:pt idx="0">
                  <c:v>1.0</c:v>
                </c:pt>
                <c:pt idx="1">
                  <c:v>4.0</c:v>
                </c:pt>
                <c:pt idx="2">
                  <c:v>9.0</c:v>
                </c:pt>
                <c:pt idx="3">
                  <c:v>16.0</c:v>
                </c:pt>
                <c:pt idx="4">
                  <c:v>36.0</c:v>
                </c:pt>
                <c:pt idx="5">
                  <c:v>64.0</c:v>
                </c:pt>
              </c:numCache>
            </c:numRef>
          </c:cat>
          <c:val>
            <c:numRef>
              <c:f>Sheet1!$I$26:$I$31</c:f>
              <c:numCache>
                <c:formatCode>0.00E+00</c:formatCode>
                <c:ptCount val="6"/>
                <c:pt idx="1">
                  <c:v>4.008195988340415</c:v>
                </c:pt>
                <c:pt idx="2">
                  <c:v>7.059528212886039</c:v>
                </c:pt>
                <c:pt idx="3">
                  <c:v>10.81887047259364</c:v>
                </c:pt>
                <c:pt idx="4">
                  <c:v>16.63401335161273</c:v>
                </c:pt>
                <c:pt idx="5">
                  <c:v>20.16244042619724</c:v>
                </c:pt>
              </c:numCache>
            </c:numRef>
          </c:val>
          <c:smooth val="0"/>
        </c:ser>
        <c:ser>
          <c:idx val="0"/>
          <c:order val="5"/>
          <c:tx>
            <c:v>185M</c:v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cat>
            <c:numRef>
              <c:f>Sheet1!$D$26:$D$31</c:f>
              <c:numCache>
                <c:formatCode>General</c:formatCode>
                <c:ptCount val="6"/>
                <c:pt idx="0">
                  <c:v>1.0</c:v>
                </c:pt>
                <c:pt idx="1">
                  <c:v>4.0</c:v>
                </c:pt>
                <c:pt idx="2">
                  <c:v>9.0</c:v>
                </c:pt>
                <c:pt idx="3">
                  <c:v>16.0</c:v>
                </c:pt>
                <c:pt idx="4">
                  <c:v>36.0</c:v>
                </c:pt>
                <c:pt idx="5">
                  <c:v>64.0</c:v>
                </c:pt>
              </c:numCache>
            </c:numRef>
          </c:cat>
          <c:val>
            <c:numRef>
              <c:f>Sheet1!$I$32:$I$37</c:f>
              <c:numCache>
                <c:formatCode>0.00E+00</c:formatCode>
                <c:ptCount val="6"/>
                <c:pt idx="0">
                  <c:v>1.0</c:v>
                </c:pt>
                <c:pt idx="1">
                  <c:v>3.138528138528139</c:v>
                </c:pt>
                <c:pt idx="2">
                  <c:v>4.833333333333334</c:v>
                </c:pt>
                <c:pt idx="3">
                  <c:v>5.89430894308943</c:v>
                </c:pt>
                <c:pt idx="4">
                  <c:v>7.03883495145631</c:v>
                </c:pt>
                <c:pt idx="5">
                  <c:v>7.552083333333333</c:v>
                </c:pt>
              </c:numCache>
            </c:numRef>
          </c:val>
          <c:smooth val="0"/>
        </c:ser>
        <c:ser>
          <c:idx val="6"/>
          <c:order val="6"/>
          <c:tx>
            <c:v>Linear</c:v>
          </c:tx>
          <c:spPr>
            <a:ln>
              <a:solidFill>
                <a:schemeClr val="bg1">
                  <a:lumMod val="85000"/>
                </a:schemeClr>
              </a:solidFill>
              <a:prstDash val="sysDash"/>
            </a:ln>
          </c:spPr>
          <c:marker>
            <c:symbol val="none"/>
          </c:marker>
          <c:val>
            <c:numRef>
              <c:f>Sheet1!$I$39:$I$44</c:f>
              <c:numCache>
                <c:formatCode>0.00E+00</c:formatCode>
                <c:ptCount val="6"/>
                <c:pt idx="0">
                  <c:v>1.0</c:v>
                </c:pt>
                <c:pt idx="1">
                  <c:v>4.0</c:v>
                </c:pt>
                <c:pt idx="2">
                  <c:v>9.0</c:v>
                </c:pt>
                <c:pt idx="3">
                  <c:v>16.0</c:v>
                </c:pt>
                <c:pt idx="4">
                  <c:v>36.0</c:v>
                </c:pt>
                <c:pt idx="5">
                  <c:v>64.0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69178400"/>
        <c:axId val="-2069181936"/>
      </c:lineChart>
      <c:catAx>
        <c:axId val="-20691784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# GPUs</a:t>
                </a:r>
              </a:p>
            </c:rich>
          </c:tx>
          <c:layout>
            <c:manualLayout>
              <c:xMode val="edge"/>
              <c:yMode val="edge"/>
              <c:x val="0.38610386126584"/>
              <c:y val="0.89916817693201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69181936"/>
        <c:crosses val="autoZero"/>
        <c:auto val="1"/>
        <c:lblAlgn val="ctr"/>
        <c:lblOffset val="100"/>
        <c:noMultiLvlLbl val="0"/>
      </c:catAx>
      <c:valAx>
        <c:axId val="-2069181936"/>
        <c:scaling>
          <c:logBase val="2.0"/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Factor Speedup</a:t>
                </a:r>
              </a:p>
            </c:rich>
          </c:tx>
          <c:layout>
            <c:manualLayout>
              <c:xMode val="edge"/>
              <c:yMode val="edge"/>
              <c:x val="0.0128601134474912"/>
              <c:y val="0.2179084098275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0691784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3589856879114"/>
          <c:y val="0.0463981875725023"/>
          <c:w val="0.159045837973257"/>
          <c:h val="0.471435220036886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2233448040097"/>
          <c:y val="0.0467709244677748"/>
          <c:w val="0.680879892090077"/>
          <c:h val="0.770281959223653"/>
        </c:manualLayout>
      </c:layout>
      <c:lineChart>
        <c:grouping val="standard"/>
        <c:varyColors val="0"/>
        <c:ser>
          <c:idx val="5"/>
          <c:order val="0"/>
          <c:tx>
            <c:v>11.2B</c:v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val>
            <c:numRef>
              <c:f>Sheet1!$I$2:$I$7</c:f>
              <c:numCache>
                <c:formatCode>General</c:formatCode>
                <c:ptCount val="6"/>
                <c:pt idx="5" formatCode="0.00E+00">
                  <c:v>46.22612324104453</c:v>
                </c:pt>
              </c:numCache>
            </c:numRef>
          </c:val>
          <c:smooth val="0"/>
        </c:ser>
        <c:ser>
          <c:idx val="4"/>
          <c:order val="1"/>
          <c:tx>
            <c:v>6.9B</c:v>
          </c:tx>
          <c:spPr>
            <a:ln>
              <a:solidFill>
                <a:srgbClr val="00B0F0"/>
              </a:solidFill>
            </a:ln>
          </c:spPr>
          <c:marker>
            <c:spPr>
              <a:ln>
                <a:solidFill>
                  <a:srgbClr val="00B0F0"/>
                </a:solidFill>
              </a:ln>
            </c:spPr>
          </c:marker>
          <c:val>
            <c:numRef>
              <c:f>Sheet1!$I$8:$I$13</c:f>
              <c:numCache>
                <c:formatCode>General</c:formatCode>
                <c:ptCount val="6"/>
                <c:pt idx="4" formatCode="0.00E+00">
                  <c:v>30.75408046425283</c:v>
                </c:pt>
                <c:pt idx="5" formatCode="0.00E+00">
                  <c:v>42.04173674662244</c:v>
                </c:pt>
              </c:numCache>
            </c:numRef>
          </c:val>
          <c:smooth val="0"/>
        </c:ser>
        <c:ser>
          <c:idx val="3"/>
          <c:order val="2"/>
          <c:tx>
            <c:v>3.0B</c:v>
          </c:tx>
          <c:spPr>
            <a:ln>
              <a:solidFill>
                <a:srgbClr val="7030A0"/>
              </a:solidFill>
            </a:ln>
          </c:spPr>
          <c:marker>
            <c:spPr>
              <a:ln>
                <a:solidFill>
                  <a:srgbClr val="7030A0"/>
                </a:solidFill>
              </a:ln>
            </c:spPr>
          </c:marker>
          <c:val>
            <c:numRef>
              <c:f>Sheet1!$I$14:$I$19</c:f>
              <c:numCache>
                <c:formatCode>General</c:formatCode>
                <c:ptCount val="6"/>
                <c:pt idx="3" formatCode="0.00E+00">
                  <c:v>13.61682579671126</c:v>
                </c:pt>
                <c:pt idx="4" formatCode="0.00E+00">
                  <c:v>25.45367436509425</c:v>
                </c:pt>
                <c:pt idx="5" formatCode="0.00E+00">
                  <c:v>32.91052544669932</c:v>
                </c:pt>
              </c:numCache>
            </c:numRef>
          </c:val>
          <c:smooth val="0"/>
        </c:ser>
        <c:ser>
          <c:idx val="2"/>
          <c:order val="3"/>
          <c:tx>
            <c:v>1.9B</c:v>
          </c:tx>
          <c:spPr>
            <a:ln>
              <a:solidFill>
                <a:srgbClr val="92D050"/>
              </a:solidFill>
            </a:ln>
          </c:spPr>
          <c:marker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val>
            <c:numRef>
              <c:f>Sheet1!$I$20:$I$25</c:f>
              <c:numCache>
                <c:formatCode>General</c:formatCode>
                <c:ptCount val="6"/>
                <c:pt idx="2" formatCode="0.00E+00">
                  <c:v>8.04517482381984</c:v>
                </c:pt>
                <c:pt idx="3" formatCode="0.00E+00">
                  <c:v>12.8751125261483</c:v>
                </c:pt>
                <c:pt idx="4" formatCode="0.00E+00">
                  <c:v>22.99705633601332</c:v>
                </c:pt>
                <c:pt idx="5" formatCode="0.00E+00">
                  <c:v>29.02009490020728</c:v>
                </c:pt>
              </c:numCache>
            </c:numRef>
          </c:val>
          <c:smooth val="0"/>
        </c:ser>
        <c:ser>
          <c:idx val="1"/>
          <c:order val="4"/>
          <c:tx>
            <c:v>680M</c:v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cat>
            <c:numRef>
              <c:f>Sheet1!$D$26:$D$31</c:f>
              <c:numCache>
                <c:formatCode>General</c:formatCode>
                <c:ptCount val="6"/>
                <c:pt idx="0">
                  <c:v>1.0</c:v>
                </c:pt>
                <c:pt idx="1">
                  <c:v>4.0</c:v>
                </c:pt>
                <c:pt idx="2">
                  <c:v>9.0</c:v>
                </c:pt>
                <c:pt idx="3">
                  <c:v>16.0</c:v>
                </c:pt>
                <c:pt idx="4">
                  <c:v>36.0</c:v>
                </c:pt>
                <c:pt idx="5">
                  <c:v>64.0</c:v>
                </c:pt>
              </c:numCache>
            </c:numRef>
          </c:cat>
          <c:val>
            <c:numRef>
              <c:f>Sheet1!$I$26:$I$31</c:f>
              <c:numCache>
                <c:formatCode>0.00E+00</c:formatCode>
                <c:ptCount val="6"/>
                <c:pt idx="1">
                  <c:v>4.008195988340415</c:v>
                </c:pt>
                <c:pt idx="2">
                  <c:v>7.059528212886039</c:v>
                </c:pt>
                <c:pt idx="3">
                  <c:v>10.81887047259364</c:v>
                </c:pt>
                <c:pt idx="4">
                  <c:v>16.63401335161273</c:v>
                </c:pt>
                <c:pt idx="5">
                  <c:v>20.16244042619724</c:v>
                </c:pt>
              </c:numCache>
            </c:numRef>
          </c:val>
          <c:smooth val="0"/>
        </c:ser>
        <c:ser>
          <c:idx val="0"/>
          <c:order val="5"/>
          <c:tx>
            <c:v>185M</c:v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cat>
            <c:numRef>
              <c:f>Sheet1!$D$26:$D$31</c:f>
              <c:numCache>
                <c:formatCode>General</c:formatCode>
                <c:ptCount val="6"/>
                <c:pt idx="0">
                  <c:v>1.0</c:v>
                </c:pt>
                <c:pt idx="1">
                  <c:v>4.0</c:v>
                </c:pt>
                <c:pt idx="2">
                  <c:v>9.0</c:v>
                </c:pt>
                <c:pt idx="3">
                  <c:v>16.0</c:v>
                </c:pt>
                <c:pt idx="4">
                  <c:v>36.0</c:v>
                </c:pt>
                <c:pt idx="5">
                  <c:v>64.0</c:v>
                </c:pt>
              </c:numCache>
            </c:numRef>
          </c:cat>
          <c:val>
            <c:numRef>
              <c:f>Sheet1!$I$32:$I$37</c:f>
              <c:numCache>
                <c:formatCode>0.00E+00</c:formatCode>
                <c:ptCount val="6"/>
                <c:pt idx="0">
                  <c:v>1.0</c:v>
                </c:pt>
                <c:pt idx="1">
                  <c:v>3.138528138528139</c:v>
                </c:pt>
                <c:pt idx="2">
                  <c:v>4.833333333333334</c:v>
                </c:pt>
                <c:pt idx="3">
                  <c:v>5.89430894308943</c:v>
                </c:pt>
                <c:pt idx="4">
                  <c:v>7.03883495145631</c:v>
                </c:pt>
                <c:pt idx="5">
                  <c:v>7.552083333333333</c:v>
                </c:pt>
              </c:numCache>
            </c:numRef>
          </c:val>
          <c:smooth val="0"/>
        </c:ser>
        <c:ser>
          <c:idx val="6"/>
          <c:order val="6"/>
          <c:tx>
            <c:v>Linear</c:v>
          </c:tx>
          <c:spPr>
            <a:ln>
              <a:solidFill>
                <a:schemeClr val="bg1">
                  <a:lumMod val="85000"/>
                </a:schemeClr>
              </a:solidFill>
              <a:prstDash val="sysDash"/>
            </a:ln>
          </c:spPr>
          <c:marker>
            <c:symbol val="none"/>
          </c:marker>
          <c:val>
            <c:numRef>
              <c:f>Sheet1!$I$39:$I$44</c:f>
              <c:numCache>
                <c:formatCode>0.00E+00</c:formatCode>
                <c:ptCount val="6"/>
                <c:pt idx="0">
                  <c:v>1.0</c:v>
                </c:pt>
                <c:pt idx="1">
                  <c:v>4.0</c:v>
                </c:pt>
                <c:pt idx="2">
                  <c:v>9.0</c:v>
                </c:pt>
                <c:pt idx="3">
                  <c:v>16.0</c:v>
                </c:pt>
                <c:pt idx="4">
                  <c:v>36.0</c:v>
                </c:pt>
                <c:pt idx="5">
                  <c:v>64.0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9021616"/>
        <c:axId val="2138844704"/>
      </c:lineChart>
      <c:catAx>
        <c:axId val="21390216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# GPUs</a:t>
                </a:r>
              </a:p>
            </c:rich>
          </c:tx>
          <c:layout>
            <c:manualLayout>
              <c:xMode val="edge"/>
              <c:yMode val="edge"/>
              <c:x val="0.38610386126584"/>
              <c:y val="0.89916817693201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138844704"/>
        <c:crosses val="autoZero"/>
        <c:auto val="1"/>
        <c:lblAlgn val="ctr"/>
        <c:lblOffset val="100"/>
        <c:noMultiLvlLbl val="0"/>
      </c:catAx>
      <c:valAx>
        <c:axId val="2138844704"/>
        <c:scaling>
          <c:logBase val="2.0"/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Factor Speedup</a:t>
                </a:r>
              </a:p>
            </c:rich>
          </c:tx>
          <c:layout>
            <c:manualLayout>
              <c:xMode val="edge"/>
              <c:yMode val="edge"/>
              <c:x val="0.0128601134474912"/>
              <c:y val="0.2179084098275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1390216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3589856879114"/>
          <c:y val="0.0463981875725023"/>
          <c:w val="0.159045837973257"/>
          <c:h val="0.471435220036886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Relationship Id="rId2" Type="http://schemas.openxmlformats.org/officeDocument/2006/relationships/image" Target="../media/image99.emf"/><Relationship Id="rId3" Type="http://schemas.openxmlformats.org/officeDocument/2006/relationships/image" Target="../media/image10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3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fld id="{F067E855-2526-4790-8A60-EAFE7FE2AC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165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2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3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4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5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9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0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3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9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0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baseline="0" dirty="0" smtClean="0"/>
              <a:t>NVIDIA or ATI will be future of AI.  Probably NVIDIA. </a:t>
            </a:r>
          </a:p>
        </p:txBody>
      </p:sp>
    </p:spTree>
    <p:extLst>
      <p:ext uri="{BB962C8B-B14F-4D97-AF65-F5344CB8AC3E}">
        <p14:creationId xmlns:p14="http://schemas.microsoft.com/office/powerpoint/2010/main" val="2068886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378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137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4995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138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4003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3964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9750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0994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Unpublished</a:t>
            </a:r>
            <a:r>
              <a:rPr lang="en-US" baseline="0" dirty="0" smtClean="0"/>
              <a:t> !!!!!!!!!!!!!!!!!!!!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8610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150</a:t>
            </a:fld>
            <a:endParaRPr lang="en-US" dirty="0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73475652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67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2822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223776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65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do</a:t>
            </a:r>
            <a:r>
              <a:rPr lang="en-US" baseline="0" dirty="0" smtClean="0"/>
              <a:t> we get these low-level representations from?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758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554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74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2B366D4D-4DEF-4F7A-9616-FA28A99ADB25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86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http://www.ldeo.columbia.edu/4d4/wavelets/dm.html</a:t>
            </a:r>
          </a:p>
        </p:txBody>
      </p:sp>
    </p:spTree>
    <p:extLst>
      <p:ext uri="{BB962C8B-B14F-4D97-AF65-F5344CB8AC3E}">
        <p14:creationId xmlns:p14="http://schemas.microsoft.com/office/powerpoint/2010/main" val="8755205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878AC6B2-BBAE-4BA1-948A-839E3FCEFB51}" type="slidenum">
              <a:rPr lang="en-US" smtClean="0">
                <a:solidFill>
                  <a:prstClr val="white"/>
                </a:solidFill>
              </a:rPr>
              <a:pPr/>
              <a:t>23</a:t>
            </a:fld>
            <a:endParaRPr lang="en-US" smtClean="0">
              <a:solidFill>
                <a:prstClr val="white"/>
              </a:solidFill>
            </a:endParaRPr>
          </a:p>
        </p:txBody>
      </p:sp>
      <p:sp>
        <p:nvSpPr>
          <p:cNvPr id="288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7581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93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F394C3-C790-472E-AA0D-684EFA288FE7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289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351901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65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727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766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807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1602A008-1501-420C-B021-6AE0E51B0E3E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94099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1EE05F2B-3182-47B9-A45C-745A350304D4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25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3844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497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920682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>
              <a:spcBef>
                <a:spcPct val="100000"/>
              </a:spcBef>
            </a:pPr>
            <a:fld id="{45D97A59-FC76-4534-A659-7C665DEFD3A3}" type="slidenum">
              <a:rPr lang="en-US">
                <a:solidFill>
                  <a:prstClr val="black"/>
                </a:solidFill>
                <a:latin typeface="Helvetica" pitchFamily="34" charset="0"/>
              </a:rPr>
              <a:pPr>
                <a:spcBef>
                  <a:spcPct val="100000"/>
                </a:spcBef>
              </a:pPr>
              <a:t>33</a:t>
            </a:fld>
            <a:endParaRPr lang="en-US">
              <a:solidFill>
                <a:prstClr val="black"/>
              </a:solidFill>
              <a:latin typeface="Helvetica" pitchFamily="34" charset="0"/>
            </a:endParaRPr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366745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747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Other</a:t>
            </a:r>
            <a:r>
              <a:rPr lang="en-US" baseline="0" dirty="0" smtClean="0"/>
              <a:t> SOTA performance records held by Kai Yu, Geoff Hinton.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132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baseline="0" dirty="0" smtClean="0"/>
              <a:t>NVIDIA or ATI will be future of AI.  Probably NVIDIA. </a:t>
            </a:r>
          </a:p>
        </p:txBody>
      </p:sp>
    </p:spTree>
    <p:extLst>
      <p:ext uri="{BB962C8B-B14F-4D97-AF65-F5344CB8AC3E}">
        <p14:creationId xmlns:p14="http://schemas.microsoft.com/office/powerpoint/2010/main" val="419968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37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7777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0771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baseline="0" dirty="0" smtClean="0"/>
              <a:t>NVIDIA or ATI will be future of AI.  Probably NVIDIA. </a:t>
            </a:r>
          </a:p>
        </p:txBody>
      </p:sp>
    </p:spTree>
    <p:extLst>
      <p:ext uri="{BB962C8B-B14F-4D97-AF65-F5344CB8AC3E}">
        <p14:creationId xmlns:p14="http://schemas.microsoft.com/office/powerpoint/2010/main" val="10849569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447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6366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12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12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Good</a:t>
            </a:r>
            <a:r>
              <a:rPr lang="en-US" baseline="0" dirty="0" smtClean="0"/>
              <a:t> faith effort to implement state-of-the-art.  </a:t>
            </a:r>
          </a:p>
          <a:p>
            <a:r>
              <a:rPr lang="en-US" baseline="0" dirty="0" smtClean="0"/>
              <a:t>Cluttered scenes. </a:t>
            </a:r>
          </a:p>
        </p:txBody>
      </p:sp>
    </p:spTree>
    <p:extLst>
      <p:ext uri="{BB962C8B-B14F-4D97-AF65-F5344CB8AC3E}">
        <p14:creationId xmlns:p14="http://schemas.microsoft.com/office/powerpoint/2010/main" val="16090986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8566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67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68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70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71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45D97A59-FC76-4534-A659-7C665DEFD3A3}" type="slidenum">
              <a:rPr lang="en-US">
                <a:solidFill>
                  <a:prstClr val="black"/>
                </a:solidFill>
              </a:rPr>
              <a:pPr/>
              <a:t>72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140334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73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74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Cloud infrastructure:</a:t>
            </a:r>
            <a:r>
              <a:rPr lang="en-US" baseline="0" dirty="0" smtClean="0"/>
              <a:t>  attractive because it uses existing web-service infrastructure.  Tools available (e.g., </a:t>
            </a:r>
            <a:r>
              <a:rPr lang="en-US" baseline="0" dirty="0" err="1" smtClean="0"/>
              <a:t>Hadoop</a:t>
            </a:r>
            <a:r>
              <a:rPr lang="en-US" baseline="0" dirty="0" smtClean="0"/>
              <a:t>)</a:t>
            </a:r>
          </a:p>
          <a:p>
            <a:endParaRPr lang="en-US" baseline="0" dirty="0" smtClean="0"/>
          </a:p>
          <a:p>
            <a:r>
              <a:rPr lang="en-US" baseline="0" dirty="0" smtClean="0"/>
              <a:t>GPUs with CUDA:  inexpensive, very fast.  But hard to use several at once---they’re so fast that networks cannot keep up with them.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Our system:  a miniature supercomputer.  Hard to program.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924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926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other notes:</a:t>
            </a:r>
          </a:p>
          <a:p>
            <a:endParaRPr lang="en-US" dirty="0" smtClean="0"/>
          </a:p>
          <a:p>
            <a:r>
              <a:rPr lang="en-US" dirty="0" smtClean="0"/>
              <a:t>Able</a:t>
            </a:r>
            <a:r>
              <a:rPr lang="en-US" baseline="0" dirty="0" smtClean="0"/>
              <a:t> to duplicate the </a:t>
            </a:r>
            <a:r>
              <a:rPr lang="en-US" baseline="0" dirty="0" err="1" smtClean="0"/>
              <a:t>google</a:t>
            </a:r>
            <a:r>
              <a:rPr lang="en-US" baseline="0" dirty="0" smtClean="0"/>
              <a:t> “cat” result in a few days with 3 machines.</a:t>
            </a:r>
          </a:p>
          <a:p>
            <a:r>
              <a:rPr lang="en-US" baseline="0" dirty="0" smtClean="0"/>
              <a:t>Largest networks are &gt; 11B parameters, trained in 3 days.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1809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77</a:t>
            </a:fld>
            <a:endParaRPr lang="en-US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5967347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0028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475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4224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8726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9787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7775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8088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59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10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15365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01034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7893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2253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baseline="0" dirty="0" smtClean="0"/>
              <a:t>NVIDIA or ATI will be future of AI.  Probably NVIDIA. </a:t>
            </a:r>
          </a:p>
        </p:txBody>
      </p:sp>
    </p:spTree>
    <p:extLst>
      <p:ext uri="{BB962C8B-B14F-4D97-AF65-F5344CB8AC3E}">
        <p14:creationId xmlns:p14="http://schemas.microsoft.com/office/powerpoint/2010/main" val="209472954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baseline="0" dirty="0" smtClean="0"/>
              <a:t>NVIDIA or ATI will be future of AI.  Probably NVIDIA. </a:t>
            </a:r>
          </a:p>
        </p:txBody>
      </p:sp>
    </p:spTree>
    <p:extLst>
      <p:ext uri="{BB962C8B-B14F-4D97-AF65-F5344CB8AC3E}">
        <p14:creationId xmlns:p14="http://schemas.microsoft.com/office/powerpoint/2010/main" val="27248666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baseline="0" dirty="0" smtClean="0"/>
              <a:t>NVIDIA or ATI will be future of AI.  Probably NVIDIA. </a:t>
            </a:r>
          </a:p>
        </p:txBody>
      </p:sp>
    </p:spTree>
    <p:extLst>
      <p:ext uri="{BB962C8B-B14F-4D97-AF65-F5344CB8AC3E}">
        <p14:creationId xmlns:p14="http://schemas.microsoft.com/office/powerpoint/2010/main" val="124831047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7301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100000"/>
              </a:spcBef>
              <a:spcAft>
                <a:spcPct val="0"/>
              </a:spcAft>
            </a:pPr>
            <a:fld id="{CEDBFAA5-4475-4304-8653-D5CE7AB49793}" type="slidenum">
              <a:rPr lang="en-US" sz="1200" kern="1200">
                <a:solidFill>
                  <a:prstClr val="black"/>
                </a:solidFill>
                <a:latin typeface="Helvetica" pitchFamily="34" charset="0"/>
                <a:ea typeface="+mn-ea"/>
                <a:cs typeface="+mn-cs"/>
              </a:rPr>
              <a:pPr algn="r" rtl="0" fontAlgn="base">
                <a:spcBef>
                  <a:spcPct val="100000"/>
                </a:spcBef>
                <a:spcAft>
                  <a:spcPct val="0"/>
                </a:spcAft>
              </a:pPr>
              <a:t>97</a:t>
            </a:fld>
            <a:endParaRPr lang="en-US" sz="1200" kern="1200">
              <a:solidFill>
                <a:prstClr val="black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NS goal: Understanding the brain</a:t>
            </a:r>
          </a:p>
          <a:p>
            <a:pPr eaLnBrk="1" hangingPunct="1"/>
            <a:r>
              <a:rPr lang="en-US" smtClean="0"/>
              <a:t>CS/engineering goal: </a:t>
            </a:r>
          </a:p>
        </p:txBody>
      </p:sp>
    </p:spTree>
    <p:extLst>
      <p:ext uri="{BB962C8B-B14F-4D97-AF65-F5344CB8AC3E}">
        <p14:creationId xmlns:p14="http://schemas.microsoft.com/office/powerpoint/2010/main" val="69491791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99</a:t>
            </a:fld>
            <a:endParaRPr lang="en-US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69375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723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56322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106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40852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109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110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111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112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113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114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115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do</a:t>
            </a:r>
            <a:r>
              <a:rPr lang="en-US" baseline="0" dirty="0" smtClean="0"/>
              <a:t> we get these low-level representations from?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1441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Cloud infrastructure:</a:t>
            </a:r>
            <a:r>
              <a:rPr lang="en-US" baseline="0" dirty="0" smtClean="0"/>
              <a:t>  attractive because it uses existing web-service infrastructure.  Tools available (e.g., </a:t>
            </a:r>
            <a:r>
              <a:rPr lang="en-US" baseline="0" dirty="0" err="1" smtClean="0"/>
              <a:t>Hadoop</a:t>
            </a:r>
            <a:r>
              <a:rPr lang="en-US" baseline="0" dirty="0" smtClean="0"/>
              <a:t>)</a:t>
            </a:r>
          </a:p>
          <a:p>
            <a:endParaRPr lang="en-US" baseline="0" dirty="0" smtClean="0"/>
          </a:p>
          <a:p>
            <a:r>
              <a:rPr lang="en-US" baseline="0" dirty="0" smtClean="0"/>
              <a:t>GPUs with CUDA:  inexpensive, very fast.  But hard to use several at once---they’re so fast that networks cannot keep up with them.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Our system:  a miniature supercomputer.  Hard to program.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3746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other notes:</a:t>
            </a:r>
          </a:p>
          <a:p>
            <a:endParaRPr lang="en-US" dirty="0" smtClean="0"/>
          </a:p>
          <a:p>
            <a:r>
              <a:rPr lang="en-US" dirty="0" smtClean="0"/>
              <a:t>Able</a:t>
            </a:r>
            <a:r>
              <a:rPr lang="en-US" baseline="0" dirty="0" smtClean="0"/>
              <a:t> to duplicate the </a:t>
            </a:r>
            <a:r>
              <a:rPr lang="en-US" baseline="0" dirty="0" err="1" smtClean="0"/>
              <a:t>google</a:t>
            </a:r>
            <a:r>
              <a:rPr lang="en-US" baseline="0" dirty="0" smtClean="0"/>
              <a:t> “cat” result in a few days with 3 machines.</a:t>
            </a:r>
          </a:p>
          <a:p>
            <a:r>
              <a:rPr lang="en-US" baseline="0" dirty="0" smtClean="0"/>
              <a:t>Largest networks are &gt; 11B parameters, trained in 3 days.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3458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120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122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D120B-0ABD-DE43-BACB-776D7008420E}" type="slidenum">
              <a:rPr lang="en-US" smtClean="0">
                <a:solidFill>
                  <a:prstClr val="black"/>
                </a:solidFill>
              </a:rPr>
              <a:pPr/>
              <a:t>123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9082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124</a:t>
            </a:fld>
            <a:endParaRPr lang="en-US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309000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1418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86908082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93448-0171-467F-B661-7DAA2463F44C}" type="slidenum">
              <a:rPr lang="en-US" smtClean="0"/>
              <a:pPr/>
              <a:t>127</a:t>
            </a:fld>
            <a:endParaRPr lang="en-US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0519294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20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5128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539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78953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03026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8340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805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0041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8139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0032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327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67E855-2526-4790-8A60-EAFE7FE2ACFC}" type="slidenum">
              <a:rPr lang="en-US" smtClean="0"/>
              <a:pPr>
                <a:defRPr/>
              </a:pPr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88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jpe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jpe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28738"/>
            <a:ext cx="4038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8935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57131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97604276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8229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689350"/>
            <a:ext cx="8229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668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6963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844100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5900"/>
            <a:ext cx="2057400" cy="5683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5900"/>
            <a:ext cx="6019800" cy="5683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28738"/>
            <a:ext cx="4038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8935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8229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689350"/>
            <a:ext cx="8229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0" indent="0" algn="ctr">
              <a:buNone/>
              <a:defRPr/>
            </a:lvl3pPr>
            <a:lvl4pPr marL="1371316" indent="0" algn="ctr">
              <a:buNone/>
              <a:defRPr/>
            </a:lvl4pPr>
            <a:lvl5pPr marL="1828421" indent="0" algn="ctr">
              <a:buNone/>
              <a:defRPr/>
            </a:lvl5pPr>
            <a:lvl6pPr marL="2285526" indent="0" algn="ctr">
              <a:buNone/>
              <a:defRPr/>
            </a:lvl6pPr>
            <a:lvl7pPr marL="2742630" indent="0" algn="ctr">
              <a:buNone/>
              <a:defRPr/>
            </a:lvl7pPr>
            <a:lvl8pPr marL="3199736" indent="0" algn="ctr">
              <a:buNone/>
              <a:defRPr/>
            </a:lvl8pPr>
            <a:lvl9pPr marL="365684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2"/>
          <p:cNvSpPr>
            <a:spLocks noChangeArrowheads="1"/>
          </p:cNvSpPr>
          <p:nvPr userDrawn="1"/>
        </p:nvSpPr>
        <p:spPr bwMode="auto">
          <a:xfrm>
            <a:off x="1169988" y="555609"/>
            <a:ext cx="6765925" cy="54864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90469" tIns="44441" rIns="90469" bIns="44441" anchor="ctr">
            <a:spAutoFit/>
          </a:bodyPr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40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40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15902"/>
            <a:ext cx="2057400" cy="5683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5902"/>
            <a:ext cx="6019800" cy="5683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40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28738"/>
            <a:ext cx="4038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8935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40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328740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8229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689350"/>
            <a:ext cx="8229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40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40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40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28740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 sz="1600" b="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5900"/>
            <a:ext cx="2057400" cy="5683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5900"/>
            <a:ext cx="6019800" cy="5683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28738"/>
            <a:ext cx="4038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89350"/>
            <a:ext cx="4038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8229600" cy="2208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689350"/>
            <a:ext cx="82296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15900"/>
            <a:ext cx="6400800" cy="304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948" name="Rectangle 4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84611" y="4230256"/>
            <a:ext cx="5611092" cy="1038410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800" b="0" i="0" cap="none">
                <a:solidFill>
                  <a:srgbClr val="9CA0A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4611" y="3017980"/>
            <a:ext cx="7697389" cy="10668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95000"/>
              </a:lnSpc>
              <a:spcBef>
                <a:spcPct val="100000"/>
              </a:spcBef>
              <a:defRPr sz="4000" b="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611" y="685800"/>
            <a:ext cx="8054608" cy="533400"/>
          </a:xfrm>
          <a:prstGeom prst="rect">
            <a:avLst/>
          </a:prstGeom>
        </p:spPr>
        <p:txBody>
          <a:bodyPr anchor="b" anchorCtr="0"/>
          <a:lstStyle>
            <a:lvl1pPr>
              <a:defRPr sz="3200" cap="none">
                <a:solidFill>
                  <a:srgbClr val="53D2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310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84611" y="685800"/>
            <a:ext cx="8054608" cy="533400"/>
          </a:xfrm>
          <a:prstGeom prst="rect">
            <a:avLst/>
          </a:prstGeom>
        </p:spPr>
        <p:txBody>
          <a:bodyPr anchor="b" anchorCtr="0"/>
          <a:lstStyle>
            <a:lvl1pPr>
              <a:defRPr sz="3200" cap="none">
                <a:solidFill>
                  <a:srgbClr val="53D2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4611" y="1447800"/>
            <a:ext cx="8229600" cy="45259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80"/>
              </a:lnSpc>
              <a:buNone/>
              <a:defRPr>
                <a:solidFill>
                  <a:schemeClr val="bg1"/>
                </a:solidFill>
              </a:defRPr>
            </a:lvl1pPr>
            <a:lvl2pPr marL="457200" indent="0">
              <a:lnSpc>
                <a:spcPts val="2400"/>
              </a:lnSpc>
              <a:buFont typeface="Arial" pitchFamily="34" charset="0"/>
              <a:buNone/>
              <a:defRPr sz="2000">
                <a:solidFill>
                  <a:srgbClr val="9CA0A6"/>
                </a:solidFill>
              </a:defRPr>
            </a:lvl2pPr>
            <a:lvl3pPr>
              <a:lnSpc>
                <a:spcPts val="2400"/>
              </a:lnSpc>
              <a:buNone/>
              <a:defRPr sz="1800">
                <a:solidFill>
                  <a:srgbClr val="9CA0A6"/>
                </a:solidFill>
              </a:defRPr>
            </a:lvl3pPr>
            <a:lvl4pPr>
              <a:lnSpc>
                <a:spcPts val="2400"/>
              </a:lnSpc>
              <a:buNone/>
              <a:defRPr sz="1800">
                <a:solidFill>
                  <a:srgbClr val="9CA0A6"/>
                </a:solidFill>
              </a:defRPr>
            </a:lvl4pPr>
            <a:lvl5pPr>
              <a:lnSpc>
                <a:spcPts val="2400"/>
              </a:lnSpc>
              <a:buNone/>
              <a:defRPr sz="1800">
                <a:solidFill>
                  <a:srgbClr val="9CA0A6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057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84611" y="1447800"/>
            <a:ext cx="4115989" cy="494578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2880"/>
              </a:lnSpc>
              <a:spcBef>
                <a:spcPts val="600"/>
              </a:spcBef>
              <a:spcAft>
                <a:spcPts val="600"/>
              </a:spcAft>
              <a:buNone/>
              <a:defRPr sz="2400" b="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None/>
              <a:defRPr sz="2000">
                <a:solidFill>
                  <a:srgbClr val="9CA0A6"/>
                </a:solidFill>
                <a:latin typeface="Arial" pitchFamily="34" charset="0"/>
                <a:cs typeface="Arial" pitchFamily="34" charset="0"/>
              </a:defRPr>
            </a:lvl2pPr>
            <a:lvl3pPr marL="914400" indent="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9CA0A6"/>
                </a:solidFill>
                <a:latin typeface="Arial" pitchFamily="34" charset="0"/>
                <a:cs typeface="Arial" pitchFamily="34" charset="0"/>
              </a:defRPr>
            </a:lvl3pPr>
            <a:lvl4pPr marL="1371600" indent="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9CA0A6"/>
                </a:solidFill>
                <a:latin typeface="Arial" pitchFamily="34" charset="0"/>
                <a:cs typeface="Arial" pitchFamily="34" charset="0"/>
              </a:defRPr>
            </a:lvl4pPr>
            <a:lvl5pPr marL="1828800" indent="0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None/>
              <a:defRPr sz="1800">
                <a:solidFill>
                  <a:srgbClr val="9CA0A6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84611" y="685800"/>
            <a:ext cx="8054608" cy="533400"/>
          </a:xfrm>
          <a:prstGeom prst="rect">
            <a:avLst/>
          </a:prstGeom>
        </p:spPr>
        <p:txBody>
          <a:bodyPr anchor="b" anchorCtr="0"/>
          <a:lstStyle>
            <a:lvl1pPr>
              <a:defRPr sz="3200" cap="none">
                <a:solidFill>
                  <a:srgbClr val="53D2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057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172199"/>
            <a:ext cx="9144000" cy="685800"/>
          </a:xfrm>
          <a:prstGeom prst="rect">
            <a:avLst/>
          </a:prstGeom>
          <a:solidFill>
            <a:srgbClr val="53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84611" y="3105150"/>
            <a:ext cx="5563789" cy="160020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4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>
                <a:latin typeface="HelveticaNeueLT Std Thin" pitchFamily="34" charset="0"/>
              </a:defRPr>
            </a:lvl2pPr>
            <a:lvl3pPr marL="914400" indent="0">
              <a:buNone/>
              <a:defRPr sz="2000">
                <a:latin typeface="HelveticaNeueLT Std Thin" pitchFamily="34" charset="0"/>
              </a:defRPr>
            </a:lvl3pPr>
            <a:lvl4pPr marL="1371600" indent="0">
              <a:buNone/>
              <a:defRPr sz="1800">
                <a:latin typeface="HelveticaNeueLT Std Thin" pitchFamily="34" charset="0"/>
              </a:defRPr>
            </a:lvl4pPr>
            <a:lvl5pPr marL="1828800" indent="0">
              <a:buNone/>
              <a:defRPr sz="1600">
                <a:latin typeface="HelveticaNeueLT Std Thin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3" name="Picture 12" descr="stanford.JPG"/>
          <p:cNvPicPr>
            <a:picLocks noChangeAspect="1"/>
          </p:cNvPicPr>
          <p:nvPr userDrawn="1"/>
        </p:nvPicPr>
        <p:blipFill>
          <a:blip r:embed="rId2" cstate="print"/>
          <a:srcRect l="381" t="5944"/>
          <a:stretch>
            <a:fillRect/>
          </a:stretch>
        </p:blipFill>
        <p:spPr>
          <a:xfrm>
            <a:off x="3829050" y="6443141"/>
            <a:ext cx="1485900" cy="16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10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l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an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709208" y="2809875"/>
            <a:ext cx="3589060" cy="9638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11/15/15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8838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11/15/15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4784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11/15/15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751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11/15/15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6989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11/15/15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31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11/15/15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7010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11/15/15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6253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11/15/15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3942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11/15/15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6116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11/15/15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2441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11/15/15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88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6508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4571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  <a:prstGeom prst="rect">
            <a:avLst/>
          </a:prstGeom>
        </p:spPr>
        <p:txBody>
          <a:bodyPr vert="horz" lIns="64291" tIns="32146" rIns="64291" bIns="32146"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838183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7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7"/>
            <a:ext cx="4060775" cy="4525119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91238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330468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61545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274098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  <a:prstGeom prst="rect">
            <a:avLst/>
          </a:prstGeom>
        </p:spPr>
        <p:txBody>
          <a:bodyPr vert="horz" lIns="64291" tIns="32146" rIns="64291" bIns="32146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1651442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  <a:prstGeom prst="rect">
            <a:avLst/>
          </a:prstGeom>
        </p:spPr>
        <p:txBody>
          <a:bodyPr vert="horz" lIns="64291" tIns="32146" rIns="64291" bIns="32146"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  <a:prstGeom prst="rect">
            <a:avLst/>
          </a:prstGeom>
        </p:spPr>
        <p:txBody>
          <a:bodyPr vert="horz" lIns="64291" tIns="32146" rIns="64291" bIns="32146"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5707636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97888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851178"/>
          </a:xfrm>
          <a:prstGeom prst="rect">
            <a:avLst/>
          </a:prstGeom>
        </p:spPr>
        <p:txBody>
          <a:bodyPr vert="eaVert" lIns="64291" tIns="32146" rIns="64291" bIns="3214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28022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70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270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046459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8738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8738"/>
            <a:ext cx="4038600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226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27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181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67464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48742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259453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034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5900"/>
            <a:ext cx="2057400" cy="5683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5900"/>
            <a:ext cx="6019800" cy="5683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428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32.xml"/><Relationship Id="rId17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48.xml"/><Relationship Id="rId17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theme" Target="../theme/theme5.xml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04.xml"/><Relationship Id="rId17" Type="http://schemas.openxmlformats.org/officeDocument/2006/relationships/theme" Target="../theme/theme8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28738"/>
            <a:ext cx="8229600" cy="4570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3025775" y="719138"/>
            <a:ext cx="27511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8188325" y="6561138"/>
            <a:ext cx="633413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15900"/>
            <a:ext cx="640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4" name="Text Box 50"/>
          <p:cNvSpPr txBox="1">
            <a:spLocks noChangeArrowheads="1"/>
          </p:cNvSpPr>
          <p:nvPr/>
        </p:nvSpPr>
        <p:spPr bwMode="auto">
          <a:xfrm>
            <a:off x="8382000" y="6629400"/>
            <a:ext cx="809625" cy="2444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Andrew Ng</a:t>
            </a:r>
          </a:p>
        </p:txBody>
      </p:sp>
      <p:sp>
        <p:nvSpPr>
          <p:cNvPr id="1076" name="Rectangle 52"/>
          <p:cNvSpPr>
            <a:spLocks noChangeArrowheads="1"/>
          </p:cNvSpPr>
          <p:nvPr/>
        </p:nvSpPr>
        <p:spPr bwMode="auto">
          <a:xfrm>
            <a:off x="1169988" y="593725"/>
            <a:ext cx="6765925" cy="42863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90487" tIns="44450" rIns="90487" bIns="4445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  <p:sldLayoutId id="2147483986" r:id="rId13"/>
    <p:sldLayoutId id="2147483987" r:id="rId14"/>
    <p:sldLayoutId id="2147483988" r:id="rId15"/>
    <p:sldLayoutId id="2147483989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9pPr>
    </p:titleStyle>
    <p:bodyStyle>
      <a:lvl1pPr marL="285750" indent="-285750" algn="l" rtl="0" eaLnBrk="0" fontAlgn="base" hangingPunct="0">
        <a:spcBef>
          <a:spcPct val="10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6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1600">
          <a:solidFill>
            <a:schemeClr val="bg1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400" b="1">
          <a:solidFill>
            <a:schemeClr val="bg1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28740"/>
            <a:ext cx="8229600" cy="4570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3025777" y="719138"/>
            <a:ext cx="27511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8188325" y="6561138"/>
            <a:ext cx="633413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15900"/>
            <a:ext cx="640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4" name="Text Box 50"/>
          <p:cNvSpPr txBox="1">
            <a:spLocks noChangeArrowheads="1"/>
          </p:cNvSpPr>
          <p:nvPr/>
        </p:nvSpPr>
        <p:spPr bwMode="auto">
          <a:xfrm>
            <a:off x="8382002" y="6629403"/>
            <a:ext cx="818615" cy="24589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lIns="91420" tIns="45711" rIns="91420" bIns="45711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1000" dirty="0">
                <a:solidFill>
                  <a:srgbClr val="FFFFFF"/>
                </a:solidFill>
                <a:latin typeface="Arial" charset="0"/>
              </a:rPr>
              <a:t>Andrew Ng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  <p:sldLayoutId id="2147484020" r:id="rId12"/>
    <p:sldLayoutId id="2147484021" r:id="rId13"/>
    <p:sldLayoutId id="2147484022" r:id="rId14"/>
    <p:sldLayoutId id="2147484023" r:id="rId15"/>
    <p:sldLayoutId id="2147484024" r:id="rId1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5pPr>
      <a:lvl6pPr marL="457106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6pPr>
      <a:lvl7pPr marL="91421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7pPr>
      <a:lvl8pPr marL="1371316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8pPr>
      <a:lvl9pPr marL="1828421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9pPr>
    </p:titleStyle>
    <p:bodyStyle>
      <a:lvl1pPr marL="285690" indent="-285690" algn="l" rtl="0" eaLnBrk="0" fontAlgn="base" hangingPunct="0">
        <a:spcBef>
          <a:spcPct val="10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685658" indent="-22855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600" b="1">
          <a:solidFill>
            <a:schemeClr val="bg1"/>
          </a:solidFill>
          <a:latin typeface="+mn-lt"/>
        </a:defRPr>
      </a:lvl2pPr>
      <a:lvl3pPr marL="1142764" indent="-22855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1600">
          <a:solidFill>
            <a:schemeClr val="bg1"/>
          </a:solidFill>
          <a:latin typeface="+mn-lt"/>
        </a:defRPr>
      </a:lvl3pPr>
      <a:lvl4pPr marL="1542730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400" b="1">
          <a:solidFill>
            <a:schemeClr val="bg1"/>
          </a:solidFill>
          <a:latin typeface="+mn-lt"/>
        </a:defRPr>
      </a:lvl4pPr>
      <a:lvl5pPr marL="1999835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5pPr>
      <a:lvl6pPr marL="2456940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6pPr>
      <a:lvl7pPr marL="2914046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7pPr>
      <a:lvl8pPr marL="3371150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8pPr>
      <a:lvl9pPr marL="3828256" indent="-171414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28738"/>
            <a:ext cx="8229600" cy="4570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3025775" y="719138"/>
            <a:ext cx="27511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8188325" y="6561138"/>
            <a:ext cx="633413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15900"/>
            <a:ext cx="640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4" name="Text Box 50"/>
          <p:cNvSpPr txBox="1">
            <a:spLocks noChangeArrowheads="1"/>
          </p:cNvSpPr>
          <p:nvPr/>
        </p:nvSpPr>
        <p:spPr bwMode="auto">
          <a:xfrm>
            <a:off x="8382000" y="6629400"/>
            <a:ext cx="809625" cy="2444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</a:rPr>
              <a:t>Andrew Ng</a:t>
            </a:r>
          </a:p>
        </p:txBody>
      </p:sp>
      <p:sp>
        <p:nvSpPr>
          <p:cNvPr id="1076" name="Rectangle 52"/>
          <p:cNvSpPr>
            <a:spLocks noChangeArrowheads="1"/>
          </p:cNvSpPr>
          <p:nvPr/>
        </p:nvSpPr>
        <p:spPr bwMode="auto">
          <a:xfrm>
            <a:off x="1169988" y="593725"/>
            <a:ext cx="6765925" cy="42863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  <p:sldLayoutId id="2147484038" r:id="rId13"/>
    <p:sldLayoutId id="2147484039" r:id="rId14"/>
    <p:sldLayoutId id="2147484040" r:id="rId15"/>
    <p:sldLayoutId id="2147484041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9pPr>
    </p:titleStyle>
    <p:bodyStyle>
      <a:lvl1pPr marL="285750" indent="-285750" algn="l" rtl="0" eaLnBrk="0" fontAlgn="base" hangingPunct="0">
        <a:spcBef>
          <a:spcPct val="10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600" b="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1600" b="0">
          <a:solidFill>
            <a:schemeClr val="bg1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600" b="0">
          <a:solidFill>
            <a:schemeClr val="bg1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»"/>
        <a:defRPr sz="1600" b="0">
          <a:solidFill>
            <a:schemeClr val="bg1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2980"/>
            <a:ext cx="8229600" cy="3507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32675"/>
            <a:ext cx="8229600" cy="5415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52"/>
          <p:cNvSpPr>
            <a:spLocks noChangeArrowheads="1"/>
          </p:cNvSpPr>
          <p:nvPr/>
        </p:nvSpPr>
        <p:spPr bwMode="auto">
          <a:xfrm>
            <a:off x="1169988" y="587030"/>
            <a:ext cx="6765925" cy="428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7590" y="6578210"/>
            <a:ext cx="16173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</a:rPr>
              <a:t>Socher, Manning, Ng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75565" y="6578210"/>
            <a:ext cx="17748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Socher, Lin, Ng, Manning</a:t>
            </a:r>
            <a:endParaRPr lang="en-US" sz="1100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800" b="0" i="0">
          <a:solidFill>
            <a:schemeClr val="tx1"/>
          </a:solidFill>
          <a:latin typeface="HelveticaNeueLT Std Thin"/>
          <a:ea typeface="+mj-ea"/>
          <a:cs typeface="HelveticaNeueLT Std Thin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 45 Light" pitchFamily="34" charset="0"/>
          <a:cs typeface="Arial" charset="0"/>
        </a:defRPr>
      </a:lvl9pPr>
    </p:titleStyle>
    <p:bodyStyle>
      <a:lvl1pPr marL="228600" indent="-228600" algn="l" rtl="0" fontAlgn="base">
        <a:lnSpc>
          <a:spcPct val="100000"/>
        </a:lnSpc>
        <a:spcBef>
          <a:spcPct val="50000"/>
        </a:spcBef>
        <a:spcAft>
          <a:spcPct val="0"/>
        </a:spcAft>
        <a:buClr>
          <a:srgbClr val="15B1F7"/>
        </a:buClr>
        <a:buSzPct val="80000"/>
        <a:buFont typeface="Arial"/>
        <a:buChar char="•"/>
        <a:defRPr sz="2400" b="0" i="0" baseline="0">
          <a:solidFill>
            <a:schemeClr val="tx1"/>
          </a:solidFill>
          <a:latin typeface="+mn-lt"/>
          <a:ea typeface="+mn-ea"/>
          <a:cs typeface="HelveticaNeueLT Std Lt" pitchFamily="34" charset="0"/>
        </a:defRPr>
      </a:lvl1pPr>
      <a:lvl2pPr marL="685800" indent="-228600" algn="l" rtl="0" fontAlgn="base">
        <a:lnSpc>
          <a:spcPct val="100000"/>
        </a:lnSpc>
        <a:spcBef>
          <a:spcPct val="25000"/>
        </a:spcBef>
        <a:spcAft>
          <a:spcPct val="0"/>
        </a:spcAft>
        <a:buClr>
          <a:srgbClr val="15B1F7"/>
        </a:buClr>
        <a:buFont typeface="Lucida Grande"/>
        <a:buChar char="–"/>
        <a:defRPr sz="2000" b="0" i="0">
          <a:solidFill>
            <a:schemeClr val="tx1"/>
          </a:solidFill>
          <a:latin typeface="+mn-lt"/>
          <a:cs typeface="HelveticaNeueLT Std Lt" pitchFamily="34" charset="0"/>
        </a:defRPr>
      </a:lvl2pPr>
      <a:lvl3pPr marL="1084263" indent="-169863" algn="l" rtl="0" fontAlgn="base">
        <a:lnSpc>
          <a:spcPct val="100000"/>
        </a:lnSpc>
        <a:spcBef>
          <a:spcPct val="25000"/>
        </a:spcBef>
        <a:spcAft>
          <a:spcPct val="0"/>
        </a:spcAft>
        <a:buClr>
          <a:srgbClr val="15B1F7"/>
        </a:buClr>
        <a:buFont typeface="Lucida Grande"/>
        <a:buChar char="–"/>
        <a:defRPr b="0" i="0">
          <a:solidFill>
            <a:schemeClr val="tx1"/>
          </a:solidFill>
          <a:latin typeface="+mn-lt"/>
          <a:cs typeface="HelveticaNeueLT Std Lt" pitchFamily="34" charset="0"/>
        </a:defRPr>
      </a:lvl3pPr>
      <a:lvl4pPr marL="1541463" indent="-169863" algn="l" rtl="0" fontAlgn="base">
        <a:lnSpc>
          <a:spcPct val="100000"/>
        </a:lnSpc>
        <a:spcBef>
          <a:spcPct val="25000"/>
        </a:spcBef>
        <a:spcAft>
          <a:spcPct val="0"/>
        </a:spcAft>
        <a:buClr>
          <a:srgbClr val="15B1F7"/>
        </a:buClr>
        <a:buFont typeface="Lucida Grande"/>
        <a:buChar char="–"/>
        <a:defRPr sz="1600" b="0" i="0">
          <a:solidFill>
            <a:schemeClr val="tx1"/>
          </a:solidFill>
          <a:latin typeface="+mn-lt"/>
          <a:cs typeface="HelveticaNeueLT Std Lt" pitchFamily="34" charset="0"/>
        </a:defRPr>
      </a:lvl4pPr>
      <a:lvl5pPr marL="1998663" indent="-169863" algn="l" rtl="0" fontAlgn="base">
        <a:lnSpc>
          <a:spcPct val="100000"/>
        </a:lnSpc>
        <a:spcBef>
          <a:spcPct val="25000"/>
        </a:spcBef>
        <a:spcAft>
          <a:spcPct val="0"/>
        </a:spcAft>
        <a:buClr>
          <a:srgbClr val="15B1F7"/>
        </a:buClr>
        <a:buFont typeface="Lucida Grande"/>
        <a:buChar char="–"/>
        <a:defRPr sz="1400" b="0" i="0">
          <a:solidFill>
            <a:schemeClr val="tx1"/>
          </a:solidFill>
          <a:latin typeface="+mn-lt"/>
          <a:cs typeface="HelveticaNeueLT Std Lt" pitchFamily="34" charset="0"/>
        </a:defRPr>
      </a:lvl5pPr>
      <a:lvl6pPr marL="2455863" indent="-169863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rgbClr val="C4DBDA"/>
        </a:buClr>
        <a:buFont typeface="Arial" charset="0"/>
        <a:buChar char="–"/>
        <a:defRPr sz="1400">
          <a:solidFill>
            <a:schemeClr val="bg1"/>
          </a:solidFill>
          <a:latin typeface="+mn-lt"/>
          <a:cs typeface="+mn-cs"/>
        </a:defRPr>
      </a:lvl6pPr>
      <a:lvl7pPr marL="2913063" indent="-169863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rgbClr val="C4DBDA"/>
        </a:buClr>
        <a:buFont typeface="Arial" charset="0"/>
        <a:buChar char="–"/>
        <a:defRPr sz="1400">
          <a:solidFill>
            <a:schemeClr val="bg1"/>
          </a:solidFill>
          <a:latin typeface="+mn-lt"/>
          <a:cs typeface="+mn-cs"/>
        </a:defRPr>
      </a:lvl7pPr>
      <a:lvl8pPr marL="3370263" indent="-169863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rgbClr val="C4DBDA"/>
        </a:buClr>
        <a:buFont typeface="Arial" charset="0"/>
        <a:buChar char="–"/>
        <a:defRPr sz="1400">
          <a:solidFill>
            <a:schemeClr val="bg1"/>
          </a:solidFill>
          <a:latin typeface="+mn-lt"/>
          <a:cs typeface="+mn-cs"/>
        </a:defRPr>
      </a:lvl8pPr>
      <a:lvl9pPr marL="3827463" indent="-169863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rgbClr val="C4DBDA"/>
        </a:buClr>
        <a:buFont typeface="Arial" charset="0"/>
        <a:buChar char="–"/>
        <a:defRPr sz="14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11/15/15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3530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217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25056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37584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50112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62640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75168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96625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518082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39540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60997" indent="-401822" algn="l" rtl="0" fontAlgn="base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28738"/>
            <a:ext cx="8229600" cy="4570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3025775" y="719138"/>
            <a:ext cx="27511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8188325" y="6561138"/>
            <a:ext cx="633413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01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15900"/>
            <a:ext cx="640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4" name="Text Box 50"/>
          <p:cNvSpPr txBox="1">
            <a:spLocks noChangeArrowheads="1"/>
          </p:cNvSpPr>
          <p:nvPr/>
        </p:nvSpPr>
        <p:spPr bwMode="auto">
          <a:xfrm>
            <a:off x="8382000" y="6629400"/>
            <a:ext cx="809625" cy="2444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1000">
                <a:solidFill>
                  <a:srgbClr val="FFFFFF"/>
                </a:solidFill>
                <a:latin typeface="Arial" charset="0"/>
              </a:rPr>
              <a:t>Andrew Ng</a:t>
            </a:r>
          </a:p>
        </p:txBody>
      </p:sp>
      <p:sp>
        <p:nvSpPr>
          <p:cNvPr id="1076" name="Rectangle 52"/>
          <p:cNvSpPr>
            <a:spLocks noChangeArrowheads="1"/>
          </p:cNvSpPr>
          <p:nvPr userDrawn="1"/>
        </p:nvSpPr>
        <p:spPr bwMode="auto">
          <a:xfrm>
            <a:off x="1169988" y="593725"/>
            <a:ext cx="6765925" cy="42863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099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  <p:sldLayoutId id="2147484110" r:id="rId12"/>
    <p:sldLayoutId id="2147484111" r:id="rId13"/>
    <p:sldLayoutId id="2147484112" r:id="rId14"/>
    <p:sldLayoutId id="2147484113" r:id="rId15"/>
    <p:sldLayoutId id="214748411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" pitchFamily="18" charset="0"/>
        </a:defRPr>
      </a:lvl9pPr>
    </p:titleStyle>
    <p:bodyStyle>
      <a:lvl1pPr marL="285750" indent="-285750" algn="l" rtl="0" eaLnBrk="0" fontAlgn="base" hangingPunct="0">
        <a:spcBef>
          <a:spcPct val="10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6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1600">
          <a:solidFill>
            <a:schemeClr val="bg1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1400" b="1">
          <a:solidFill>
            <a:schemeClr val="bg1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jpe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76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77.png"/><Relationship Id="rId3" Type="http://schemas.openxmlformats.org/officeDocument/2006/relationships/image" Target="../media/image176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77.png"/><Relationship Id="rId3" Type="http://schemas.openxmlformats.org/officeDocument/2006/relationships/image" Target="../media/image176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25.png"/><Relationship Id="rId3" Type="http://schemas.openxmlformats.org/officeDocument/2006/relationships/image" Target="../media/image12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4" Type="http://schemas.openxmlformats.org/officeDocument/2006/relationships/image" Target="../media/image178.jpeg"/><Relationship Id="rId5" Type="http://schemas.openxmlformats.org/officeDocument/2006/relationships/image" Target="../media/image127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0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29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4" Type="http://schemas.openxmlformats.org/officeDocument/2006/relationships/image" Target="../media/image180.png"/><Relationship Id="rId5" Type="http://schemas.openxmlformats.org/officeDocument/2006/relationships/image" Target="../media/image181.png"/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30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4" Type="http://schemas.openxmlformats.org/officeDocument/2006/relationships/image" Target="../media/image135.jpeg"/><Relationship Id="rId5" Type="http://schemas.openxmlformats.org/officeDocument/2006/relationships/image" Target="../media/image136.png"/><Relationship Id="rId6" Type="http://schemas.openxmlformats.org/officeDocument/2006/relationships/image" Target="../media/image137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7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4" Type="http://schemas.openxmlformats.org/officeDocument/2006/relationships/image" Target="../media/image139.png"/><Relationship Id="rId5" Type="http://schemas.openxmlformats.org/officeDocument/2006/relationships/image" Target="../media/image140.png"/><Relationship Id="rId6" Type="http://schemas.openxmlformats.org/officeDocument/2006/relationships/image" Target="../media/image141.png"/><Relationship Id="rId7" Type="http://schemas.openxmlformats.org/officeDocument/2006/relationships/image" Target="../media/image142.png"/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7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44.png"/><Relationship Id="rId5" Type="http://schemas.openxmlformats.org/officeDocument/2006/relationships/image" Target="../media/image145.png"/><Relationship Id="rId6" Type="http://schemas.openxmlformats.org/officeDocument/2006/relationships/image" Target="../media/image146.png"/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7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48.png"/><Relationship Id="rId5" Type="http://schemas.openxmlformats.org/officeDocument/2006/relationships/image" Target="../media/image149.png"/><Relationship Id="rId6" Type="http://schemas.openxmlformats.org/officeDocument/2006/relationships/image" Target="../media/image150.png"/><Relationship Id="rId7" Type="http://schemas.openxmlformats.org/officeDocument/2006/relationships/image" Target="../media/image151.png"/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7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4" Type="http://schemas.openxmlformats.org/officeDocument/2006/relationships/image" Target="../media/image153.jpeg"/><Relationship Id="rId5" Type="http://schemas.openxmlformats.org/officeDocument/2006/relationships/image" Target="../media/image154.jpeg"/><Relationship Id="rId6" Type="http://schemas.openxmlformats.org/officeDocument/2006/relationships/image" Target="../media/image155.jpeg"/><Relationship Id="rId7" Type="http://schemas.openxmlformats.org/officeDocument/2006/relationships/image" Target="../media/image156.png"/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7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78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79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23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24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61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1.xml"/><Relationship Id="rId3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7" Type="http://schemas.openxmlformats.org/officeDocument/2006/relationships/image" Target="../media/image15.png"/><Relationship Id="rId8" Type="http://schemas.openxmlformats.org/officeDocument/2006/relationships/image" Target="../media/image5.png"/><Relationship Id="rId9" Type="http://schemas.openxmlformats.org/officeDocument/2006/relationships/image" Target="../media/image16.gif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82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83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4" Type="http://schemas.openxmlformats.org/officeDocument/2006/relationships/image" Target="../media/image185.pn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83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86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85.xml"/></Relationships>
</file>

<file path=ppt/slides/_rels/slide125.xml.rels><?xml version="1.0" encoding="UTF-8" standalone="yes"?>
<Relationships xmlns="http://schemas.openxmlformats.org/package/2006/relationships"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jpeg"/><Relationship Id="rId23" Type="http://schemas.openxmlformats.org/officeDocument/2006/relationships/image" Target="../media/image12.jpeg"/><Relationship Id="rId24" Type="http://schemas.openxmlformats.org/officeDocument/2006/relationships/image" Target="../media/image13.png"/><Relationship Id="rId25" Type="http://schemas.openxmlformats.org/officeDocument/2006/relationships/image" Target="../media/image167.png"/><Relationship Id="rId26" Type="http://schemas.openxmlformats.org/officeDocument/2006/relationships/image" Target="../media/image168.png"/><Relationship Id="rId27" Type="http://schemas.openxmlformats.org/officeDocument/2006/relationships/image" Target="../media/image169.png"/><Relationship Id="rId28" Type="http://schemas.openxmlformats.org/officeDocument/2006/relationships/image" Target="../media/image170.png"/><Relationship Id="rId29" Type="http://schemas.openxmlformats.org/officeDocument/2006/relationships/image" Target="../media/image171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162.jpeg"/><Relationship Id="rId4" Type="http://schemas.openxmlformats.org/officeDocument/2006/relationships/image" Target="../media/image163.jpeg"/><Relationship Id="rId5" Type="http://schemas.openxmlformats.org/officeDocument/2006/relationships/image" Target="../media/image164.jpeg"/><Relationship Id="rId30" Type="http://schemas.openxmlformats.org/officeDocument/2006/relationships/image" Target="../media/image172.png"/><Relationship Id="rId31" Type="http://schemas.openxmlformats.org/officeDocument/2006/relationships/image" Target="../media/image173.png"/><Relationship Id="rId32" Type="http://schemas.openxmlformats.org/officeDocument/2006/relationships/image" Target="../media/image174.png"/><Relationship Id="rId9" Type="http://schemas.openxmlformats.org/officeDocument/2006/relationships/image" Target="../media/image189.png"/><Relationship Id="rId6" Type="http://schemas.openxmlformats.org/officeDocument/2006/relationships/image" Target="../media/image165.jpeg"/><Relationship Id="rId7" Type="http://schemas.openxmlformats.org/officeDocument/2006/relationships/image" Target="../media/image187.png"/><Relationship Id="rId8" Type="http://schemas.openxmlformats.org/officeDocument/2006/relationships/image" Target="../media/image188.png"/><Relationship Id="rId33" Type="http://schemas.openxmlformats.org/officeDocument/2006/relationships/image" Target="../media/image175.PNG"/><Relationship Id="rId10" Type="http://schemas.openxmlformats.org/officeDocument/2006/relationships/image" Target="../media/image190.jpeg"/><Relationship Id="rId11" Type="http://schemas.openxmlformats.org/officeDocument/2006/relationships/image" Target="../media/image191.jpeg"/><Relationship Id="rId12" Type="http://schemas.openxmlformats.org/officeDocument/2006/relationships/image" Target="../media/image192.jpeg"/><Relationship Id="rId13" Type="http://schemas.openxmlformats.org/officeDocument/2006/relationships/image" Target="../media/image29.png"/><Relationship Id="rId14" Type="http://schemas.openxmlformats.org/officeDocument/2006/relationships/image" Target="../media/image193.jpeg"/><Relationship Id="rId15" Type="http://schemas.openxmlformats.org/officeDocument/2006/relationships/image" Target="../media/image166.png"/><Relationship Id="rId16" Type="http://schemas.openxmlformats.org/officeDocument/2006/relationships/image" Target="../media/image5.png"/><Relationship Id="rId17" Type="http://schemas.openxmlformats.org/officeDocument/2006/relationships/image" Target="../media/image6.jpeg"/><Relationship Id="rId18" Type="http://schemas.openxmlformats.org/officeDocument/2006/relationships/image" Target="../media/image7.png"/><Relationship Id="rId19" Type="http://schemas.openxmlformats.org/officeDocument/2006/relationships/image" Target="../media/image8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8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88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0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3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4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5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6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7" Type="http://schemas.openxmlformats.org/officeDocument/2006/relationships/image" Target="../media/image45.jpeg"/><Relationship Id="rId8" Type="http://schemas.openxmlformats.org/officeDocument/2006/relationships/image" Target="../media/image46.jpeg"/><Relationship Id="rId9" Type="http://schemas.openxmlformats.org/officeDocument/2006/relationships/image" Target="../media/image47.jpeg"/><Relationship Id="rId10" Type="http://schemas.openxmlformats.org/officeDocument/2006/relationships/image" Target="../media/image48.jpeg"/><Relationship Id="rId11" Type="http://schemas.openxmlformats.org/officeDocument/2006/relationships/image" Target="../media/image49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8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9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0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1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3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94.jpe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195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4" Type="http://schemas.openxmlformats.org/officeDocument/2006/relationships/image" Target="../media/image197.jpeg"/><Relationship Id="rId5" Type="http://schemas.openxmlformats.org/officeDocument/2006/relationships/image" Target="../media/image198.jpeg"/><Relationship Id="rId6" Type="http://schemas.openxmlformats.org/officeDocument/2006/relationships/image" Target="../media/image199.jpeg"/><Relationship Id="rId7" Type="http://schemas.openxmlformats.org/officeDocument/2006/relationships/image" Target="../media/image200.jpe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6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4" Type="http://schemas.openxmlformats.org/officeDocument/2006/relationships/image" Target="../media/image202.jpeg"/><Relationship Id="rId5" Type="http://schemas.openxmlformats.org/officeDocument/2006/relationships/image" Target="../media/image203.jpeg"/><Relationship Id="rId6" Type="http://schemas.openxmlformats.org/officeDocument/2006/relationships/image" Target="../media/image204.jpeg"/><Relationship Id="rId7" Type="http://schemas.openxmlformats.org/officeDocument/2006/relationships/image" Target="../media/image205.jpeg"/><Relationship Id="rId8" Type="http://schemas.openxmlformats.org/officeDocument/2006/relationships/image" Target="../media/image206.jpeg"/><Relationship Id="rId9" Type="http://schemas.openxmlformats.org/officeDocument/2006/relationships/image" Target="../media/image207.jpeg"/><Relationship Id="rId10" Type="http://schemas.openxmlformats.org/officeDocument/2006/relationships/image" Target="../media/image208.jpe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0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15.png"/><Relationship Id="rId5" Type="http://schemas.openxmlformats.org/officeDocument/2006/relationships/image" Target="../media/image51.jpe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08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120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4" Type="http://schemas.openxmlformats.org/officeDocument/2006/relationships/image" Target="../media/image211.png"/><Relationship Id="rId5" Type="http://schemas.openxmlformats.org/officeDocument/2006/relationships/image" Target="../media/image212.png"/><Relationship Id="rId6" Type="http://schemas.openxmlformats.org/officeDocument/2006/relationships/image" Target="../media/image213.png"/><Relationship Id="rId7" Type="http://schemas.openxmlformats.org/officeDocument/2006/relationships/image" Target="../media/image214.png"/><Relationship Id="rId8" Type="http://schemas.openxmlformats.org/officeDocument/2006/relationships/image" Target="../media/image215.png"/><Relationship Id="rId9" Type="http://schemas.openxmlformats.org/officeDocument/2006/relationships/image" Target="../media/image216.png"/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209.pn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10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11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209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4" Type="http://schemas.openxmlformats.org/officeDocument/2006/relationships/image" Target="../media/image211.png"/><Relationship Id="rId5" Type="http://schemas.openxmlformats.org/officeDocument/2006/relationships/image" Target="../media/image212.png"/><Relationship Id="rId6" Type="http://schemas.openxmlformats.org/officeDocument/2006/relationships/image" Target="../media/image213.png"/><Relationship Id="rId7" Type="http://schemas.openxmlformats.org/officeDocument/2006/relationships/image" Target="../media/image214.png"/><Relationship Id="rId8" Type="http://schemas.openxmlformats.org/officeDocument/2006/relationships/image" Target="../media/image215.png"/><Relationship Id="rId9" Type="http://schemas.openxmlformats.org/officeDocument/2006/relationships/image" Target="../media/image216.png"/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209.pn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6" Type="http://schemas.openxmlformats.org/officeDocument/2006/relationships/image" Target="../media/image57.jpe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jpeg"/><Relationship Id="rId7" Type="http://schemas.openxmlformats.org/officeDocument/2006/relationships/image" Target="../media/image70.jpeg"/><Relationship Id="rId8" Type="http://schemas.openxmlformats.org/officeDocument/2006/relationships/image" Target="../media/image71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74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3.png"/><Relationship Id="rId12" Type="http://schemas.openxmlformats.org/officeDocument/2006/relationships/image" Target="../media/image84.png"/><Relationship Id="rId13" Type="http://schemas.openxmlformats.org/officeDocument/2006/relationships/image" Target="../media/image7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5.emf"/><Relationship Id="rId4" Type="http://schemas.openxmlformats.org/officeDocument/2006/relationships/image" Target="../media/image76.emf"/><Relationship Id="rId5" Type="http://schemas.openxmlformats.org/officeDocument/2006/relationships/image" Target="../media/image77.emf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8" Type="http://schemas.openxmlformats.org/officeDocument/2006/relationships/image" Target="../media/image80.png"/><Relationship Id="rId9" Type="http://schemas.openxmlformats.org/officeDocument/2006/relationships/image" Target="../media/image81.png"/><Relationship Id="rId10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1.png"/><Relationship Id="rId12" Type="http://schemas.openxmlformats.org/officeDocument/2006/relationships/image" Target="../media/image92.png"/><Relationship Id="rId13" Type="http://schemas.openxmlformats.org/officeDocument/2006/relationships/image" Target="../media/image74.png"/><Relationship Id="rId1" Type="http://schemas.openxmlformats.org/officeDocument/2006/relationships/tags" Target="../tags/tag3.xml"/><Relationship Id="rId2" Type="http://schemas.openxmlformats.org/officeDocument/2006/relationships/tags" Target="../tags/tag4.xml"/><Relationship Id="rId3" Type="http://schemas.openxmlformats.org/officeDocument/2006/relationships/slideLayout" Target="../slideLayouts/slideLayout18.xml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8" Type="http://schemas.openxmlformats.org/officeDocument/2006/relationships/image" Target="../media/image88.png"/><Relationship Id="rId9" Type="http://schemas.openxmlformats.org/officeDocument/2006/relationships/image" Target="../media/image89.png"/><Relationship Id="rId10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3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4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4" Type="http://schemas.openxmlformats.org/officeDocument/2006/relationships/image" Target="../media/image96.e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6.gif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98.emf"/><Relationship Id="rId6" Type="http://schemas.openxmlformats.org/officeDocument/2006/relationships/image" Target="../media/image101.png"/><Relationship Id="rId7" Type="http://schemas.openxmlformats.org/officeDocument/2006/relationships/image" Target="../media/image102.png"/><Relationship Id="rId8" Type="http://schemas.openxmlformats.org/officeDocument/2006/relationships/oleObject" Target="../embeddings/oleObject2.bin"/><Relationship Id="rId9" Type="http://schemas.openxmlformats.org/officeDocument/2006/relationships/image" Target="../media/image99.emf"/><Relationship Id="rId10" Type="http://schemas.openxmlformats.org/officeDocument/2006/relationships/oleObject" Target="../embeddings/oleObject3.bin"/><Relationship Id="rId11" Type="http://schemas.openxmlformats.org/officeDocument/2006/relationships/image" Target="../media/image10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5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20" Type="http://schemas.openxmlformats.org/officeDocument/2006/relationships/image" Target="../media/image116.jpeg"/><Relationship Id="rId21" Type="http://schemas.openxmlformats.org/officeDocument/2006/relationships/image" Target="../media/image117.jpeg"/><Relationship Id="rId22" Type="http://schemas.openxmlformats.org/officeDocument/2006/relationships/image" Target="../media/image118.jpeg"/><Relationship Id="rId10" Type="http://schemas.openxmlformats.org/officeDocument/2006/relationships/image" Target="../media/image107.png"/><Relationship Id="rId11" Type="http://schemas.openxmlformats.org/officeDocument/2006/relationships/image" Target="../media/image14.jpeg"/><Relationship Id="rId12" Type="http://schemas.openxmlformats.org/officeDocument/2006/relationships/image" Target="../media/image108.png"/><Relationship Id="rId13" Type="http://schemas.openxmlformats.org/officeDocument/2006/relationships/image" Target="../media/image109.png"/><Relationship Id="rId14" Type="http://schemas.openxmlformats.org/officeDocument/2006/relationships/image" Target="../media/image110.png"/><Relationship Id="rId15" Type="http://schemas.openxmlformats.org/officeDocument/2006/relationships/image" Target="../media/image111.png"/><Relationship Id="rId16" Type="http://schemas.openxmlformats.org/officeDocument/2006/relationships/image" Target="../media/image112.png"/><Relationship Id="rId17" Type="http://schemas.openxmlformats.org/officeDocument/2006/relationships/image" Target="../media/image113.png"/><Relationship Id="rId18" Type="http://schemas.openxmlformats.org/officeDocument/2006/relationships/image" Target="../media/image114.jpeg"/><Relationship Id="rId19" Type="http://schemas.openxmlformats.org/officeDocument/2006/relationships/image" Target="../media/image115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png"/><Relationship Id="rId4" Type="http://schemas.openxmlformats.org/officeDocument/2006/relationships/image" Target="../media/image103.jpeg"/><Relationship Id="rId5" Type="http://schemas.openxmlformats.org/officeDocument/2006/relationships/image" Target="../media/image104.jpeg"/><Relationship Id="rId6" Type="http://schemas.openxmlformats.org/officeDocument/2006/relationships/image" Target="../media/image105.jpeg"/><Relationship Id="rId7" Type="http://schemas.openxmlformats.org/officeDocument/2006/relationships/image" Target="../media/image29.png"/><Relationship Id="rId8" Type="http://schemas.openxmlformats.org/officeDocument/2006/relationships/image" Target="../media/image10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1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2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2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8" Type="http://schemas.openxmlformats.org/officeDocument/2006/relationships/image" Target="../media/image24.jpeg"/><Relationship Id="rId9" Type="http://schemas.openxmlformats.org/officeDocument/2006/relationships/image" Target="../media/image25.jpeg"/><Relationship Id="rId10" Type="http://schemas.openxmlformats.org/officeDocument/2006/relationships/image" Target="../media/image26.jpeg"/><Relationship Id="rId11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6.gif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12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2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3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3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125.png"/><Relationship Id="rId3" Type="http://schemas.openxmlformats.org/officeDocument/2006/relationships/image" Target="../media/image12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3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2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31.jpg"/><Relationship Id="rId5" Type="http://schemas.openxmlformats.org/officeDocument/2006/relationships/image" Target="../media/image132.jpg"/><Relationship Id="rId6" Type="http://schemas.openxmlformats.org/officeDocument/2006/relationships/image" Target="../media/image133.jpg"/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3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4" Type="http://schemas.openxmlformats.org/officeDocument/2006/relationships/image" Target="../media/image135.jpeg"/><Relationship Id="rId5" Type="http://schemas.openxmlformats.org/officeDocument/2006/relationships/image" Target="../media/image136.png"/><Relationship Id="rId6" Type="http://schemas.openxmlformats.org/officeDocument/2006/relationships/image" Target="../media/image137.png"/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4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4" Type="http://schemas.openxmlformats.org/officeDocument/2006/relationships/image" Target="../media/image139.png"/><Relationship Id="rId5" Type="http://schemas.openxmlformats.org/officeDocument/2006/relationships/image" Target="../media/image140.png"/><Relationship Id="rId6" Type="http://schemas.openxmlformats.org/officeDocument/2006/relationships/image" Target="../media/image141.png"/><Relationship Id="rId7" Type="http://schemas.openxmlformats.org/officeDocument/2006/relationships/image" Target="../media/image142.png"/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4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44.png"/><Relationship Id="rId5" Type="http://schemas.openxmlformats.org/officeDocument/2006/relationships/image" Target="../media/image145.png"/><Relationship Id="rId6" Type="http://schemas.openxmlformats.org/officeDocument/2006/relationships/image" Target="../media/image146.png"/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4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48.png"/><Relationship Id="rId5" Type="http://schemas.openxmlformats.org/officeDocument/2006/relationships/image" Target="../media/image149.png"/><Relationship Id="rId6" Type="http://schemas.openxmlformats.org/officeDocument/2006/relationships/image" Target="../media/image150.png"/><Relationship Id="rId7" Type="http://schemas.openxmlformats.org/officeDocument/2006/relationships/image" Target="../media/image151.png"/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4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4" Type="http://schemas.openxmlformats.org/officeDocument/2006/relationships/image" Target="../media/image153.jpeg"/><Relationship Id="rId5" Type="http://schemas.openxmlformats.org/officeDocument/2006/relationships/image" Target="../media/image154.jpeg"/><Relationship Id="rId6" Type="http://schemas.openxmlformats.org/officeDocument/2006/relationships/image" Target="../media/image155.jpeg"/><Relationship Id="rId7" Type="http://schemas.openxmlformats.org/officeDocument/2006/relationships/image" Target="../media/image156.png"/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45.xml"/></Relationships>
</file>

<file path=ppt/slides/_rels/slide7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6.png"/><Relationship Id="rId20" Type="http://schemas.openxmlformats.org/officeDocument/2006/relationships/image" Target="../media/image114.jpeg"/><Relationship Id="rId21" Type="http://schemas.openxmlformats.org/officeDocument/2006/relationships/image" Target="../media/image115.jpeg"/><Relationship Id="rId22" Type="http://schemas.openxmlformats.org/officeDocument/2006/relationships/image" Target="../media/image116.jpeg"/><Relationship Id="rId23" Type="http://schemas.openxmlformats.org/officeDocument/2006/relationships/image" Target="../media/image159.jpeg"/><Relationship Id="rId24" Type="http://schemas.openxmlformats.org/officeDocument/2006/relationships/image" Target="../media/image117.jpeg"/><Relationship Id="rId25" Type="http://schemas.openxmlformats.org/officeDocument/2006/relationships/image" Target="../media/image160.jpeg"/><Relationship Id="rId26" Type="http://schemas.openxmlformats.org/officeDocument/2006/relationships/image" Target="../media/image118.jpeg"/><Relationship Id="rId10" Type="http://schemas.openxmlformats.org/officeDocument/2006/relationships/image" Target="../media/image31.png"/><Relationship Id="rId11" Type="http://schemas.openxmlformats.org/officeDocument/2006/relationships/image" Target="../media/image107.png"/><Relationship Id="rId12" Type="http://schemas.openxmlformats.org/officeDocument/2006/relationships/image" Target="../media/image158.jpeg"/><Relationship Id="rId13" Type="http://schemas.openxmlformats.org/officeDocument/2006/relationships/image" Target="../media/image14.jpeg"/><Relationship Id="rId14" Type="http://schemas.openxmlformats.org/officeDocument/2006/relationships/image" Target="../media/image108.png"/><Relationship Id="rId15" Type="http://schemas.openxmlformats.org/officeDocument/2006/relationships/image" Target="../media/image109.png"/><Relationship Id="rId16" Type="http://schemas.openxmlformats.org/officeDocument/2006/relationships/image" Target="../media/image110.png"/><Relationship Id="rId17" Type="http://schemas.openxmlformats.org/officeDocument/2006/relationships/image" Target="../media/image111.png"/><Relationship Id="rId18" Type="http://schemas.openxmlformats.org/officeDocument/2006/relationships/image" Target="../media/image112.png"/><Relationship Id="rId19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57.png"/><Relationship Id="rId4" Type="http://schemas.openxmlformats.org/officeDocument/2006/relationships/image" Target="../media/image32.png"/><Relationship Id="rId5" Type="http://schemas.openxmlformats.org/officeDocument/2006/relationships/image" Target="../media/image103.jpeg"/><Relationship Id="rId6" Type="http://schemas.openxmlformats.org/officeDocument/2006/relationships/image" Target="../media/image104.jpeg"/><Relationship Id="rId7" Type="http://schemas.openxmlformats.org/officeDocument/2006/relationships/image" Target="../media/image105.jpeg"/><Relationship Id="rId8" Type="http://schemas.openxmlformats.org/officeDocument/2006/relationships/image" Target="../media/image2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4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4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6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50.xml"/><Relationship Id="rId3" Type="http://schemas.openxmlformats.org/officeDocument/2006/relationships/chart" Target="../charts/char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5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6.xml"/></Relationships>
</file>

<file path=ppt/slides/_rels/slide9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jpeg"/><Relationship Id="rId20" Type="http://schemas.openxmlformats.org/officeDocument/2006/relationships/image" Target="../media/image170.png"/><Relationship Id="rId21" Type="http://schemas.openxmlformats.org/officeDocument/2006/relationships/image" Target="../media/image171.png"/><Relationship Id="rId22" Type="http://schemas.openxmlformats.org/officeDocument/2006/relationships/image" Target="../media/image172.png"/><Relationship Id="rId23" Type="http://schemas.openxmlformats.org/officeDocument/2006/relationships/image" Target="../media/image173.png"/><Relationship Id="rId24" Type="http://schemas.openxmlformats.org/officeDocument/2006/relationships/image" Target="../media/image174.png"/><Relationship Id="rId25" Type="http://schemas.openxmlformats.org/officeDocument/2006/relationships/image" Target="../media/image175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jpeg"/><Relationship Id="rId15" Type="http://schemas.openxmlformats.org/officeDocument/2006/relationships/image" Target="../media/image12.jpeg"/><Relationship Id="rId16" Type="http://schemas.openxmlformats.org/officeDocument/2006/relationships/image" Target="../media/image13.png"/><Relationship Id="rId17" Type="http://schemas.openxmlformats.org/officeDocument/2006/relationships/image" Target="../media/image167.png"/><Relationship Id="rId18" Type="http://schemas.openxmlformats.org/officeDocument/2006/relationships/image" Target="../media/image168.png"/><Relationship Id="rId19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62.jpeg"/><Relationship Id="rId4" Type="http://schemas.openxmlformats.org/officeDocument/2006/relationships/image" Target="../media/image163.jpeg"/><Relationship Id="rId5" Type="http://schemas.openxmlformats.org/officeDocument/2006/relationships/image" Target="../media/image164.jpeg"/><Relationship Id="rId6" Type="http://schemas.openxmlformats.org/officeDocument/2006/relationships/image" Target="../media/image165.jpeg"/><Relationship Id="rId7" Type="http://schemas.openxmlformats.org/officeDocument/2006/relationships/image" Target="../media/image166.png"/><Relationship Id="rId8" Type="http://schemas.openxmlformats.org/officeDocument/2006/relationships/image" Target="../media/image5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11"/>
          <p:cNvSpPr>
            <a:spLocks noChangeArrowheads="1"/>
          </p:cNvSpPr>
          <p:nvPr/>
        </p:nvSpPr>
        <p:spPr bwMode="auto">
          <a:xfrm>
            <a:off x="1025525" y="527050"/>
            <a:ext cx="7748588" cy="147638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232235" y="845957"/>
            <a:ext cx="86995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4800" b="1" dirty="0" smtClean="0">
                <a:solidFill>
                  <a:srgbClr val="FFFFFF"/>
                </a:solidFill>
                <a:latin typeface="Pristina" pitchFamily="66" charset="0"/>
              </a:rPr>
              <a:t>Machine Learning and AI </a:t>
            </a:r>
          </a:p>
          <a:p>
            <a:pPr>
              <a:spcBef>
                <a:spcPct val="0"/>
              </a:spcBef>
            </a:pPr>
            <a:r>
              <a:rPr lang="en-US" sz="4800" b="1" dirty="0" smtClean="0">
                <a:solidFill>
                  <a:srgbClr val="FFFFFF"/>
                </a:solidFill>
                <a:latin typeface="Pristina" pitchFamily="66" charset="0"/>
              </a:rPr>
              <a:t>via Brain simulations </a:t>
            </a:r>
            <a:endParaRPr lang="en-US" sz="4800" b="1" kern="1200" dirty="0">
              <a:solidFill>
                <a:srgbClr val="FFFFFF"/>
              </a:solidFill>
              <a:latin typeface="Pristina" pitchFamily="66" charset="0"/>
              <a:ea typeface="+mn-ea"/>
              <a:cs typeface="+mn-cs"/>
            </a:endParaRPr>
          </a:p>
        </p:txBody>
      </p:sp>
      <p:sp>
        <p:nvSpPr>
          <p:cNvPr id="6149" name="Text Box 10"/>
          <p:cNvSpPr txBox="1">
            <a:spLocks noChangeArrowheads="1"/>
          </p:cNvSpPr>
          <p:nvPr/>
        </p:nvSpPr>
        <p:spPr bwMode="auto">
          <a:xfrm>
            <a:off x="1077145" y="2535777"/>
            <a:ext cx="7021512" cy="1277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600"/>
              </a:spcBef>
            </a:pPr>
            <a:r>
              <a:rPr lang="en-US" sz="4400" b="1" kern="1200" dirty="0" smtClean="0">
                <a:solidFill>
                  <a:srgbClr val="FFFFFF"/>
                </a:solidFill>
                <a:latin typeface="Pristina" pitchFamily="66" charset="0"/>
                <a:ea typeface="+mn-ea"/>
                <a:cs typeface="+mn-cs"/>
              </a:rPr>
              <a:t>Andrew Ng</a:t>
            </a:r>
          </a:p>
          <a:p>
            <a:pPr algn="ctr" rtl="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FF"/>
                </a:solidFill>
                <a:latin typeface="Pristina" pitchFamily="66" charset="0"/>
              </a:rPr>
              <a:t>Stanford University</a:t>
            </a:r>
            <a:endParaRPr lang="en-US" sz="1600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1333501" y="4152900"/>
            <a:ext cx="4424195" cy="43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8182070" y="6501400"/>
            <a:ext cx="961930" cy="3566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pic>
        <p:nvPicPr>
          <p:cNvPr id="21" name="Picture 2" descr="C:\Users\ang\Desktop\iStock_000005809739XSmall-1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72625" y="5215660"/>
            <a:ext cx="1647087" cy="1642340"/>
          </a:xfrm>
          <a:prstGeom prst="rect">
            <a:avLst/>
          </a:prstGeom>
          <a:noFill/>
        </p:spPr>
      </p:pic>
      <p:grpSp>
        <p:nvGrpSpPr>
          <p:cNvPr id="25" name="Group 24"/>
          <p:cNvGrpSpPr/>
          <p:nvPr/>
        </p:nvGrpSpPr>
        <p:grpSpPr>
          <a:xfrm>
            <a:off x="272445" y="5091597"/>
            <a:ext cx="8794745" cy="1525018"/>
            <a:chOff x="-1145642" y="5186310"/>
            <a:chExt cx="10241863" cy="1775950"/>
          </a:xfrm>
        </p:grpSpPr>
        <p:grpSp>
          <p:nvGrpSpPr>
            <p:cNvPr id="26" name="Group 9"/>
            <p:cNvGrpSpPr/>
            <p:nvPr/>
          </p:nvGrpSpPr>
          <p:grpSpPr>
            <a:xfrm>
              <a:off x="-1145643" y="5186308"/>
              <a:ext cx="10241864" cy="1775949"/>
              <a:chOff x="-1145643" y="5186308"/>
              <a:chExt cx="10241864" cy="1775949"/>
            </a:xfrm>
          </p:grpSpPr>
          <p:grpSp>
            <p:nvGrpSpPr>
              <p:cNvPr id="44" name="Group 41"/>
              <p:cNvGrpSpPr/>
              <p:nvPr/>
            </p:nvGrpSpPr>
            <p:grpSpPr>
              <a:xfrm>
                <a:off x="-1145643" y="5186308"/>
                <a:ext cx="10241864" cy="1775949"/>
                <a:chOff x="-1313441" y="4942901"/>
                <a:chExt cx="11645625" cy="2019363"/>
              </a:xfrm>
            </p:grpSpPr>
            <p:grpSp>
              <p:nvGrpSpPr>
                <p:cNvPr id="46" name="Group 47"/>
                <p:cNvGrpSpPr/>
                <p:nvPr/>
              </p:nvGrpSpPr>
              <p:grpSpPr>
                <a:xfrm>
                  <a:off x="-1313441" y="4942901"/>
                  <a:ext cx="11645625" cy="2019363"/>
                  <a:chOff x="-1310844" y="4619555"/>
                  <a:chExt cx="12909060" cy="2238445"/>
                </a:xfrm>
              </p:grpSpPr>
              <p:sp>
                <p:nvSpPr>
                  <p:cNvPr id="48" name="Rectangle 2"/>
                  <p:cNvSpPr>
                    <a:spLocks noChangeArrowheads="1"/>
                  </p:cNvSpPr>
                  <p:nvPr/>
                </p:nvSpPr>
                <p:spPr bwMode="auto">
                  <a:xfrm>
                    <a:off x="7453070" y="6084888"/>
                    <a:ext cx="1460500" cy="773112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 algn="ctr">
                    <a:noFill/>
                    <a:miter lim="800000"/>
                    <a:headEnd/>
                    <a:tailEnd/>
                  </a:ln>
                </p:spPr>
                <p:txBody>
                  <a:bodyPr wrap="none" lIns="90487" tIns="44450" rIns="90487" bIns="4445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 dirty="0">
                      <a:solidFill>
                        <a:srgbClr val="FFFFFF"/>
                      </a:solidFill>
                      <a:latin typeface="Helvetica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310844" y="6079220"/>
                    <a:ext cx="12909060" cy="380663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l" rtl="0" eaLnBrk="0" fontAlgn="base" hangingPunct="0">
                      <a:spcBef>
                        <a:spcPts val="1800"/>
                      </a:spcBef>
                      <a:spcAft>
                        <a:spcPct val="0"/>
                      </a:spcAft>
                    </a:pPr>
                    <a:r>
                      <a:rPr lang="en-US" sz="11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    Adam Coates       Quoc Le       Honglak Lee     Andrew Saxe   Andrew Maas Chris Manning Jiquan Ngiam  Richard Socher     Will Zou </a:t>
                    </a:r>
                    <a:endParaRPr lang="en-US" sz="1100" kern="1200" dirty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50" name="Picture 9" descr="honglak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 l="11301" r="11301"/>
                  <a:stretch>
                    <a:fillRect/>
                  </a:stretch>
                </p:blipFill>
                <p:spPr bwMode="auto">
                  <a:xfrm>
                    <a:off x="1793810" y="4648885"/>
                    <a:ext cx="1181454" cy="1371600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88900" cap="sq">
                    <a:noFill/>
                    <a:miter lim="800000"/>
                  </a:ln>
                  <a:effectLst>
                    <a:outerShdw blurRad="55000" dist="18000" dir="54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200000"/>
                    </a:lightRig>
                  </a:scene3d>
                  <a:sp3d>
                    <a:bevelT w="25400" h="19050"/>
                    <a:contourClr>
                      <a:srgbClr val="FFFFFF"/>
                    </a:contourClr>
                  </a:sp3d>
                </p:spPr>
              </p:pic>
              <p:pic>
                <p:nvPicPr>
                  <p:cNvPr id="51" name="Picture 15" descr="quoc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 l="1705" r="4264"/>
                  <a:stretch>
                    <a:fillRect/>
                  </a:stretch>
                </p:blipFill>
                <p:spPr bwMode="auto">
                  <a:xfrm>
                    <a:off x="402520" y="4643227"/>
                    <a:ext cx="1266930" cy="1371600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88900" cap="sq">
                    <a:noFill/>
                    <a:miter lim="800000"/>
                  </a:ln>
                  <a:effectLst>
                    <a:outerShdw blurRad="55000" dist="18000" dir="54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200000"/>
                    </a:lightRig>
                  </a:scene3d>
                  <a:sp3d>
                    <a:bevelT w="25400" h="19050"/>
                    <a:contourClr>
                      <a:srgbClr val="FFFFFF"/>
                    </a:contourClr>
                  </a:sp3d>
                </p:spPr>
              </p:pic>
              <p:pic>
                <p:nvPicPr>
                  <p:cNvPr id="52" name="Picture 3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4253" r="8954"/>
                  <a:stretch/>
                </p:blipFill>
                <p:spPr bwMode="auto">
                  <a:xfrm>
                    <a:off x="4659678" y="4627991"/>
                    <a:ext cx="1180648" cy="1371600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88900" cap="sq">
                    <a:noFill/>
                    <a:miter lim="800000"/>
                  </a:ln>
                  <a:effectLst>
                    <a:outerShdw blurRad="55000" dist="18000" dir="54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200000"/>
                    </a:lightRig>
                  </a:scene3d>
                  <a:sp3d>
                    <a:bevelT w="25400" h="19050"/>
                    <a:contourClr>
                      <a:srgbClr val="FFFFFF"/>
                    </a:contourClr>
                  </a:sp3d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3" name="Picture 4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9258" t="4155" r="29433" b="66507"/>
                  <a:stretch/>
                </p:blipFill>
                <p:spPr bwMode="auto">
                  <a:xfrm>
                    <a:off x="3097516" y="4629029"/>
                    <a:ext cx="1364789" cy="13716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54" name="Picture 1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7384260" y="4619555"/>
                    <a:ext cx="1112108" cy="13716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5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/>
                  <a:srcRect/>
                  <a:stretch>
                    <a:fillRect/>
                  </a:stretch>
                </p:blipFill>
                <p:spPr bwMode="auto">
                  <a:xfrm>
                    <a:off x="8727115" y="4619555"/>
                    <a:ext cx="1168869" cy="13716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47" name="Picture 2" descr="http://www-nlp.stanford.edu/~manning/images/chrism2.jpg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5374396" y="4949890"/>
                  <a:ext cx="925829" cy="1234440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45" name="Picture 2" descr="will_photo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58125" y="5196990"/>
                <a:ext cx="912360" cy="10881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7" name="Picture 4" descr="http://www.stanford.edu/~acoates/adam3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79" t="11506" r="23115" b="33870"/>
            <a:stretch/>
          </p:blipFill>
          <p:spPr bwMode="auto">
            <a:xfrm>
              <a:off x="-795502" y="5221239"/>
              <a:ext cx="869892" cy="1088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9" name="TextBox 68"/>
          <p:cNvSpPr txBox="1"/>
          <p:nvPr/>
        </p:nvSpPr>
        <p:spPr>
          <a:xfrm>
            <a:off x="247211" y="458115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Thanks to: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265016" y="6477311"/>
            <a:ext cx="870544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100" dirty="0" smtClean="0">
                <a:solidFill>
                  <a:schemeClr val="bg1"/>
                </a:solidFill>
              </a:rPr>
              <a:t>Google:  Kai Chen, Greg Corrado, Jeff Dean, </a:t>
            </a:r>
            <a:r>
              <a:rPr lang="en-US" sz="1100" dirty="0" err="1" smtClean="0">
                <a:solidFill>
                  <a:schemeClr val="bg1"/>
                </a:solidFill>
              </a:rPr>
              <a:t>Matthieu</a:t>
            </a:r>
            <a:r>
              <a:rPr lang="en-US" sz="1100" dirty="0" smtClean="0">
                <a:solidFill>
                  <a:schemeClr val="bg1"/>
                </a:solidFill>
              </a:rPr>
              <a:t> Devin, Andrea </a:t>
            </a:r>
            <a:r>
              <a:rPr lang="en-US" sz="1100" dirty="0" err="1" smtClean="0">
                <a:solidFill>
                  <a:schemeClr val="bg1"/>
                </a:solidFill>
              </a:rPr>
              <a:t>Frome</a:t>
            </a:r>
            <a:r>
              <a:rPr lang="en-US" sz="1100" dirty="0" smtClean="0">
                <a:solidFill>
                  <a:schemeClr val="bg1"/>
                </a:solidFill>
              </a:rPr>
              <a:t>, </a:t>
            </a:r>
            <a:r>
              <a:rPr lang="en-US" sz="1100" dirty="0" err="1" smtClean="0">
                <a:solidFill>
                  <a:schemeClr val="bg1"/>
                </a:solidFill>
              </a:rPr>
              <a:t>Rajat</a:t>
            </a:r>
            <a:r>
              <a:rPr lang="en-US" sz="1100" dirty="0" smtClean="0">
                <a:solidFill>
                  <a:schemeClr val="bg1"/>
                </a:solidFill>
              </a:rPr>
              <a:t> </a:t>
            </a:r>
            <a:r>
              <a:rPr lang="en-US" sz="1100" dirty="0" err="1" smtClean="0">
                <a:solidFill>
                  <a:schemeClr val="bg1"/>
                </a:solidFill>
              </a:rPr>
              <a:t>Monga</a:t>
            </a:r>
            <a:r>
              <a:rPr lang="en-US" sz="1100" dirty="0" smtClean="0">
                <a:solidFill>
                  <a:schemeClr val="bg1"/>
                </a:solidFill>
              </a:rPr>
              <a:t>, </a:t>
            </a:r>
            <a:r>
              <a:rPr lang="en-US" sz="1100" dirty="0" err="1" smtClean="0">
                <a:solidFill>
                  <a:schemeClr val="bg1"/>
                </a:solidFill>
              </a:rPr>
              <a:t>Marc’Aurelio</a:t>
            </a:r>
            <a:r>
              <a:rPr lang="en-US" sz="1100" dirty="0" smtClean="0">
                <a:solidFill>
                  <a:schemeClr val="bg1"/>
                </a:solidFill>
              </a:rPr>
              <a:t> </a:t>
            </a:r>
            <a:r>
              <a:rPr lang="en-US" sz="1100" dirty="0" err="1" smtClean="0">
                <a:solidFill>
                  <a:schemeClr val="bg1"/>
                </a:solidFill>
              </a:rPr>
              <a:t>Ranzato</a:t>
            </a:r>
            <a:r>
              <a:rPr lang="en-US" sz="1100" dirty="0" smtClean="0">
                <a:solidFill>
                  <a:schemeClr val="bg1"/>
                </a:solidFill>
              </a:rPr>
              <a:t>, Paul Tucker, Kay Le             </a:t>
            </a:r>
          </a:p>
          <a:p>
            <a:pPr algn="l">
              <a:spcBef>
                <a:spcPts val="0"/>
              </a:spcBef>
            </a:pPr>
            <a:r>
              <a:rPr lang="en-US" sz="1100" dirty="0" smtClean="0">
                <a:solidFill>
                  <a:schemeClr val="bg1"/>
                </a:solidFill>
              </a:rPr>
              <a:t>                                                                                                                                                            </a:t>
            </a:r>
            <a:br>
              <a:rPr lang="en-US" sz="1100" dirty="0" smtClean="0">
                <a:solidFill>
                  <a:schemeClr val="bg1"/>
                </a:solidFill>
              </a:rPr>
            </a:b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910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 and feature representations</a:t>
            </a:r>
            <a:endParaRPr lang="en-US" dirty="0"/>
          </a:p>
        </p:txBody>
      </p:sp>
      <p:pic>
        <p:nvPicPr>
          <p:cNvPr id="33" name="Picture 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1752602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4" name="Text Box 572"/>
          <p:cNvSpPr txBox="1">
            <a:spLocks noChangeArrowheads="1"/>
          </p:cNvSpPr>
          <p:nvPr/>
        </p:nvSpPr>
        <p:spPr bwMode="auto">
          <a:xfrm>
            <a:off x="703987" y="2753381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rot="10800000">
            <a:off x="2038350" y="2171700"/>
            <a:ext cx="5086858" cy="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38" name="Straight Arrow Connector 37"/>
          <p:cNvCxnSpPr/>
          <p:nvPr/>
        </p:nvCxnSpPr>
        <p:spPr>
          <a:xfrm rot="5400000" flipH="1" flipV="1">
            <a:off x="-129382" y="5237956"/>
            <a:ext cx="1943100" cy="158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>
          <a:xfrm>
            <a:off x="728662" y="6134100"/>
            <a:ext cx="2325688" cy="158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grpSp>
        <p:nvGrpSpPr>
          <p:cNvPr id="3" name="Group 50"/>
          <p:cNvGrpSpPr/>
          <p:nvPr/>
        </p:nvGrpSpPr>
        <p:grpSpPr>
          <a:xfrm>
            <a:off x="3181350" y="3200397"/>
            <a:ext cx="2438400" cy="838200"/>
            <a:chOff x="2743200" y="2785240"/>
            <a:chExt cx="2438400" cy="838200"/>
          </a:xfrm>
        </p:grpSpPr>
        <p:sp>
          <p:nvSpPr>
            <p:cNvPr id="49" name="Plus 48"/>
            <p:cNvSpPr>
              <a:spLocks/>
            </p:cNvSpPr>
            <p:nvPr/>
          </p:nvSpPr>
          <p:spPr>
            <a:xfrm>
              <a:off x="2832540" y="2948400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0" name="Text Box 572"/>
            <p:cNvSpPr txBox="1">
              <a:spLocks noChangeArrowheads="1"/>
            </p:cNvSpPr>
            <p:nvPr/>
          </p:nvSpPr>
          <p:spPr bwMode="auto">
            <a:xfrm>
              <a:off x="3061140" y="2876490"/>
              <a:ext cx="1379352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Minus 50"/>
            <p:cNvSpPr/>
            <p:nvPr/>
          </p:nvSpPr>
          <p:spPr>
            <a:xfrm>
              <a:off x="2870640" y="3276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 Box 572"/>
            <p:cNvSpPr txBox="1">
              <a:spLocks noChangeArrowheads="1"/>
            </p:cNvSpPr>
            <p:nvPr/>
          </p:nvSpPr>
          <p:spPr bwMode="auto">
            <a:xfrm>
              <a:off x="3061140" y="3181291"/>
              <a:ext cx="2107115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“Non”-Motorbikes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43200" y="2785240"/>
              <a:ext cx="2438400" cy="8382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54" name="AutoShape 4"/>
          <p:cNvSpPr>
            <a:spLocks noChangeArrowheads="1"/>
          </p:cNvSpPr>
          <p:nvPr/>
        </p:nvSpPr>
        <p:spPr bwMode="auto">
          <a:xfrm>
            <a:off x="7296150" y="182880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Learning</a:t>
            </a:r>
          </a:p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algorithm</a:t>
            </a:r>
          </a:p>
        </p:txBody>
      </p:sp>
      <p:sp>
        <p:nvSpPr>
          <p:cNvPr id="55" name="Text Box 572"/>
          <p:cNvSpPr txBox="1">
            <a:spLocks noChangeArrowheads="1"/>
          </p:cNvSpPr>
          <p:nvPr/>
        </p:nvSpPr>
        <p:spPr bwMode="auto">
          <a:xfrm>
            <a:off x="2399944" y="6153090"/>
            <a:ext cx="857565" cy="40008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1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6" name="Text Box 572"/>
          <p:cNvSpPr txBox="1">
            <a:spLocks noChangeArrowheads="1"/>
          </p:cNvSpPr>
          <p:nvPr/>
        </p:nvSpPr>
        <p:spPr bwMode="auto">
          <a:xfrm>
            <a:off x="346117" y="4419621"/>
            <a:ext cx="492400" cy="76525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vert270"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2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grpSp>
        <p:nvGrpSpPr>
          <p:cNvPr id="4" name="Group 77"/>
          <p:cNvGrpSpPr/>
          <p:nvPr/>
        </p:nvGrpSpPr>
        <p:grpSpPr>
          <a:xfrm>
            <a:off x="57152" y="1216152"/>
            <a:ext cx="2764466" cy="1908048"/>
            <a:chOff x="152400" y="1216152"/>
            <a:chExt cx="2764466" cy="1908048"/>
          </a:xfrm>
        </p:grpSpPr>
        <p:sp>
          <p:nvSpPr>
            <p:cNvPr id="58" name="Line Callout 1 (No Border) 57"/>
            <p:cNvSpPr/>
            <p:nvPr/>
          </p:nvSpPr>
          <p:spPr>
            <a:xfrm>
              <a:off x="152400" y="1216152"/>
              <a:ext cx="914400" cy="612648"/>
            </a:xfrm>
            <a:prstGeom prst="callout1">
              <a:avLst>
                <a:gd name="adj1" fmla="val 79493"/>
                <a:gd name="adj2" fmla="val 39341"/>
                <a:gd name="adj3" fmla="val 136797"/>
                <a:gd name="adj4" fmla="val 68644"/>
              </a:avLst>
            </a:prstGeom>
            <a:noFill/>
            <a:ln w="38100" cap="flat" cmpd="sng" algn="ctr">
              <a:solidFill>
                <a:srgbClr val="92D050"/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pixel 1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9" name="Multiply 58"/>
            <p:cNvSpPr>
              <a:spLocks noChangeAspect="1"/>
            </p:cNvSpPr>
            <p:nvPr/>
          </p:nvSpPr>
          <p:spPr>
            <a:xfrm>
              <a:off x="751367" y="2040433"/>
              <a:ext cx="180000" cy="180000"/>
            </a:xfrm>
            <a:prstGeom prst="mathMultiply">
              <a:avLst/>
            </a:prstGeom>
            <a:solidFill>
              <a:srgbClr val="92D050"/>
            </a:solidFill>
            <a:ln w="127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0" name="Multiply 59"/>
            <p:cNvSpPr>
              <a:spLocks noChangeAspect="1"/>
            </p:cNvSpPr>
            <p:nvPr/>
          </p:nvSpPr>
          <p:spPr>
            <a:xfrm>
              <a:off x="1630680" y="2391051"/>
              <a:ext cx="180000" cy="180000"/>
            </a:xfrm>
            <a:prstGeom prst="mathMultiply">
              <a:avLst/>
            </a:prstGeom>
            <a:solidFill>
              <a:srgbClr val="92D050"/>
            </a:solidFill>
            <a:ln w="127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1" name="Line Callout 1 (No Border) 60"/>
            <p:cNvSpPr/>
            <p:nvPr/>
          </p:nvSpPr>
          <p:spPr>
            <a:xfrm>
              <a:off x="2002466" y="2511552"/>
              <a:ext cx="914400" cy="612648"/>
            </a:xfrm>
            <a:prstGeom prst="callout1">
              <a:avLst>
                <a:gd name="adj1" fmla="val 32634"/>
                <a:gd name="adj2" fmla="val 23062"/>
                <a:gd name="adj3" fmla="val 3162"/>
                <a:gd name="adj4" fmla="val -26705"/>
              </a:avLst>
            </a:prstGeom>
            <a:noFill/>
            <a:ln w="38100" cap="flat" cmpd="sng" algn="ctr">
              <a:solidFill>
                <a:srgbClr val="92D050"/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pixel 2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48" name="Plus 47"/>
          <p:cNvSpPr>
            <a:spLocks/>
          </p:cNvSpPr>
          <p:nvPr/>
        </p:nvSpPr>
        <p:spPr>
          <a:xfrm>
            <a:off x="2598066" y="542606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62" name="Plus 61"/>
          <p:cNvSpPr>
            <a:spLocks/>
          </p:cNvSpPr>
          <p:nvPr/>
        </p:nvSpPr>
        <p:spPr>
          <a:xfrm>
            <a:off x="1269170" y="443830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64" name="Minus 63"/>
          <p:cNvSpPr/>
          <p:nvPr/>
        </p:nvSpPr>
        <p:spPr>
          <a:xfrm>
            <a:off x="1249950" y="53117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Minus 65"/>
          <p:cNvSpPr/>
          <p:nvPr/>
        </p:nvSpPr>
        <p:spPr>
          <a:xfrm>
            <a:off x="2392326" y="4733839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Plus 26"/>
          <p:cNvSpPr>
            <a:spLocks/>
          </p:cNvSpPr>
          <p:nvPr/>
        </p:nvSpPr>
        <p:spPr>
          <a:xfrm>
            <a:off x="2038350" y="5197195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28" name="Plus 27"/>
          <p:cNvSpPr>
            <a:spLocks/>
          </p:cNvSpPr>
          <p:nvPr/>
        </p:nvSpPr>
        <p:spPr>
          <a:xfrm>
            <a:off x="2057316" y="433986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29" name="Plus 28"/>
          <p:cNvSpPr>
            <a:spLocks/>
          </p:cNvSpPr>
          <p:nvPr/>
        </p:nvSpPr>
        <p:spPr>
          <a:xfrm>
            <a:off x="1482090" y="512497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30" name="Plus 29"/>
          <p:cNvSpPr>
            <a:spLocks/>
          </p:cNvSpPr>
          <p:nvPr/>
        </p:nvSpPr>
        <p:spPr>
          <a:xfrm>
            <a:off x="1345200" y="568630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32" name="Minus 31"/>
          <p:cNvSpPr/>
          <p:nvPr/>
        </p:nvSpPr>
        <p:spPr>
          <a:xfrm>
            <a:off x="1592850" y="45537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Minus 36"/>
          <p:cNvSpPr/>
          <p:nvPr/>
        </p:nvSpPr>
        <p:spPr>
          <a:xfrm>
            <a:off x="1973850" y="558370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Minus 39"/>
          <p:cNvSpPr/>
          <p:nvPr/>
        </p:nvSpPr>
        <p:spPr>
          <a:xfrm>
            <a:off x="1516650" y="4915335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Minus 40"/>
          <p:cNvSpPr/>
          <p:nvPr/>
        </p:nvSpPr>
        <p:spPr>
          <a:xfrm>
            <a:off x="2875550" y="56546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Minus 41"/>
          <p:cNvSpPr/>
          <p:nvPr/>
        </p:nvSpPr>
        <p:spPr>
          <a:xfrm>
            <a:off x="2381166" y="530414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 Box 572"/>
          <p:cNvSpPr txBox="1">
            <a:spLocks noChangeArrowheads="1"/>
          </p:cNvSpPr>
          <p:nvPr/>
        </p:nvSpPr>
        <p:spPr bwMode="auto">
          <a:xfrm>
            <a:off x="1249950" y="3699185"/>
            <a:ext cx="1338786" cy="3693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 smtClean="0">
                <a:solidFill>
                  <a:sysClr val="window" lastClr="FFFFFF"/>
                </a:solidFill>
              </a:rPr>
              <a:t>Raw image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207703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2" grpId="0" animBg="1"/>
      <p:bldP spid="37" grpId="0" animBg="1"/>
      <p:bldP spid="40" grpId="0" animBg="1"/>
      <p:bldP spid="41" grpId="0" animBg="1"/>
      <p:bldP spid="42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Receptive Field networks</a:t>
            </a:r>
            <a:endParaRPr lang="en-US" dirty="0"/>
          </a:p>
        </p:txBody>
      </p:sp>
      <p:sp>
        <p:nvSpPr>
          <p:cNvPr id="57" name="Oval 56"/>
          <p:cNvSpPr/>
          <p:nvPr/>
        </p:nvSpPr>
        <p:spPr>
          <a:xfrm>
            <a:off x="1578199" y="4651806"/>
            <a:ext cx="283583" cy="28356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952534" y="4651806"/>
            <a:ext cx="283583" cy="28356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2347083" y="4651806"/>
            <a:ext cx="283583" cy="28356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2716974" y="4639477"/>
            <a:ext cx="283583" cy="28356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145072" y="4651806"/>
            <a:ext cx="283583" cy="28356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3568725" y="4651806"/>
            <a:ext cx="283583" cy="28356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3973165" y="4639477"/>
            <a:ext cx="283583" cy="28356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4423916" y="4651806"/>
            <a:ext cx="283583" cy="28356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5" name="Straight Arrow Connector 64"/>
          <p:cNvCxnSpPr>
            <a:stCxn id="57" idx="0"/>
            <a:endCxn id="66" idx="4"/>
          </p:cNvCxnSpPr>
          <p:nvPr/>
        </p:nvCxnSpPr>
        <p:spPr>
          <a:xfrm flipV="1">
            <a:off x="1719991" y="3659319"/>
            <a:ext cx="814763" cy="992487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6" name="Oval 65"/>
          <p:cNvSpPr/>
          <p:nvPr/>
        </p:nvSpPr>
        <p:spPr>
          <a:xfrm>
            <a:off x="2392962" y="3375753"/>
            <a:ext cx="283583" cy="28356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7" name="Straight Arrow Connector 66"/>
          <p:cNvCxnSpPr>
            <a:stCxn id="58" idx="0"/>
            <a:endCxn id="66" idx="4"/>
          </p:cNvCxnSpPr>
          <p:nvPr/>
        </p:nvCxnSpPr>
        <p:spPr>
          <a:xfrm flipV="1">
            <a:off x="2094326" y="3659319"/>
            <a:ext cx="440428" cy="992487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8" name="Straight Arrow Connector 67"/>
          <p:cNvCxnSpPr>
            <a:stCxn id="59" idx="0"/>
            <a:endCxn id="66" idx="4"/>
          </p:cNvCxnSpPr>
          <p:nvPr/>
        </p:nvCxnSpPr>
        <p:spPr>
          <a:xfrm flipV="1">
            <a:off x="2488875" y="3659319"/>
            <a:ext cx="45879" cy="992487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9" name="Straight Arrow Connector 68"/>
          <p:cNvCxnSpPr>
            <a:stCxn id="60" idx="0"/>
            <a:endCxn id="66" idx="4"/>
          </p:cNvCxnSpPr>
          <p:nvPr/>
        </p:nvCxnSpPr>
        <p:spPr>
          <a:xfrm flipH="1" flipV="1">
            <a:off x="2534754" y="3659319"/>
            <a:ext cx="324012" cy="98015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0" name="Straight Arrow Connector 69"/>
          <p:cNvCxnSpPr>
            <a:stCxn id="61" idx="0"/>
            <a:endCxn id="66" idx="4"/>
          </p:cNvCxnSpPr>
          <p:nvPr/>
        </p:nvCxnSpPr>
        <p:spPr>
          <a:xfrm flipH="1" flipV="1">
            <a:off x="2534754" y="3659319"/>
            <a:ext cx="752110" cy="992487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1" name="Straight Arrow Connector 70"/>
          <p:cNvCxnSpPr>
            <a:stCxn id="62" idx="0"/>
            <a:endCxn id="66" idx="4"/>
          </p:cNvCxnSpPr>
          <p:nvPr/>
        </p:nvCxnSpPr>
        <p:spPr>
          <a:xfrm flipH="1" flipV="1">
            <a:off x="2534754" y="3659319"/>
            <a:ext cx="1175763" cy="992487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2" name="Straight Arrow Connector 71"/>
          <p:cNvCxnSpPr>
            <a:stCxn id="63" idx="0"/>
            <a:endCxn id="66" idx="4"/>
          </p:cNvCxnSpPr>
          <p:nvPr/>
        </p:nvCxnSpPr>
        <p:spPr>
          <a:xfrm flipH="1" flipV="1">
            <a:off x="2534754" y="3659319"/>
            <a:ext cx="1580203" cy="98015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3" name="Straight Arrow Connector 72"/>
          <p:cNvCxnSpPr>
            <a:stCxn id="64" idx="0"/>
            <a:endCxn id="66" idx="4"/>
          </p:cNvCxnSpPr>
          <p:nvPr/>
        </p:nvCxnSpPr>
        <p:spPr>
          <a:xfrm flipH="1" flipV="1">
            <a:off x="2534754" y="3659319"/>
            <a:ext cx="2030954" cy="992487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4" name="Straight Arrow Connector 73"/>
          <p:cNvCxnSpPr>
            <a:stCxn id="58" idx="0"/>
            <a:endCxn id="75" idx="4"/>
          </p:cNvCxnSpPr>
          <p:nvPr/>
        </p:nvCxnSpPr>
        <p:spPr>
          <a:xfrm flipV="1">
            <a:off x="2094326" y="3659319"/>
            <a:ext cx="1537771" cy="992487"/>
          </a:xfrm>
          <a:prstGeom prst="straightConnector1">
            <a:avLst/>
          </a:prstGeom>
          <a:noFill/>
          <a:ln w="25400" cap="flat" cmpd="sng" algn="ctr">
            <a:solidFill>
              <a:srgbClr val="008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75" name="Oval 74"/>
          <p:cNvSpPr/>
          <p:nvPr/>
        </p:nvSpPr>
        <p:spPr>
          <a:xfrm>
            <a:off x="3490305" y="3375753"/>
            <a:ext cx="283583" cy="28356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6" name="Straight Arrow Connector 75"/>
          <p:cNvCxnSpPr>
            <a:stCxn id="59" idx="0"/>
            <a:endCxn id="75" idx="4"/>
          </p:cNvCxnSpPr>
          <p:nvPr/>
        </p:nvCxnSpPr>
        <p:spPr>
          <a:xfrm flipV="1">
            <a:off x="2488875" y="3659319"/>
            <a:ext cx="1143222" cy="992487"/>
          </a:xfrm>
          <a:prstGeom prst="straightConnector1">
            <a:avLst/>
          </a:prstGeom>
          <a:noFill/>
          <a:ln w="25400" cap="flat" cmpd="sng" algn="ctr">
            <a:solidFill>
              <a:srgbClr val="008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7" name="Straight Arrow Connector 76"/>
          <p:cNvCxnSpPr>
            <a:stCxn id="60" idx="0"/>
            <a:endCxn id="75" idx="4"/>
          </p:cNvCxnSpPr>
          <p:nvPr/>
        </p:nvCxnSpPr>
        <p:spPr>
          <a:xfrm flipV="1">
            <a:off x="2858766" y="3659319"/>
            <a:ext cx="773331" cy="980158"/>
          </a:xfrm>
          <a:prstGeom prst="straightConnector1">
            <a:avLst/>
          </a:prstGeom>
          <a:noFill/>
          <a:ln w="25400" cap="flat" cmpd="sng" algn="ctr">
            <a:solidFill>
              <a:srgbClr val="008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8" name="Straight Arrow Connector 77"/>
          <p:cNvCxnSpPr>
            <a:stCxn id="61" idx="0"/>
            <a:endCxn id="75" idx="4"/>
          </p:cNvCxnSpPr>
          <p:nvPr/>
        </p:nvCxnSpPr>
        <p:spPr>
          <a:xfrm flipV="1">
            <a:off x="3286864" y="3659319"/>
            <a:ext cx="345233" cy="992487"/>
          </a:xfrm>
          <a:prstGeom prst="straightConnector1">
            <a:avLst/>
          </a:prstGeom>
          <a:noFill/>
          <a:ln w="25400" cap="flat" cmpd="sng" algn="ctr">
            <a:solidFill>
              <a:srgbClr val="008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9" name="Straight Arrow Connector 78"/>
          <p:cNvCxnSpPr>
            <a:stCxn id="62" idx="0"/>
            <a:endCxn id="75" idx="4"/>
          </p:cNvCxnSpPr>
          <p:nvPr/>
        </p:nvCxnSpPr>
        <p:spPr>
          <a:xfrm flipH="1" flipV="1">
            <a:off x="3632097" y="3659319"/>
            <a:ext cx="78420" cy="992487"/>
          </a:xfrm>
          <a:prstGeom prst="straightConnector1">
            <a:avLst/>
          </a:prstGeom>
          <a:noFill/>
          <a:ln w="25400" cap="flat" cmpd="sng" algn="ctr">
            <a:solidFill>
              <a:srgbClr val="008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0" name="Straight Arrow Connector 79"/>
          <p:cNvCxnSpPr>
            <a:stCxn id="64" idx="0"/>
            <a:endCxn id="75" idx="4"/>
          </p:cNvCxnSpPr>
          <p:nvPr/>
        </p:nvCxnSpPr>
        <p:spPr>
          <a:xfrm flipH="1" flipV="1">
            <a:off x="3632097" y="3659319"/>
            <a:ext cx="933611" cy="992487"/>
          </a:xfrm>
          <a:prstGeom prst="straightConnector1">
            <a:avLst/>
          </a:prstGeom>
          <a:noFill/>
          <a:ln w="25400" cap="flat" cmpd="sng" algn="ctr">
            <a:solidFill>
              <a:srgbClr val="008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1" name="Straight Arrow Connector 80"/>
          <p:cNvCxnSpPr>
            <a:stCxn id="57" idx="0"/>
            <a:endCxn id="75" idx="4"/>
          </p:cNvCxnSpPr>
          <p:nvPr/>
        </p:nvCxnSpPr>
        <p:spPr>
          <a:xfrm flipV="1">
            <a:off x="1719991" y="3659319"/>
            <a:ext cx="1912106" cy="992487"/>
          </a:xfrm>
          <a:prstGeom prst="straightConnector1">
            <a:avLst/>
          </a:prstGeom>
          <a:noFill/>
          <a:ln w="25400" cap="flat" cmpd="sng" algn="ctr">
            <a:solidFill>
              <a:srgbClr val="008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2" name="Straight Arrow Connector 81"/>
          <p:cNvCxnSpPr>
            <a:stCxn id="63" idx="0"/>
            <a:endCxn id="75" idx="4"/>
          </p:cNvCxnSpPr>
          <p:nvPr/>
        </p:nvCxnSpPr>
        <p:spPr>
          <a:xfrm flipH="1" flipV="1">
            <a:off x="3632097" y="3659319"/>
            <a:ext cx="482860" cy="980158"/>
          </a:xfrm>
          <a:prstGeom prst="straightConnector1">
            <a:avLst/>
          </a:prstGeom>
          <a:noFill/>
          <a:ln w="25400" cap="flat" cmpd="sng" algn="ctr">
            <a:solidFill>
              <a:srgbClr val="008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3" name="Straight Arrow Connector 82"/>
          <p:cNvCxnSpPr>
            <a:endCxn id="84" idx="4"/>
          </p:cNvCxnSpPr>
          <p:nvPr/>
        </p:nvCxnSpPr>
        <p:spPr>
          <a:xfrm flipV="1">
            <a:off x="4639688" y="3665481"/>
            <a:ext cx="0" cy="986325"/>
          </a:xfrm>
          <a:prstGeom prst="straightConnector1">
            <a:avLst/>
          </a:prstGeom>
          <a:noFill/>
          <a:ln w="25400" cap="flat" cmpd="sng" algn="ctr">
            <a:solidFill>
              <a:srgbClr val="8064A2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84" name="Oval 83"/>
          <p:cNvSpPr/>
          <p:nvPr/>
        </p:nvSpPr>
        <p:spPr>
          <a:xfrm>
            <a:off x="4497896" y="3381915"/>
            <a:ext cx="283583" cy="28356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5" name="Straight Arrow Connector 84"/>
          <p:cNvCxnSpPr>
            <a:stCxn id="63" idx="0"/>
            <a:endCxn id="84" idx="4"/>
          </p:cNvCxnSpPr>
          <p:nvPr/>
        </p:nvCxnSpPr>
        <p:spPr>
          <a:xfrm flipV="1">
            <a:off x="4114957" y="3665481"/>
            <a:ext cx="524731" cy="973996"/>
          </a:xfrm>
          <a:prstGeom prst="straightConnector1">
            <a:avLst/>
          </a:prstGeom>
          <a:noFill/>
          <a:ln w="25400" cap="flat" cmpd="sng" algn="ctr">
            <a:solidFill>
              <a:srgbClr val="8064A2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6" name="Straight Arrow Connector 85"/>
          <p:cNvCxnSpPr>
            <a:endCxn id="84" idx="4"/>
          </p:cNvCxnSpPr>
          <p:nvPr/>
        </p:nvCxnSpPr>
        <p:spPr>
          <a:xfrm flipH="1" flipV="1">
            <a:off x="4639688" y="3665481"/>
            <a:ext cx="415483" cy="986325"/>
          </a:xfrm>
          <a:prstGeom prst="straightConnector1">
            <a:avLst/>
          </a:prstGeom>
          <a:noFill/>
          <a:ln w="25400" cap="flat" cmpd="sng" algn="ctr">
            <a:solidFill>
              <a:srgbClr val="8064A2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7" name="Straight Arrow Connector 86"/>
          <p:cNvCxnSpPr>
            <a:endCxn id="84" idx="4"/>
          </p:cNvCxnSpPr>
          <p:nvPr/>
        </p:nvCxnSpPr>
        <p:spPr>
          <a:xfrm flipH="1" flipV="1">
            <a:off x="4639688" y="3665481"/>
            <a:ext cx="731895" cy="986325"/>
          </a:xfrm>
          <a:prstGeom prst="straightConnector1">
            <a:avLst/>
          </a:prstGeom>
          <a:noFill/>
          <a:ln w="25400" cap="flat" cmpd="sng" algn="ctr">
            <a:solidFill>
              <a:srgbClr val="8064A2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88" name="Oval 87"/>
          <p:cNvSpPr/>
          <p:nvPr/>
        </p:nvSpPr>
        <p:spPr>
          <a:xfrm>
            <a:off x="5381473" y="3381915"/>
            <a:ext cx="283583" cy="28356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Oval 88"/>
          <p:cNvSpPr/>
          <p:nvPr/>
        </p:nvSpPr>
        <p:spPr>
          <a:xfrm>
            <a:off x="2775179" y="2276759"/>
            <a:ext cx="283583" cy="28356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0" name="Straight Arrow Connector 89"/>
          <p:cNvCxnSpPr>
            <a:stCxn id="84" idx="0"/>
            <a:endCxn id="89" idx="4"/>
          </p:cNvCxnSpPr>
          <p:nvPr/>
        </p:nvCxnSpPr>
        <p:spPr>
          <a:xfrm flipH="1" flipV="1">
            <a:off x="2916971" y="2560325"/>
            <a:ext cx="1722717" cy="821590"/>
          </a:xfrm>
          <a:prstGeom prst="straightConnector1">
            <a:avLst/>
          </a:prstGeom>
          <a:noFill/>
          <a:ln w="25400" cap="flat" cmpd="sng" algn="ctr">
            <a:solidFill>
              <a:srgbClr val="F7964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1" name="Straight Arrow Connector 90"/>
          <p:cNvCxnSpPr>
            <a:stCxn id="75" idx="0"/>
            <a:endCxn id="89" idx="4"/>
          </p:cNvCxnSpPr>
          <p:nvPr/>
        </p:nvCxnSpPr>
        <p:spPr>
          <a:xfrm flipH="1" flipV="1">
            <a:off x="2916971" y="2560325"/>
            <a:ext cx="715126" cy="815428"/>
          </a:xfrm>
          <a:prstGeom prst="straightConnector1">
            <a:avLst/>
          </a:prstGeom>
          <a:noFill/>
          <a:ln w="25400" cap="flat" cmpd="sng" algn="ctr">
            <a:solidFill>
              <a:srgbClr val="F7964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2" name="Straight Arrow Connector 91"/>
          <p:cNvCxnSpPr>
            <a:stCxn id="66" idx="0"/>
            <a:endCxn id="89" idx="4"/>
          </p:cNvCxnSpPr>
          <p:nvPr/>
        </p:nvCxnSpPr>
        <p:spPr>
          <a:xfrm flipV="1">
            <a:off x="2534754" y="2560325"/>
            <a:ext cx="382217" cy="815428"/>
          </a:xfrm>
          <a:prstGeom prst="straightConnector1">
            <a:avLst/>
          </a:prstGeom>
          <a:noFill/>
          <a:ln w="25400" cap="flat" cmpd="sng" algn="ctr">
            <a:solidFill>
              <a:srgbClr val="F7964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93" name="Oval 92"/>
          <p:cNvSpPr/>
          <p:nvPr/>
        </p:nvSpPr>
        <p:spPr>
          <a:xfrm>
            <a:off x="3856750" y="2276759"/>
            <a:ext cx="283583" cy="283566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4" name="Straight Arrow Connector 93"/>
          <p:cNvCxnSpPr>
            <a:stCxn id="88" idx="0"/>
            <a:endCxn id="93" idx="4"/>
          </p:cNvCxnSpPr>
          <p:nvPr/>
        </p:nvCxnSpPr>
        <p:spPr>
          <a:xfrm flipH="1" flipV="1">
            <a:off x="3998542" y="2560325"/>
            <a:ext cx="1524723" cy="821590"/>
          </a:xfrm>
          <a:prstGeom prst="straightConnector1">
            <a:avLst/>
          </a:prstGeom>
          <a:noFill/>
          <a:ln w="25400" cap="flat" cmpd="sng" algn="ctr">
            <a:solidFill>
              <a:srgbClr val="9BBB59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5" name="Straight Arrow Connector 94"/>
          <p:cNvCxnSpPr>
            <a:stCxn id="84" idx="0"/>
            <a:endCxn id="93" idx="4"/>
          </p:cNvCxnSpPr>
          <p:nvPr/>
        </p:nvCxnSpPr>
        <p:spPr>
          <a:xfrm flipH="1" flipV="1">
            <a:off x="3998542" y="2560325"/>
            <a:ext cx="641146" cy="821590"/>
          </a:xfrm>
          <a:prstGeom prst="straightConnector1">
            <a:avLst/>
          </a:prstGeom>
          <a:noFill/>
          <a:ln w="25400" cap="flat" cmpd="sng" algn="ctr">
            <a:solidFill>
              <a:srgbClr val="9BBB59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6" name="Straight Arrow Connector 95"/>
          <p:cNvCxnSpPr>
            <a:stCxn id="75" idx="0"/>
            <a:endCxn id="93" idx="4"/>
          </p:cNvCxnSpPr>
          <p:nvPr/>
        </p:nvCxnSpPr>
        <p:spPr>
          <a:xfrm flipV="1">
            <a:off x="3632097" y="2560325"/>
            <a:ext cx="366445" cy="815428"/>
          </a:xfrm>
          <a:prstGeom prst="straightConnector1">
            <a:avLst/>
          </a:prstGeom>
          <a:noFill/>
          <a:ln w="25400" cap="flat" cmpd="sng" algn="ctr">
            <a:solidFill>
              <a:srgbClr val="9BBB59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7" name="Straight Arrow Connector 96"/>
          <p:cNvCxnSpPr/>
          <p:nvPr/>
        </p:nvCxnSpPr>
        <p:spPr>
          <a:xfrm flipV="1">
            <a:off x="3430664" y="1137848"/>
            <a:ext cx="14941" cy="5150128"/>
          </a:xfrm>
          <a:prstGeom prst="straightConnector1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8" name="Straight Arrow Connector 97"/>
          <p:cNvCxnSpPr/>
          <p:nvPr/>
        </p:nvCxnSpPr>
        <p:spPr>
          <a:xfrm flipV="1">
            <a:off x="5319823" y="1137848"/>
            <a:ext cx="14941" cy="5150128"/>
          </a:xfrm>
          <a:prstGeom prst="straightConnector1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9" name="Straight Arrow Connector 98"/>
          <p:cNvCxnSpPr/>
          <p:nvPr/>
        </p:nvCxnSpPr>
        <p:spPr>
          <a:xfrm flipV="1">
            <a:off x="7309346" y="1137848"/>
            <a:ext cx="14941" cy="5150128"/>
          </a:xfrm>
          <a:prstGeom prst="straightConnector1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0" name="Straight Arrow Connector 99"/>
          <p:cNvCxnSpPr/>
          <p:nvPr/>
        </p:nvCxnSpPr>
        <p:spPr>
          <a:xfrm flipV="1">
            <a:off x="1446254" y="1137848"/>
            <a:ext cx="14941" cy="5150128"/>
          </a:xfrm>
          <a:prstGeom prst="straightConnector1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01" name="TextBox 100"/>
          <p:cNvSpPr txBox="1"/>
          <p:nvPr/>
        </p:nvSpPr>
        <p:spPr>
          <a:xfrm>
            <a:off x="1861782" y="1261334"/>
            <a:ext cx="1284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Machine #1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3851586" y="1261334"/>
            <a:ext cx="1284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Machine #2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754801" y="1265249"/>
            <a:ext cx="1284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Machine #3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7547049" y="1265249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Machine #4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05" name="Straight Arrow Connector 104"/>
          <p:cNvCxnSpPr/>
          <p:nvPr/>
        </p:nvCxnSpPr>
        <p:spPr>
          <a:xfrm flipH="1">
            <a:off x="3062209" y="1877783"/>
            <a:ext cx="711679" cy="0"/>
          </a:xfrm>
          <a:prstGeom prst="straightConnector1">
            <a:avLst/>
          </a:prstGeom>
          <a:noFill/>
          <a:ln w="25400" cap="flat" cmpd="sng" algn="ctr">
            <a:solidFill>
              <a:srgbClr val="F7964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6" name="Straight Arrow Connector 105"/>
          <p:cNvCxnSpPr/>
          <p:nvPr/>
        </p:nvCxnSpPr>
        <p:spPr>
          <a:xfrm>
            <a:off x="3138910" y="2009977"/>
            <a:ext cx="634978" cy="0"/>
          </a:xfrm>
          <a:prstGeom prst="straightConnector1">
            <a:avLst/>
          </a:prstGeom>
          <a:noFill/>
          <a:ln w="25400" cap="flat" cmpd="sng" algn="ctr">
            <a:solidFill>
              <a:srgbClr val="F7964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07" name="TextBox 106"/>
          <p:cNvSpPr txBox="1"/>
          <p:nvPr/>
        </p:nvSpPr>
        <p:spPr>
          <a:xfrm>
            <a:off x="-37837" y="6362498"/>
            <a:ext cx="6812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Tiled Convolutional Neural Networks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NIPS 2010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808310" y="3300498"/>
            <a:ext cx="162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Sparse features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72456" y="4569595"/>
            <a:ext cx="761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Image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0904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8" grpId="0" animBg="1"/>
      <p:bldP spid="89" grpId="0" animBg="1"/>
      <p:bldP spid="93" grpId="0" animBg="1"/>
      <p:bldP spid="101" grpId="0"/>
      <p:bldP spid="102" grpId="0"/>
      <p:bldP spid="103" grpId="0"/>
      <p:bldP spid="104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Asynchronous Parallel SGD</a:t>
            </a:r>
            <a:endParaRPr lang="en-US" dirty="0"/>
          </a:p>
        </p:txBody>
      </p:sp>
      <p:sp>
        <p:nvSpPr>
          <p:cNvPr id="126" name="TextBox 125"/>
          <p:cNvSpPr txBox="1"/>
          <p:nvPr/>
        </p:nvSpPr>
        <p:spPr>
          <a:xfrm>
            <a:off x="759336" y="151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32" name="Group 231"/>
          <p:cNvGrpSpPr/>
          <p:nvPr/>
        </p:nvGrpSpPr>
        <p:grpSpPr>
          <a:xfrm>
            <a:off x="3604575" y="2609967"/>
            <a:ext cx="1328550" cy="1334988"/>
            <a:chOff x="1420808" y="2118433"/>
            <a:chExt cx="985115" cy="847835"/>
          </a:xfrm>
        </p:grpSpPr>
        <p:pic>
          <p:nvPicPr>
            <p:cNvPr id="233" name="Picture 23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808" y="2457567"/>
              <a:ext cx="308681" cy="339134"/>
            </a:xfrm>
            <a:prstGeom prst="rect">
              <a:avLst/>
            </a:prstGeom>
          </p:spPr>
        </p:pic>
        <p:pic>
          <p:nvPicPr>
            <p:cNvPr id="234" name="Picture 23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977" y="2118433"/>
              <a:ext cx="308681" cy="339134"/>
            </a:xfrm>
            <a:prstGeom prst="rect">
              <a:avLst/>
            </a:prstGeom>
          </p:spPr>
        </p:pic>
        <p:pic>
          <p:nvPicPr>
            <p:cNvPr id="235" name="Picture 23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1889" y="2627134"/>
              <a:ext cx="308681" cy="339134"/>
            </a:xfrm>
            <a:prstGeom prst="rect">
              <a:avLst/>
            </a:prstGeom>
          </p:spPr>
        </p:pic>
        <p:pic>
          <p:nvPicPr>
            <p:cNvPr id="236" name="Picture 23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7242" y="2270833"/>
              <a:ext cx="308681" cy="339134"/>
            </a:xfrm>
            <a:prstGeom prst="rect">
              <a:avLst/>
            </a:prstGeom>
          </p:spPr>
        </p:pic>
        <p:cxnSp>
          <p:nvCxnSpPr>
            <p:cNvPr id="237" name="Straight Connector 236"/>
            <p:cNvCxnSpPr>
              <a:stCxn id="233" idx="3"/>
              <a:endCxn id="236" idx="1"/>
            </p:cNvCxnSpPr>
            <p:nvPr/>
          </p:nvCxnSpPr>
          <p:spPr>
            <a:xfrm flipV="1">
              <a:off x="1729489" y="2440400"/>
              <a:ext cx="367753" cy="186734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8" name="Straight Connector 237"/>
            <p:cNvCxnSpPr>
              <a:stCxn id="234" idx="2"/>
              <a:endCxn id="235" idx="0"/>
            </p:cNvCxnSpPr>
            <p:nvPr/>
          </p:nvCxnSpPr>
          <p:spPr>
            <a:xfrm>
              <a:off x="1870318" y="2457567"/>
              <a:ext cx="165912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9" name="Straight Connector 238"/>
            <p:cNvCxnSpPr>
              <a:stCxn id="233" idx="3"/>
              <a:endCxn id="235" idx="1"/>
            </p:cNvCxnSpPr>
            <p:nvPr/>
          </p:nvCxnSpPr>
          <p:spPr>
            <a:xfrm>
              <a:off x="1729489" y="2627134"/>
              <a:ext cx="152400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0" name="Straight Connector 239"/>
            <p:cNvCxnSpPr>
              <a:stCxn id="235" idx="3"/>
              <a:endCxn id="236" idx="2"/>
            </p:cNvCxnSpPr>
            <p:nvPr/>
          </p:nvCxnSpPr>
          <p:spPr>
            <a:xfrm flipV="1">
              <a:off x="2190570" y="2609967"/>
              <a:ext cx="61013" cy="186734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1" name="Straight Connector 240"/>
            <p:cNvCxnSpPr>
              <a:stCxn id="234" idx="3"/>
              <a:endCxn id="236" idx="0"/>
            </p:cNvCxnSpPr>
            <p:nvPr/>
          </p:nvCxnSpPr>
          <p:spPr>
            <a:xfrm flipV="1">
              <a:off x="2024658" y="2270833"/>
              <a:ext cx="226925" cy="171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2" name="Straight Connector 241"/>
            <p:cNvCxnSpPr>
              <a:stCxn id="233" idx="0"/>
              <a:endCxn id="234" idx="1"/>
            </p:cNvCxnSpPr>
            <p:nvPr/>
          </p:nvCxnSpPr>
          <p:spPr>
            <a:xfrm flipV="1">
              <a:off x="1575149" y="2288000"/>
              <a:ext cx="140828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249" name="TextBox 248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5662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Asynchronous Parallel SGD</a:t>
            </a:r>
            <a:endParaRPr lang="en-US" dirty="0"/>
          </a:p>
        </p:txBody>
      </p:sp>
      <p:grpSp>
        <p:nvGrpSpPr>
          <p:cNvPr id="127" name="Group 126"/>
          <p:cNvGrpSpPr/>
          <p:nvPr/>
        </p:nvGrpSpPr>
        <p:grpSpPr>
          <a:xfrm>
            <a:off x="1926144" y="1511300"/>
            <a:ext cx="4527701" cy="3620354"/>
            <a:chOff x="1420808" y="1511300"/>
            <a:chExt cx="4527701" cy="3620354"/>
          </a:xfrm>
        </p:grpSpPr>
        <p:grpSp>
          <p:nvGrpSpPr>
            <p:cNvPr id="128" name="Group 127"/>
            <p:cNvGrpSpPr/>
            <p:nvPr/>
          </p:nvGrpSpPr>
          <p:grpSpPr>
            <a:xfrm>
              <a:off x="1420808" y="2118433"/>
              <a:ext cx="985115" cy="847835"/>
              <a:chOff x="1420808" y="2118433"/>
              <a:chExt cx="985115" cy="847835"/>
            </a:xfrm>
          </p:grpSpPr>
          <p:pic>
            <p:nvPicPr>
              <p:cNvPr id="178" name="Picture 17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0808" y="2457567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79" name="Picture 17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5977" y="2118433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80" name="Picture 17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1889" y="2627134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81" name="Picture 18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7242" y="2270833"/>
                <a:ext cx="308681" cy="339134"/>
              </a:xfrm>
              <a:prstGeom prst="rect">
                <a:avLst/>
              </a:prstGeom>
            </p:spPr>
          </p:pic>
          <p:cxnSp>
            <p:nvCxnSpPr>
              <p:cNvPr id="182" name="Straight Connector 181"/>
              <p:cNvCxnSpPr>
                <a:stCxn id="178" idx="3"/>
                <a:endCxn id="181" idx="1"/>
              </p:cNvCxnSpPr>
              <p:nvPr/>
            </p:nvCxnSpPr>
            <p:spPr>
              <a:xfrm flipV="1">
                <a:off x="1729489" y="2440400"/>
                <a:ext cx="367753" cy="186734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83" name="Straight Connector 182"/>
              <p:cNvCxnSpPr>
                <a:stCxn id="179" idx="2"/>
                <a:endCxn id="180" idx="0"/>
              </p:cNvCxnSpPr>
              <p:nvPr/>
            </p:nvCxnSpPr>
            <p:spPr>
              <a:xfrm>
                <a:off x="1870318" y="2457567"/>
                <a:ext cx="165912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84" name="Straight Connector 183"/>
              <p:cNvCxnSpPr>
                <a:stCxn id="178" idx="3"/>
                <a:endCxn id="180" idx="1"/>
              </p:cNvCxnSpPr>
              <p:nvPr/>
            </p:nvCxnSpPr>
            <p:spPr>
              <a:xfrm>
                <a:off x="1729489" y="2627134"/>
                <a:ext cx="152400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85" name="Straight Connector 184"/>
              <p:cNvCxnSpPr>
                <a:stCxn id="180" idx="3"/>
                <a:endCxn id="181" idx="2"/>
              </p:cNvCxnSpPr>
              <p:nvPr/>
            </p:nvCxnSpPr>
            <p:spPr>
              <a:xfrm flipV="1">
                <a:off x="2190570" y="2609967"/>
                <a:ext cx="61013" cy="186734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86" name="Straight Connector 185"/>
              <p:cNvCxnSpPr>
                <a:stCxn id="179" idx="3"/>
                <a:endCxn id="181" idx="0"/>
              </p:cNvCxnSpPr>
              <p:nvPr/>
            </p:nvCxnSpPr>
            <p:spPr>
              <a:xfrm flipV="1">
                <a:off x="2024658" y="2270833"/>
                <a:ext cx="226925" cy="171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87" name="Straight Connector 186"/>
              <p:cNvCxnSpPr>
                <a:stCxn id="178" idx="0"/>
                <a:endCxn id="179" idx="1"/>
              </p:cNvCxnSpPr>
              <p:nvPr/>
            </p:nvCxnSpPr>
            <p:spPr>
              <a:xfrm flipV="1">
                <a:off x="1575149" y="2288000"/>
                <a:ext cx="140828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29" name="Group 128"/>
            <p:cNvGrpSpPr/>
            <p:nvPr/>
          </p:nvGrpSpPr>
          <p:grpSpPr>
            <a:xfrm>
              <a:off x="3978279" y="1511300"/>
              <a:ext cx="985115" cy="847835"/>
              <a:chOff x="1420808" y="2118433"/>
              <a:chExt cx="985115" cy="847835"/>
            </a:xfrm>
          </p:grpSpPr>
          <p:pic>
            <p:nvPicPr>
              <p:cNvPr id="168" name="Picture 16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0808" y="2457567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69" name="Picture 16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5977" y="2118433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70" name="Picture 16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1889" y="2627134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71" name="Picture 17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7242" y="2270833"/>
                <a:ext cx="308681" cy="339134"/>
              </a:xfrm>
              <a:prstGeom prst="rect">
                <a:avLst/>
              </a:prstGeom>
            </p:spPr>
          </p:pic>
          <p:cxnSp>
            <p:nvCxnSpPr>
              <p:cNvPr id="172" name="Straight Connector 171"/>
              <p:cNvCxnSpPr>
                <a:stCxn id="168" idx="3"/>
                <a:endCxn id="171" idx="1"/>
              </p:cNvCxnSpPr>
              <p:nvPr/>
            </p:nvCxnSpPr>
            <p:spPr>
              <a:xfrm flipV="1">
                <a:off x="1729489" y="2440400"/>
                <a:ext cx="367753" cy="186734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73" name="Straight Connector 172"/>
              <p:cNvCxnSpPr>
                <a:stCxn id="169" idx="2"/>
                <a:endCxn id="170" idx="0"/>
              </p:cNvCxnSpPr>
              <p:nvPr/>
            </p:nvCxnSpPr>
            <p:spPr>
              <a:xfrm>
                <a:off x="1870318" y="2457567"/>
                <a:ext cx="165912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74" name="Straight Connector 173"/>
              <p:cNvCxnSpPr>
                <a:stCxn id="168" idx="3"/>
                <a:endCxn id="170" idx="1"/>
              </p:cNvCxnSpPr>
              <p:nvPr/>
            </p:nvCxnSpPr>
            <p:spPr>
              <a:xfrm>
                <a:off x="1729489" y="2627134"/>
                <a:ext cx="152400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75" name="Straight Connector 174"/>
              <p:cNvCxnSpPr>
                <a:stCxn id="170" idx="3"/>
                <a:endCxn id="171" idx="2"/>
              </p:cNvCxnSpPr>
              <p:nvPr/>
            </p:nvCxnSpPr>
            <p:spPr>
              <a:xfrm flipV="1">
                <a:off x="2190570" y="2609967"/>
                <a:ext cx="61013" cy="186734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76" name="Straight Connector 175"/>
              <p:cNvCxnSpPr>
                <a:stCxn id="169" idx="3"/>
                <a:endCxn id="171" idx="0"/>
              </p:cNvCxnSpPr>
              <p:nvPr/>
            </p:nvCxnSpPr>
            <p:spPr>
              <a:xfrm flipV="1">
                <a:off x="2024658" y="2270833"/>
                <a:ext cx="226925" cy="171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77" name="Straight Connector 176"/>
              <p:cNvCxnSpPr>
                <a:stCxn id="168" idx="0"/>
                <a:endCxn id="169" idx="1"/>
              </p:cNvCxnSpPr>
              <p:nvPr/>
            </p:nvCxnSpPr>
            <p:spPr>
              <a:xfrm flipV="1">
                <a:off x="1575149" y="2288000"/>
                <a:ext cx="140828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30" name="Group 129"/>
            <p:cNvGrpSpPr/>
            <p:nvPr/>
          </p:nvGrpSpPr>
          <p:grpSpPr>
            <a:xfrm>
              <a:off x="2329477" y="4283819"/>
              <a:ext cx="985115" cy="847835"/>
              <a:chOff x="1420808" y="2118433"/>
              <a:chExt cx="985115" cy="847835"/>
            </a:xfrm>
          </p:grpSpPr>
          <p:pic>
            <p:nvPicPr>
              <p:cNvPr id="158" name="Picture 15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0808" y="2457567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59" name="Picture 15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5977" y="2118433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60" name="Picture 15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1889" y="2627134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61" name="Picture 16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7242" y="2270833"/>
                <a:ext cx="308681" cy="339134"/>
              </a:xfrm>
              <a:prstGeom prst="rect">
                <a:avLst/>
              </a:prstGeom>
            </p:spPr>
          </p:pic>
          <p:cxnSp>
            <p:nvCxnSpPr>
              <p:cNvPr id="162" name="Straight Connector 161"/>
              <p:cNvCxnSpPr>
                <a:stCxn id="158" idx="3"/>
                <a:endCxn id="161" idx="1"/>
              </p:cNvCxnSpPr>
              <p:nvPr/>
            </p:nvCxnSpPr>
            <p:spPr>
              <a:xfrm flipV="1">
                <a:off x="1729489" y="2440400"/>
                <a:ext cx="367753" cy="186734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63" name="Straight Connector 162"/>
              <p:cNvCxnSpPr>
                <a:stCxn id="159" idx="2"/>
                <a:endCxn id="160" idx="0"/>
              </p:cNvCxnSpPr>
              <p:nvPr/>
            </p:nvCxnSpPr>
            <p:spPr>
              <a:xfrm>
                <a:off x="1870318" y="2457567"/>
                <a:ext cx="165912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64" name="Straight Connector 163"/>
              <p:cNvCxnSpPr>
                <a:stCxn id="158" idx="3"/>
                <a:endCxn id="160" idx="1"/>
              </p:cNvCxnSpPr>
              <p:nvPr/>
            </p:nvCxnSpPr>
            <p:spPr>
              <a:xfrm>
                <a:off x="1729489" y="2627134"/>
                <a:ext cx="152400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65" name="Straight Connector 164"/>
              <p:cNvCxnSpPr>
                <a:stCxn id="160" idx="3"/>
                <a:endCxn id="161" idx="2"/>
              </p:cNvCxnSpPr>
              <p:nvPr/>
            </p:nvCxnSpPr>
            <p:spPr>
              <a:xfrm flipV="1">
                <a:off x="2190570" y="2609967"/>
                <a:ext cx="61013" cy="186734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66" name="Straight Connector 165"/>
              <p:cNvCxnSpPr>
                <a:stCxn id="159" idx="3"/>
                <a:endCxn id="161" idx="0"/>
              </p:cNvCxnSpPr>
              <p:nvPr/>
            </p:nvCxnSpPr>
            <p:spPr>
              <a:xfrm flipV="1">
                <a:off x="2024658" y="2270833"/>
                <a:ext cx="226925" cy="171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67" name="Straight Connector 166"/>
              <p:cNvCxnSpPr>
                <a:stCxn id="158" idx="0"/>
                <a:endCxn id="159" idx="1"/>
              </p:cNvCxnSpPr>
              <p:nvPr/>
            </p:nvCxnSpPr>
            <p:spPr>
              <a:xfrm flipV="1">
                <a:off x="1575149" y="2288000"/>
                <a:ext cx="140828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31" name="Group 130"/>
            <p:cNvGrpSpPr/>
            <p:nvPr/>
          </p:nvGrpSpPr>
          <p:grpSpPr>
            <a:xfrm>
              <a:off x="4963394" y="3622988"/>
              <a:ext cx="985115" cy="847835"/>
              <a:chOff x="1420808" y="2118433"/>
              <a:chExt cx="985115" cy="847835"/>
            </a:xfrm>
          </p:grpSpPr>
          <p:pic>
            <p:nvPicPr>
              <p:cNvPr id="148" name="Picture 14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0808" y="2457567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49" name="Picture 14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5977" y="2118433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50" name="Picture 14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1889" y="2627134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51" name="Picture 15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7242" y="2270833"/>
                <a:ext cx="308681" cy="339134"/>
              </a:xfrm>
              <a:prstGeom prst="rect">
                <a:avLst/>
              </a:prstGeom>
            </p:spPr>
          </p:pic>
          <p:cxnSp>
            <p:nvCxnSpPr>
              <p:cNvPr id="152" name="Straight Connector 151"/>
              <p:cNvCxnSpPr>
                <a:stCxn id="148" idx="3"/>
                <a:endCxn id="151" idx="1"/>
              </p:cNvCxnSpPr>
              <p:nvPr/>
            </p:nvCxnSpPr>
            <p:spPr>
              <a:xfrm flipV="1">
                <a:off x="1729489" y="2440400"/>
                <a:ext cx="367753" cy="186734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3" name="Straight Connector 152"/>
              <p:cNvCxnSpPr>
                <a:stCxn id="149" idx="2"/>
                <a:endCxn id="150" idx="0"/>
              </p:cNvCxnSpPr>
              <p:nvPr/>
            </p:nvCxnSpPr>
            <p:spPr>
              <a:xfrm>
                <a:off x="1870318" y="2457567"/>
                <a:ext cx="165912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4" name="Straight Connector 153"/>
              <p:cNvCxnSpPr>
                <a:stCxn id="148" idx="3"/>
                <a:endCxn id="150" idx="1"/>
              </p:cNvCxnSpPr>
              <p:nvPr/>
            </p:nvCxnSpPr>
            <p:spPr>
              <a:xfrm>
                <a:off x="1729489" y="2627134"/>
                <a:ext cx="152400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5" name="Straight Connector 154"/>
              <p:cNvCxnSpPr>
                <a:stCxn id="150" idx="3"/>
                <a:endCxn id="151" idx="2"/>
              </p:cNvCxnSpPr>
              <p:nvPr/>
            </p:nvCxnSpPr>
            <p:spPr>
              <a:xfrm flipV="1">
                <a:off x="2190570" y="2609967"/>
                <a:ext cx="61013" cy="186734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6" name="Straight Connector 155"/>
              <p:cNvCxnSpPr>
                <a:stCxn id="149" idx="3"/>
                <a:endCxn id="151" idx="0"/>
              </p:cNvCxnSpPr>
              <p:nvPr/>
            </p:nvCxnSpPr>
            <p:spPr>
              <a:xfrm flipV="1">
                <a:off x="2024658" y="2270833"/>
                <a:ext cx="226925" cy="171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7" name="Straight Connector 156"/>
              <p:cNvCxnSpPr>
                <a:stCxn id="148" idx="0"/>
                <a:endCxn id="149" idx="1"/>
              </p:cNvCxnSpPr>
              <p:nvPr/>
            </p:nvCxnSpPr>
            <p:spPr>
              <a:xfrm flipV="1">
                <a:off x="1575149" y="2288000"/>
                <a:ext cx="140828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132" name="Group 131"/>
            <p:cNvGrpSpPr/>
            <p:nvPr/>
          </p:nvGrpSpPr>
          <p:grpSpPr>
            <a:xfrm>
              <a:off x="3099239" y="2609967"/>
              <a:ext cx="1328550" cy="1334988"/>
              <a:chOff x="1420808" y="2118433"/>
              <a:chExt cx="985115" cy="847835"/>
            </a:xfrm>
          </p:grpSpPr>
          <p:pic>
            <p:nvPicPr>
              <p:cNvPr id="138" name="Picture 13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0808" y="2457567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39" name="Picture 13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5977" y="2118433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40" name="Picture 13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1889" y="2627134"/>
                <a:ext cx="308681" cy="339134"/>
              </a:xfrm>
              <a:prstGeom prst="rect">
                <a:avLst/>
              </a:prstGeom>
            </p:spPr>
          </p:pic>
          <p:pic>
            <p:nvPicPr>
              <p:cNvPr id="141" name="Picture 14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7242" y="2270833"/>
                <a:ext cx="308681" cy="339134"/>
              </a:xfrm>
              <a:prstGeom prst="rect">
                <a:avLst/>
              </a:prstGeom>
            </p:spPr>
          </p:pic>
          <p:cxnSp>
            <p:nvCxnSpPr>
              <p:cNvPr id="142" name="Straight Connector 141"/>
              <p:cNvCxnSpPr>
                <a:stCxn id="138" idx="3"/>
                <a:endCxn id="141" idx="1"/>
              </p:cNvCxnSpPr>
              <p:nvPr/>
            </p:nvCxnSpPr>
            <p:spPr>
              <a:xfrm flipV="1">
                <a:off x="1729489" y="2440400"/>
                <a:ext cx="367753" cy="186734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3" name="Straight Connector 142"/>
              <p:cNvCxnSpPr>
                <a:stCxn id="139" idx="2"/>
                <a:endCxn id="140" idx="0"/>
              </p:cNvCxnSpPr>
              <p:nvPr/>
            </p:nvCxnSpPr>
            <p:spPr>
              <a:xfrm>
                <a:off x="1870318" y="2457567"/>
                <a:ext cx="165912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4" name="Straight Connector 143"/>
              <p:cNvCxnSpPr>
                <a:stCxn id="138" idx="3"/>
                <a:endCxn id="140" idx="1"/>
              </p:cNvCxnSpPr>
              <p:nvPr/>
            </p:nvCxnSpPr>
            <p:spPr>
              <a:xfrm>
                <a:off x="1729489" y="2627134"/>
                <a:ext cx="152400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5" name="Straight Connector 144"/>
              <p:cNvCxnSpPr>
                <a:stCxn id="140" idx="3"/>
                <a:endCxn id="141" idx="2"/>
              </p:cNvCxnSpPr>
              <p:nvPr/>
            </p:nvCxnSpPr>
            <p:spPr>
              <a:xfrm flipV="1">
                <a:off x="2190570" y="2609967"/>
                <a:ext cx="61013" cy="186734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6" name="Straight Connector 145"/>
              <p:cNvCxnSpPr>
                <a:stCxn id="139" idx="3"/>
                <a:endCxn id="141" idx="0"/>
              </p:cNvCxnSpPr>
              <p:nvPr/>
            </p:nvCxnSpPr>
            <p:spPr>
              <a:xfrm flipV="1">
                <a:off x="2024658" y="2270833"/>
                <a:ext cx="226925" cy="171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7" name="Straight Connector 146"/>
              <p:cNvCxnSpPr>
                <a:stCxn id="138" idx="0"/>
                <a:endCxn id="139" idx="1"/>
              </p:cNvCxnSpPr>
              <p:nvPr/>
            </p:nvCxnSpPr>
            <p:spPr>
              <a:xfrm flipV="1">
                <a:off x="1575149" y="2288000"/>
                <a:ext cx="140828" cy="169567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133" name="Left Arrow 132"/>
            <p:cNvSpPr/>
            <p:nvPr/>
          </p:nvSpPr>
          <p:spPr>
            <a:xfrm rot="7651528">
              <a:off x="3897205" y="2379565"/>
              <a:ext cx="643726" cy="333942"/>
            </a:xfrm>
            <a:prstGeom prst="leftArrow">
              <a:avLst>
                <a:gd name="adj1" fmla="val 40844"/>
                <a:gd name="adj2" fmla="val 53036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Left Arrow 133"/>
            <p:cNvSpPr/>
            <p:nvPr/>
          </p:nvSpPr>
          <p:spPr>
            <a:xfrm rot="7651528" flipH="1">
              <a:off x="2908437" y="3903571"/>
              <a:ext cx="723989" cy="314814"/>
            </a:xfrm>
            <a:prstGeom prst="leftArrow">
              <a:avLst>
                <a:gd name="adj1" fmla="val 40844"/>
                <a:gd name="adj2" fmla="val 53036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Left Arrow 134"/>
            <p:cNvSpPr/>
            <p:nvPr/>
          </p:nvSpPr>
          <p:spPr>
            <a:xfrm rot="1515718" flipH="1">
              <a:off x="4356028" y="3550390"/>
              <a:ext cx="723989" cy="314814"/>
            </a:xfrm>
            <a:prstGeom prst="leftArrow">
              <a:avLst>
                <a:gd name="adj1" fmla="val 40844"/>
                <a:gd name="adj2" fmla="val 53036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Left Arrow 135"/>
            <p:cNvSpPr/>
            <p:nvPr/>
          </p:nvSpPr>
          <p:spPr>
            <a:xfrm rot="12180419" flipH="1">
              <a:off x="2473527" y="2590244"/>
              <a:ext cx="746341" cy="331269"/>
            </a:xfrm>
            <a:prstGeom prst="leftArrow">
              <a:avLst>
                <a:gd name="adj1" fmla="val 40844"/>
                <a:gd name="adj2" fmla="val 53036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BBB59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3515534" y="4012505"/>
              <a:ext cx="14542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Parameter server</a:t>
              </a:r>
            </a:p>
          </p:txBody>
        </p:sp>
      </p:grpSp>
      <p:sp>
        <p:nvSpPr>
          <p:cNvPr id="188" name="TextBox 187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0034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Asynchronous Parallel SGD</a:t>
            </a:r>
            <a:endParaRPr lang="en-US" dirty="0"/>
          </a:p>
        </p:txBody>
      </p:sp>
      <p:sp>
        <p:nvSpPr>
          <p:cNvPr id="126" name="TextBox 125"/>
          <p:cNvSpPr txBox="1"/>
          <p:nvPr/>
        </p:nvSpPr>
        <p:spPr>
          <a:xfrm>
            <a:off x="759336" y="151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88" name="Group 187"/>
          <p:cNvGrpSpPr/>
          <p:nvPr/>
        </p:nvGrpSpPr>
        <p:grpSpPr>
          <a:xfrm>
            <a:off x="1926144" y="2118433"/>
            <a:ext cx="985115" cy="847835"/>
            <a:chOff x="1420808" y="2118433"/>
            <a:chExt cx="985115" cy="847835"/>
          </a:xfrm>
        </p:grpSpPr>
        <p:pic>
          <p:nvPicPr>
            <p:cNvPr id="189" name="Picture 18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808" y="2457567"/>
              <a:ext cx="308681" cy="339134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977" y="2118433"/>
              <a:ext cx="308681" cy="33913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1889" y="2627134"/>
              <a:ext cx="308681" cy="339134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7242" y="2270833"/>
              <a:ext cx="308681" cy="339134"/>
            </a:xfrm>
            <a:prstGeom prst="rect">
              <a:avLst/>
            </a:prstGeom>
          </p:spPr>
        </p:pic>
        <p:cxnSp>
          <p:nvCxnSpPr>
            <p:cNvPr id="193" name="Straight Connector 192"/>
            <p:cNvCxnSpPr>
              <a:stCxn id="189" idx="3"/>
              <a:endCxn id="192" idx="1"/>
            </p:cNvCxnSpPr>
            <p:nvPr/>
          </p:nvCxnSpPr>
          <p:spPr>
            <a:xfrm flipV="1">
              <a:off x="1729489" y="2440400"/>
              <a:ext cx="367753" cy="186734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4" name="Straight Connector 193"/>
            <p:cNvCxnSpPr>
              <a:stCxn id="190" idx="2"/>
              <a:endCxn id="191" idx="0"/>
            </p:cNvCxnSpPr>
            <p:nvPr/>
          </p:nvCxnSpPr>
          <p:spPr>
            <a:xfrm>
              <a:off x="1870318" y="2457567"/>
              <a:ext cx="165912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5" name="Straight Connector 194"/>
            <p:cNvCxnSpPr>
              <a:stCxn id="189" idx="3"/>
              <a:endCxn id="191" idx="1"/>
            </p:cNvCxnSpPr>
            <p:nvPr/>
          </p:nvCxnSpPr>
          <p:spPr>
            <a:xfrm>
              <a:off x="1729489" y="2627134"/>
              <a:ext cx="152400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6" name="Straight Connector 195"/>
            <p:cNvCxnSpPr>
              <a:stCxn id="191" idx="3"/>
              <a:endCxn id="192" idx="2"/>
            </p:cNvCxnSpPr>
            <p:nvPr/>
          </p:nvCxnSpPr>
          <p:spPr>
            <a:xfrm flipV="1">
              <a:off x="2190570" y="2609967"/>
              <a:ext cx="61013" cy="186734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7" name="Straight Connector 196"/>
            <p:cNvCxnSpPr>
              <a:stCxn id="190" idx="3"/>
              <a:endCxn id="192" idx="0"/>
            </p:cNvCxnSpPr>
            <p:nvPr/>
          </p:nvCxnSpPr>
          <p:spPr>
            <a:xfrm flipV="1">
              <a:off x="2024658" y="2270833"/>
              <a:ext cx="226925" cy="171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8" name="Straight Connector 197"/>
            <p:cNvCxnSpPr>
              <a:stCxn id="189" idx="0"/>
              <a:endCxn id="190" idx="1"/>
            </p:cNvCxnSpPr>
            <p:nvPr/>
          </p:nvCxnSpPr>
          <p:spPr>
            <a:xfrm flipV="1">
              <a:off x="1575149" y="2288000"/>
              <a:ext cx="140828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199" name="Group 198"/>
          <p:cNvGrpSpPr/>
          <p:nvPr/>
        </p:nvGrpSpPr>
        <p:grpSpPr>
          <a:xfrm>
            <a:off x="4483615" y="1511300"/>
            <a:ext cx="985115" cy="847835"/>
            <a:chOff x="1420808" y="2118433"/>
            <a:chExt cx="985115" cy="847835"/>
          </a:xfrm>
        </p:grpSpPr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808" y="2457567"/>
              <a:ext cx="308681" cy="33913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977" y="2118433"/>
              <a:ext cx="308681" cy="339134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1889" y="2627134"/>
              <a:ext cx="308681" cy="339134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7242" y="2270833"/>
              <a:ext cx="308681" cy="339134"/>
            </a:xfrm>
            <a:prstGeom prst="rect">
              <a:avLst/>
            </a:prstGeom>
          </p:spPr>
        </p:pic>
        <p:cxnSp>
          <p:nvCxnSpPr>
            <p:cNvPr id="204" name="Straight Connector 203"/>
            <p:cNvCxnSpPr>
              <a:stCxn id="200" idx="3"/>
              <a:endCxn id="203" idx="1"/>
            </p:cNvCxnSpPr>
            <p:nvPr/>
          </p:nvCxnSpPr>
          <p:spPr>
            <a:xfrm flipV="1">
              <a:off x="1729489" y="2440400"/>
              <a:ext cx="367753" cy="186734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5" name="Straight Connector 204"/>
            <p:cNvCxnSpPr>
              <a:stCxn id="201" idx="2"/>
              <a:endCxn id="202" idx="0"/>
            </p:cNvCxnSpPr>
            <p:nvPr/>
          </p:nvCxnSpPr>
          <p:spPr>
            <a:xfrm>
              <a:off x="1870318" y="2457567"/>
              <a:ext cx="165912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6" name="Straight Connector 205"/>
            <p:cNvCxnSpPr>
              <a:stCxn id="200" idx="3"/>
              <a:endCxn id="202" idx="1"/>
            </p:cNvCxnSpPr>
            <p:nvPr/>
          </p:nvCxnSpPr>
          <p:spPr>
            <a:xfrm>
              <a:off x="1729489" y="2627134"/>
              <a:ext cx="152400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7" name="Straight Connector 206"/>
            <p:cNvCxnSpPr>
              <a:stCxn id="202" idx="3"/>
              <a:endCxn id="203" idx="2"/>
            </p:cNvCxnSpPr>
            <p:nvPr/>
          </p:nvCxnSpPr>
          <p:spPr>
            <a:xfrm flipV="1">
              <a:off x="2190570" y="2609967"/>
              <a:ext cx="61013" cy="186734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8" name="Straight Connector 207"/>
            <p:cNvCxnSpPr>
              <a:stCxn id="201" idx="3"/>
              <a:endCxn id="203" idx="0"/>
            </p:cNvCxnSpPr>
            <p:nvPr/>
          </p:nvCxnSpPr>
          <p:spPr>
            <a:xfrm flipV="1">
              <a:off x="2024658" y="2270833"/>
              <a:ext cx="226925" cy="171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9" name="Straight Connector 208"/>
            <p:cNvCxnSpPr>
              <a:stCxn id="200" idx="0"/>
              <a:endCxn id="201" idx="1"/>
            </p:cNvCxnSpPr>
            <p:nvPr/>
          </p:nvCxnSpPr>
          <p:spPr>
            <a:xfrm flipV="1">
              <a:off x="1575149" y="2288000"/>
              <a:ext cx="140828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210" name="Group 209"/>
          <p:cNvGrpSpPr/>
          <p:nvPr/>
        </p:nvGrpSpPr>
        <p:grpSpPr>
          <a:xfrm>
            <a:off x="2834813" y="4283819"/>
            <a:ext cx="985115" cy="847835"/>
            <a:chOff x="1420808" y="2118433"/>
            <a:chExt cx="985115" cy="847835"/>
          </a:xfrm>
        </p:grpSpPr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808" y="2457567"/>
              <a:ext cx="308681" cy="339134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977" y="2118433"/>
              <a:ext cx="308681" cy="339134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1889" y="2627134"/>
              <a:ext cx="308681" cy="33913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7242" y="2270833"/>
              <a:ext cx="308681" cy="339134"/>
            </a:xfrm>
            <a:prstGeom prst="rect">
              <a:avLst/>
            </a:prstGeom>
          </p:spPr>
        </p:pic>
        <p:cxnSp>
          <p:nvCxnSpPr>
            <p:cNvPr id="215" name="Straight Connector 214"/>
            <p:cNvCxnSpPr>
              <a:stCxn id="211" idx="3"/>
              <a:endCxn id="214" idx="1"/>
            </p:cNvCxnSpPr>
            <p:nvPr/>
          </p:nvCxnSpPr>
          <p:spPr>
            <a:xfrm flipV="1">
              <a:off x="1729489" y="2440400"/>
              <a:ext cx="367753" cy="186734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6" name="Straight Connector 215"/>
            <p:cNvCxnSpPr>
              <a:stCxn id="212" idx="2"/>
              <a:endCxn id="213" idx="0"/>
            </p:cNvCxnSpPr>
            <p:nvPr/>
          </p:nvCxnSpPr>
          <p:spPr>
            <a:xfrm>
              <a:off x="1870318" y="2457567"/>
              <a:ext cx="165912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7" name="Straight Connector 216"/>
            <p:cNvCxnSpPr>
              <a:stCxn id="211" idx="3"/>
              <a:endCxn id="213" idx="1"/>
            </p:cNvCxnSpPr>
            <p:nvPr/>
          </p:nvCxnSpPr>
          <p:spPr>
            <a:xfrm>
              <a:off x="1729489" y="2627134"/>
              <a:ext cx="152400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8" name="Straight Connector 217"/>
            <p:cNvCxnSpPr>
              <a:stCxn id="213" idx="3"/>
              <a:endCxn id="214" idx="2"/>
            </p:cNvCxnSpPr>
            <p:nvPr/>
          </p:nvCxnSpPr>
          <p:spPr>
            <a:xfrm flipV="1">
              <a:off x="2190570" y="2609967"/>
              <a:ext cx="61013" cy="186734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9" name="Straight Connector 218"/>
            <p:cNvCxnSpPr>
              <a:stCxn id="212" idx="3"/>
              <a:endCxn id="214" idx="0"/>
            </p:cNvCxnSpPr>
            <p:nvPr/>
          </p:nvCxnSpPr>
          <p:spPr>
            <a:xfrm flipV="1">
              <a:off x="2024658" y="2270833"/>
              <a:ext cx="226925" cy="171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0" name="Straight Connector 219"/>
            <p:cNvCxnSpPr>
              <a:stCxn id="211" idx="0"/>
              <a:endCxn id="212" idx="1"/>
            </p:cNvCxnSpPr>
            <p:nvPr/>
          </p:nvCxnSpPr>
          <p:spPr>
            <a:xfrm flipV="1">
              <a:off x="1575149" y="2288000"/>
              <a:ext cx="140828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221" name="Group 220"/>
          <p:cNvGrpSpPr/>
          <p:nvPr/>
        </p:nvGrpSpPr>
        <p:grpSpPr>
          <a:xfrm>
            <a:off x="5468730" y="3622988"/>
            <a:ext cx="985115" cy="847835"/>
            <a:chOff x="1420808" y="2118433"/>
            <a:chExt cx="985115" cy="847835"/>
          </a:xfrm>
        </p:grpSpPr>
        <p:pic>
          <p:nvPicPr>
            <p:cNvPr id="222" name="Picture 2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808" y="2457567"/>
              <a:ext cx="308681" cy="339134"/>
            </a:xfrm>
            <a:prstGeom prst="rect">
              <a:avLst/>
            </a:prstGeom>
          </p:spPr>
        </p:pic>
        <p:pic>
          <p:nvPicPr>
            <p:cNvPr id="223" name="Picture 22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977" y="2118433"/>
              <a:ext cx="308681" cy="339134"/>
            </a:xfrm>
            <a:prstGeom prst="rect">
              <a:avLst/>
            </a:prstGeom>
          </p:spPr>
        </p:pic>
        <p:pic>
          <p:nvPicPr>
            <p:cNvPr id="224" name="Picture 22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1889" y="2627134"/>
              <a:ext cx="308681" cy="339134"/>
            </a:xfrm>
            <a:prstGeom prst="rect">
              <a:avLst/>
            </a:prstGeom>
          </p:spPr>
        </p:pic>
        <p:pic>
          <p:nvPicPr>
            <p:cNvPr id="225" name="Picture 2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7242" y="2270833"/>
              <a:ext cx="308681" cy="339134"/>
            </a:xfrm>
            <a:prstGeom prst="rect">
              <a:avLst/>
            </a:prstGeom>
          </p:spPr>
        </p:pic>
        <p:cxnSp>
          <p:nvCxnSpPr>
            <p:cNvPr id="226" name="Straight Connector 225"/>
            <p:cNvCxnSpPr>
              <a:stCxn id="222" idx="3"/>
              <a:endCxn id="225" idx="1"/>
            </p:cNvCxnSpPr>
            <p:nvPr/>
          </p:nvCxnSpPr>
          <p:spPr>
            <a:xfrm flipV="1">
              <a:off x="1729489" y="2440400"/>
              <a:ext cx="367753" cy="186734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7" name="Straight Connector 226"/>
            <p:cNvCxnSpPr>
              <a:stCxn id="223" idx="2"/>
              <a:endCxn id="224" idx="0"/>
            </p:cNvCxnSpPr>
            <p:nvPr/>
          </p:nvCxnSpPr>
          <p:spPr>
            <a:xfrm>
              <a:off x="1870318" y="2457567"/>
              <a:ext cx="165912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8" name="Straight Connector 227"/>
            <p:cNvCxnSpPr>
              <a:stCxn id="222" idx="3"/>
              <a:endCxn id="224" idx="1"/>
            </p:cNvCxnSpPr>
            <p:nvPr/>
          </p:nvCxnSpPr>
          <p:spPr>
            <a:xfrm>
              <a:off x="1729489" y="2627134"/>
              <a:ext cx="152400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9" name="Straight Connector 228"/>
            <p:cNvCxnSpPr>
              <a:stCxn id="224" idx="3"/>
              <a:endCxn id="225" idx="2"/>
            </p:cNvCxnSpPr>
            <p:nvPr/>
          </p:nvCxnSpPr>
          <p:spPr>
            <a:xfrm flipV="1">
              <a:off x="2190570" y="2609967"/>
              <a:ext cx="61013" cy="186734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0" name="Straight Connector 229"/>
            <p:cNvCxnSpPr>
              <a:stCxn id="223" idx="3"/>
              <a:endCxn id="225" idx="0"/>
            </p:cNvCxnSpPr>
            <p:nvPr/>
          </p:nvCxnSpPr>
          <p:spPr>
            <a:xfrm flipV="1">
              <a:off x="2024658" y="2270833"/>
              <a:ext cx="226925" cy="171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1" name="Straight Connector 230"/>
            <p:cNvCxnSpPr>
              <a:stCxn id="222" idx="0"/>
              <a:endCxn id="223" idx="1"/>
            </p:cNvCxnSpPr>
            <p:nvPr/>
          </p:nvCxnSpPr>
          <p:spPr>
            <a:xfrm flipV="1">
              <a:off x="1575149" y="2288000"/>
              <a:ext cx="140828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232" name="Group 231"/>
          <p:cNvGrpSpPr/>
          <p:nvPr/>
        </p:nvGrpSpPr>
        <p:grpSpPr>
          <a:xfrm>
            <a:off x="3604575" y="2609967"/>
            <a:ext cx="1328550" cy="1334988"/>
            <a:chOff x="1420808" y="2118433"/>
            <a:chExt cx="985115" cy="847835"/>
          </a:xfrm>
        </p:grpSpPr>
        <p:pic>
          <p:nvPicPr>
            <p:cNvPr id="233" name="Picture 2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808" y="2457567"/>
              <a:ext cx="308681" cy="339134"/>
            </a:xfrm>
            <a:prstGeom prst="rect">
              <a:avLst/>
            </a:prstGeom>
          </p:spPr>
        </p:pic>
        <p:pic>
          <p:nvPicPr>
            <p:cNvPr id="234" name="Picture 2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977" y="2118433"/>
              <a:ext cx="308681" cy="339134"/>
            </a:xfrm>
            <a:prstGeom prst="rect">
              <a:avLst/>
            </a:prstGeom>
          </p:spPr>
        </p:pic>
        <p:pic>
          <p:nvPicPr>
            <p:cNvPr id="235" name="Picture 23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1889" y="2627134"/>
              <a:ext cx="308681" cy="339134"/>
            </a:xfrm>
            <a:prstGeom prst="rect">
              <a:avLst/>
            </a:prstGeom>
          </p:spPr>
        </p:pic>
        <p:pic>
          <p:nvPicPr>
            <p:cNvPr id="236" name="Picture 2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7242" y="2270833"/>
              <a:ext cx="308681" cy="339134"/>
            </a:xfrm>
            <a:prstGeom prst="rect">
              <a:avLst/>
            </a:prstGeom>
          </p:spPr>
        </p:pic>
        <p:cxnSp>
          <p:nvCxnSpPr>
            <p:cNvPr id="237" name="Straight Connector 236"/>
            <p:cNvCxnSpPr>
              <a:stCxn id="233" idx="3"/>
              <a:endCxn id="236" idx="1"/>
            </p:cNvCxnSpPr>
            <p:nvPr/>
          </p:nvCxnSpPr>
          <p:spPr>
            <a:xfrm flipV="1">
              <a:off x="1729489" y="2440400"/>
              <a:ext cx="367753" cy="186734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8" name="Straight Connector 237"/>
            <p:cNvCxnSpPr>
              <a:stCxn id="234" idx="2"/>
              <a:endCxn id="235" idx="0"/>
            </p:cNvCxnSpPr>
            <p:nvPr/>
          </p:nvCxnSpPr>
          <p:spPr>
            <a:xfrm>
              <a:off x="1870318" y="2457567"/>
              <a:ext cx="165912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9" name="Straight Connector 238"/>
            <p:cNvCxnSpPr>
              <a:stCxn id="233" idx="3"/>
              <a:endCxn id="235" idx="1"/>
            </p:cNvCxnSpPr>
            <p:nvPr/>
          </p:nvCxnSpPr>
          <p:spPr>
            <a:xfrm>
              <a:off x="1729489" y="2627134"/>
              <a:ext cx="152400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0" name="Straight Connector 239"/>
            <p:cNvCxnSpPr>
              <a:stCxn id="235" idx="3"/>
              <a:endCxn id="236" idx="2"/>
            </p:cNvCxnSpPr>
            <p:nvPr/>
          </p:nvCxnSpPr>
          <p:spPr>
            <a:xfrm flipV="1">
              <a:off x="2190570" y="2609967"/>
              <a:ext cx="61013" cy="186734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1" name="Straight Connector 240"/>
            <p:cNvCxnSpPr>
              <a:stCxn id="234" idx="3"/>
              <a:endCxn id="236" idx="0"/>
            </p:cNvCxnSpPr>
            <p:nvPr/>
          </p:nvCxnSpPr>
          <p:spPr>
            <a:xfrm flipV="1">
              <a:off x="2024658" y="2270833"/>
              <a:ext cx="226925" cy="171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2" name="Straight Connector 241"/>
            <p:cNvCxnSpPr>
              <a:stCxn id="233" idx="0"/>
              <a:endCxn id="234" idx="1"/>
            </p:cNvCxnSpPr>
            <p:nvPr/>
          </p:nvCxnSpPr>
          <p:spPr>
            <a:xfrm flipV="1">
              <a:off x="1575149" y="2288000"/>
              <a:ext cx="140828" cy="169567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243" name="Left Arrow 242"/>
          <p:cNvSpPr/>
          <p:nvPr/>
        </p:nvSpPr>
        <p:spPr>
          <a:xfrm rot="7651528" flipH="1">
            <a:off x="4365710" y="2374278"/>
            <a:ext cx="590129" cy="333942"/>
          </a:xfrm>
          <a:prstGeom prst="leftArrow">
            <a:avLst>
              <a:gd name="adj1" fmla="val 40844"/>
              <a:gd name="adj2" fmla="val 53036"/>
            </a:avLst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4" name="Left Arrow 243"/>
          <p:cNvSpPr/>
          <p:nvPr/>
        </p:nvSpPr>
        <p:spPr>
          <a:xfrm rot="7651528">
            <a:off x="3511887" y="3813931"/>
            <a:ext cx="635462" cy="314814"/>
          </a:xfrm>
          <a:prstGeom prst="leftArrow">
            <a:avLst>
              <a:gd name="adj1" fmla="val 40844"/>
              <a:gd name="adj2" fmla="val 53036"/>
            </a:avLst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" name="Left Arrow 244"/>
          <p:cNvSpPr/>
          <p:nvPr/>
        </p:nvSpPr>
        <p:spPr>
          <a:xfrm rot="1515718">
            <a:off x="4727611" y="3520551"/>
            <a:ext cx="742851" cy="314814"/>
          </a:xfrm>
          <a:prstGeom prst="leftArrow">
            <a:avLst>
              <a:gd name="adj1" fmla="val 40844"/>
              <a:gd name="adj2" fmla="val 53036"/>
            </a:avLst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6" name="Left Arrow 245"/>
          <p:cNvSpPr/>
          <p:nvPr/>
        </p:nvSpPr>
        <p:spPr>
          <a:xfrm rot="12180419">
            <a:off x="2918722" y="2631066"/>
            <a:ext cx="731203" cy="331269"/>
          </a:xfrm>
          <a:prstGeom prst="leftArrow">
            <a:avLst>
              <a:gd name="adj1" fmla="val 40844"/>
              <a:gd name="adj2" fmla="val 53036"/>
            </a:avLst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7" name="TextBox 246"/>
          <p:cNvSpPr txBox="1"/>
          <p:nvPr/>
        </p:nvSpPr>
        <p:spPr>
          <a:xfrm>
            <a:off x="4020870" y="4012505"/>
            <a:ext cx="1454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Parameter server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8" name="Multiply 247"/>
          <p:cNvSpPr/>
          <p:nvPr/>
        </p:nvSpPr>
        <p:spPr>
          <a:xfrm>
            <a:off x="2833342" y="4131689"/>
            <a:ext cx="1061879" cy="1041246"/>
          </a:xfrm>
          <a:prstGeom prst="mathMultiply">
            <a:avLst>
              <a:gd name="adj1" fmla="val 10545"/>
            </a:avLst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9" name="TextBox 248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7078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5" y="855865"/>
            <a:ext cx="8229600" cy="4570412"/>
          </a:xfrm>
        </p:spPr>
        <p:txBody>
          <a:bodyPr/>
          <a:lstStyle/>
          <a:p>
            <a:pPr>
              <a:spcBef>
                <a:spcPts val="600"/>
              </a:spcBef>
              <a:buNone/>
            </a:pPr>
            <a:r>
              <a:rPr lang="en-US" sz="2000" b="0" dirty="0" smtClean="0"/>
              <a:t>What features can we learn if we train a massive model on a massive amount of data.  Can we learn a “grandmother cell”?</a:t>
            </a:r>
          </a:p>
          <a:p>
            <a:pPr>
              <a:spcBef>
                <a:spcPts val="600"/>
              </a:spcBef>
            </a:pPr>
            <a:r>
              <a:rPr lang="en-US" sz="2000" b="0" dirty="0" smtClean="0"/>
              <a:t>Train on 10 million images (YouTube)</a:t>
            </a:r>
          </a:p>
          <a:p>
            <a:pPr>
              <a:spcBef>
                <a:spcPts val="600"/>
              </a:spcBef>
            </a:pPr>
            <a:r>
              <a:rPr lang="en-US" sz="2000" b="0" dirty="0" smtClean="0"/>
              <a:t>1000 machines (16,000 cores) for 1 week. </a:t>
            </a:r>
          </a:p>
          <a:p>
            <a:pPr>
              <a:spcBef>
                <a:spcPts val="600"/>
              </a:spcBef>
            </a:pPr>
            <a:r>
              <a:rPr lang="en-US" sz="2000" b="0" dirty="0" smtClean="0"/>
              <a:t>1.15 billion parameters</a:t>
            </a:r>
          </a:p>
          <a:p>
            <a:pPr>
              <a:spcBef>
                <a:spcPts val="600"/>
              </a:spcBef>
            </a:pPr>
            <a:r>
              <a:rPr lang="en-US" sz="2000" b="0" dirty="0" smtClean="0"/>
              <a:t>Test on novel images</a:t>
            </a:r>
            <a:endParaRPr lang="en-US" sz="2000" b="0" dirty="0"/>
          </a:p>
        </p:txBody>
      </p:sp>
      <p:pic>
        <p:nvPicPr>
          <p:cNvPr id="2672642" name="Picture 2" descr="C:\Users\ang\Desktop\Nonam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285" y="3313785"/>
            <a:ext cx="3463446" cy="2880375"/>
          </a:xfrm>
          <a:prstGeom prst="rect">
            <a:avLst/>
          </a:prstGeom>
          <a:noFill/>
        </p:spPr>
      </p:pic>
      <p:pic>
        <p:nvPicPr>
          <p:cNvPr id="2672643" name="Picture 3" descr="C:\Users\ang\Desktop\Noname.png"/>
          <p:cNvPicPr>
            <a:picLocks noChangeAspect="1" noChangeArrowheads="1"/>
          </p:cNvPicPr>
          <p:nvPr/>
        </p:nvPicPr>
        <p:blipFill>
          <a:blip r:embed="rId3" cstate="print"/>
          <a:srcRect r="40164" b="43821"/>
          <a:stretch>
            <a:fillRect/>
          </a:stretch>
        </p:blipFill>
        <p:spPr bwMode="auto">
          <a:xfrm>
            <a:off x="4687215" y="3275379"/>
            <a:ext cx="3945758" cy="291878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15550" y="6309375"/>
            <a:ext cx="7073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Training set (YouTube)                           Test set (FITW + ImageNet)</a:t>
            </a:r>
          </a:p>
        </p:txBody>
      </p:sp>
    </p:spTree>
    <p:extLst>
      <p:ext uri="{BB962C8B-B14F-4D97-AF65-F5344CB8AC3E}">
        <p14:creationId xmlns:p14="http://schemas.microsoft.com/office/powerpoint/2010/main" val="102072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neuron</a:t>
            </a:r>
            <a:endParaRPr lang="en-US" dirty="0"/>
          </a:p>
        </p:txBody>
      </p:sp>
      <p:pic>
        <p:nvPicPr>
          <p:cNvPr id="4" name="Picture 2" descr="http://www.nvidia.com/docs/IO/35375/geforce_7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17535" y="2814520"/>
            <a:ext cx="1728225" cy="128752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179130" y="4696365"/>
            <a:ext cx="3582712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[Raina, Madhavan and Ng, 2008]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lum bright="-3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50" y="1916063"/>
            <a:ext cx="4254435" cy="31908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7063" y="1511300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Top Stimuli from the test set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 descr="averaged_fac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31" y="1880632"/>
            <a:ext cx="4127500" cy="32561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99097" y="1529231"/>
            <a:ext cx="4277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Optimal stimulus by numerical optimization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03355" y="2968140"/>
            <a:ext cx="502920" cy="4846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3266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000" y="151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 descr="balanced_histograms_black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2" t="8104" r="9608" b="11022"/>
          <a:stretch/>
        </p:blipFill>
        <p:spPr>
          <a:xfrm>
            <a:off x="1777996" y="1269998"/>
            <a:ext cx="5567082" cy="44192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25059" y="1526241"/>
            <a:ext cx="2021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Random distractors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67510" y="2256117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Faces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47200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Invariance properties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54000" y="151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" name="Picture 29" descr="translation_invariance_horizontal_black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2" t="8215" r="9325" b="20222"/>
          <a:stretch/>
        </p:blipFill>
        <p:spPr>
          <a:xfrm>
            <a:off x="567765" y="1389528"/>
            <a:ext cx="2764117" cy="1972237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>
            <a:off x="567765" y="3361765"/>
            <a:ext cx="2879832" cy="0"/>
          </a:xfrm>
          <a:prstGeom prst="line">
            <a:avLst/>
          </a:prstGeom>
          <a:noFill/>
          <a:ln w="34925" cap="flat" cmpd="sng" algn="ctr">
            <a:solidFill>
              <a:srgbClr val="F7964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2" name="Straight Connector 31"/>
          <p:cNvCxnSpPr/>
          <p:nvPr/>
        </p:nvCxnSpPr>
        <p:spPr>
          <a:xfrm flipV="1">
            <a:off x="585695" y="1072776"/>
            <a:ext cx="0" cy="2288989"/>
          </a:xfrm>
          <a:prstGeom prst="line">
            <a:avLst/>
          </a:prstGeom>
          <a:noFill/>
          <a:ln w="34925" cap="flat" cmpd="sng" algn="ctr">
            <a:solidFill>
              <a:srgbClr val="F7964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3" name="TextBox 32"/>
          <p:cNvSpPr txBox="1"/>
          <p:nvPr/>
        </p:nvSpPr>
        <p:spPr>
          <a:xfrm rot="16200000">
            <a:off x="-602669" y="2064871"/>
            <a:ext cx="181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response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34701" y="3405380"/>
            <a:ext cx="1614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Horizontal shift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5" name="Picture 34" descr="translation_invariance_vertical_black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0" t="8456" r="9871" b="15923"/>
          <a:stretch/>
        </p:blipFill>
        <p:spPr>
          <a:xfrm>
            <a:off x="5423644" y="1340893"/>
            <a:ext cx="2704860" cy="2064487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5368200" y="3349813"/>
            <a:ext cx="2879832" cy="0"/>
          </a:xfrm>
          <a:prstGeom prst="line">
            <a:avLst/>
          </a:prstGeom>
          <a:noFill/>
          <a:ln w="34925" cap="flat" cmpd="sng" algn="ctr">
            <a:solidFill>
              <a:srgbClr val="F7964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7" name="Straight Connector 36"/>
          <p:cNvCxnSpPr/>
          <p:nvPr/>
        </p:nvCxnSpPr>
        <p:spPr>
          <a:xfrm flipV="1">
            <a:off x="5368200" y="1072776"/>
            <a:ext cx="0" cy="2288989"/>
          </a:xfrm>
          <a:prstGeom prst="line">
            <a:avLst/>
          </a:prstGeom>
          <a:noFill/>
          <a:ln w="34925" cap="flat" cmpd="sng" algn="ctr">
            <a:solidFill>
              <a:srgbClr val="F7964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8" name="TextBox 37"/>
          <p:cNvSpPr txBox="1"/>
          <p:nvPr/>
        </p:nvSpPr>
        <p:spPr>
          <a:xfrm>
            <a:off x="5963670" y="3408370"/>
            <a:ext cx="1354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Vertical shift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 rot="16200000">
            <a:off x="4121727" y="2064872"/>
            <a:ext cx="181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response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0" name="Picture 39" descr="rotation3d_invariance_black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8" t="8805" r="9871" b="17324"/>
          <a:stretch/>
        </p:blipFill>
        <p:spPr>
          <a:xfrm>
            <a:off x="630518" y="4168594"/>
            <a:ext cx="2861902" cy="2126272"/>
          </a:xfrm>
          <a:prstGeom prst="rect">
            <a:avLst/>
          </a:prstGeom>
        </p:spPr>
      </p:pic>
      <p:cxnSp>
        <p:nvCxnSpPr>
          <p:cNvPr id="41" name="Straight Connector 40"/>
          <p:cNvCxnSpPr/>
          <p:nvPr/>
        </p:nvCxnSpPr>
        <p:spPr>
          <a:xfrm>
            <a:off x="567765" y="6312794"/>
            <a:ext cx="2879832" cy="0"/>
          </a:xfrm>
          <a:prstGeom prst="line">
            <a:avLst/>
          </a:prstGeom>
          <a:noFill/>
          <a:ln w="34925" cap="flat" cmpd="sng" algn="ctr">
            <a:solidFill>
              <a:srgbClr val="F7964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2" name="Straight Connector 41"/>
          <p:cNvCxnSpPr/>
          <p:nvPr/>
        </p:nvCxnSpPr>
        <p:spPr>
          <a:xfrm flipV="1">
            <a:off x="567765" y="4023805"/>
            <a:ext cx="0" cy="2288989"/>
          </a:xfrm>
          <a:prstGeom prst="line">
            <a:avLst/>
          </a:prstGeom>
          <a:noFill/>
          <a:ln w="34925" cap="flat" cmpd="sng" algn="ctr">
            <a:solidFill>
              <a:srgbClr val="F7964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3" name="TextBox 42"/>
          <p:cNvSpPr txBox="1"/>
          <p:nvPr/>
        </p:nvSpPr>
        <p:spPr>
          <a:xfrm>
            <a:off x="988276" y="6325318"/>
            <a:ext cx="1818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3D rotation angle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 rot="16200000">
            <a:off x="4121728" y="4996297"/>
            <a:ext cx="181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response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128654" y="5747960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90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163565" y="2934253"/>
            <a:ext cx="111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+15 pixels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354164" y="5593176"/>
            <a:ext cx="306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Calibri"/>
              </a:rPr>
              <a:t>o</a:t>
            </a:r>
          </a:p>
        </p:txBody>
      </p:sp>
      <p:pic>
        <p:nvPicPr>
          <p:cNvPr id="48" name="Picture 47" descr="scale_invariance_black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6" t="8025" r="10133" b="17104"/>
          <a:stretch/>
        </p:blipFill>
        <p:spPr>
          <a:xfrm>
            <a:off x="5319051" y="3993923"/>
            <a:ext cx="2967208" cy="2288989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5368200" y="6341331"/>
            <a:ext cx="2879832" cy="0"/>
          </a:xfrm>
          <a:prstGeom prst="line">
            <a:avLst/>
          </a:prstGeom>
          <a:noFill/>
          <a:ln w="34925" cap="flat" cmpd="sng" algn="ctr">
            <a:solidFill>
              <a:srgbClr val="F7964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0" name="Straight Connector 49"/>
          <p:cNvCxnSpPr/>
          <p:nvPr/>
        </p:nvCxnSpPr>
        <p:spPr>
          <a:xfrm flipV="1">
            <a:off x="5368200" y="4052342"/>
            <a:ext cx="0" cy="2288989"/>
          </a:xfrm>
          <a:prstGeom prst="line">
            <a:avLst/>
          </a:prstGeom>
          <a:noFill/>
          <a:ln w="34925" cap="flat" cmpd="sng" algn="ctr">
            <a:solidFill>
              <a:srgbClr val="F79646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1" name="TextBox 50"/>
          <p:cNvSpPr txBox="1"/>
          <p:nvPr/>
        </p:nvSpPr>
        <p:spPr>
          <a:xfrm rot="16200000">
            <a:off x="-602668" y="5044111"/>
            <a:ext cx="181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response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337195" y="6373133"/>
            <a:ext cx="127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Scale factor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038858" y="5955138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1.6x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567590" y="2891330"/>
            <a:ext cx="111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+15 pixels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6347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 neuron</a:t>
            </a:r>
            <a:endParaRPr lang="en-US" dirty="0"/>
          </a:p>
        </p:txBody>
      </p:sp>
      <p:pic>
        <p:nvPicPr>
          <p:cNvPr id="4" name="Picture 2" descr="http://www.nvidia.com/docs/IO/35375/geforce_7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17535" y="2814520"/>
            <a:ext cx="1728225" cy="128752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179130" y="4696365"/>
            <a:ext cx="3582712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[Raina, Madhavan and Ng, 2008]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4000" y="151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7063" y="1511300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Top Stimuli from the test set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96855" y="1499349"/>
            <a:ext cx="3484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Average of top stimuli from test set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74" y="2000306"/>
            <a:ext cx="3958839" cy="2969129"/>
          </a:xfrm>
          <a:prstGeom prst="rect">
            <a:avLst/>
          </a:prstGeom>
        </p:spPr>
      </p:pic>
      <p:pic>
        <p:nvPicPr>
          <p:cNvPr id="15" name="Picture 14" descr="averaged_catface2.png"/>
          <p:cNvPicPr>
            <a:picLocks noChangeAspect="1"/>
          </p:cNvPicPr>
          <p:nvPr/>
        </p:nvPicPr>
        <p:blipFill>
          <a:blip r:embed="rId5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98" y="2123230"/>
            <a:ext cx="3862642" cy="3041276"/>
          </a:xfrm>
          <a:prstGeom prst="rect">
            <a:avLst/>
          </a:prstGeom>
        </p:spPr>
      </p:pic>
      <p:pic>
        <p:nvPicPr>
          <p:cNvPr id="23255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735" y="1931205"/>
            <a:ext cx="3687410" cy="318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6644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01647" y="358149"/>
            <a:ext cx="3555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 smtClean="0">
                <a:solidFill>
                  <a:prstClr val="white"/>
                </a:solidFill>
                <a:latin typeface="Calibri"/>
              </a:rPr>
              <a:t>ImageNet</a:t>
            </a: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 classification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9208" y="1385389"/>
            <a:ext cx="7750263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20,000 categories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16,000,000 images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2800" dirty="0" smtClean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Others: Hand-engineered features (SIFT, HOG, LBP),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Spatial pyramid,  </a:t>
            </a:r>
            <a:r>
              <a:rPr lang="en-US" sz="2800" dirty="0" err="1" smtClean="0">
                <a:solidFill>
                  <a:prstClr val="white"/>
                </a:solidFill>
                <a:latin typeface="Calibri"/>
              </a:rPr>
              <a:t>SparseCoding</a:t>
            </a: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/Compression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</a:p>
        </p:txBody>
      </p:sp>
    </p:spTree>
    <p:extLst>
      <p:ext uri="{BB962C8B-B14F-4D97-AF65-F5344CB8AC3E}">
        <p14:creationId xmlns:p14="http://schemas.microsoft.com/office/powerpoint/2010/main" val="97529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</a:t>
            </a:r>
            <a:endParaRPr lang="en-US" dirty="0"/>
          </a:p>
        </p:txBody>
      </p:sp>
      <p:pic>
        <p:nvPicPr>
          <p:cNvPr id="33" name="Picture 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1752602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4" name="Text Box 572"/>
          <p:cNvSpPr txBox="1">
            <a:spLocks noChangeArrowheads="1"/>
          </p:cNvSpPr>
          <p:nvPr/>
        </p:nvSpPr>
        <p:spPr bwMode="auto">
          <a:xfrm>
            <a:off x="703987" y="2753381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rot="5400000" flipH="1" flipV="1">
            <a:off x="-129382" y="5237956"/>
            <a:ext cx="1943100" cy="158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>
          <a:xfrm>
            <a:off x="728662" y="6134100"/>
            <a:ext cx="2325688" cy="158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grpSp>
        <p:nvGrpSpPr>
          <p:cNvPr id="3" name="Group 50"/>
          <p:cNvGrpSpPr/>
          <p:nvPr/>
        </p:nvGrpSpPr>
        <p:grpSpPr>
          <a:xfrm>
            <a:off x="3181350" y="3200397"/>
            <a:ext cx="2438400" cy="838200"/>
            <a:chOff x="2743200" y="2785240"/>
            <a:chExt cx="2438400" cy="838200"/>
          </a:xfrm>
        </p:grpSpPr>
        <p:sp>
          <p:nvSpPr>
            <p:cNvPr id="49" name="Plus 48"/>
            <p:cNvSpPr>
              <a:spLocks/>
            </p:cNvSpPr>
            <p:nvPr/>
          </p:nvSpPr>
          <p:spPr>
            <a:xfrm>
              <a:off x="2832540" y="2948400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0" name="Text Box 572"/>
            <p:cNvSpPr txBox="1">
              <a:spLocks noChangeArrowheads="1"/>
            </p:cNvSpPr>
            <p:nvPr/>
          </p:nvSpPr>
          <p:spPr bwMode="auto">
            <a:xfrm>
              <a:off x="3061140" y="2876490"/>
              <a:ext cx="1379352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Minus 50"/>
            <p:cNvSpPr/>
            <p:nvPr/>
          </p:nvSpPr>
          <p:spPr>
            <a:xfrm>
              <a:off x="2870640" y="3276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 Box 572"/>
            <p:cNvSpPr txBox="1">
              <a:spLocks noChangeArrowheads="1"/>
            </p:cNvSpPr>
            <p:nvPr/>
          </p:nvSpPr>
          <p:spPr bwMode="auto">
            <a:xfrm>
              <a:off x="3061140" y="3181291"/>
              <a:ext cx="2107115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“Non”-Motorbikes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43200" y="2785240"/>
              <a:ext cx="2438400" cy="8382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54" name="AutoShape 4"/>
          <p:cNvSpPr>
            <a:spLocks noChangeArrowheads="1"/>
          </p:cNvSpPr>
          <p:nvPr/>
        </p:nvSpPr>
        <p:spPr bwMode="auto">
          <a:xfrm>
            <a:off x="7296150" y="182880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Learning</a:t>
            </a:r>
          </a:p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algorithm</a:t>
            </a:r>
          </a:p>
        </p:txBody>
      </p:sp>
      <p:sp>
        <p:nvSpPr>
          <p:cNvPr id="55" name="Text Box 572"/>
          <p:cNvSpPr txBox="1">
            <a:spLocks noChangeArrowheads="1"/>
          </p:cNvSpPr>
          <p:nvPr/>
        </p:nvSpPr>
        <p:spPr bwMode="auto">
          <a:xfrm>
            <a:off x="2399944" y="6153090"/>
            <a:ext cx="857565" cy="40008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1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6" name="Text Box 572"/>
          <p:cNvSpPr txBox="1">
            <a:spLocks noChangeArrowheads="1"/>
          </p:cNvSpPr>
          <p:nvPr/>
        </p:nvSpPr>
        <p:spPr bwMode="auto">
          <a:xfrm>
            <a:off x="346117" y="4419621"/>
            <a:ext cx="492400" cy="76525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vert270"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2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48" name="Plus 47"/>
          <p:cNvSpPr>
            <a:spLocks/>
          </p:cNvSpPr>
          <p:nvPr/>
        </p:nvSpPr>
        <p:spPr>
          <a:xfrm>
            <a:off x="2598066" y="542606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62" name="Plus 61"/>
          <p:cNvSpPr>
            <a:spLocks/>
          </p:cNvSpPr>
          <p:nvPr/>
        </p:nvSpPr>
        <p:spPr>
          <a:xfrm>
            <a:off x="1269170" y="443830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64" name="Minus 63"/>
          <p:cNvSpPr/>
          <p:nvPr/>
        </p:nvSpPr>
        <p:spPr>
          <a:xfrm>
            <a:off x="1249950" y="53117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Minus 65"/>
          <p:cNvSpPr/>
          <p:nvPr/>
        </p:nvSpPr>
        <p:spPr>
          <a:xfrm>
            <a:off x="2392326" y="4733839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Plus 26"/>
          <p:cNvSpPr>
            <a:spLocks/>
          </p:cNvSpPr>
          <p:nvPr/>
        </p:nvSpPr>
        <p:spPr>
          <a:xfrm>
            <a:off x="2038350" y="5197195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28" name="Plus 27"/>
          <p:cNvSpPr>
            <a:spLocks/>
          </p:cNvSpPr>
          <p:nvPr/>
        </p:nvSpPr>
        <p:spPr>
          <a:xfrm>
            <a:off x="2057316" y="433986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29" name="Plus 28"/>
          <p:cNvSpPr>
            <a:spLocks/>
          </p:cNvSpPr>
          <p:nvPr/>
        </p:nvSpPr>
        <p:spPr>
          <a:xfrm>
            <a:off x="1482090" y="512497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30" name="Plus 29"/>
          <p:cNvSpPr>
            <a:spLocks/>
          </p:cNvSpPr>
          <p:nvPr/>
        </p:nvSpPr>
        <p:spPr>
          <a:xfrm>
            <a:off x="1345200" y="568630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32" name="Minus 31"/>
          <p:cNvSpPr/>
          <p:nvPr/>
        </p:nvSpPr>
        <p:spPr>
          <a:xfrm>
            <a:off x="1592850" y="45537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Minus 36"/>
          <p:cNvSpPr/>
          <p:nvPr/>
        </p:nvSpPr>
        <p:spPr>
          <a:xfrm>
            <a:off x="1973850" y="558370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Minus 39"/>
          <p:cNvSpPr/>
          <p:nvPr/>
        </p:nvSpPr>
        <p:spPr>
          <a:xfrm>
            <a:off x="1516650" y="4915335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Minus 40"/>
          <p:cNvSpPr/>
          <p:nvPr/>
        </p:nvSpPr>
        <p:spPr>
          <a:xfrm>
            <a:off x="2875550" y="56546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Minus 41"/>
          <p:cNvSpPr/>
          <p:nvPr/>
        </p:nvSpPr>
        <p:spPr>
          <a:xfrm>
            <a:off x="2381166" y="530414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2"/>
          <p:cNvGrpSpPr/>
          <p:nvPr/>
        </p:nvGrpSpPr>
        <p:grpSpPr>
          <a:xfrm>
            <a:off x="2114550" y="1828800"/>
            <a:ext cx="5010658" cy="829527"/>
            <a:chOff x="2114550" y="1828800"/>
            <a:chExt cx="5010658" cy="829527"/>
          </a:xfrm>
        </p:grpSpPr>
        <p:cxnSp>
          <p:nvCxnSpPr>
            <p:cNvPr id="43" name="Straight Arrow Connector 42"/>
            <p:cNvCxnSpPr/>
            <p:nvPr/>
          </p:nvCxnSpPr>
          <p:spPr>
            <a:xfrm rot="10800000" flipV="1">
              <a:off x="2114550" y="2171702"/>
              <a:ext cx="1295400" cy="1589"/>
            </a:xfrm>
            <a:prstGeom prst="straightConnector1">
              <a:avLst/>
            </a:prstGeom>
            <a:noFill/>
            <a:ln w="38100" cap="flat" cmpd="sng" algn="ctr">
              <a:solidFill>
                <a:srgbClr val="4F81BD"/>
              </a:solidFill>
              <a:prstDash val="solid"/>
              <a:head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44" name="Straight Arrow Connector 43"/>
            <p:cNvCxnSpPr/>
            <p:nvPr/>
          </p:nvCxnSpPr>
          <p:spPr>
            <a:xfrm rot="10800000" flipV="1">
              <a:off x="5829808" y="2171702"/>
              <a:ext cx="1295400" cy="1589"/>
            </a:xfrm>
            <a:prstGeom prst="straightConnector1">
              <a:avLst/>
            </a:prstGeom>
            <a:noFill/>
            <a:ln w="38100" cap="flat" cmpd="sng" algn="ctr">
              <a:solidFill>
                <a:srgbClr val="4F81BD"/>
              </a:solidFill>
              <a:prstDash val="solid"/>
              <a:head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45" name="AutoShape 6"/>
            <p:cNvSpPr>
              <a:spLocks noChangeArrowheads="1"/>
            </p:cNvSpPr>
            <p:nvPr/>
          </p:nvSpPr>
          <p:spPr bwMode="auto">
            <a:xfrm>
              <a:off x="3562350" y="1828800"/>
              <a:ext cx="2057398" cy="829527"/>
            </a:xfrm>
            <a:prstGeom prst="roundRect">
              <a:avLst>
                <a:gd name="adj" fmla="val 171"/>
              </a:avLst>
            </a:prstGeom>
            <a:solidFill>
              <a:srgbClr val="FFFFC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1597" tIns="40798" rIns="81597" bIns="40798" anchor="ctr" anchorCtr="1"/>
            <a:lstStyle/>
            <a:p>
              <a:pPr marL="0" marR="0" lvl="0" indent="0" algn="ctr" defTabSz="407303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45000"/>
                <a:buFontTx/>
                <a:buNone/>
                <a:tabLst>
                  <a:tab pos="656292" algn="l"/>
                  <a:tab pos="1312581" algn="l"/>
                </a:tabLst>
                <a:defRPr/>
              </a:pPr>
              <a:r>
                <a:rPr kumimoji="0" lang="en-GB" sz="22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charset="0"/>
                </a:rPr>
                <a:t>Feature representation</a:t>
              </a:r>
            </a:p>
          </p:txBody>
        </p:sp>
      </p:grpSp>
      <p:grpSp>
        <p:nvGrpSpPr>
          <p:cNvPr id="5" name="Group 82"/>
          <p:cNvGrpSpPr/>
          <p:nvPr/>
        </p:nvGrpSpPr>
        <p:grpSpPr>
          <a:xfrm>
            <a:off x="1189518" y="1431940"/>
            <a:ext cx="1730736" cy="1289996"/>
            <a:chOff x="1284767" y="1431938"/>
            <a:chExt cx="1730735" cy="1289996"/>
          </a:xfrm>
        </p:grpSpPr>
        <p:sp>
          <p:nvSpPr>
            <p:cNvPr id="47" name="Rectangle 46"/>
            <p:cNvSpPr>
              <a:spLocks noChangeAspect="1"/>
            </p:cNvSpPr>
            <p:nvPr/>
          </p:nvSpPr>
          <p:spPr>
            <a:xfrm>
              <a:off x="1500965" y="2112334"/>
              <a:ext cx="609600" cy="609600"/>
            </a:xfrm>
            <a:prstGeom prst="rect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7" name="Rectangle 56"/>
            <p:cNvSpPr>
              <a:spLocks noChangeAspect="1"/>
            </p:cNvSpPr>
            <p:nvPr/>
          </p:nvSpPr>
          <p:spPr>
            <a:xfrm>
              <a:off x="1284767" y="1600200"/>
              <a:ext cx="609600" cy="609600"/>
            </a:xfrm>
            <a:prstGeom prst="rect">
              <a:avLst/>
            </a:prstGeom>
            <a:noFill/>
            <a:ln w="381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689499" y="1431938"/>
              <a:ext cx="1326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handlebars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106132" y="2308301"/>
              <a:ext cx="721671" cy="3539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wheel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181350" y="2763875"/>
            <a:ext cx="30091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E.g., Does it have Handlebars?  Wheels?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148075" y="4273910"/>
            <a:ext cx="2697943" cy="2299353"/>
            <a:chOff x="5127348" y="4253826"/>
            <a:chExt cx="2697943" cy="2299353"/>
          </a:xfrm>
        </p:grpSpPr>
        <p:cxnSp>
          <p:nvCxnSpPr>
            <p:cNvPr id="67" name="Straight Arrow Connector 66"/>
            <p:cNvCxnSpPr/>
            <p:nvPr/>
          </p:nvCxnSpPr>
          <p:spPr>
            <a:xfrm rot="5400000" flipH="1" flipV="1">
              <a:off x="4641559" y="5224582"/>
              <a:ext cx="194310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68" name="Straight Arrow Connector 67"/>
            <p:cNvCxnSpPr/>
            <p:nvPr/>
          </p:nvCxnSpPr>
          <p:spPr>
            <a:xfrm>
              <a:off x="5499603" y="6120726"/>
              <a:ext cx="2325688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sp>
          <p:nvSpPr>
            <p:cNvPr id="69" name="Text Box 572"/>
            <p:cNvSpPr txBox="1">
              <a:spLocks noChangeArrowheads="1"/>
            </p:cNvSpPr>
            <p:nvPr/>
          </p:nvSpPr>
          <p:spPr bwMode="auto">
            <a:xfrm>
              <a:off x="6079515" y="6153090"/>
              <a:ext cx="1497483" cy="400089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 lIns="91419" tIns="45710" rIns="91419" bIns="4571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Handlebars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Text Box 572"/>
            <p:cNvSpPr txBox="1">
              <a:spLocks noChangeArrowheads="1"/>
            </p:cNvSpPr>
            <p:nvPr/>
          </p:nvSpPr>
          <p:spPr bwMode="auto">
            <a:xfrm>
              <a:off x="5127348" y="4674539"/>
              <a:ext cx="492400" cy="948316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vert="vert270" wrap="none" lIns="91419" tIns="45710" rIns="91419" bIns="4571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Wheels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Plus 70"/>
            <p:cNvSpPr>
              <a:spLocks/>
            </p:cNvSpPr>
            <p:nvPr/>
          </p:nvSpPr>
          <p:spPr>
            <a:xfrm>
              <a:off x="7490780" y="5080415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72" name="Plus 71"/>
            <p:cNvSpPr>
              <a:spLocks/>
            </p:cNvSpPr>
            <p:nvPr/>
          </p:nvSpPr>
          <p:spPr>
            <a:xfrm>
              <a:off x="6586738" y="4330636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73" name="Minus 72"/>
            <p:cNvSpPr/>
            <p:nvPr/>
          </p:nvSpPr>
          <p:spPr>
            <a:xfrm>
              <a:off x="6020891" y="5298386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Minus 73"/>
            <p:cNvSpPr/>
            <p:nvPr/>
          </p:nvSpPr>
          <p:spPr>
            <a:xfrm>
              <a:off x="6663548" y="5521191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Plus 74"/>
            <p:cNvSpPr>
              <a:spLocks/>
            </p:cNvSpPr>
            <p:nvPr/>
          </p:nvSpPr>
          <p:spPr>
            <a:xfrm>
              <a:off x="7260350" y="4811580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76" name="Plus 75"/>
            <p:cNvSpPr>
              <a:spLocks/>
            </p:cNvSpPr>
            <p:nvPr/>
          </p:nvSpPr>
          <p:spPr>
            <a:xfrm>
              <a:off x="7337160" y="4465935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77" name="Plus 76"/>
            <p:cNvSpPr>
              <a:spLocks/>
            </p:cNvSpPr>
            <p:nvPr/>
          </p:nvSpPr>
          <p:spPr>
            <a:xfrm>
              <a:off x="6701953" y="4676281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78" name="Plus 77"/>
            <p:cNvSpPr>
              <a:spLocks/>
            </p:cNvSpPr>
            <p:nvPr/>
          </p:nvSpPr>
          <p:spPr>
            <a:xfrm>
              <a:off x="7009193" y="4945116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79" name="Minus 78"/>
            <p:cNvSpPr/>
            <p:nvPr/>
          </p:nvSpPr>
          <p:spPr>
            <a:xfrm>
              <a:off x="6216292" y="565466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Minus 79"/>
            <p:cNvSpPr/>
            <p:nvPr/>
          </p:nvSpPr>
          <p:spPr>
            <a:xfrm>
              <a:off x="6492250" y="588692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Minus 80"/>
            <p:cNvSpPr/>
            <p:nvPr/>
          </p:nvSpPr>
          <p:spPr>
            <a:xfrm>
              <a:off x="6300225" y="5234035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Minus 81"/>
            <p:cNvSpPr/>
            <p:nvPr/>
          </p:nvSpPr>
          <p:spPr>
            <a:xfrm>
              <a:off x="5762555" y="511882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Minus 82"/>
            <p:cNvSpPr/>
            <p:nvPr/>
          </p:nvSpPr>
          <p:spPr>
            <a:xfrm>
              <a:off x="6649541" y="5755586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9" name="Straight Connector 8"/>
          <p:cNvCxnSpPr/>
          <p:nvPr/>
        </p:nvCxnSpPr>
        <p:spPr bwMode="auto">
          <a:xfrm>
            <a:off x="9295815" y="3966670"/>
            <a:ext cx="2452037" cy="2085934"/>
          </a:xfrm>
          <a:prstGeom prst="line">
            <a:avLst/>
          </a:prstGeom>
          <a:noFill/>
          <a:ln w="38100" cap="flat" cmpd="sng" algn="ctr">
            <a:solidFill>
              <a:srgbClr val="CC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9" name="Text Box 572"/>
          <p:cNvSpPr txBox="1">
            <a:spLocks noChangeArrowheads="1"/>
          </p:cNvSpPr>
          <p:nvPr/>
        </p:nvSpPr>
        <p:spPr bwMode="auto">
          <a:xfrm>
            <a:off x="1249950" y="3699185"/>
            <a:ext cx="1338786" cy="3693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 smtClean="0">
                <a:solidFill>
                  <a:sysClr val="window" lastClr="FFFFFF"/>
                </a:solidFill>
              </a:rPr>
              <a:t>Raw image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60" name="Text Box 572"/>
          <p:cNvSpPr txBox="1">
            <a:spLocks noChangeArrowheads="1"/>
          </p:cNvSpPr>
          <p:nvPr/>
        </p:nvSpPr>
        <p:spPr bwMode="auto">
          <a:xfrm>
            <a:off x="6114814" y="3736240"/>
            <a:ext cx="1095130" cy="3693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 smtClean="0">
                <a:solidFill>
                  <a:sysClr val="window" lastClr="FFFFFF"/>
                </a:solidFill>
              </a:rPr>
              <a:t>Features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689979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0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5110" y="20657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4589" y="203805"/>
            <a:ext cx="1881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Best stimuli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Oval 48"/>
          <p:cNvSpPr>
            <a:spLocks noChangeArrowheads="1"/>
          </p:cNvSpPr>
          <p:nvPr/>
        </p:nvSpPr>
        <p:spPr bwMode="auto">
          <a:xfrm>
            <a:off x="8337507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620844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 bwMode="auto">
          <a:xfrm flipV="1">
            <a:off x="6852972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 bwMode="auto">
          <a:xfrm flipH="1" flipV="1">
            <a:off x="685297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 flipV="1">
            <a:off x="6852972" y="28354589"/>
            <a:ext cx="6572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 bwMode="auto">
          <a:xfrm flipV="1">
            <a:off x="7499084" y="28354589"/>
            <a:ext cx="11113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7510197" y="28354589"/>
            <a:ext cx="63500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 flipV="1">
            <a:off x="7499084" y="28354589"/>
            <a:ext cx="646113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 bwMode="auto">
          <a:xfrm flipV="1">
            <a:off x="8145197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814519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 flipV="1">
            <a:off x="814519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flipV="1">
            <a:off x="8789722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878972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 flipV="1">
            <a:off x="878972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 flipV="1">
            <a:off x="9435834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 flipH="1" flipV="1">
            <a:off x="9435834" y="28354589"/>
            <a:ext cx="54610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 flipV="1">
            <a:off x="6630152" y="26404608"/>
            <a:ext cx="6572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 flipV="1">
            <a:off x="7287377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7287377" y="26404608"/>
            <a:ext cx="63500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 bwMode="auto">
          <a:xfrm flipV="1">
            <a:off x="7287377" y="26404608"/>
            <a:ext cx="63500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 bwMode="auto">
          <a:xfrm flipV="1">
            <a:off x="7922377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 flipV="1">
            <a:off x="7922377" y="26404608"/>
            <a:ext cx="6445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 bwMode="auto">
          <a:xfrm flipV="1">
            <a:off x="8566902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7922377" y="26404608"/>
            <a:ext cx="6445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 bwMode="auto">
          <a:xfrm flipH="1" flipV="1">
            <a:off x="8566902" y="26404608"/>
            <a:ext cx="646112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23"/>
          <p:cNvSpPr>
            <a:spLocks noChangeArrowheads="1"/>
          </p:cNvSpPr>
          <p:nvPr/>
        </p:nvSpPr>
        <p:spPr bwMode="auto">
          <a:xfrm>
            <a:off x="7079414" y="25977570"/>
            <a:ext cx="458788" cy="458788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Oval 24"/>
          <p:cNvSpPr>
            <a:spLocks noChangeArrowheads="1"/>
          </p:cNvSpPr>
          <p:nvPr/>
        </p:nvSpPr>
        <p:spPr bwMode="auto">
          <a:xfrm>
            <a:off x="7188952" y="26087108"/>
            <a:ext cx="458787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23"/>
          <p:cNvSpPr>
            <a:spLocks noChangeArrowheads="1"/>
          </p:cNvSpPr>
          <p:nvPr/>
        </p:nvSpPr>
        <p:spPr bwMode="auto">
          <a:xfrm>
            <a:off x="7735052" y="25977570"/>
            <a:ext cx="460375" cy="458788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Oval 24"/>
          <p:cNvSpPr>
            <a:spLocks noChangeArrowheads="1"/>
          </p:cNvSpPr>
          <p:nvPr/>
        </p:nvSpPr>
        <p:spPr bwMode="auto">
          <a:xfrm>
            <a:off x="7844589" y="26087108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Oval 24"/>
          <p:cNvSpPr>
            <a:spLocks noChangeArrowheads="1"/>
          </p:cNvSpPr>
          <p:nvPr/>
        </p:nvSpPr>
        <p:spPr bwMode="auto">
          <a:xfrm>
            <a:off x="8446252" y="26087108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l 27"/>
          <p:cNvSpPr>
            <a:spLocks noChangeArrowheads="1"/>
          </p:cNvSpPr>
          <p:nvPr/>
        </p:nvSpPr>
        <p:spPr bwMode="auto">
          <a:xfrm>
            <a:off x="6645009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7" name="Oval 27"/>
          <p:cNvSpPr>
            <a:spLocks noChangeArrowheads="1"/>
          </p:cNvSpPr>
          <p:nvPr/>
        </p:nvSpPr>
        <p:spPr bwMode="auto">
          <a:xfrm>
            <a:off x="5989372" y="291324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8" name="Oval 27"/>
          <p:cNvSpPr>
            <a:spLocks noChangeArrowheads="1"/>
          </p:cNvSpPr>
          <p:nvPr/>
        </p:nvSpPr>
        <p:spPr bwMode="auto">
          <a:xfrm>
            <a:off x="7957872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9" name="Oval 27"/>
          <p:cNvSpPr>
            <a:spLocks noChangeArrowheads="1"/>
          </p:cNvSpPr>
          <p:nvPr/>
        </p:nvSpPr>
        <p:spPr bwMode="auto">
          <a:xfrm>
            <a:off x="7302234" y="291324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0" name="Oval 27"/>
          <p:cNvSpPr>
            <a:spLocks noChangeArrowheads="1"/>
          </p:cNvSpPr>
          <p:nvPr/>
        </p:nvSpPr>
        <p:spPr bwMode="auto">
          <a:xfrm>
            <a:off x="9216759" y="291324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1" name="Oval 27"/>
          <p:cNvSpPr>
            <a:spLocks noChangeArrowheads="1"/>
          </p:cNvSpPr>
          <p:nvPr/>
        </p:nvSpPr>
        <p:spPr bwMode="auto">
          <a:xfrm>
            <a:off x="8559534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2" name="Oval 28" descr="Large grid"/>
          <p:cNvSpPr>
            <a:spLocks noChangeArrowheads="1"/>
          </p:cNvSpPr>
          <p:nvPr/>
        </p:nvSpPr>
        <p:spPr bwMode="auto">
          <a:xfrm>
            <a:off x="7079296" y="277082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Oval 30" descr="Large grid"/>
          <p:cNvSpPr>
            <a:spLocks noChangeArrowheads="1"/>
          </p:cNvSpPr>
          <p:nvPr/>
        </p:nvSpPr>
        <p:spPr bwMode="auto">
          <a:xfrm>
            <a:off x="7180727" y="278329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Oval 31" descr="Large grid"/>
          <p:cNvSpPr>
            <a:spLocks noChangeArrowheads="1"/>
          </p:cNvSpPr>
          <p:nvPr/>
        </p:nvSpPr>
        <p:spPr bwMode="auto">
          <a:xfrm>
            <a:off x="7291277" y="279248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Oval 40" descr="20%"/>
          <p:cNvSpPr>
            <a:spLocks noChangeArrowheads="1"/>
          </p:cNvSpPr>
          <p:nvPr/>
        </p:nvSpPr>
        <p:spPr bwMode="auto">
          <a:xfrm>
            <a:off x="8391071" y="27727891"/>
            <a:ext cx="459520" cy="459459"/>
          </a:xfrm>
          <a:prstGeom prst="ellipse">
            <a:avLst/>
          </a:prstGeom>
          <a:pattFill prst="pct20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Oval 41" descr="20%"/>
          <p:cNvSpPr>
            <a:spLocks noChangeArrowheads="1"/>
          </p:cNvSpPr>
          <p:nvPr/>
        </p:nvSpPr>
        <p:spPr bwMode="auto">
          <a:xfrm>
            <a:off x="8501622" y="27852601"/>
            <a:ext cx="459520" cy="459459"/>
          </a:xfrm>
          <a:prstGeom prst="ellipse">
            <a:avLst/>
          </a:prstGeom>
          <a:pattFill prst="pct20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Oval 27"/>
          <p:cNvSpPr>
            <a:spLocks noChangeArrowheads="1"/>
          </p:cNvSpPr>
          <p:nvPr/>
        </p:nvSpPr>
        <p:spPr bwMode="auto">
          <a:xfrm>
            <a:off x="9818422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7790614" y="27399970"/>
            <a:ext cx="1641475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577"/>
          <p:cNvSpPr txBox="1">
            <a:spLocks noChangeArrowheads="1"/>
          </p:cNvSpPr>
          <p:nvPr/>
        </p:nvSpPr>
        <p:spPr bwMode="auto">
          <a:xfrm>
            <a:off x="7881587" y="26878679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Pooling Size = </a:t>
            </a:r>
            <a:r>
              <a:rPr lang="en-US" sz="3000" b="1" dirty="0" smtClean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 bwMode="auto">
          <a:xfrm>
            <a:off x="10018960" y="27672778"/>
            <a:ext cx="620712" cy="739775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81"/>
          <p:cNvSpPr txBox="1">
            <a:spLocks noChangeArrowheads="1"/>
          </p:cNvSpPr>
          <p:nvPr/>
        </p:nvSpPr>
        <p:spPr bwMode="auto">
          <a:xfrm>
            <a:off x="10845804" y="27421953"/>
            <a:ext cx="322984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o</a:t>
            </a:r>
            <a:r>
              <a:rPr lang="en-US" sz="3000" b="1" dirty="0" smtClean="0">
                <a:solidFill>
                  <a:srgbClr val="FF0000"/>
                </a:solidFill>
              </a:rPr>
              <a:t>f maps </a:t>
            </a:r>
            <a:r>
              <a:rPr lang="en-US" sz="3000" b="1" dirty="0">
                <a:solidFill>
                  <a:srgbClr val="FF0000"/>
                </a:solidFill>
              </a:rPr>
              <a:t>= </a:t>
            </a:r>
            <a:r>
              <a:rPr lang="en-US" sz="3000" b="1" dirty="0" smtClean="0">
                <a:solidFill>
                  <a:srgbClr val="FF0000"/>
                </a:solidFill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52" name="Oval 48"/>
          <p:cNvSpPr>
            <a:spLocks noChangeArrowheads="1"/>
          </p:cNvSpPr>
          <p:nvPr/>
        </p:nvSpPr>
        <p:spPr bwMode="auto">
          <a:xfrm>
            <a:off x="7079296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49"/>
          <p:cNvSpPr>
            <a:spLocks noChangeArrowheads="1"/>
          </p:cNvSpPr>
          <p:nvPr/>
        </p:nvSpPr>
        <p:spPr bwMode="auto">
          <a:xfrm>
            <a:off x="7188706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Oval 50"/>
          <p:cNvSpPr>
            <a:spLocks noChangeArrowheads="1"/>
          </p:cNvSpPr>
          <p:nvPr/>
        </p:nvSpPr>
        <p:spPr bwMode="auto">
          <a:xfrm>
            <a:off x="7298115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Oval 48"/>
          <p:cNvSpPr>
            <a:spLocks noChangeArrowheads="1"/>
          </p:cNvSpPr>
          <p:nvPr/>
        </p:nvSpPr>
        <p:spPr bwMode="auto">
          <a:xfrm>
            <a:off x="7735754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Oval 49"/>
          <p:cNvSpPr>
            <a:spLocks noChangeArrowheads="1"/>
          </p:cNvSpPr>
          <p:nvPr/>
        </p:nvSpPr>
        <p:spPr bwMode="auto">
          <a:xfrm>
            <a:off x="7845163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Oval 50"/>
          <p:cNvSpPr>
            <a:spLocks noChangeArrowheads="1"/>
          </p:cNvSpPr>
          <p:nvPr/>
        </p:nvSpPr>
        <p:spPr bwMode="auto">
          <a:xfrm>
            <a:off x="7954573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Oval 49"/>
          <p:cNvSpPr>
            <a:spLocks noChangeArrowheads="1"/>
          </p:cNvSpPr>
          <p:nvPr/>
        </p:nvSpPr>
        <p:spPr bwMode="auto">
          <a:xfrm>
            <a:off x="8446916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Oval 50"/>
          <p:cNvSpPr>
            <a:spLocks noChangeArrowheads="1"/>
          </p:cNvSpPr>
          <p:nvPr/>
        </p:nvSpPr>
        <p:spPr bwMode="auto">
          <a:xfrm>
            <a:off x="8556326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Oval 28" descr="Large grid"/>
          <p:cNvSpPr>
            <a:spLocks noChangeArrowheads="1"/>
          </p:cNvSpPr>
          <p:nvPr/>
        </p:nvSpPr>
        <p:spPr bwMode="auto">
          <a:xfrm>
            <a:off x="8392211" y="277082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Oval 30" descr="Large grid"/>
          <p:cNvSpPr>
            <a:spLocks noChangeArrowheads="1"/>
          </p:cNvSpPr>
          <p:nvPr/>
        </p:nvSpPr>
        <p:spPr bwMode="auto">
          <a:xfrm>
            <a:off x="8493642" y="278329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Oval 31" descr="Large grid"/>
          <p:cNvSpPr>
            <a:spLocks noChangeArrowheads="1"/>
          </p:cNvSpPr>
          <p:nvPr/>
        </p:nvSpPr>
        <p:spPr bwMode="auto">
          <a:xfrm>
            <a:off x="8604193" y="279248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Oval 36" descr="Wide downward diagonal"/>
          <p:cNvSpPr>
            <a:spLocks noChangeArrowheads="1"/>
          </p:cNvSpPr>
          <p:nvPr/>
        </p:nvSpPr>
        <p:spPr bwMode="auto">
          <a:xfrm>
            <a:off x="7078158" y="277125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Oval 37" descr="Wide downward diagonal"/>
          <p:cNvSpPr>
            <a:spLocks noChangeArrowheads="1"/>
          </p:cNvSpPr>
          <p:nvPr/>
        </p:nvSpPr>
        <p:spPr bwMode="auto">
          <a:xfrm>
            <a:off x="7188706" y="278372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Oval 38" descr="Wide downward diagonal"/>
          <p:cNvSpPr>
            <a:spLocks noChangeArrowheads="1"/>
          </p:cNvSpPr>
          <p:nvPr/>
        </p:nvSpPr>
        <p:spPr bwMode="auto">
          <a:xfrm>
            <a:off x="7296977" y="279291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Oval 36" descr="Wide downward diagonal"/>
          <p:cNvSpPr>
            <a:spLocks noChangeArrowheads="1"/>
          </p:cNvSpPr>
          <p:nvPr/>
        </p:nvSpPr>
        <p:spPr bwMode="auto">
          <a:xfrm>
            <a:off x="8391073" y="277125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Oval 37" descr="Wide downward diagonal"/>
          <p:cNvSpPr>
            <a:spLocks noChangeArrowheads="1"/>
          </p:cNvSpPr>
          <p:nvPr/>
        </p:nvSpPr>
        <p:spPr bwMode="auto">
          <a:xfrm>
            <a:off x="8501621" y="278372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Oval 38" descr="Wide downward diagonal"/>
          <p:cNvSpPr>
            <a:spLocks noChangeArrowheads="1"/>
          </p:cNvSpPr>
          <p:nvPr/>
        </p:nvSpPr>
        <p:spPr bwMode="auto">
          <a:xfrm>
            <a:off x="8609892" y="279291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9" name="Straight Connector 68"/>
          <p:cNvCxnSpPr/>
          <p:nvPr/>
        </p:nvCxnSpPr>
        <p:spPr bwMode="auto">
          <a:xfrm>
            <a:off x="6294172" y="30293339"/>
            <a:ext cx="4405652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577"/>
          <p:cNvSpPr txBox="1">
            <a:spLocks noChangeArrowheads="1"/>
          </p:cNvSpPr>
          <p:nvPr/>
        </p:nvSpPr>
        <p:spPr bwMode="auto">
          <a:xfrm>
            <a:off x="6970614" y="30383276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Image </a:t>
            </a:r>
            <a:r>
              <a:rPr lang="en-US" sz="3000" b="1" dirty="0">
                <a:solidFill>
                  <a:srgbClr val="FF0000"/>
                </a:solidFill>
              </a:rPr>
              <a:t>Size = </a:t>
            </a:r>
            <a:r>
              <a:rPr lang="en-US" sz="3000" b="1" dirty="0" smtClean="0">
                <a:solidFill>
                  <a:srgbClr val="FF0000"/>
                </a:solidFill>
              </a:rPr>
              <a:t>200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1" name="TextBox 581"/>
          <p:cNvSpPr txBox="1">
            <a:spLocks noChangeArrowheads="1"/>
          </p:cNvSpPr>
          <p:nvPr/>
        </p:nvSpPr>
        <p:spPr bwMode="auto">
          <a:xfrm>
            <a:off x="9753600" y="23916753"/>
            <a:ext cx="3287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  <a:r>
              <a:rPr lang="en-US" sz="3000" b="1" dirty="0" smtClean="0">
                <a:solidFill>
                  <a:srgbClr val="FF0000"/>
                </a:solidFill>
              </a:rPr>
              <a:t> of output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channels </a:t>
            </a:r>
            <a:r>
              <a:rPr lang="en-US" sz="3000" b="1" dirty="0">
                <a:solidFill>
                  <a:srgbClr val="FF0000"/>
                </a:solidFill>
              </a:rPr>
              <a:t>= </a:t>
            </a:r>
            <a:r>
              <a:rPr lang="en-US" sz="3000" b="1" dirty="0" smtClean="0">
                <a:solidFill>
                  <a:srgbClr val="FF0000"/>
                </a:solidFill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2" name="Oval 27"/>
          <p:cNvSpPr>
            <a:spLocks noChangeArrowheads="1"/>
          </p:cNvSpPr>
          <p:nvPr/>
        </p:nvSpPr>
        <p:spPr bwMode="auto">
          <a:xfrm>
            <a:off x="6797409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3" name="Oval 27"/>
          <p:cNvSpPr>
            <a:spLocks noChangeArrowheads="1"/>
          </p:cNvSpPr>
          <p:nvPr/>
        </p:nvSpPr>
        <p:spPr bwMode="auto">
          <a:xfrm>
            <a:off x="6141772" y="292848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4" name="Oval 27"/>
          <p:cNvSpPr>
            <a:spLocks noChangeArrowheads="1"/>
          </p:cNvSpPr>
          <p:nvPr/>
        </p:nvSpPr>
        <p:spPr bwMode="auto">
          <a:xfrm>
            <a:off x="8110272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5" name="Oval 27"/>
          <p:cNvSpPr>
            <a:spLocks noChangeArrowheads="1"/>
          </p:cNvSpPr>
          <p:nvPr/>
        </p:nvSpPr>
        <p:spPr bwMode="auto">
          <a:xfrm>
            <a:off x="7454634" y="292848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6" name="Oval 27"/>
          <p:cNvSpPr>
            <a:spLocks noChangeArrowheads="1"/>
          </p:cNvSpPr>
          <p:nvPr/>
        </p:nvSpPr>
        <p:spPr bwMode="auto">
          <a:xfrm>
            <a:off x="9369159" y="292848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7" name="Oval 27"/>
          <p:cNvSpPr>
            <a:spLocks noChangeArrowheads="1"/>
          </p:cNvSpPr>
          <p:nvPr/>
        </p:nvSpPr>
        <p:spPr bwMode="auto">
          <a:xfrm>
            <a:off x="8711934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8" name="Oval 27"/>
          <p:cNvSpPr>
            <a:spLocks noChangeArrowheads="1"/>
          </p:cNvSpPr>
          <p:nvPr/>
        </p:nvSpPr>
        <p:spPr bwMode="auto">
          <a:xfrm>
            <a:off x="9970822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9" name="Oval 27"/>
          <p:cNvSpPr>
            <a:spLocks noChangeArrowheads="1"/>
          </p:cNvSpPr>
          <p:nvPr/>
        </p:nvSpPr>
        <p:spPr bwMode="auto">
          <a:xfrm>
            <a:off x="6949809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0" name="Oval 27"/>
          <p:cNvSpPr>
            <a:spLocks noChangeArrowheads="1"/>
          </p:cNvSpPr>
          <p:nvPr/>
        </p:nvSpPr>
        <p:spPr bwMode="auto">
          <a:xfrm>
            <a:off x="6294172" y="294372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1" name="Oval 27"/>
          <p:cNvSpPr>
            <a:spLocks noChangeArrowheads="1"/>
          </p:cNvSpPr>
          <p:nvPr/>
        </p:nvSpPr>
        <p:spPr bwMode="auto">
          <a:xfrm>
            <a:off x="8262672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2" name="Oval 27"/>
          <p:cNvSpPr>
            <a:spLocks noChangeArrowheads="1"/>
          </p:cNvSpPr>
          <p:nvPr/>
        </p:nvSpPr>
        <p:spPr bwMode="auto">
          <a:xfrm>
            <a:off x="7607034" y="294372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3" name="Oval 27"/>
          <p:cNvSpPr>
            <a:spLocks noChangeArrowheads="1"/>
          </p:cNvSpPr>
          <p:nvPr/>
        </p:nvSpPr>
        <p:spPr bwMode="auto">
          <a:xfrm>
            <a:off x="9521559" y="294372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4" name="Oval 27"/>
          <p:cNvSpPr>
            <a:spLocks noChangeArrowheads="1"/>
          </p:cNvSpPr>
          <p:nvPr/>
        </p:nvSpPr>
        <p:spPr bwMode="auto">
          <a:xfrm>
            <a:off x="8864334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5" name="Oval 27"/>
          <p:cNvSpPr>
            <a:spLocks noChangeArrowheads="1"/>
          </p:cNvSpPr>
          <p:nvPr/>
        </p:nvSpPr>
        <p:spPr bwMode="auto">
          <a:xfrm>
            <a:off x="10123222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11190028" y="28933451"/>
            <a:ext cx="3287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  <a:r>
              <a:rPr lang="en-US" sz="3000" b="1" dirty="0" smtClean="0">
                <a:solidFill>
                  <a:srgbClr val="FF0000"/>
                </a:solidFill>
              </a:rPr>
              <a:t> of input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channels </a:t>
            </a:r>
            <a:r>
              <a:rPr lang="en-US" sz="3000" b="1" dirty="0">
                <a:solidFill>
                  <a:srgbClr val="FF0000"/>
                </a:solidFill>
              </a:rPr>
              <a:t>= 3</a:t>
            </a:r>
          </a:p>
        </p:txBody>
      </p:sp>
      <p:cxnSp>
        <p:nvCxnSpPr>
          <p:cNvPr id="87" name="Straight Connector 86"/>
          <p:cNvCxnSpPr/>
          <p:nvPr/>
        </p:nvCxnSpPr>
        <p:spPr bwMode="auto">
          <a:xfrm>
            <a:off x="10481716" y="29067376"/>
            <a:ext cx="620712" cy="739775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 bwMode="auto">
          <a:xfrm flipH="1" flipV="1">
            <a:off x="5486400" y="24297753"/>
            <a:ext cx="17707" cy="5509398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577"/>
          <p:cNvSpPr txBox="1">
            <a:spLocks noChangeArrowheads="1"/>
          </p:cNvSpPr>
          <p:nvPr/>
        </p:nvSpPr>
        <p:spPr bwMode="auto">
          <a:xfrm rot="16200000">
            <a:off x="4307501" y="27698367"/>
            <a:ext cx="1916245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One layer</a:t>
            </a:r>
            <a:endParaRPr lang="en-US" sz="3000" b="1" dirty="0">
              <a:solidFill>
                <a:prstClr val="white"/>
              </a:solidFill>
            </a:endParaRPr>
          </a:p>
        </p:txBody>
      </p:sp>
      <p:cxnSp>
        <p:nvCxnSpPr>
          <p:cNvPr id="90" name="Straight Connector 89"/>
          <p:cNvCxnSpPr/>
          <p:nvPr/>
        </p:nvCxnSpPr>
        <p:spPr bwMode="auto">
          <a:xfrm>
            <a:off x="8605052" y="28941022"/>
            <a:ext cx="1641475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577"/>
          <p:cNvSpPr txBox="1">
            <a:spLocks noChangeArrowheads="1"/>
          </p:cNvSpPr>
          <p:nvPr/>
        </p:nvSpPr>
        <p:spPr bwMode="auto">
          <a:xfrm>
            <a:off x="8414093" y="28411935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RF size = 18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 flipV="1">
            <a:off x="8236744" y="21935553"/>
            <a:ext cx="0" cy="736836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581"/>
          <p:cNvSpPr txBox="1">
            <a:spLocks noChangeArrowheads="1"/>
          </p:cNvSpPr>
          <p:nvPr/>
        </p:nvSpPr>
        <p:spPr bwMode="auto">
          <a:xfrm>
            <a:off x="5607218" y="22849953"/>
            <a:ext cx="5670382" cy="102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Input to another layer above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</a:rPr>
              <a:t> </a:t>
            </a:r>
            <a:r>
              <a:rPr lang="en-US" sz="3000" b="1" dirty="0" smtClean="0">
                <a:solidFill>
                  <a:prstClr val="white"/>
                </a:solidFill>
              </a:rPr>
              <a:t>   (image with 8 channels)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94" name="TextBox 577"/>
          <p:cNvSpPr txBox="1">
            <a:spLocks noChangeArrowheads="1"/>
          </p:cNvSpPr>
          <p:nvPr/>
        </p:nvSpPr>
        <p:spPr bwMode="auto">
          <a:xfrm>
            <a:off x="5602476" y="28263213"/>
            <a:ext cx="773793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</a:rPr>
              <a:t>W</a:t>
            </a:r>
          </a:p>
        </p:txBody>
      </p:sp>
      <p:sp>
        <p:nvSpPr>
          <p:cNvPr id="95" name="TextBox 577"/>
          <p:cNvSpPr txBox="1">
            <a:spLocks noChangeArrowheads="1"/>
          </p:cNvSpPr>
          <p:nvPr/>
        </p:nvSpPr>
        <p:spPr bwMode="auto">
          <a:xfrm>
            <a:off x="5591540" y="26802890"/>
            <a:ext cx="773793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H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96" name="Oval 48"/>
          <p:cNvSpPr>
            <a:spLocks noChangeArrowheads="1"/>
          </p:cNvSpPr>
          <p:nvPr/>
        </p:nvSpPr>
        <p:spPr bwMode="auto">
          <a:xfrm>
            <a:off x="8153400" y="24202828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7" name="Straight Arrow Connector 96"/>
          <p:cNvCxnSpPr>
            <a:stCxn id="52" idx="0"/>
            <a:endCxn id="103" idx="4"/>
          </p:cNvCxnSpPr>
          <p:nvPr/>
        </p:nvCxnSpPr>
        <p:spPr bwMode="auto">
          <a:xfrm flipV="1">
            <a:off x="7309056" y="24771152"/>
            <a:ext cx="1183277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52" idx="0"/>
            <a:endCxn id="102" idx="4"/>
          </p:cNvCxnSpPr>
          <p:nvPr/>
        </p:nvCxnSpPr>
        <p:spPr bwMode="auto">
          <a:xfrm flipV="1">
            <a:off x="7309056" y="24771152"/>
            <a:ext cx="57214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55" idx="0"/>
            <a:endCxn id="103" idx="4"/>
          </p:cNvCxnSpPr>
          <p:nvPr/>
        </p:nvCxnSpPr>
        <p:spPr bwMode="auto">
          <a:xfrm flipV="1">
            <a:off x="7965514" y="24771152"/>
            <a:ext cx="52681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55" idx="0"/>
            <a:endCxn id="102" idx="4"/>
          </p:cNvCxnSpPr>
          <p:nvPr/>
        </p:nvCxnSpPr>
        <p:spPr bwMode="auto">
          <a:xfrm flipH="1" flipV="1">
            <a:off x="7881205" y="24771152"/>
            <a:ext cx="8430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5" idx="0"/>
            <a:endCxn id="103" idx="4"/>
          </p:cNvCxnSpPr>
          <p:nvPr/>
        </p:nvCxnSpPr>
        <p:spPr bwMode="auto">
          <a:xfrm flipH="1" flipV="1">
            <a:off x="8492333" y="24771152"/>
            <a:ext cx="74934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24"/>
          <p:cNvSpPr>
            <a:spLocks noChangeArrowheads="1"/>
          </p:cNvSpPr>
          <p:nvPr/>
        </p:nvSpPr>
        <p:spPr bwMode="auto">
          <a:xfrm>
            <a:off x="7651017" y="24312365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Oval 24"/>
          <p:cNvSpPr>
            <a:spLocks noChangeArrowheads="1"/>
          </p:cNvSpPr>
          <p:nvPr/>
        </p:nvSpPr>
        <p:spPr bwMode="auto">
          <a:xfrm>
            <a:off x="8262145" y="24312365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Oval 48"/>
          <p:cNvSpPr>
            <a:spLocks noChangeArrowheads="1"/>
          </p:cNvSpPr>
          <p:nvPr/>
        </p:nvSpPr>
        <p:spPr bwMode="auto">
          <a:xfrm>
            <a:off x="7542182" y="24202828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Oval 49"/>
          <p:cNvSpPr>
            <a:spLocks noChangeArrowheads="1"/>
          </p:cNvSpPr>
          <p:nvPr/>
        </p:nvSpPr>
        <p:spPr bwMode="auto">
          <a:xfrm>
            <a:off x="7651591" y="2431222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6" name="Oval 49"/>
          <p:cNvSpPr>
            <a:spLocks noChangeArrowheads="1"/>
          </p:cNvSpPr>
          <p:nvPr/>
        </p:nvSpPr>
        <p:spPr bwMode="auto">
          <a:xfrm>
            <a:off x="8262809" y="2431222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7" name="Straight Connector 106"/>
          <p:cNvCxnSpPr/>
          <p:nvPr/>
        </p:nvCxnSpPr>
        <p:spPr bwMode="auto">
          <a:xfrm>
            <a:off x="8839200" y="24221553"/>
            <a:ext cx="579756" cy="648613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5" idx="0"/>
            <a:endCxn id="102" idx="4"/>
          </p:cNvCxnSpPr>
          <p:nvPr/>
        </p:nvCxnSpPr>
        <p:spPr bwMode="auto">
          <a:xfrm flipH="1" flipV="1">
            <a:off x="7881205" y="24771152"/>
            <a:ext cx="686062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50"/>
          <p:cNvSpPr>
            <a:spLocks noChangeArrowheads="1"/>
          </p:cNvSpPr>
          <p:nvPr/>
        </p:nvSpPr>
        <p:spPr bwMode="auto">
          <a:xfrm>
            <a:off x="8374539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0" name="Oval 50"/>
          <p:cNvSpPr>
            <a:spLocks noChangeArrowheads="1"/>
          </p:cNvSpPr>
          <p:nvPr/>
        </p:nvSpPr>
        <p:spPr bwMode="auto">
          <a:xfrm>
            <a:off x="7755474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1" name="Straight Connector 110"/>
          <p:cNvCxnSpPr/>
          <p:nvPr/>
        </p:nvCxnSpPr>
        <p:spPr bwMode="auto">
          <a:xfrm>
            <a:off x="7239000" y="25821753"/>
            <a:ext cx="1600200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577"/>
          <p:cNvSpPr txBox="1">
            <a:spLocks noChangeArrowheads="1"/>
          </p:cNvSpPr>
          <p:nvPr/>
        </p:nvSpPr>
        <p:spPr bwMode="auto">
          <a:xfrm>
            <a:off x="7924800" y="25212153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LCN </a:t>
            </a:r>
            <a:r>
              <a:rPr lang="en-US" sz="3000" b="1" dirty="0">
                <a:solidFill>
                  <a:srgbClr val="FF0000"/>
                </a:solidFill>
              </a:rPr>
              <a:t>Size = </a:t>
            </a:r>
            <a:r>
              <a:rPr lang="en-US" sz="3000" b="1" dirty="0" smtClean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13" name="Oval 24"/>
          <p:cNvSpPr>
            <a:spLocks noChangeArrowheads="1"/>
          </p:cNvSpPr>
          <p:nvPr/>
        </p:nvSpPr>
        <p:spPr bwMode="auto">
          <a:xfrm>
            <a:off x="7039097" y="24331091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4" name="Oval 48"/>
          <p:cNvSpPr>
            <a:spLocks noChangeArrowheads="1"/>
          </p:cNvSpPr>
          <p:nvPr/>
        </p:nvSpPr>
        <p:spPr bwMode="auto">
          <a:xfrm>
            <a:off x="6930262" y="24221554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Oval 49"/>
          <p:cNvSpPr>
            <a:spLocks noChangeArrowheads="1"/>
          </p:cNvSpPr>
          <p:nvPr/>
        </p:nvSpPr>
        <p:spPr bwMode="auto">
          <a:xfrm>
            <a:off x="7039671" y="24330949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6" name="Straight Arrow Connector 115"/>
          <p:cNvCxnSpPr>
            <a:stCxn id="52" idx="0"/>
            <a:endCxn id="113" idx="4"/>
          </p:cNvCxnSpPr>
          <p:nvPr/>
        </p:nvCxnSpPr>
        <p:spPr bwMode="auto">
          <a:xfrm flipH="1" flipV="1">
            <a:off x="7269285" y="24789878"/>
            <a:ext cx="39771" cy="1187693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33" idx="0"/>
            <a:endCxn id="113" idx="4"/>
          </p:cNvCxnSpPr>
          <p:nvPr/>
        </p:nvCxnSpPr>
        <p:spPr bwMode="auto">
          <a:xfrm flipH="1" flipV="1">
            <a:off x="7269285" y="24789878"/>
            <a:ext cx="695955" cy="118769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5" idx="0"/>
            <a:endCxn id="115" idx="4"/>
          </p:cNvCxnSpPr>
          <p:nvPr/>
        </p:nvCxnSpPr>
        <p:spPr bwMode="auto">
          <a:xfrm flipH="1" flipV="1">
            <a:off x="7269431" y="24790408"/>
            <a:ext cx="1297836" cy="1187163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50"/>
          <p:cNvSpPr>
            <a:spLocks noChangeArrowheads="1"/>
          </p:cNvSpPr>
          <p:nvPr/>
        </p:nvSpPr>
        <p:spPr bwMode="auto">
          <a:xfrm>
            <a:off x="7160480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0" name="Oval 28" descr="Large grid"/>
          <p:cNvSpPr>
            <a:spLocks noChangeArrowheads="1"/>
          </p:cNvSpPr>
          <p:nvPr/>
        </p:nvSpPr>
        <p:spPr bwMode="auto">
          <a:xfrm>
            <a:off x="64093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Oval 30" descr="Large grid"/>
          <p:cNvSpPr>
            <a:spLocks noChangeArrowheads="1"/>
          </p:cNvSpPr>
          <p:nvPr/>
        </p:nvSpPr>
        <p:spPr bwMode="auto">
          <a:xfrm>
            <a:off x="65108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" name="Oval 31" descr="Large grid"/>
          <p:cNvSpPr>
            <a:spLocks noChangeArrowheads="1"/>
          </p:cNvSpPr>
          <p:nvPr/>
        </p:nvSpPr>
        <p:spPr bwMode="auto">
          <a:xfrm>
            <a:off x="66213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Oval 36" descr="Wide downward diagonal"/>
          <p:cNvSpPr>
            <a:spLocks noChangeArrowheads="1"/>
          </p:cNvSpPr>
          <p:nvPr/>
        </p:nvSpPr>
        <p:spPr bwMode="auto">
          <a:xfrm>
            <a:off x="64082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4" name="Oval 37" descr="Wide downward diagonal"/>
          <p:cNvSpPr>
            <a:spLocks noChangeArrowheads="1"/>
          </p:cNvSpPr>
          <p:nvPr/>
        </p:nvSpPr>
        <p:spPr bwMode="auto">
          <a:xfrm>
            <a:off x="65188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5" name="Oval 38" descr="Wide downward diagonal"/>
          <p:cNvSpPr>
            <a:spLocks noChangeArrowheads="1"/>
          </p:cNvSpPr>
          <p:nvPr/>
        </p:nvSpPr>
        <p:spPr bwMode="auto">
          <a:xfrm>
            <a:off x="66270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Oval 28" descr="Large grid"/>
          <p:cNvSpPr>
            <a:spLocks noChangeArrowheads="1"/>
          </p:cNvSpPr>
          <p:nvPr/>
        </p:nvSpPr>
        <p:spPr bwMode="auto">
          <a:xfrm>
            <a:off x="77047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Oval 30" descr="Large grid"/>
          <p:cNvSpPr>
            <a:spLocks noChangeArrowheads="1"/>
          </p:cNvSpPr>
          <p:nvPr/>
        </p:nvSpPr>
        <p:spPr bwMode="auto">
          <a:xfrm>
            <a:off x="78062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8" name="Oval 31" descr="Large grid"/>
          <p:cNvSpPr>
            <a:spLocks noChangeArrowheads="1"/>
          </p:cNvSpPr>
          <p:nvPr/>
        </p:nvSpPr>
        <p:spPr bwMode="auto">
          <a:xfrm>
            <a:off x="79167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9" name="Oval 36" descr="Wide downward diagonal"/>
          <p:cNvSpPr>
            <a:spLocks noChangeArrowheads="1"/>
          </p:cNvSpPr>
          <p:nvPr/>
        </p:nvSpPr>
        <p:spPr bwMode="auto">
          <a:xfrm>
            <a:off x="77036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0" name="Oval 37" descr="Wide downward diagonal"/>
          <p:cNvSpPr>
            <a:spLocks noChangeArrowheads="1"/>
          </p:cNvSpPr>
          <p:nvPr/>
        </p:nvSpPr>
        <p:spPr bwMode="auto">
          <a:xfrm>
            <a:off x="78142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1" name="Oval 38" descr="Wide downward diagonal"/>
          <p:cNvSpPr>
            <a:spLocks noChangeArrowheads="1"/>
          </p:cNvSpPr>
          <p:nvPr/>
        </p:nvSpPr>
        <p:spPr bwMode="auto">
          <a:xfrm>
            <a:off x="79224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2" name="Oval 28" descr="Large grid"/>
          <p:cNvSpPr>
            <a:spLocks noChangeArrowheads="1"/>
          </p:cNvSpPr>
          <p:nvPr/>
        </p:nvSpPr>
        <p:spPr bwMode="auto">
          <a:xfrm>
            <a:off x="90763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3" name="Oval 30" descr="Large grid"/>
          <p:cNvSpPr>
            <a:spLocks noChangeArrowheads="1"/>
          </p:cNvSpPr>
          <p:nvPr/>
        </p:nvSpPr>
        <p:spPr bwMode="auto">
          <a:xfrm>
            <a:off x="91778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Oval 31" descr="Large grid"/>
          <p:cNvSpPr>
            <a:spLocks noChangeArrowheads="1"/>
          </p:cNvSpPr>
          <p:nvPr/>
        </p:nvSpPr>
        <p:spPr bwMode="auto">
          <a:xfrm>
            <a:off x="92883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5" name="Oval 36" descr="Wide downward diagonal"/>
          <p:cNvSpPr>
            <a:spLocks noChangeArrowheads="1"/>
          </p:cNvSpPr>
          <p:nvPr/>
        </p:nvSpPr>
        <p:spPr bwMode="auto">
          <a:xfrm>
            <a:off x="90752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6" name="Oval 37" descr="Wide downward diagonal"/>
          <p:cNvSpPr>
            <a:spLocks noChangeArrowheads="1"/>
          </p:cNvSpPr>
          <p:nvPr/>
        </p:nvSpPr>
        <p:spPr bwMode="auto">
          <a:xfrm>
            <a:off x="91858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Oval 38" descr="Wide downward diagonal"/>
          <p:cNvSpPr>
            <a:spLocks noChangeArrowheads="1"/>
          </p:cNvSpPr>
          <p:nvPr/>
        </p:nvSpPr>
        <p:spPr bwMode="auto">
          <a:xfrm>
            <a:off x="92940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1" name="Picture 150" descr="concept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382" y="4112462"/>
            <a:ext cx="6858000" cy="812800"/>
          </a:xfrm>
          <a:prstGeom prst="rect">
            <a:avLst/>
          </a:prstGeom>
        </p:spPr>
      </p:pic>
      <p:pic>
        <p:nvPicPr>
          <p:cNvPr id="152" name="Picture 151" descr="concept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9"/>
          <a:stretch/>
        </p:blipFill>
        <p:spPr>
          <a:xfrm>
            <a:off x="1599232" y="5141876"/>
            <a:ext cx="6858000" cy="846343"/>
          </a:xfrm>
          <a:prstGeom prst="rect">
            <a:avLst/>
          </a:prstGeom>
        </p:spPr>
      </p:pic>
      <p:pic>
        <p:nvPicPr>
          <p:cNvPr id="153" name="Picture 152" descr="concept5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7" b="5548"/>
          <a:stretch/>
        </p:blipFill>
        <p:spPr>
          <a:xfrm>
            <a:off x="1584945" y="3180691"/>
            <a:ext cx="6654800" cy="722354"/>
          </a:xfrm>
          <a:prstGeom prst="rect">
            <a:avLst/>
          </a:prstGeom>
        </p:spPr>
      </p:pic>
      <p:cxnSp>
        <p:nvCxnSpPr>
          <p:cNvPr id="155" name="Straight Connector 154"/>
          <p:cNvCxnSpPr/>
          <p:nvPr/>
        </p:nvCxnSpPr>
        <p:spPr>
          <a:xfrm>
            <a:off x="492231" y="2065791"/>
            <a:ext cx="81210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492231" y="3046377"/>
            <a:ext cx="81216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>
            <a:off x="492231" y="4053534"/>
            <a:ext cx="81210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492231" y="5036604"/>
            <a:ext cx="81216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TextBox 159"/>
          <p:cNvSpPr txBox="1"/>
          <p:nvPr/>
        </p:nvSpPr>
        <p:spPr>
          <a:xfrm>
            <a:off x="324831" y="1564907"/>
            <a:ext cx="107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1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330556" y="2502015"/>
            <a:ext cx="107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327925" y="3461872"/>
            <a:ext cx="107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3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324831" y="4496182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4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327925" y="5410148"/>
            <a:ext cx="107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5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3" name="Picture 172" descr="concept1-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982" y="1252991"/>
            <a:ext cx="6883400" cy="812800"/>
          </a:xfrm>
          <a:prstGeom prst="rect">
            <a:avLst/>
          </a:prstGeom>
        </p:spPr>
      </p:pic>
      <p:pic>
        <p:nvPicPr>
          <p:cNvPr id="150" name="Picture 149" descr="concept6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"/>
          <a:stretch/>
        </p:blipFill>
        <p:spPr>
          <a:xfrm>
            <a:off x="1599232" y="2112013"/>
            <a:ext cx="6960302" cy="825500"/>
          </a:xfrm>
          <a:prstGeom prst="rect">
            <a:avLst/>
          </a:prstGeom>
        </p:spPr>
      </p:pic>
      <p:sp>
        <p:nvSpPr>
          <p:cNvPr id="154" name="TextBox 153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626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8"/>
          <p:cNvSpPr>
            <a:spLocks noChangeArrowheads="1"/>
          </p:cNvSpPr>
          <p:nvPr/>
        </p:nvSpPr>
        <p:spPr bwMode="auto">
          <a:xfrm>
            <a:off x="8337507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620844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 bwMode="auto">
          <a:xfrm flipV="1">
            <a:off x="6852972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 bwMode="auto">
          <a:xfrm flipH="1" flipV="1">
            <a:off x="685297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 flipV="1">
            <a:off x="6852972" y="28354589"/>
            <a:ext cx="6572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 bwMode="auto">
          <a:xfrm flipV="1">
            <a:off x="7499084" y="28354589"/>
            <a:ext cx="11113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7510197" y="28354589"/>
            <a:ext cx="63500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 flipV="1">
            <a:off x="7499084" y="28354589"/>
            <a:ext cx="646113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 bwMode="auto">
          <a:xfrm flipV="1">
            <a:off x="8145197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814519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 flipV="1">
            <a:off x="814519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flipV="1">
            <a:off x="8789722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878972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 flipV="1">
            <a:off x="878972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 flipV="1">
            <a:off x="9435834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 flipH="1" flipV="1">
            <a:off x="9435834" y="28354589"/>
            <a:ext cx="54610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 flipV="1">
            <a:off x="6630152" y="26404608"/>
            <a:ext cx="6572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 flipV="1">
            <a:off x="7287377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7287377" y="26404608"/>
            <a:ext cx="63500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 bwMode="auto">
          <a:xfrm flipV="1">
            <a:off x="7287377" y="26404608"/>
            <a:ext cx="63500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 bwMode="auto">
          <a:xfrm flipV="1">
            <a:off x="7922377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 flipV="1">
            <a:off x="7922377" y="26404608"/>
            <a:ext cx="6445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 bwMode="auto">
          <a:xfrm flipV="1">
            <a:off x="8566902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7922377" y="26404608"/>
            <a:ext cx="6445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 bwMode="auto">
          <a:xfrm flipH="1" flipV="1">
            <a:off x="8566902" y="26404608"/>
            <a:ext cx="646112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23"/>
          <p:cNvSpPr>
            <a:spLocks noChangeArrowheads="1"/>
          </p:cNvSpPr>
          <p:nvPr/>
        </p:nvSpPr>
        <p:spPr bwMode="auto">
          <a:xfrm>
            <a:off x="7079414" y="25977570"/>
            <a:ext cx="458788" cy="458788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Oval 24"/>
          <p:cNvSpPr>
            <a:spLocks noChangeArrowheads="1"/>
          </p:cNvSpPr>
          <p:nvPr/>
        </p:nvSpPr>
        <p:spPr bwMode="auto">
          <a:xfrm>
            <a:off x="7188952" y="26087108"/>
            <a:ext cx="458787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23"/>
          <p:cNvSpPr>
            <a:spLocks noChangeArrowheads="1"/>
          </p:cNvSpPr>
          <p:nvPr/>
        </p:nvSpPr>
        <p:spPr bwMode="auto">
          <a:xfrm>
            <a:off x="7735052" y="25977570"/>
            <a:ext cx="460375" cy="458788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Oval 24"/>
          <p:cNvSpPr>
            <a:spLocks noChangeArrowheads="1"/>
          </p:cNvSpPr>
          <p:nvPr/>
        </p:nvSpPr>
        <p:spPr bwMode="auto">
          <a:xfrm>
            <a:off x="7844589" y="26087108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Oval 24"/>
          <p:cNvSpPr>
            <a:spLocks noChangeArrowheads="1"/>
          </p:cNvSpPr>
          <p:nvPr/>
        </p:nvSpPr>
        <p:spPr bwMode="auto">
          <a:xfrm>
            <a:off x="8446252" y="26087108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l 27"/>
          <p:cNvSpPr>
            <a:spLocks noChangeArrowheads="1"/>
          </p:cNvSpPr>
          <p:nvPr/>
        </p:nvSpPr>
        <p:spPr bwMode="auto">
          <a:xfrm>
            <a:off x="6645009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7" name="Oval 27"/>
          <p:cNvSpPr>
            <a:spLocks noChangeArrowheads="1"/>
          </p:cNvSpPr>
          <p:nvPr/>
        </p:nvSpPr>
        <p:spPr bwMode="auto">
          <a:xfrm>
            <a:off x="5989372" y="291324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8" name="Oval 27"/>
          <p:cNvSpPr>
            <a:spLocks noChangeArrowheads="1"/>
          </p:cNvSpPr>
          <p:nvPr/>
        </p:nvSpPr>
        <p:spPr bwMode="auto">
          <a:xfrm>
            <a:off x="7957872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9" name="Oval 27"/>
          <p:cNvSpPr>
            <a:spLocks noChangeArrowheads="1"/>
          </p:cNvSpPr>
          <p:nvPr/>
        </p:nvSpPr>
        <p:spPr bwMode="auto">
          <a:xfrm>
            <a:off x="7302234" y="291324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0" name="Oval 27"/>
          <p:cNvSpPr>
            <a:spLocks noChangeArrowheads="1"/>
          </p:cNvSpPr>
          <p:nvPr/>
        </p:nvSpPr>
        <p:spPr bwMode="auto">
          <a:xfrm>
            <a:off x="9216759" y="291324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1" name="Oval 27"/>
          <p:cNvSpPr>
            <a:spLocks noChangeArrowheads="1"/>
          </p:cNvSpPr>
          <p:nvPr/>
        </p:nvSpPr>
        <p:spPr bwMode="auto">
          <a:xfrm>
            <a:off x="8559534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2" name="Oval 28" descr="Large grid"/>
          <p:cNvSpPr>
            <a:spLocks noChangeArrowheads="1"/>
          </p:cNvSpPr>
          <p:nvPr/>
        </p:nvSpPr>
        <p:spPr bwMode="auto">
          <a:xfrm>
            <a:off x="7079296" y="277082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Oval 30" descr="Large grid"/>
          <p:cNvSpPr>
            <a:spLocks noChangeArrowheads="1"/>
          </p:cNvSpPr>
          <p:nvPr/>
        </p:nvSpPr>
        <p:spPr bwMode="auto">
          <a:xfrm>
            <a:off x="7180727" y="278329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Oval 31" descr="Large grid"/>
          <p:cNvSpPr>
            <a:spLocks noChangeArrowheads="1"/>
          </p:cNvSpPr>
          <p:nvPr/>
        </p:nvSpPr>
        <p:spPr bwMode="auto">
          <a:xfrm>
            <a:off x="7291277" y="279248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Oval 40" descr="20%"/>
          <p:cNvSpPr>
            <a:spLocks noChangeArrowheads="1"/>
          </p:cNvSpPr>
          <p:nvPr/>
        </p:nvSpPr>
        <p:spPr bwMode="auto">
          <a:xfrm>
            <a:off x="8391071" y="27727891"/>
            <a:ext cx="459520" cy="459459"/>
          </a:xfrm>
          <a:prstGeom prst="ellipse">
            <a:avLst/>
          </a:prstGeom>
          <a:pattFill prst="pct20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Oval 41" descr="20%"/>
          <p:cNvSpPr>
            <a:spLocks noChangeArrowheads="1"/>
          </p:cNvSpPr>
          <p:nvPr/>
        </p:nvSpPr>
        <p:spPr bwMode="auto">
          <a:xfrm>
            <a:off x="8501622" y="27852601"/>
            <a:ext cx="459520" cy="459459"/>
          </a:xfrm>
          <a:prstGeom prst="ellipse">
            <a:avLst/>
          </a:prstGeom>
          <a:pattFill prst="pct20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Oval 27"/>
          <p:cNvSpPr>
            <a:spLocks noChangeArrowheads="1"/>
          </p:cNvSpPr>
          <p:nvPr/>
        </p:nvSpPr>
        <p:spPr bwMode="auto">
          <a:xfrm>
            <a:off x="9818422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7790614" y="27399970"/>
            <a:ext cx="1641475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577"/>
          <p:cNvSpPr txBox="1">
            <a:spLocks noChangeArrowheads="1"/>
          </p:cNvSpPr>
          <p:nvPr/>
        </p:nvSpPr>
        <p:spPr bwMode="auto">
          <a:xfrm>
            <a:off x="7881587" y="26878679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Pooling Size = </a:t>
            </a:r>
            <a:r>
              <a:rPr lang="en-US" sz="3000" b="1" dirty="0" smtClean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 bwMode="auto">
          <a:xfrm>
            <a:off x="10018960" y="27672778"/>
            <a:ext cx="620712" cy="739775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81"/>
          <p:cNvSpPr txBox="1">
            <a:spLocks noChangeArrowheads="1"/>
          </p:cNvSpPr>
          <p:nvPr/>
        </p:nvSpPr>
        <p:spPr bwMode="auto">
          <a:xfrm>
            <a:off x="10845804" y="27421953"/>
            <a:ext cx="322984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o</a:t>
            </a:r>
            <a:r>
              <a:rPr lang="en-US" sz="3000" b="1" dirty="0" smtClean="0">
                <a:solidFill>
                  <a:srgbClr val="FF0000"/>
                </a:solidFill>
              </a:rPr>
              <a:t>f maps </a:t>
            </a:r>
            <a:r>
              <a:rPr lang="en-US" sz="3000" b="1" dirty="0">
                <a:solidFill>
                  <a:srgbClr val="FF0000"/>
                </a:solidFill>
              </a:rPr>
              <a:t>= </a:t>
            </a:r>
            <a:r>
              <a:rPr lang="en-US" sz="3000" b="1" dirty="0" smtClean="0">
                <a:solidFill>
                  <a:srgbClr val="FF0000"/>
                </a:solidFill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52" name="Oval 48"/>
          <p:cNvSpPr>
            <a:spLocks noChangeArrowheads="1"/>
          </p:cNvSpPr>
          <p:nvPr/>
        </p:nvSpPr>
        <p:spPr bwMode="auto">
          <a:xfrm>
            <a:off x="7079296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49"/>
          <p:cNvSpPr>
            <a:spLocks noChangeArrowheads="1"/>
          </p:cNvSpPr>
          <p:nvPr/>
        </p:nvSpPr>
        <p:spPr bwMode="auto">
          <a:xfrm>
            <a:off x="7188706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Oval 50"/>
          <p:cNvSpPr>
            <a:spLocks noChangeArrowheads="1"/>
          </p:cNvSpPr>
          <p:nvPr/>
        </p:nvSpPr>
        <p:spPr bwMode="auto">
          <a:xfrm>
            <a:off x="7298115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Oval 48"/>
          <p:cNvSpPr>
            <a:spLocks noChangeArrowheads="1"/>
          </p:cNvSpPr>
          <p:nvPr/>
        </p:nvSpPr>
        <p:spPr bwMode="auto">
          <a:xfrm>
            <a:off x="7735754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Oval 49"/>
          <p:cNvSpPr>
            <a:spLocks noChangeArrowheads="1"/>
          </p:cNvSpPr>
          <p:nvPr/>
        </p:nvSpPr>
        <p:spPr bwMode="auto">
          <a:xfrm>
            <a:off x="7845163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Oval 50"/>
          <p:cNvSpPr>
            <a:spLocks noChangeArrowheads="1"/>
          </p:cNvSpPr>
          <p:nvPr/>
        </p:nvSpPr>
        <p:spPr bwMode="auto">
          <a:xfrm>
            <a:off x="7954573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Oval 49"/>
          <p:cNvSpPr>
            <a:spLocks noChangeArrowheads="1"/>
          </p:cNvSpPr>
          <p:nvPr/>
        </p:nvSpPr>
        <p:spPr bwMode="auto">
          <a:xfrm>
            <a:off x="8446916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Oval 50"/>
          <p:cNvSpPr>
            <a:spLocks noChangeArrowheads="1"/>
          </p:cNvSpPr>
          <p:nvPr/>
        </p:nvSpPr>
        <p:spPr bwMode="auto">
          <a:xfrm>
            <a:off x="8556326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Oval 28" descr="Large grid"/>
          <p:cNvSpPr>
            <a:spLocks noChangeArrowheads="1"/>
          </p:cNvSpPr>
          <p:nvPr/>
        </p:nvSpPr>
        <p:spPr bwMode="auto">
          <a:xfrm>
            <a:off x="8392211" y="277082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Oval 30" descr="Large grid"/>
          <p:cNvSpPr>
            <a:spLocks noChangeArrowheads="1"/>
          </p:cNvSpPr>
          <p:nvPr/>
        </p:nvSpPr>
        <p:spPr bwMode="auto">
          <a:xfrm>
            <a:off x="8493642" y="278329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Oval 31" descr="Large grid"/>
          <p:cNvSpPr>
            <a:spLocks noChangeArrowheads="1"/>
          </p:cNvSpPr>
          <p:nvPr/>
        </p:nvSpPr>
        <p:spPr bwMode="auto">
          <a:xfrm>
            <a:off x="8604193" y="279248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Oval 36" descr="Wide downward diagonal"/>
          <p:cNvSpPr>
            <a:spLocks noChangeArrowheads="1"/>
          </p:cNvSpPr>
          <p:nvPr/>
        </p:nvSpPr>
        <p:spPr bwMode="auto">
          <a:xfrm>
            <a:off x="7078158" y="277125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Oval 37" descr="Wide downward diagonal"/>
          <p:cNvSpPr>
            <a:spLocks noChangeArrowheads="1"/>
          </p:cNvSpPr>
          <p:nvPr/>
        </p:nvSpPr>
        <p:spPr bwMode="auto">
          <a:xfrm>
            <a:off x="7188706" y="278372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Oval 38" descr="Wide downward diagonal"/>
          <p:cNvSpPr>
            <a:spLocks noChangeArrowheads="1"/>
          </p:cNvSpPr>
          <p:nvPr/>
        </p:nvSpPr>
        <p:spPr bwMode="auto">
          <a:xfrm>
            <a:off x="7296977" y="279291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Oval 36" descr="Wide downward diagonal"/>
          <p:cNvSpPr>
            <a:spLocks noChangeArrowheads="1"/>
          </p:cNvSpPr>
          <p:nvPr/>
        </p:nvSpPr>
        <p:spPr bwMode="auto">
          <a:xfrm>
            <a:off x="8391073" y="277125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Oval 37" descr="Wide downward diagonal"/>
          <p:cNvSpPr>
            <a:spLocks noChangeArrowheads="1"/>
          </p:cNvSpPr>
          <p:nvPr/>
        </p:nvSpPr>
        <p:spPr bwMode="auto">
          <a:xfrm>
            <a:off x="8501621" y="278372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Oval 38" descr="Wide downward diagonal"/>
          <p:cNvSpPr>
            <a:spLocks noChangeArrowheads="1"/>
          </p:cNvSpPr>
          <p:nvPr/>
        </p:nvSpPr>
        <p:spPr bwMode="auto">
          <a:xfrm>
            <a:off x="8609892" y="279291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9" name="Straight Connector 68"/>
          <p:cNvCxnSpPr/>
          <p:nvPr/>
        </p:nvCxnSpPr>
        <p:spPr bwMode="auto">
          <a:xfrm>
            <a:off x="6294172" y="30293339"/>
            <a:ext cx="4405652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577"/>
          <p:cNvSpPr txBox="1">
            <a:spLocks noChangeArrowheads="1"/>
          </p:cNvSpPr>
          <p:nvPr/>
        </p:nvSpPr>
        <p:spPr bwMode="auto">
          <a:xfrm>
            <a:off x="6970614" y="30383276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Image </a:t>
            </a:r>
            <a:r>
              <a:rPr lang="en-US" sz="3000" b="1" dirty="0">
                <a:solidFill>
                  <a:srgbClr val="FF0000"/>
                </a:solidFill>
              </a:rPr>
              <a:t>Size = </a:t>
            </a:r>
            <a:r>
              <a:rPr lang="en-US" sz="3000" b="1" dirty="0" smtClean="0">
                <a:solidFill>
                  <a:srgbClr val="FF0000"/>
                </a:solidFill>
              </a:rPr>
              <a:t>200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1" name="TextBox 581"/>
          <p:cNvSpPr txBox="1">
            <a:spLocks noChangeArrowheads="1"/>
          </p:cNvSpPr>
          <p:nvPr/>
        </p:nvSpPr>
        <p:spPr bwMode="auto">
          <a:xfrm>
            <a:off x="9753600" y="23916753"/>
            <a:ext cx="3287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  <a:r>
              <a:rPr lang="en-US" sz="3000" b="1" dirty="0" smtClean="0">
                <a:solidFill>
                  <a:srgbClr val="FF0000"/>
                </a:solidFill>
              </a:rPr>
              <a:t> of output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channels </a:t>
            </a:r>
            <a:r>
              <a:rPr lang="en-US" sz="3000" b="1" dirty="0">
                <a:solidFill>
                  <a:srgbClr val="FF0000"/>
                </a:solidFill>
              </a:rPr>
              <a:t>= </a:t>
            </a:r>
            <a:r>
              <a:rPr lang="en-US" sz="3000" b="1" dirty="0" smtClean="0">
                <a:solidFill>
                  <a:srgbClr val="FF0000"/>
                </a:solidFill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2" name="Oval 27"/>
          <p:cNvSpPr>
            <a:spLocks noChangeArrowheads="1"/>
          </p:cNvSpPr>
          <p:nvPr/>
        </p:nvSpPr>
        <p:spPr bwMode="auto">
          <a:xfrm>
            <a:off x="6797409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3" name="Oval 27"/>
          <p:cNvSpPr>
            <a:spLocks noChangeArrowheads="1"/>
          </p:cNvSpPr>
          <p:nvPr/>
        </p:nvSpPr>
        <p:spPr bwMode="auto">
          <a:xfrm>
            <a:off x="6141772" y="292848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4" name="Oval 27"/>
          <p:cNvSpPr>
            <a:spLocks noChangeArrowheads="1"/>
          </p:cNvSpPr>
          <p:nvPr/>
        </p:nvSpPr>
        <p:spPr bwMode="auto">
          <a:xfrm>
            <a:off x="8110272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5" name="Oval 27"/>
          <p:cNvSpPr>
            <a:spLocks noChangeArrowheads="1"/>
          </p:cNvSpPr>
          <p:nvPr/>
        </p:nvSpPr>
        <p:spPr bwMode="auto">
          <a:xfrm>
            <a:off x="7454634" y="292848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6" name="Oval 27"/>
          <p:cNvSpPr>
            <a:spLocks noChangeArrowheads="1"/>
          </p:cNvSpPr>
          <p:nvPr/>
        </p:nvSpPr>
        <p:spPr bwMode="auto">
          <a:xfrm>
            <a:off x="9369159" y="292848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7" name="Oval 27"/>
          <p:cNvSpPr>
            <a:spLocks noChangeArrowheads="1"/>
          </p:cNvSpPr>
          <p:nvPr/>
        </p:nvSpPr>
        <p:spPr bwMode="auto">
          <a:xfrm>
            <a:off x="8711934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8" name="Oval 27"/>
          <p:cNvSpPr>
            <a:spLocks noChangeArrowheads="1"/>
          </p:cNvSpPr>
          <p:nvPr/>
        </p:nvSpPr>
        <p:spPr bwMode="auto">
          <a:xfrm>
            <a:off x="9970822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9" name="Oval 27"/>
          <p:cNvSpPr>
            <a:spLocks noChangeArrowheads="1"/>
          </p:cNvSpPr>
          <p:nvPr/>
        </p:nvSpPr>
        <p:spPr bwMode="auto">
          <a:xfrm>
            <a:off x="6949809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0" name="Oval 27"/>
          <p:cNvSpPr>
            <a:spLocks noChangeArrowheads="1"/>
          </p:cNvSpPr>
          <p:nvPr/>
        </p:nvSpPr>
        <p:spPr bwMode="auto">
          <a:xfrm>
            <a:off x="6294172" y="294372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1" name="Oval 27"/>
          <p:cNvSpPr>
            <a:spLocks noChangeArrowheads="1"/>
          </p:cNvSpPr>
          <p:nvPr/>
        </p:nvSpPr>
        <p:spPr bwMode="auto">
          <a:xfrm>
            <a:off x="8262672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2" name="Oval 27"/>
          <p:cNvSpPr>
            <a:spLocks noChangeArrowheads="1"/>
          </p:cNvSpPr>
          <p:nvPr/>
        </p:nvSpPr>
        <p:spPr bwMode="auto">
          <a:xfrm>
            <a:off x="7607034" y="294372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3" name="Oval 27"/>
          <p:cNvSpPr>
            <a:spLocks noChangeArrowheads="1"/>
          </p:cNvSpPr>
          <p:nvPr/>
        </p:nvSpPr>
        <p:spPr bwMode="auto">
          <a:xfrm>
            <a:off x="9521559" y="294372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4" name="Oval 27"/>
          <p:cNvSpPr>
            <a:spLocks noChangeArrowheads="1"/>
          </p:cNvSpPr>
          <p:nvPr/>
        </p:nvSpPr>
        <p:spPr bwMode="auto">
          <a:xfrm>
            <a:off x="8864334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5" name="Oval 27"/>
          <p:cNvSpPr>
            <a:spLocks noChangeArrowheads="1"/>
          </p:cNvSpPr>
          <p:nvPr/>
        </p:nvSpPr>
        <p:spPr bwMode="auto">
          <a:xfrm>
            <a:off x="10123222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11190028" y="28933451"/>
            <a:ext cx="3287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  <a:r>
              <a:rPr lang="en-US" sz="3000" b="1" dirty="0" smtClean="0">
                <a:solidFill>
                  <a:srgbClr val="FF0000"/>
                </a:solidFill>
              </a:rPr>
              <a:t> of input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channels </a:t>
            </a:r>
            <a:r>
              <a:rPr lang="en-US" sz="3000" b="1" dirty="0">
                <a:solidFill>
                  <a:srgbClr val="FF0000"/>
                </a:solidFill>
              </a:rPr>
              <a:t>= 3</a:t>
            </a:r>
          </a:p>
        </p:txBody>
      </p:sp>
      <p:cxnSp>
        <p:nvCxnSpPr>
          <p:cNvPr id="87" name="Straight Connector 86"/>
          <p:cNvCxnSpPr/>
          <p:nvPr/>
        </p:nvCxnSpPr>
        <p:spPr bwMode="auto">
          <a:xfrm>
            <a:off x="10481716" y="29067376"/>
            <a:ext cx="620712" cy="739775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 bwMode="auto">
          <a:xfrm flipH="1" flipV="1">
            <a:off x="5486400" y="24297753"/>
            <a:ext cx="17707" cy="5509398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577"/>
          <p:cNvSpPr txBox="1">
            <a:spLocks noChangeArrowheads="1"/>
          </p:cNvSpPr>
          <p:nvPr/>
        </p:nvSpPr>
        <p:spPr bwMode="auto">
          <a:xfrm rot="16200000">
            <a:off x="4307501" y="27698367"/>
            <a:ext cx="1916245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One layer</a:t>
            </a:r>
            <a:endParaRPr lang="en-US" sz="3000" b="1" dirty="0">
              <a:solidFill>
                <a:prstClr val="white"/>
              </a:solidFill>
            </a:endParaRPr>
          </a:p>
        </p:txBody>
      </p:sp>
      <p:cxnSp>
        <p:nvCxnSpPr>
          <p:cNvPr id="90" name="Straight Connector 89"/>
          <p:cNvCxnSpPr/>
          <p:nvPr/>
        </p:nvCxnSpPr>
        <p:spPr bwMode="auto">
          <a:xfrm>
            <a:off x="8605052" y="28941022"/>
            <a:ext cx="1641475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577"/>
          <p:cNvSpPr txBox="1">
            <a:spLocks noChangeArrowheads="1"/>
          </p:cNvSpPr>
          <p:nvPr/>
        </p:nvSpPr>
        <p:spPr bwMode="auto">
          <a:xfrm>
            <a:off x="8414093" y="28411935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RF size = 18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 flipV="1">
            <a:off x="8236744" y="21935553"/>
            <a:ext cx="0" cy="736836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581"/>
          <p:cNvSpPr txBox="1">
            <a:spLocks noChangeArrowheads="1"/>
          </p:cNvSpPr>
          <p:nvPr/>
        </p:nvSpPr>
        <p:spPr bwMode="auto">
          <a:xfrm>
            <a:off x="5607218" y="22849953"/>
            <a:ext cx="5670382" cy="102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Input to another layer above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</a:rPr>
              <a:t> </a:t>
            </a:r>
            <a:r>
              <a:rPr lang="en-US" sz="3000" b="1" dirty="0" smtClean="0">
                <a:solidFill>
                  <a:prstClr val="white"/>
                </a:solidFill>
              </a:rPr>
              <a:t>   (image with 8 channels)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94" name="TextBox 577"/>
          <p:cNvSpPr txBox="1">
            <a:spLocks noChangeArrowheads="1"/>
          </p:cNvSpPr>
          <p:nvPr/>
        </p:nvSpPr>
        <p:spPr bwMode="auto">
          <a:xfrm>
            <a:off x="5602476" y="28263213"/>
            <a:ext cx="773793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</a:rPr>
              <a:t>W</a:t>
            </a:r>
          </a:p>
        </p:txBody>
      </p:sp>
      <p:sp>
        <p:nvSpPr>
          <p:cNvPr id="95" name="TextBox 577"/>
          <p:cNvSpPr txBox="1">
            <a:spLocks noChangeArrowheads="1"/>
          </p:cNvSpPr>
          <p:nvPr/>
        </p:nvSpPr>
        <p:spPr bwMode="auto">
          <a:xfrm>
            <a:off x="5591540" y="26802890"/>
            <a:ext cx="773793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H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96" name="Oval 48"/>
          <p:cNvSpPr>
            <a:spLocks noChangeArrowheads="1"/>
          </p:cNvSpPr>
          <p:nvPr/>
        </p:nvSpPr>
        <p:spPr bwMode="auto">
          <a:xfrm>
            <a:off x="8153400" y="24202828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7" name="Straight Arrow Connector 96"/>
          <p:cNvCxnSpPr>
            <a:stCxn id="52" idx="0"/>
            <a:endCxn id="103" idx="4"/>
          </p:cNvCxnSpPr>
          <p:nvPr/>
        </p:nvCxnSpPr>
        <p:spPr bwMode="auto">
          <a:xfrm flipV="1">
            <a:off x="7309056" y="24771152"/>
            <a:ext cx="1183277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52" idx="0"/>
            <a:endCxn id="102" idx="4"/>
          </p:cNvCxnSpPr>
          <p:nvPr/>
        </p:nvCxnSpPr>
        <p:spPr bwMode="auto">
          <a:xfrm flipV="1">
            <a:off x="7309056" y="24771152"/>
            <a:ext cx="57214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55" idx="0"/>
            <a:endCxn id="103" idx="4"/>
          </p:cNvCxnSpPr>
          <p:nvPr/>
        </p:nvCxnSpPr>
        <p:spPr bwMode="auto">
          <a:xfrm flipV="1">
            <a:off x="7965514" y="24771152"/>
            <a:ext cx="52681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55" idx="0"/>
            <a:endCxn id="102" idx="4"/>
          </p:cNvCxnSpPr>
          <p:nvPr/>
        </p:nvCxnSpPr>
        <p:spPr bwMode="auto">
          <a:xfrm flipH="1" flipV="1">
            <a:off x="7881205" y="24771152"/>
            <a:ext cx="8430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5" idx="0"/>
            <a:endCxn id="103" idx="4"/>
          </p:cNvCxnSpPr>
          <p:nvPr/>
        </p:nvCxnSpPr>
        <p:spPr bwMode="auto">
          <a:xfrm flipH="1" flipV="1">
            <a:off x="8492333" y="24771152"/>
            <a:ext cx="74934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24"/>
          <p:cNvSpPr>
            <a:spLocks noChangeArrowheads="1"/>
          </p:cNvSpPr>
          <p:nvPr/>
        </p:nvSpPr>
        <p:spPr bwMode="auto">
          <a:xfrm>
            <a:off x="7651017" y="24312365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Oval 24"/>
          <p:cNvSpPr>
            <a:spLocks noChangeArrowheads="1"/>
          </p:cNvSpPr>
          <p:nvPr/>
        </p:nvSpPr>
        <p:spPr bwMode="auto">
          <a:xfrm>
            <a:off x="8262145" y="24312365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Oval 48"/>
          <p:cNvSpPr>
            <a:spLocks noChangeArrowheads="1"/>
          </p:cNvSpPr>
          <p:nvPr/>
        </p:nvSpPr>
        <p:spPr bwMode="auto">
          <a:xfrm>
            <a:off x="7542182" y="24202828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Oval 49"/>
          <p:cNvSpPr>
            <a:spLocks noChangeArrowheads="1"/>
          </p:cNvSpPr>
          <p:nvPr/>
        </p:nvSpPr>
        <p:spPr bwMode="auto">
          <a:xfrm>
            <a:off x="7651591" y="2431222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6" name="Oval 49"/>
          <p:cNvSpPr>
            <a:spLocks noChangeArrowheads="1"/>
          </p:cNvSpPr>
          <p:nvPr/>
        </p:nvSpPr>
        <p:spPr bwMode="auto">
          <a:xfrm>
            <a:off x="8262809" y="2431222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7" name="Straight Connector 106"/>
          <p:cNvCxnSpPr/>
          <p:nvPr/>
        </p:nvCxnSpPr>
        <p:spPr bwMode="auto">
          <a:xfrm>
            <a:off x="8839200" y="24221553"/>
            <a:ext cx="579756" cy="648613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5" idx="0"/>
            <a:endCxn id="102" idx="4"/>
          </p:cNvCxnSpPr>
          <p:nvPr/>
        </p:nvCxnSpPr>
        <p:spPr bwMode="auto">
          <a:xfrm flipH="1" flipV="1">
            <a:off x="7881205" y="24771152"/>
            <a:ext cx="686062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50"/>
          <p:cNvSpPr>
            <a:spLocks noChangeArrowheads="1"/>
          </p:cNvSpPr>
          <p:nvPr/>
        </p:nvSpPr>
        <p:spPr bwMode="auto">
          <a:xfrm>
            <a:off x="8374539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0" name="Oval 50"/>
          <p:cNvSpPr>
            <a:spLocks noChangeArrowheads="1"/>
          </p:cNvSpPr>
          <p:nvPr/>
        </p:nvSpPr>
        <p:spPr bwMode="auto">
          <a:xfrm>
            <a:off x="7755474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1" name="Straight Connector 110"/>
          <p:cNvCxnSpPr/>
          <p:nvPr/>
        </p:nvCxnSpPr>
        <p:spPr bwMode="auto">
          <a:xfrm>
            <a:off x="7239000" y="25821753"/>
            <a:ext cx="1600200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577"/>
          <p:cNvSpPr txBox="1">
            <a:spLocks noChangeArrowheads="1"/>
          </p:cNvSpPr>
          <p:nvPr/>
        </p:nvSpPr>
        <p:spPr bwMode="auto">
          <a:xfrm>
            <a:off x="7924800" y="25212153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LCN </a:t>
            </a:r>
            <a:r>
              <a:rPr lang="en-US" sz="3000" b="1" dirty="0">
                <a:solidFill>
                  <a:srgbClr val="FF0000"/>
                </a:solidFill>
              </a:rPr>
              <a:t>Size = </a:t>
            </a:r>
            <a:r>
              <a:rPr lang="en-US" sz="3000" b="1" dirty="0" smtClean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13" name="Oval 24"/>
          <p:cNvSpPr>
            <a:spLocks noChangeArrowheads="1"/>
          </p:cNvSpPr>
          <p:nvPr/>
        </p:nvSpPr>
        <p:spPr bwMode="auto">
          <a:xfrm>
            <a:off x="7039097" y="24331091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4" name="Oval 48"/>
          <p:cNvSpPr>
            <a:spLocks noChangeArrowheads="1"/>
          </p:cNvSpPr>
          <p:nvPr/>
        </p:nvSpPr>
        <p:spPr bwMode="auto">
          <a:xfrm>
            <a:off x="6930262" y="24221554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Oval 49"/>
          <p:cNvSpPr>
            <a:spLocks noChangeArrowheads="1"/>
          </p:cNvSpPr>
          <p:nvPr/>
        </p:nvSpPr>
        <p:spPr bwMode="auto">
          <a:xfrm>
            <a:off x="7039671" y="24330949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6" name="Straight Arrow Connector 115"/>
          <p:cNvCxnSpPr>
            <a:stCxn id="52" idx="0"/>
            <a:endCxn id="113" idx="4"/>
          </p:cNvCxnSpPr>
          <p:nvPr/>
        </p:nvCxnSpPr>
        <p:spPr bwMode="auto">
          <a:xfrm flipH="1" flipV="1">
            <a:off x="7269285" y="24789878"/>
            <a:ext cx="39771" cy="1187693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33" idx="0"/>
            <a:endCxn id="113" idx="4"/>
          </p:cNvCxnSpPr>
          <p:nvPr/>
        </p:nvCxnSpPr>
        <p:spPr bwMode="auto">
          <a:xfrm flipH="1" flipV="1">
            <a:off x="7269285" y="24789878"/>
            <a:ext cx="695955" cy="118769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5" idx="0"/>
            <a:endCxn id="115" idx="4"/>
          </p:cNvCxnSpPr>
          <p:nvPr/>
        </p:nvCxnSpPr>
        <p:spPr bwMode="auto">
          <a:xfrm flipH="1" flipV="1">
            <a:off x="7269431" y="24790408"/>
            <a:ext cx="1297836" cy="1187163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50"/>
          <p:cNvSpPr>
            <a:spLocks noChangeArrowheads="1"/>
          </p:cNvSpPr>
          <p:nvPr/>
        </p:nvSpPr>
        <p:spPr bwMode="auto">
          <a:xfrm>
            <a:off x="7160480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0" name="Oval 28" descr="Large grid"/>
          <p:cNvSpPr>
            <a:spLocks noChangeArrowheads="1"/>
          </p:cNvSpPr>
          <p:nvPr/>
        </p:nvSpPr>
        <p:spPr bwMode="auto">
          <a:xfrm>
            <a:off x="64093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Oval 30" descr="Large grid"/>
          <p:cNvSpPr>
            <a:spLocks noChangeArrowheads="1"/>
          </p:cNvSpPr>
          <p:nvPr/>
        </p:nvSpPr>
        <p:spPr bwMode="auto">
          <a:xfrm>
            <a:off x="65108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" name="Oval 31" descr="Large grid"/>
          <p:cNvSpPr>
            <a:spLocks noChangeArrowheads="1"/>
          </p:cNvSpPr>
          <p:nvPr/>
        </p:nvSpPr>
        <p:spPr bwMode="auto">
          <a:xfrm>
            <a:off x="66213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Oval 36" descr="Wide downward diagonal"/>
          <p:cNvSpPr>
            <a:spLocks noChangeArrowheads="1"/>
          </p:cNvSpPr>
          <p:nvPr/>
        </p:nvSpPr>
        <p:spPr bwMode="auto">
          <a:xfrm>
            <a:off x="64082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4" name="Oval 37" descr="Wide downward diagonal"/>
          <p:cNvSpPr>
            <a:spLocks noChangeArrowheads="1"/>
          </p:cNvSpPr>
          <p:nvPr/>
        </p:nvSpPr>
        <p:spPr bwMode="auto">
          <a:xfrm>
            <a:off x="65188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5" name="Oval 38" descr="Wide downward diagonal"/>
          <p:cNvSpPr>
            <a:spLocks noChangeArrowheads="1"/>
          </p:cNvSpPr>
          <p:nvPr/>
        </p:nvSpPr>
        <p:spPr bwMode="auto">
          <a:xfrm>
            <a:off x="66270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Oval 28" descr="Large grid"/>
          <p:cNvSpPr>
            <a:spLocks noChangeArrowheads="1"/>
          </p:cNvSpPr>
          <p:nvPr/>
        </p:nvSpPr>
        <p:spPr bwMode="auto">
          <a:xfrm>
            <a:off x="77047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Oval 30" descr="Large grid"/>
          <p:cNvSpPr>
            <a:spLocks noChangeArrowheads="1"/>
          </p:cNvSpPr>
          <p:nvPr/>
        </p:nvSpPr>
        <p:spPr bwMode="auto">
          <a:xfrm>
            <a:off x="78062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8" name="Oval 31" descr="Large grid"/>
          <p:cNvSpPr>
            <a:spLocks noChangeArrowheads="1"/>
          </p:cNvSpPr>
          <p:nvPr/>
        </p:nvSpPr>
        <p:spPr bwMode="auto">
          <a:xfrm>
            <a:off x="79167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9" name="Oval 36" descr="Wide downward diagonal"/>
          <p:cNvSpPr>
            <a:spLocks noChangeArrowheads="1"/>
          </p:cNvSpPr>
          <p:nvPr/>
        </p:nvSpPr>
        <p:spPr bwMode="auto">
          <a:xfrm>
            <a:off x="77036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0" name="Oval 37" descr="Wide downward diagonal"/>
          <p:cNvSpPr>
            <a:spLocks noChangeArrowheads="1"/>
          </p:cNvSpPr>
          <p:nvPr/>
        </p:nvSpPr>
        <p:spPr bwMode="auto">
          <a:xfrm>
            <a:off x="78142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1" name="Oval 38" descr="Wide downward diagonal"/>
          <p:cNvSpPr>
            <a:spLocks noChangeArrowheads="1"/>
          </p:cNvSpPr>
          <p:nvPr/>
        </p:nvSpPr>
        <p:spPr bwMode="auto">
          <a:xfrm>
            <a:off x="79224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2" name="Oval 28" descr="Large grid"/>
          <p:cNvSpPr>
            <a:spLocks noChangeArrowheads="1"/>
          </p:cNvSpPr>
          <p:nvPr/>
        </p:nvSpPr>
        <p:spPr bwMode="auto">
          <a:xfrm>
            <a:off x="90763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3" name="Oval 30" descr="Large grid"/>
          <p:cNvSpPr>
            <a:spLocks noChangeArrowheads="1"/>
          </p:cNvSpPr>
          <p:nvPr/>
        </p:nvSpPr>
        <p:spPr bwMode="auto">
          <a:xfrm>
            <a:off x="91778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Oval 31" descr="Large grid"/>
          <p:cNvSpPr>
            <a:spLocks noChangeArrowheads="1"/>
          </p:cNvSpPr>
          <p:nvPr/>
        </p:nvSpPr>
        <p:spPr bwMode="auto">
          <a:xfrm>
            <a:off x="92883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5" name="Oval 36" descr="Wide downward diagonal"/>
          <p:cNvSpPr>
            <a:spLocks noChangeArrowheads="1"/>
          </p:cNvSpPr>
          <p:nvPr/>
        </p:nvSpPr>
        <p:spPr bwMode="auto">
          <a:xfrm>
            <a:off x="90752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6" name="Oval 37" descr="Wide downward diagonal"/>
          <p:cNvSpPr>
            <a:spLocks noChangeArrowheads="1"/>
          </p:cNvSpPr>
          <p:nvPr/>
        </p:nvSpPr>
        <p:spPr bwMode="auto">
          <a:xfrm>
            <a:off x="91858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Oval 38" descr="Wide downward diagonal"/>
          <p:cNvSpPr>
            <a:spLocks noChangeArrowheads="1"/>
          </p:cNvSpPr>
          <p:nvPr/>
        </p:nvSpPr>
        <p:spPr bwMode="auto">
          <a:xfrm>
            <a:off x="92940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6062" y="1274085"/>
            <a:ext cx="8233858" cy="4018620"/>
            <a:chOff x="316062" y="1274085"/>
            <a:chExt cx="8233858" cy="4018620"/>
          </a:xfrm>
        </p:grpSpPr>
        <p:sp>
          <p:nvSpPr>
            <p:cNvPr id="4" name="TextBox 3"/>
            <p:cNvSpPr txBox="1"/>
            <p:nvPr/>
          </p:nvSpPr>
          <p:spPr>
            <a:xfrm>
              <a:off x="573156" y="2685114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" name="Picture 1" descr="concept7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3649" y="2356714"/>
              <a:ext cx="6858000" cy="774700"/>
            </a:xfrm>
            <a:prstGeom prst="rect">
              <a:avLst/>
            </a:prstGeom>
          </p:spPr>
        </p:pic>
        <p:pic>
          <p:nvPicPr>
            <p:cNvPr id="3" name="Picture 2" descr="concept11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05"/>
            <a:stretch/>
          </p:blipFill>
          <p:spPr>
            <a:xfrm>
              <a:off x="1583649" y="3352716"/>
              <a:ext cx="6858000" cy="818425"/>
            </a:xfrm>
            <a:prstGeom prst="rect">
              <a:avLst/>
            </a:prstGeom>
          </p:spPr>
        </p:pic>
        <p:cxnSp>
          <p:nvCxnSpPr>
            <p:cNvPr id="148" name="Straight Connector 147"/>
            <p:cNvCxnSpPr/>
            <p:nvPr/>
          </p:nvCxnSpPr>
          <p:spPr>
            <a:xfrm>
              <a:off x="408960" y="3234221"/>
              <a:ext cx="802158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/>
            <p:cNvSpPr txBox="1"/>
            <p:nvPr/>
          </p:nvSpPr>
          <p:spPr>
            <a:xfrm>
              <a:off x="319156" y="2563419"/>
              <a:ext cx="1079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Feature 7 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319156" y="3633758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Feature 8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57" name="Straight Connector 156"/>
            <p:cNvCxnSpPr/>
            <p:nvPr/>
          </p:nvCxnSpPr>
          <p:spPr>
            <a:xfrm>
              <a:off x="407840" y="4310214"/>
              <a:ext cx="802158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408960" y="2279746"/>
              <a:ext cx="812168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TextBox 159"/>
            <p:cNvSpPr txBox="1"/>
            <p:nvPr/>
          </p:nvSpPr>
          <p:spPr>
            <a:xfrm>
              <a:off x="319156" y="1549612"/>
              <a:ext cx="1079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Feature 6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3" name="Picture 142" descr="concept9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412" y="1274085"/>
              <a:ext cx="6692900" cy="812800"/>
            </a:xfrm>
            <a:prstGeom prst="rect">
              <a:avLst/>
            </a:prstGeom>
          </p:spPr>
        </p:pic>
        <p:pic>
          <p:nvPicPr>
            <p:cNvPr id="144" name="Picture 143" descr="concept1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89" r="630" b="-1"/>
            <a:stretch/>
          </p:blipFill>
          <p:spPr>
            <a:xfrm>
              <a:off x="1583649" y="4420204"/>
              <a:ext cx="6966271" cy="872501"/>
            </a:xfrm>
            <a:prstGeom prst="rect">
              <a:avLst/>
            </a:prstGeom>
          </p:spPr>
        </p:pic>
        <p:sp>
          <p:nvSpPr>
            <p:cNvPr id="164" name="TextBox 163"/>
            <p:cNvSpPr txBox="1"/>
            <p:nvPr/>
          </p:nvSpPr>
          <p:spPr>
            <a:xfrm>
              <a:off x="316062" y="4742028"/>
              <a:ext cx="1079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Feature </a:t>
              </a:r>
              <a:r>
                <a:rPr lang="en-US" dirty="0">
                  <a:solidFill>
                    <a:prstClr val="white"/>
                  </a:solidFill>
                  <a:latin typeface="Calibri"/>
                </a:rPr>
                <a:t>9</a:t>
              </a:r>
            </a:p>
          </p:txBody>
        </p:sp>
      </p:grpSp>
      <p:sp>
        <p:nvSpPr>
          <p:cNvPr id="150" name="TextBox 149"/>
          <p:cNvSpPr txBox="1"/>
          <p:nvPr/>
        </p:nvSpPr>
        <p:spPr>
          <a:xfrm>
            <a:off x="3914589" y="203805"/>
            <a:ext cx="1881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Best stimuli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363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3156" y="268511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Oval 48"/>
          <p:cNvSpPr>
            <a:spLocks noChangeArrowheads="1"/>
          </p:cNvSpPr>
          <p:nvPr/>
        </p:nvSpPr>
        <p:spPr bwMode="auto">
          <a:xfrm>
            <a:off x="8337507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620844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 bwMode="auto">
          <a:xfrm flipV="1">
            <a:off x="6852972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 bwMode="auto">
          <a:xfrm flipH="1" flipV="1">
            <a:off x="685297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 flipV="1">
            <a:off x="6852972" y="28354589"/>
            <a:ext cx="6572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 bwMode="auto">
          <a:xfrm flipV="1">
            <a:off x="7499084" y="28354589"/>
            <a:ext cx="11113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7510197" y="28354589"/>
            <a:ext cx="63500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 flipV="1">
            <a:off x="7499084" y="28354589"/>
            <a:ext cx="646113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 bwMode="auto">
          <a:xfrm flipV="1">
            <a:off x="8145197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814519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 flipV="1">
            <a:off x="814519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flipV="1">
            <a:off x="8789722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878972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 flipV="1">
            <a:off x="878972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 flipV="1">
            <a:off x="9435834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 flipH="1" flipV="1">
            <a:off x="9435834" y="28354589"/>
            <a:ext cx="54610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 flipV="1">
            <a:off x="6630152" y="26404608"/>
            <a:ext cx="6572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 flipV="1">
            <a:off x="7287377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7287377" y="26404608"/>
            <a:ext cx="63500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 bwMode="auto">
          <a:xfrm flipV="1">
            <a:off x="7287377" y="26404608"/>
            <a:ext cx="63500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 bwMode="auto">
          <a:xfrm flipV="1">
            <a:off x="7922377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 flipV="1">
            <a:off x="7922377" y="26404608"/>
            <a:ext cx="6445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 bwMode="auto">
          <a:xfrm flipV="1">
            <a:off x="8566902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7922377" y="26404608"/>
            <a:ext cx="6445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 bwMode="auto">
          <a:xfrm flipH="1" flipV="1">
            <a:off x="8566902" y="26404608"/>
            <a:ext cx="646112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23"/>
          <p:cNvSpPr>
            <a:spLocks noChangeArrowheads="1"/>
          </p:cNvSpPr>
          <p:nvPr/>
        </p:nvSpPr>
        <p:spPr bwMode="auto">
          <a:xfrm>
            <a:off x="7079414" y="25977570"/>
            <a:ext cx="458788" cy="458788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Oval 24"/>
          <p:cNvSpPr>
            <a:spLocks noChangeArrowheads="1"/>
          </p:cNvSpPr>
          <p:nvPr/>
        </p:nvSpPr>
        <p:spPr bwMode="auto">
          <a:xfrm>
            <a:off x="7188952" y="26087108"/>
            <a:ext cx="458787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23"/>
          <p:cNvSpPr>
            <a:spLocks noChangeArrowheads="1"/>
          </p:cNvSpPr>
          <p:nvPr/>
        </p:nvSpPr>
        <p:spPr bwMode="auto">
          <a:xfrm>
            <a:off x="7735052" y="25977570"/>
            <a:ext cx="460375" cy="458788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Oval 24"/>
          <p:cNvSpPr>
            <a:spLocks noChangeArrowheads="1"/>
          </p:cNvSpPr>
          <p:nvPr/>
        </p:nvSpPr>
        <p:spPr bwMode="auto">
          <a:xfrm>
            <a:off x="7844589" y="26087108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Oval 24"/>
          <p:cNvSpPr>
            <a:spLocks noChangeArrowheads="1"/>
          </p:cNvSpPr>
          <p:nvPr/>
        </p:nvSpPr>
        <p:spPr bwMode="auto">
          <a:xfrm>
            <a:off x="8446252" y="26087108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l 27"/>
          <p:cNvSpPr>
            <a:spLocks noChangeArrowheads="1"/>
          </p:cNvSpPr>
          <p:nvPr/>
        </p:nvSpPr>
        <p:spPr bwMode="auto">
          <a:xfrm>
            <a:off x="6645009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7" name="Oval 27"/>
          <p:cNvSpPr>
            <a:spLocks noChangeArrowheads="1"/>
          </p:cNvSpPr>
          <p:nvPr/>
        </p:nvSpPr>
        <p:spPr bwMode="auto">
          <a:xfrm>
            <a:off x="5989372" y="291324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8" name="Oval 27"/>
          <p:cNvSpPr>
            <a:spLocks noChangeArrowheads="1"/>
          </p:cNvSpPr>
          <p:nvPr/>
        </p:nvSpPr>
        <p:spPr bwMode="auto">
          <a:xfrm>
            <a:off x="7957872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9" name="Oval 27"/>
          <p:cNvSpPr>
            <a:spLocks noChangeArrowheads="1"/>
          </p:cNvSpPr>
          <p:nvPr/>
        </p:nvSpPr>
        <p:spPr bwMode="auto">
          <a:xfrm>
            <a:off x="7302234" y="291324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0" name="Oval 27"/>
          <p:cNvSpPr>
            <a:spLocks noChangeArrowheads="1"/>
          </p:cNvSpPr>
          <p:nvPr/>
        </p:nvSpPr>
        <p:spPr bwMode="auto">
          <a:xfrm>
            <a:off x="9216759" y="291324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1" name="Oval 27"/>
          <p:cNvSpPr>
            <a:spLocks noChangeArrowheads="1"/>
          </p:cNvSpPr>
          <p:nvPr/>
        </p:nvSpPr>
        <p:spPr bwMode="auto">
          <a:xfrm>
            <a:off x="8559534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2" name="Oval 28" descr="Large grid"/>
          <p:cNvSpPr>
            <a:spLocks noChangeArrowheads="1"/>
          </p:cNvSpPr>
          <p:nvPr/>
        </p:nvSpPr>
        <p:spPr bwMode="auto">
          <a:xfrm>
            <a:off x="7079296" y="277082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Oval 30" descr="Large grid"/>
          <p:cNvSpPr>
            <a:spLocks noChangeArrowheads="1"/>
          </p:cNvSpPr>
          <p:nvPr/>
        </p:nvSpPr>
        <p:spPr bwMode="auto">
          <a:xfrm>
            <a:off x="7180727" y="278329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Oval 31" descr="Large grid"/>
          <p:cNvSpPr>
            <a:spLocks noChangeArrowheads="1"/>
          </p:cNvSpPr>
          <p:nvPr/>
        </p:nvSpPr>
        <p:spPr bwMode="auto">
          <a:xfrm>
            <a:off x="7291277" y="279248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Oval 40" descr="20%"/>
          <p:cNvSpPr>
            <a:spLocks noChangeArrowheads="1"/>
          </p:cNvSpPr>
          <p:nvPr/>
        </p:nvSpPr>
        <p:spPr bwMode="auto">
          <a:xfrm>
            <a:off x="8391071" y="27727891"/>
            <a:ext cx="459520" cy="459459"/>
          </a:xfrm>
          <a:prstGeom prst="ellipse">
            <a:avLst/>
          </a:prstGeom>
          <a:pattFill prst="pct20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Oval 41" descr="20%"/>
          <p:cNvSpPr>
            <a:spLocks noChangeArrowheads="1"/>
          </p:cNvSpPr>
          <p:nvPr/>
        </p:nvSpPr>
        <p:spPr bwMode="auto">
          <a:xfrm>
            <a:off x="8501622" y="27852601"/>
            <a:ext cx="459520" cy="459459"/>
          </a:xfrm>
          <a:prstGeom prst="ellipse">
            <a:avLst/>
          </a:prstGeom>
          <a:pattFill prst="pct20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Oval 27"/>
          <p:cNvSpPr>
            <a:spLocks noChangeArrowheads="1"/>
          </p:cNvSpPr>
          <p:nvPr/>
        </p:nvSpPr>
        <p:spPr bwMode="auto">
          <a:xfrm>
            <a:off x="9818422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7790614" y="27399970"/>
            <a:ext cx="1641475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577"/>
          <p:cNvSpPr txBox="1">
            <a:spLocks noChangeArrowheads="1"/>
          </p:cNvSpPr>
          <p:nvPr/>
        </p:nvSpPr>
        <p:spPr bwMode="auto">
          <a:xfrm>
            <a:off x="7881587" y="26878679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Pooling Size = </a:t>
            </a:r>
            <a:r>
              <a:rPr lang="en-US" sz="3000" b="1" dirty="0" smtClean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 bwMode="auto">
          <a:xfrm>
            <a:off x="10018960" y="27672778"/>
            <a:ext cx="620712" cy="739775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81"/>
          <p:cNvSpPr txBox="1">
            <a:spLocks noChangeArrowheads="1"/>
          </p:cNvSpPr>
          <p:nvPr/>
        </p:nvSpPr>
        <p:spPr bwMode="auto">
          <a:xfrm>
            <a:off x="10845804" y="27421953"/>
            <a:ext cx="322984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o</a:t>
            </a:r>
            <a:r>
              <a:rPr lang="en-US" sz="3000" b="1" dirty="0" smtClean="0">
                <a:solidFill>
                  <a:srgbClr val="FF0000"/>
                </a:solidFill>
              </a:rPr>
              <a:t>f maps </a:t>
            </a:r>
            <a:r>
              <a:rPr lang="en-US" sz="3000" b="1" dirty="0">
                <a:solidFill>
                  <a:srgbClr val="FF0000"/>
                </a:solidFill>
              </a:rPr>
              <a:t>= </a:t>
            </a:r>
            <a:r>
              <a:rPr lang="en-US" sz="3000" b="1" dirty="0" smtClean="0">
                <a:solidFill>
                  <a:srgbClr val="FF0000"/>
                </a:solidFill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52" name="Oval 48"/>
          <p:cNvSpPr>
            <a:spLocks noChangeArrowheads="1"/>
          </p:cNvSpPr>
          <p:nvPr/>
        </p:nvSpPr>
        <p:spPr bwMode="auto">
          <a:xfrm>
            <a:off x="7079296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49"/>
          <p:cNvSpPr>
            <a:spLocks noChangeArrowheads="1"/>
          </p:cNvSpPr>
          <p:nvPr/>
        </p:nvSpPr>
        <p:spPr bwMode="auto">
          <a:xfrm>
            <a:off x="7188706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Oval 50"/>
          <p:cNvSpPr>
            <a:spLocks noChangeArrowheads="1"/>
          </p:cNvSpPr>
          <p:nvPr/>
        </p:nvSpPr>
        <p:spPr bwMode="auto">
          <a:xfrm>
            <a:off x="7298115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Oval 48"/>
          <p:cNvSpPr>
            <a:spLocks noChangeArrowheads="1"/>
          </p:cNvSpPr>
          <p:nvPr/>
        </p:nvSpPr>
        <p:spPr bwMode="auto">
          <a:xfrm>
            <a:off x="7735754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Oval 49"/>
          <p:cNvSpPr>
            <a:spLocks noChangeArrowheads="1"/>
          </p:cNvSpPr>
          <p:nvPr/>
        </p:nvSpPr>
        <p:spPr bwMode="auto">
          <a:xfrm>
            <a:off x="7845163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Oval 50"/>
          <p:cNvSpPr>
            <a:spLocks noChangeArrowheads="1"/>
          </p:cNvSpPr>
          <p:nvPr/>
        </p:nvSpPr>
        <p:spPr bwMode="auto">
          <a:xfrm>
            <a:off x="7954573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Oval 49"/>
          <p:cNvSpPr>
            <a:spLocks noChangeArrowheads="1"/>
          </p:cNvSpPr>
          <p:nvPr/>
        </p:nvSpPr>
        <p:spPr bwMode="auto">
          <a:xfrm>
            <a:off x="8446916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Oval 50"/>
          <p:cNvSpPr>
            <a:spLocks noChangeArrowheads="1"/>
          </p:cNvSpPr>
          <p:nvPr/>
        </p:nvSpPr>
        <p:spPr bwMode="auto">
          <a:xfrm>
            <a:off x="8556326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Oval 28" descr="Large grid"/>
          <p:cNvSpPr>
            <a:spLocks noChangeArrowheads="1"/>
          </p:cNvSpPr>
          <p:nvPr/>
        </p:nvSpPr>
        <p:spPr bwMode="auto">
          <a:xfrm>
            <a:off x="8392211" y="277082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Oval 30" descr="Large grid"/>
          <p:cNvSpPr>
            <a:spLocks noChangeArrowheads="1"/>
          </p:cNvSpPr>
          <p:nvPr/>
        </p:nvSpPr>
        <p:spPr bwMode="auto">
          <a:xfrm>
            <a:off x="8493642" y="278329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Oval 31" descr="Large grid"/>
          <p:cNvSpPr>
            <a:spLocks noChangeArrowheads="1"/>
          </p:cNvSpPr>
          <p:nvPr/>
        </p:nvSpPr>
        <p:spPr bwMode="auto">
          <a:xfrm>
            <a:off x="8604193" y="279248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Oval 36" descr="Wide downward diagonal"/>
          <p:cNvSpPr>
            <a:spLocks noChangeArrowheads="1"/>
          </p:cNvSpPr>
          <p:nvPr/>
        </p:nvSpPr>
        <p:spPr bwMode="auto">
          <a:xfrm>
            <a:off x="7078158" y="277125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Oval 37" descr="Wide downward diagonal"/>
          <p:cNvSpPr>
            <a:spLocks noChangeArrowheads="1"/>
          </p:cNvSpPr>
          <p:nvPr/>
        </p:nvSpPr>
        <p:spPr bwMode="auto">
          <a:xfrm>
            <a:off x="7188706" y="278372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Oval 38" descr="Wide downward diagonal"/>
          <p:cNvSpPr>
            <a:spLocks noChangeArrowheads="1"/>
          </p:cNvSpPr>
          <p:nvPr/>
        </p:nvSpPr>
        <p:spPr bwMode="auto">
          <a:xfrm>
            <a:off x="7296977" y="279291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Oval 36" descr="Wide downward diagonal"/>
          <p:cNvSpPr>
            <a:spLocks noChangeArrowheads="1"/>
          </p:cNvSpPr>
          <p:nvPr/>
        </p:nvSpPr>
        <p:spPr bwMode="auto">
          <a:xfrm>
            <a:off x="8391073" y="277125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Oval 37" descr="Wide downward diagonal"/>
          <p:cNvSpPr>
            <a:spLocks noChangeArrowheads="1"/>
          </p:cNvSpPr>
          <p:nvPr/>
        </p:nvSpPr>
        <p:spPr bwMode="auto">
          <a:xfrm>
            <a:off x="8501621" y="278372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Oval 38" descr="Wide downward diagonal"/>
          <p:cNvSpPr>
            <a:spLocks noChangeArrowheads="1"/>
          </p:cNvSpPr>
          <p:nvPr/>
        </p:nvSpPr>
        <p:spPr bwMode="auto">
          <a:xfrm>
            <a:off x="8609892" y="279291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9" name="Straight Connector 68"/>
          <p:cNvCxnSpPr/>
          <p:nvPr/>
        </p:nvCxnSpPr>
        <p:spPr bwMode="auto">
          <a:xfrm>
            <a:off x="6294172" y="30293339"/>
            <a:ext cx="4405652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577"/>
          <p:cNvSpPr txBox="1">
            <a:spLocks noChangeArrowheads="1"/>
          </p:cNvSpPr>
          <p:nvPr/>
        </p:nvSpPr>
        <p:spPr bwMode="auto">
          <a:xfrm>
            <a:off x="6970614" y="30383276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Image </a:t>
            </a:r>
            <a:r>
              <a:rPr lang="en-US" sz="3000" b="1" dirty="0">
                <a:solidFill>
                  <a:srgbClr val="FF0000"/>
                </a:solidFill>
              </a:rPr>
              <a:t>Size = </a:t>
            </a:r>
            <a:r>
              <a:rPr lang="en-US" sz="3000" b="1" dirty="0" smtClean="0">
                <a:solidFill>
                  <a:srgbClr val="FF0000"/>
                </a:solidFill>
              </a:rPr>
              <a:t>200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1" name="TextBox 581"/>
          <p:cNvSpPr txBox="1">
            <a:spLocks noChangeArrowheads="1"/>
          </p:cNvSpPr>
          <p:nvPr/>
        </p:nvSpPr>
        <p:spPr bwMode="auto">
          <a:xfrm>
            <a:off x="9753600" y="23916753"/>
            <a:ext cx="3287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  <a:r>
              <a:rPr lang="en-US" sz="3000" b="1" dirty="0" smtClean="0">
                <a:solidFill>
                  <a:srgbClr val="FF0000"/>
                </a:solidFill>
              </a:rPr>
              <a:t> of output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channels </a:t>
            </a:r>
            <a:r>
              <a:rPr lang="en-US" sz="3000" b="1" dirty="0">
                <a:solidFill>
                  <a:srgbClr val="FF0000"/>
                </a:solidFill>
              </a:rPr>
              <a:t>= </a:t>
            </a:r>
            <a:r>
              <a:rPr lang="en-US" sz="3000" b="1" dirty="0" smtClean="0">
                <a:solidFill>
                  <a:srgbClr val="FF0000"/>
                </a:solidFill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2" name="Oval 27"/>
          <p:cNvSpPr>
            <a:spLocks noChangeArrowheads="1"/>
          </p:cNvSpPr>
          <p:nvPr/>
        </p:nvSpPr>
        <p:spPr bwMode="auto">
          <a:xfrm>
            <a:off x="6797409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3" name="Oval 27"/>
          <p:cNvSpPr>
            <a:spLocks noChangeArrowheads="1"/>
          </p:cNvSpPr>
          <p:nvPr/>
        </p:nvSpPr>
        <p:spPr bwMode="auto">
          <a:xfrm>
            <a:off x="6141772" y="292848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4" name="Oval 27"/>
          <p:cNvSpPr>
            <a:spLocks noChangeArrowheads="1"/>
          </p:cNvSpPr>
          <p:nvPr/>
        </p:nvSpPr>
        <p:spPr bwMode="auto">
          <a:xfrm>
            <a:off x="8110272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5" name="Oval 27"/>
          <p:cNvSpPr>
            <a:spLocks noChangeArrowheads="1"/>
          </p:cNvSpPr>
          <p:nvPr/>
        </p:nvSpPr>
        <p:spPr bwMode="auto">
          <a:xfrm>
            <a:off x="7454634" y="292848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6" name="Oval 27"/>
          <p:cNvSpPr>
            <a:spLocks noChangeArrowheads="1"/>
          </p:cNvSpPr>
          <p:nvPr/>
        </p:nvSpPr>
        <p:spPr bwMode="auto">
          <a:xfrm>
            <a:off x="9369159" y="292848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7" name="Oval 27"/>
          <p:cNvSpPr>
            <a:spLocks noChangeArrowheads="1"/>
          </p:cNvSpPr>
          <p:nvPr/>
        </p:nvSpPr>
        <p:spPr bwMode="auto">
          <a:xfrm>
            <a:off x="8711934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8" name="Oval 27"/>
          <p:cNvSpPr>
            <a:spLocks noChangeArrowheads="1"/>
          </p:cNvSpPr>
          <p:nvPr/>
        </p:nvSpPr>
        <p:spPr bwMode="auto">
          <a:xfrm>
            <a:off x="9970822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9" name="Oval 27"/>
          <p:cNvSpPr>
            <a:spLocks noChangeArrowheads="1"/>
          </p:cNvSpPr>
          <p:nvPr/>
        </p:nvSpPr>
        <p:spPr bwMode="auto">
          <a:xfrm>
            <a:off x="6949809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0" name="Oval 27"/>
          <p:cNvSpPr>
            <a:spLocks noChangeArrowheads="1"/>
          </p:cNvSpPr>
          <p:nvPr/>
        </p:nvSpPr>
        <p:spPr bwMode="auto">
          <a:xfrm>
            <a:off x="6294172" y="294372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1" name="Oval 27"/>
          <p:cNvSpPr>
            <a:spLocks noChangeArrowheads="1"/>
          </p:cNvSpPr>
          <p:nvPr/>
        </p:nvSpPr>
        <p:spPr bwMode="auto">
          <a:xfrm>
            <a:off x="8262672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2" name="Oval 27"/>
          <p:cNvSpPr>
            <a:spLocks noChangeArrowheads="1"/>
          </p:cNvSpPr>
          <p:nvPr/>
        </p:nvSpPr>
        <p:spPr bwMode="auto">
          <a:xfrm>
            <a:off x="7607034" y="294372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3" name="Oval 27"/>
          <p:cNvSpPr>
            <a:spLocks noChangeArrowheads="1"/>
          </p:cNvSpPr>
          <p:nvPr/>
        </p:nvSpPr>
        <p:spPr bwMode="auto">
          <a:xfrm>
            <a:off x="9521559" y="294372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4" name="Oval 27"/>
          <p:cNvSpPr>
            <a:spLocks noChangeArrowheads="1"/>
          </p:cNvSpPr>
          <p:nvPr/>
        </p:nvSpPr>
        <p:spPr bwMode="auto">
          <a:xfrm>
            <a:off x="8864334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5" name="Oval 27"/>
          <p:cNvSpPr>
            <a:spLocks noChangeArrowheads="1"/>
          </p:cNvSpPr>
          <p:nvPr/>
        </p:nvSpPr>
        <p:spPr bwMode="auto">
          <a:xfrm>
            <a:off x="10123222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11190028" y="28933451"/>
            <a:ext cx="3287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  <a:r>
              <a:rPr lang="en-US" sz="3000" b="1" dirty="0" smtClean="0">
                <a:solidFill>
                  <a:srgbClr val="FF0000"/>
                </a:solidFill>
              </a:rPr>
              <a:t> of input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channels </a:t>
            </a:r>
            <a:r>
              <a:rPr lang="en-US" sz="3000" b="1" dirty="0">
                <a:solidFill>
                  <a:srgbClr val="FF0000"/>
                </a:solidFill>
              </a:rPr>
              <a:t>= 3</a:t>
            </a:r>
          </a:p>
        </p:txBody>
      </p:sp>
      <p:cxnSp>
        <p:nvCxnSpPr>
          <p:cNvPr id="87" name="Straight Connector 86"/>
          <p:cNvCxnSpPr/>
          <p:nvPr/>
        </p:nvCxnSpPr>
        <p:spPr bwMode="auto">
          <a:xfrm>
            <a:off x="10481716" y="29067376"/>
            <a:ext cx="620712" cy="739775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 bwMode="auto">
          <a:xfrm flipH="1" flipV="1">
            <a:off x="5486400" y="24297753"/>
            <a:ext cx="17707" cy="5509398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577"/>
          <p:cNvSpPr txBox="1">
            <a:spLocks noChangeArrowheads="1"/>
          </p:cNvSpPr>
          <p:nvPr/>
        </p:nvSpPr>
        <p:spPr bwMode="auto">
          <a:xfrm rot="16200000">
            <a:off x="4307501" y="27698367"/>
            <a:ext cx="1916245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One layer</a:t>
            </a:r>
            <a:endParaRPr lang="en-US" sz="3000" b="1" dirty="0">
              <a:solidFill>
                <a:prstClr val="white"/>
              </a:solidFill>
            </a:endParaRPr>
          </a:p>
        </p:txBody>
      </p:sp>
      <p:cxnSp>
        <p:nvCxnSpPr>
          <p:cNvPr id="90" name="Straight Connector 89"/>
          <p:cNvCxnSpPr/>
          <p:nvPr/>
        </p:nvCxnSpPr>
        <p:spPr bwMode="auto">
          <a:xfrm>
            <a:off x="8605052" y="28941022"/>
            <a:ext cx="1641475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577"/>
          <p:cNvSpPr txBox="1">
            <a:spLocks noChangeArrowheads="1"/>
          </p:cNvSpPr>
          <p:nvPr/>
        </p:nvSpPr>
        <p:spPr bwMode="auto">
          <a:xfrm>
            <a:off x="8414093" y="28411935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RF size = 18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 flipV="1">
            <a:off x="8236744" y="21935553"/>
            <a:ext cx="0" cy="736836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581"/>
          <p:cNvSpPr txBox="1">
            <a:spLocks noChangeArrowheads="1"/>
          </p:cNvSpPr>
          <p:nvPr/>
        </p:nvSpPr>
        <p:spPr bwMode="auto">
          <a:xfrm>
            <a:off x="5607218" y="22849953"/>
            <a:ext cx="5670382" cy="102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Input to another layer above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</a:rPr>
              <a:t> </a:t>
            </a:r>
            <a:r>
              <a:rPr lang="en-US" sz="3000" b="1" dirty="0" smtClean="0">
                <a:solidFill>
                  <a:prstClr val="white"/>
                </a:solidFill>
              </a:rPr>
              <a:t>   (image with 8 channels)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94" name="TextBox 577"/>
          <p:cNvSpPr txBox="1">
            <a:spLocks noChangeArrowheads="1"/>
          </p:cNvSpPr>
          <p:nvPr/>
        </p:nvSpPr>
        <p:spPr bwMode="auto">
          <a:xfrm>
            <a:off x="5602476" y="28263213"/>
            <a:ext cx="773793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</a:rPr>
              <a:t>W</a:t>
            </a:r>
          </a:p>
        </p:txBody>
      </p:sp>
      <p:sp>
        <p:nvSpPr>
          <p:cNvPr id="95" name="TextBox 577"/>
          <p:cNvSpPr txBox="1">
            <a:spLocks noChangeArrowheads="1"/>
          </p:cNvSpPr>
          <p:nvPr/>
        </p:nvSpPr>
        <p:spPr bwMode="auto">
          <a:xfrm>
            <a:off x="5591540" y="26802890"/>
            <a:ext cx="773793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H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96" name="Oval 48"/>
          <p:cNvSpPr>
            <a:spLocks noChangeArrowheads="1"/>
          </p:cNvSpPr>
          <p:nvPr/>
        </p:nvSpPr>
        <p:spPr bwMode="auto">
          <a:xfrm>
            <a:off x="8153400" y="24202828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7" name="Straight Arrow Connector 96"/>
          <p:cNvCxnSpPr>
            <a:stCxn id="52" idx="0"/>
            <a:endCxn id="103" idx="4"/>
          </p:cNvCxnSpPr>
          <p:nvPr/>
        </p:nvCxnSpPr>
        <p:spPr bwMode="auto">
          <a:xfrm flipV="1">
            <a:off x="7309056" y="24771152"/>
            <a:ext cx="1183277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52" idx="0"/>
            <a:endCxn id="102" idx="4"/>
          </p:cNvCxnSpPr>
          <p:nvPr/>
        </p:nvCxnSpPr>
        <p:spPr bwMode="auto">
          <a:xfrm flipV="1">
            <a:off x="7309056" y="24771152"/>
            <a:ext cx="57214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55" idx="0"/>
            <a:endCxn id="103" idx="4"/>
          </p:cNvCxnSpPr>
          <p:nvPr/>
        </p:nvCxnSpPr>
        <p:spPr bwMode="auto">
          <a:xfrm flipV="1">
            <a:off x="7965514" y="24771152"/>
            <a:ext cx="52681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55" idx="0"/>
            <a:endCxn id="102" idx="4"/>
          </p:cNvCxnSpPr>
          <p:nvPr/>
        </p:nvCxnSpPr>
        <p:spPr bwMode="auto">
          <a:xfrm flipH="1" flipV="1">
            <a:off x="7881205" y="24771152"/>
            <a:ext cx="8430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5" idx="0"/>
            <a:endCxn id="103" idx="4"/>
          </p:cNvCxnSpPr>
          <p:nvPr/>
        </p:nvCxnSpPr>
        <p:spPr bwMode="auto">
          <a:xfrm flipH="1" flipV="1">
            <a:off x="8492333" y="24771152"/>
            <a:ext cx="74934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24"/>
          <p:cNvSpPr>
            <a:spLocks noChangeArrowheads="1"/>
          </p:cNvSpPr>
          <p:nvPr/>
        </p:nvSpPr>
        <p:spPr bwMode="auto">
          <a:xfrm>
            <a:off x="7651017" y="24312365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Oval 24"/>
          <p:cNvSpPr>
            <a:spLocks noChangeArrowheads="1"/>
          </p:cNvSpPr>
          <p:nvPr/>
        </p:nvSpPr>
        <p:spPr bwMode="auto">
          <a:xfrm>
            <a:off x="8262145" y="24312365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Oval 48"/>
          <p:cNvSpPr>
            <a:spLocks noChangeArrowheads="1"/>
          </p:cNvSpPr>
          <p:nvPr/>
        </p:nvSpPr>
        <p:spPr bwMode="auto">
          <a:xfrm>
            <a:off x="7542182" y="24202828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Oval 49"/>
          <p:cNvSpPr>
            <a:spLocks noChangeArrowheads="1"/>
          </p:cNvSpPr>
          <p:nvPr/>
        </p:nvSpPr>
        <p:spPr bwMode="auto">
          <a:xfrm>
            <a:off x="7651591" y="2431222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6" name="Oval 49"/>
          <p:cNvSpPr>
            <a:spLocks noChangeArrowheads="1"/>
          </p:cNvSpPr>
          <p:nvPr/>
        </p:nvSpPr>
        <p:spPr bwMode="auto">
          <a:xfrm>
            <a:off x="8262809" y="2431222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7" name="Straight Connector 106"/>
          <p:cNvCxnSpPr/>
          <p:nvPr/>
        </p:nvCxnSpPr>
        <p:spPr bwMode="auto">
          <a:xfrm>
            <a:off x="8839200" y="24221553"/>
            <a:ext cx="579756" cy="648613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5" idx="0"/>
            <a:endCxn id="102" idx="4"/>
          </p:cNvCxnSpPr>
          <p:nvPr/>
        </p:nvCxnSpPr>
        <p:spPr bwMode="auto">
          <a:xfrm flipH="1" flipV="1">
            <a:off x="7881205" y="24771152"/>
            <a:ext cx="686062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50"/>
          <p:cNvSpPr>
            <a:spLocks noChangeArrowheads="1"/>
          </p:cNvSpPr>
          <p:nvPr/>
        </p:nvSpPr>
        <p:spPr bwMode="auto">
          <a:xfrm>
            <a:off x="8374539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0" name="Oval 50"/>
          <p:cNvSpPr>
            <a:spLocks noChangeArrowheads="1"/>
          </p:cNvSpPr>
          <p:nvPr/>
        </p:nvSpPr>
        <p:spPr bwMode="auto">
          <a:xfrm>
            <a:off x="7755474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1" name="Straight Connector 110"/>
          <p:cNvCxnSpPr/>
          <p:nvPr/>
        </p:nvCxnSpPr>
        <p:spPr bwMode="auto">
          <a:xfrm>
            <a:off x="7239000" y="25821753"/>
            <a:ext cx="1600200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577"/>
          <p:cNvSpPr txBox="1">
            <a:spLocks noChangeArrowheads="1"/>
          </p:cNvSpPr>
          <p:nvPr/>
        </p:nvSpPr>
        <p:spPr bwMode="auto">
          <a:xfrm>
            <a:off x="7924800" y="25212153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LCN </a:t>
            </a:r>
            <a:r>
              <a:rPr lang="en-US" sz="3000" b="1" dirty="0">
                <a:solidFill>
                  <a:srgbClr val="FF0000"/>
                </a:solidFill>
              </a:rPr>
              <a:t>Size = </a:t>
            </a:r>
            <a:r>
              <a:rPr lang="en-US" sz="3000" b="1" dirty="0" smtClean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13" name="Oval 24"/>
          <p:cNvSpPr>
            <a:spLocks noChangeArrowheads="1"/>
          </p:cNvSpPr>
          <p:nvPr/>
        </p:nvSpPr>
        <p:spPr bwMode="auto">
          <a:xfrm>
            <a:off x="7039097" y="24331091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4" name="Oval 48"/>
          <p:cNvSpPr>
            <a:spLocks noChangeArrowheads="1"/>
          </p:cNvSpPr>
          <p:nvPr/>
        </p:nvSpPr>
        <p:spPr bwMode="auto">
          <a:xfrm>
            <a:off x="6930262" y="24221554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Oval 49"/>
          <p:cNvSpPr>
            <a:spLocks noChangeArrowheads="1"/>
          </p:cNvSpPr>
          <p:nvPr/>
        </p:nvSpPr>
        <p:spPr bwMode="auto">
          <a:xfrm>
            <a:off x="7039671" y="24330949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6" name="Straight Arrow Connector 115"/>
          <p:cNvCxnSpPr>
            <a:stCxn id="52" idx="0"/>
            <a:endCxn id="113" idx="4"/>
          </p:cNvCxnSpPr>
          <p:nvPr/>
        </p:nvCxnSpPr>
        <p:spPr bwMode="auto">
          <a:xfrm flipH="1" flipV="1">
            <a:off x="7269285" y="24789878"/>
            <a:ext cx="39771" cy="1187693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33" idx="0"/>
            <a:endCxn id="113" idx="4"/>
          </p:cNvCxnSpPr>
          <p:nvPr/>
        </p:nvCxnSpPr>
        <p:spPr bwMode="auto">
          <a:xfrm flipH="1" flipV="1">
            <a:off x="7269285" y="24789878"/>
            <a:ext cx="695955" cy="118769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5" idx="0"/>
            <a:endCxn id="115" idx="4"/>
          </p:cNvCxnSpPr>
          <p:nvPr/>
        </p:nvCxnSpPr>
        <p:spPr bwMode="auto">
          <a:xfrm flipH="1" flipV="1">
            <a:off x="7269431" y="24790408"/>
            <a:ext cx="1297836" cy="1187163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50"/>
          <p:cNvSpPr>
            <a:spLocks noChangeArrowheads="1"/>
          </p:cNvSpPr>
          <p:nvPr/>
        </p:nvSpPr>
        <p:spPr bwMode="auto">
          <a:xfrm>
            <a:off x="7160480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0" name="Oval 28" descr="Large grid"/>
          <p:cNvSpPr>
            <a:spLocks noChangeArrowheads="1"/>
          </p:cNvSpPr>
          <p:nvPr/>
        </p:nvSpPr>
        <p:spPr bwMode="auto">
          <a:xfrm>
            <a:off x="64093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Oval 30" descr="Large grid"/>
          <p:cNvSpPr>
            <a:spLocks noChangeArrowheads="1"/>
          </p:cNvSpPr>
          <p:nvPr/>
        </p:nvSpPr>
        <p:spPr bwMode="auto">
          <a:xfrm>
            <a:off x="65108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" name="Oval 31" descr="Large grid"/>
          <p:cNvSpPr>
            <a:spLocks noChangeArrowheads="1"/>
          </p:cNvSpPr>
          <p:nvPr/>
        </p:nvSpPr>
        <p:spPr bwMode="auto">
          <a:xfrm>
            <a:off x="66213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Oval 36" descr="Wide downward diagonal"/>
          <p:cNvSpPr>
            <a:spLocks noChangeArrowheads="1"/>
          </p:cNvSpPr>
          <p:nvPr/>
        </p:nvSpPr>
        <p:spPr bwMode="auto">
          <a:xfrm>
            <a:off x="64082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4" name="Oval 37" descr="Wide downward diagonal"/>
          <p:cNvSpPr>
            <a:spLocks noChangeArrowheads="1"/>
          </p:cNvSpPr>
          <p:nvPr/>
        </p:nvSpPr>
        <p:spPr bwMode="auto">
          <a:xfrm>
            <a:off x="65188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5" name="Oval 38" descr="Wide downward diagonal"/>
          <p:cNvSpPr>
            <a:spLocks noChangeArrowheads="1"/>
          </p:cNvSpPr>
          <p:nvPr/>
        </p:nvSpPr>
        <p:spPr bwMode="auto">
          <a:xfrm>
            <a:off x="66270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Oval 28" descr="Large grid"/>
          <p:cNvSpPr>
            <a:spLocks noChangeArrowheads="1"/>
          </p:cNvSpPr>
          <p:nvPr/>
        </p:nvSpPr>
        <p:spPr bwMode="auto">
          <a:xfrm>
            <a:off x="77047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Oval 30" descr="Large grid"/>
          <p:cNvSpPr>
            <a:spLocks noChangeArrowheads="1"/>
          </p:cNvSpPr>
          <p:nvPr/>
        </p:nvSpPr>
        <p:spPr bwMode="auto">
          <a:xfrm>
            <a:off x="78062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8" name="Oval 31" descr="Large grid"/>
          <p:cNvSpPr>
            <a:spLocks noChangeArrowheads="1"/>
          </p:cNvSpPr>
          <p:nvPr/>
        </p:nvSpPr>
        <p:spPr bwMode="auto">
          <a:xfrm>
            <a:off x="79167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9" name="Oval 36" descr="Wide downward diagonal"/>
          <p:cNvSpPr>
            <a:spLocks noChangeArrowheads="1"/>
          </p:cNvSpPr>
          <p:nvPr/>
        </p:nvSpPr>
        <p:spPr bwMode="auto">
          <a:xfrm>
            <a:off x="77036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0" name="Oval 37" descr="Wide downward diagonal"/>
          <p:cNvSpPr>
            <a:spLocks noChangeArrowheads="1"/>
          </p:cNvSpPr>
          <p:nvPr/>
        </p:nvSpPr>
        <p:spPr bwMode="auto">
          <a:xfrm>
            <a:off x="78142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1" name="Oval 38" descr="Wide downward diagonal"/>
          <p:cNvSpPr>
            <a:spLocks noChangeArrowheads="1"/>
          </p:cNvSpPr>
          <p:nvPr/>
        </p:nvSpPr>
        <p:spPr bwMode="auto">
          <a:xfrm>
            <a:off x="79224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2" name="Oval 28" descr="Large grid"/>
          <p:cNvSpPr>
            <a:spLocks noChangeArrowheads="1"/>
          </p:cNvSpPr>
          <p:nvPr/>
        </p:nvSpPr>
        <p:spPr bwMode="auto">
          <a:xfrm>
            <a:off x="90763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3" name="Oval 30" descr="Large grid"/>
          <p:cNvSpPr>
            <a:spLocks noChangeArrowheads="1"/>
          </p:cNvSpPr>
          <p:nvPr/>
        </p:nvSpPr>
        <p:spPr bwMode="auto">
          <a:xfrm>
            <a:off x="91778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Oval 31" descr="Large grid"/>
          <p:cNvSpPr>
            <a:spLocks noChangeArrowheads="1"/>
          </p:cNvSpPr>
          <p:nvPr/>
        </p:nvSpPr>
        <p:spPr bwMode="auto">
          <a:xfrm>
            <a:off x="92883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5" name="Oval 36" descr="Wide downward diagonal"/>
          <p:cNvSpPr>
            <a:spLocks noChangeArrowheads="1"/>
          </p:cNvSpPr>
          <p:nvPr/>
        </p:nvSpPr>
        <p:spPr bwMode="auto">
          <a:xfrm>
            <a:off x="90752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6" name="Oval 37" descr="Wide downward diagonal"/>
          <p:cNvSpPr>
            <a:spLocks noChangeArrowheads="1"/>
          </p:cNvSpPr>
          <p:nvPr/>
        </p:nvSpPr>
        <p:spPr bwMode="auto">
          <a:xfrm>
            <a:off x="91858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Oval 38" descr="Wide downward diagonal"/>
          <p:cNvSpPr>
            <a:spLocks noChangeArrowheads="1"/>
          </p:cNvSpPr>
          <p:nvPr/>
        </p:nvSpPr>
        <p:spPr bwMode="auto">
          <a:xfrm>
            <a:off x="92940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771" y="2356714"/>
            <a:ext cx="6572845" cy="774700"/>
          </a:xfrm>
          <a:prstGeom prst="rect">
            <a:avLst/>
          </a:prstGeom>
        </p:spPr>
      </p:pic>
      <p:cxnSp>
        <p:nvCxnSpPr>
          <p:cNvPr id="148" name="Straight Connector 147"/>
          <p:cNvCxnSpPr/>
          <p:nvPr/>
        </p:nvCxnSpPr>
        <p:spPr>
          <a:xfrm>
            <a:off x="408960" y="3234221"/>
            <a:ext cx="80215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TextBox 154"/>
          <p:cNvSpPr txBox="1"/>
          <p:nvPr/>
        </p:nvSpPr>
        <p:spPr>
          <a:xfrm>
            <a:off x="319156" y="2563419"/>
            <a:ext cx="119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11 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59" name="Straight Connector 158"/>
          <p:cNvCxnSpPr/>
          <p:nvPr/>
        </p:nvCxnSpPr>
        <p:spPr>
          <a:xfrm>
            <a:off x="408960" y="2279746"/>
            <a:ext cx="81216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TextBox 159"/>
          <p:cNvSpPr txBox="1"/>
          <p:nvPr/>
        </p:nvSpPr>
        <p:spPr>
          <a:xfrm>
            <a:off x="319156" y="1549612"/>
            <a:ext cx="119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10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3" name="Picture 1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05" y="1274084"/>
            <a:ext cx="6474311" cy="846549"/>
          </a:xfrm>
          <a:prstGeom prst="rect">
            <a:avLst/>
          </a:prstGeom>
        </p:spPr>
      </p:pic>
      <p:sp>
        <p:nvSpPr>
          <p:cNvPr id="152" name="TextBox 151"/>
          <p:cNvSpPr txBox="1"/>
          <p:nvPr/>
        </p:nvSpPr>
        <p:spPr>
          <a:xfrm>
            <a:off x="319156" y="3613327"/>
            <a:ext cx="119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3" name="Picture 152" descr="concept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>
            <a:off x="1627189" y="3363557"/>
            <a:ext cx="6515100" cy="828666"/>
          </a:xfrm>
          <a:prstGeom prst="rect">
            <a:avLst/>
          </a:prstGeom>
        </p:spPr>
      </p:pic>
      <p:cxnSp>
        <p:nvCxnSpPr>
          <p:cNvPr id="154" name="Straight Connector 153"/>
          <p:cNvCxnSpPr/>
          <p:nvPr/>
        </p:nvCxnSpPr>
        <p:spPr>
          <a:xfrm>
            <a:off x="408960" y="4320790"/>
            <a:ext cx="80215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9" name="Picture 138" descr="pizza-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189" y="4425752"/>
            <a:ext cx="6832600" cy="812800"/>
          </a:xfrm>
          <a:prstGeom prst="rect">
            <a:avLst/>
          </a:prstGeom>
        </p:spPr>
      </p:pic>
      <p:sp>
        <p:nvSpPr>
          <p:cNvPr id="158" name="TextBox 157"/>
          <p:cNvSpPr txBox="1"/>
          <p:nvPr/>
        </p:nvSpPr>
        <p:spPr>
          <a:xfrm>
            <a:off x="319156" y="4686130"/>
            <a:ext cx="119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13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3914589" y="203805"/>
            <a:ext cx="1881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Best stimuli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keyboard2-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473" y="2356714"/>
            <a:ext cx="765143" cy="765143"/>
          </a:xfrm>
          <a:prstGeom prst="rect">
            <a:avLst/>
          </a:prstGeom>
        </p:spPr>
      </p:pic>
      <p:sp>
        <p:nvSpPr>
          <p:cNvPr id="149" name="TextBox 148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403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339681" y="358149"/>
            <a:ext cx="4455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20,000 is a lot of categories… 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9048" y="1024831"/>
            <a:ext cx="4226688" cy="5909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…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smoothhound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smoothhound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shark,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Mustelus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mustelus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American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smooth dogfish,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Mustelus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canis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Florida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smoothhound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Mustelus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norrisi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whitetip</a:t>
            </a: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shark, reef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whitetip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shark,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Triaenodon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obseus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Atlantic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spiny dogfish,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Squalus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acanthias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Pacific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spiny dogfish,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Squalus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suckleyi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hammerhead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hammerhead shark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smooth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hammerhead,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Sphyrna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zygaena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smalleye</a:t>
            </a: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hammerhead,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Sphyrna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tudes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shovelhead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bonnethead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bonnet shark,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Sphyrna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tiburo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angel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shark, angelfish,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Squatina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squatina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monkfish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electric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ray, crampfish,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numbfish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torpedo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smalltooth</a:t>
            </a: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sawfish,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Pristis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pectinatus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white"/>
                </a:solidFill>
                <a:latin typeface="Calibri"/>
              </a:rPr>
              <a:t>g</a:t>
            </a:r>
            <a:r>
              <a:rPr lang="is-IS" sz="1400" dirty="0" smtClean="0">
                <a:solidFill>
                  <a:prstClr val="white"/>
                </a:solidFill>
                <a:latin typeface="Calibri"/>
              </a:rPr>
              <a:t>uitarfish</a:t>
            </a:r>
            <a:endParaRPr lang="is-I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tr-TR" sz="1400" dirty="0" err="1" smtClean="0">
                <a:solidFill>
                  <a:prstClr val="white"/>
                </a:solidFill>
                <a:latin typeface="Calibri"/>
              </a:rPr>
              <a:t>roughtail</a:t>
            </a:r>
            <a:r>
              <a:rPr lang="tr-TR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tr-TR" sz="1400" dirty="0" err="1">
                <a:solidFill>
                  <a:prstClr val="white"/>
                </a:solidFill>
                <a:latin typeface="Calibri"/>
              </a:rPr>
              <a:t>stingray</a:t>
            </a:r>
            <a:r>
              <a:rPr lang="tr-TR" sz="1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tr-TR" sz="1400" dirty="0" err="1">
                <a:solidFill>
                  <a:prstClr val="white"/>
                </a:solidFill>
                <a:latin typeface="Calibri"/>
              </a:rPr>
              <a:t>Dasyatis</a:t>
            </a:r>
            <a:r>
              <a:rPr lang="tr-TR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tr-TR" sz="1400" dirty="0" err="1">
                <a:solidFill>
                  <a:prstClr val="white"/>
                </a:solidFill>
                <a:latin typeface="Calibri"/>
              </a:rPr>
              <a:t>centroura</a:t>
            </a:r>
            <a:endParaRPr lang="tr-TR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tr-TR" sz="1400" dirty="0" err="1" smtClean="0">
                <a:solidFill>
                  <a:prstClr val="white"/>
                </a:solidFill>
                <a:latin typeface="Calibri"/>
              </a:rPr>
              <a:t>butterfly</a:t>
            </a:r>
            <a:r>
              <a:rPr lang="tr-TR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tr-TR" sz="1400" dirty="0">
                <a:solidFill>
                  <a:prstClr val="white"/>
                </a:solidFill>
                <a:latin typeface="Calibri"/>
              </a:rPr>
              <a:t>ray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eagle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ray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spotted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eagle ray, spotted ray,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Aetobatus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narinari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cownose</a:t>
            </a: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ray, cow-nosed ray,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Rhinoptera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bonasus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manta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manta ray, devilfish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Atlantic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manta, Manta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birostris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devil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ray,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Mobula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hypostoma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grey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skate, gray skate, Raja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batis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little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skate, Raja </a:t>
            </a: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erinacea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…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 descr="122605522_190633b05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807" y="2475743"/>
            <a:ext cx="1316975" cy="987731"/>
          </a:xfrm>
          <a:prstGeom prst="rect">
            <a:avLst/>
          </a:prstGeom>
        </p:spPr>
      </p:pic>
      <p:pic>
        <p:nvPicPr>
          <p:cNvPr id="20" name="Picture 19" descr="182057624_070cb8f3a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584" y="2475743"/>
            <a:ext cx="1279444" cy="987731"/>
          </a:xfrm>
          <a:prstGeom prst="rect">
            <a:avLst/>
          </a:prstGeom>
        </p:spPr>
      </p:pic>
      <p:pic>
        <p:nvPicPr>
          <p:cNvPr id="21" name="Picture 20" descr="2144442372_6f59b15fcb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57" y="2475743"/>
            <a:ext cx="1316975" cy="987731"/>
          </a:xfrm>
          <a:prstGeom prst="rect">
            <a:avLst/>
          </a:prstGeom>
        </p:spPr>
      </p:pic>
      <p:pic>
        <p:nvPicPr>
          <p:cNvPr id="23" name="Picture 22" descr="1338400888_595cb269f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13" y="3960111"/>
            <a:ext cx="1266615" cy="978547"/>
          </a:xfrm>
          <a:prstGeom prst="rect">
            <a:avLst/>
          </a:prstGeom>
        </p:spPr>
      </p:pic>
      <p:sp>
        <p:nvSpPr>
          <p:cNvPr id="25" name="Frame 24"/>
          <p:cNvSpPr/>
          <p:nvPr/>
        </p:nvSpPr>
        <p:spPr>
          <a:xfrm>
            <a:off x="692773" y="4271620"/>
            <a:ext cx="2835252" cy="295036"/>
          </a:xfrm>
          <a:prstGeom prst="fram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Frame 25"/>
          <p:cNvSpPr/>
          <p:nvPr/>
        </p:nvSpPr>
        <p:spPr>
          <a:xfrm>
            <a:off x="692772" y="5514372"/>
            <a:ext cx="2424719" cy="295036"/>
          </a:xfrm>
          <a:prstGeom prst="fram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70807" y="2167878"/>
            <a:ext cx="94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Stingray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70807" y="3599403"/>
            <a:ext cx="1097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white"/>
                </a:solidFill>
                <a:latin typeface="Calibri"/>
              </a:rPr>
              <a:t>Mantaray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6" t="23190" r="946" b="7767"/>
          <a:stretch/>
        </p:blipFill>
        <p:spPr bwMode="auto">
          <a:xfrm>
            <a:off x="5170807" y="3968735"/>
            <a:ext cx="1309911" cy="96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2" t="18647" r="34080" b="14851"/>
          <a:stretch/>
        </p:blipFill>
        <p:spPr bwMode="auto">
          <a:xfrm>
            <a:off x="7802857" y="3968734"/>
            <a:ext cx="1316975" cy="96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30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/>
      <p:bldP spid="28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2195" y="1713367"/>
            <a:ext cx="28757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prstClr val="white"/>
                </a:solidFill>
                <a:latin typeface="Calibri"/>
              </a:rPr>
              <a:t>0.005%</a:t>
            </a:r>
            <a:endParaRPr lang="en-US" sz="6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9035" y="2733297"/>
            <a:ext cx="2000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Random guess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5651" y="1713367"/>
            <a:ext cx="18941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prstClr val="white"/>
                </a:solidFill>
                <a:latin typeface="Calibri"/>
              </a:rPr>
              <a:t>9.5%</a:t>
            </a:r>
            <a:endParaRPr lang="en-US" sz="6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33448" y="1713367"/>
            <a:ext cx="18941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srgbClr val="FF0000"/>
                </a:solidFill>
                <a:latin typeface="Calibri"/>
              </a:rPr>
              <a:t>?</a:t>
            </a:r>
            <a:endParaRPr lang="en-US" sz="6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3738" y="2733297"/>
            <a:ext cx="22388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Feature learning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From raw pixels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74667" y="2733297"/>
            <a:ext cx="2810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State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-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of-the-art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(Weston, </a:t>
            </a:r>
            <a:r>
              <a:rPr lang="en-US" sz="2400" dirty="0" err="1" smtClean="0">
                <a:solidFill>
                  <a:prstClr val="white"/>
                </a:solidFill>
                <a:latin typeface="Calibri"/>
              </a:rPr>
              <a:t>Bengio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 ‘11)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55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341990" y="4009456"/>
            <a:ext cx="5775940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white"/>
                </a:solidFill>
                <a:latin typeface="Calibri"/>
              </a:rPr>
              <a:t>ImageNet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 2009 (10k categories): Best published result: 17%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                                                         (Sanchez &amp; </a:t>
            </a:r>
            <a:r>
              <a:rPr lang="en-US" dirty="0" err="1" smtClean="0">
                <a:solidFill>
                  <a:prstClr val="white"/>
                </a:solidFill>
                <a:latin typeface="Calibri"/>
              </a:rPr>
              <a:t>Perronnin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‘11 ),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                                                         Our method: 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20%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Using only 1000 categories, our method &gt; 50%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2195" y="1713367"/>
            <a:ext cx="28757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prstClr val="white"/>
                </a:solidFill>
                <a:latin typeface="Calibri"/>
              </a:rPr>
              <a:t>0.005%</a:t>
            </a:r>
            <a:endParaRPr lang="en-US" sz="6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9035" y="2733297"/>
            <a:ext cx="2000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Random guess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5651" y="1713367"/>
            <a:ext cx="18941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prstClr val="white"/>
                </a:solidFill>
                <a:latin typeface="Calibri"/>
              </a:rPr>
              <a:t>9.5%</a:t>
            </a:r>
            <a:endParaRPr lang="en-US" sz="6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74667" y="2733297"/>
            <a:ext cx="2810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State-of-the-art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(Weston, </a:t>
            </a:r>
            <a:r>
              <a:rPr lang="en-US" sz="2400" dirty="0" err="1" smtClean="0">
                <a:solidFill>
                  <a:prstClr val="white"/>
                </a:solidFill>
                <a:latin typeface="Calibri"/>
              </a:rPr>
              <a:t>Bengio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 ‘11)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3738" y="1713367"/>
            <a:ext cx="25105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srgbClr val="FF0000"/>
                </a:solidFill>
                <a:latin typeface="Calibri"/>
              </a:rPr>
              <a:t>15.8%</a:t>
            </a:r>
            <a:endParaRPr lang="en-US" sz="6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3738" y="2733297"/>
            <a:ext cx="22388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Feature learning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From raw pixels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095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Speech recognition on Android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39" y="932675"/>
            <a:ext cx="8379416" cy="5069460"/>
          </a:xfrm>
        </p:spPr>
      </p:pic>
      <p:sp>
        <p:nvSpPr>
          <p:cNvPr id="7" name="Rectangle 6"/>
          <p:cNvSpPr/>
          <p:nvPr/>
        </p:nvSpPr>
        <p:spPr bwMode="auto">
          <a:xfrm>
            <a:off x="1077145" y="433410"/>
            <a:ext cx="1420985" cy="115215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01071" y="4120290"/>
            <a:ext cx="4224550" cy="126736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98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to Google </a:t>
            </a:r>
            <a:r>
              <a:rPr lang="en-US" dirty="0" err="1" smtClean="0"/>
              <a:t>Streetview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23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17" y="1124700"/>
            <a:ext cx="7309453" cy="4877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7020" y="6400903"/>
            <a:ext cx="338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[with Yuval </a:t>
            </a:r>
            <a:r>
              <a:rPr lang="en-US" dirty="0" err="1" smtClean="0">
                <a:solidFill>
                  <a:schemeClr val="bg1"/>
                </a:solidFill>
              </a:rPr>
              <a:t>Netzer</a:t>
            </a:r>
            <a:r>
              <a:rPr lang="en-US" dirty="0" smtClean="0">
                <a:solidFill>
                  <a:schemeClr val="bg1"/>
                </a:solidFill>
              </a:rPr>
              <a:t>, Julian </a:t>
            </a:r>
            <a:r>
              <a:rPr lang="en-US" dirty="0" err="1" smtClean="0">
                <a:solidFill>
                  <a:schemeClr val="bg1"/>
                </a:solidFill>
              </a:rPr>
              <a:t>Ibarz</a:t>
            </a:r>
            <a:r>
              <a:rPr lang="en-US" dirty="0" smtClean="0">
                <a:solidFill>
                  <a:schemeClr val="bg1"/>
                </a:solidFill>
              </a:rPr>
              <a:t>]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2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up with HPC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81893" y="6132068"/>
            <a:ext cx="5587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HPC cluster:  GPUs with </a:t>
            </a:r>
            <a:r>
              <a:rPr lang="en-US" dirty="0" err="1" smtClean="0">
                <a:solidFill>
                  <a:schemeClr val="bg1"/>
                </a:solidFill>
              </a:rPr>
              <a:t>Infiniband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Difficult to program---lots of MPI and CUDA code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4879240" y="395005"/>
            <a:ext cx="4083169" cy="3149210"/>
            <a:chOff x="607256" y="599668"/>
            <a:chExt cx="4083169" cy="3149210"/>
          </a:xfrm>
        </p:grpSpPr>
        <p:sp>
          <p:nvSpPr>
            <p:cNvPr id="5" name="TextBox 4"/>
            <p:cNvSpPr txBox="1"/>
            <p:nvPr/>
          </p:nvSpPr>
          <p:spPr>
            <a:xfrm>
              <a:off x="1473276" y="1022123"/>
              <a:ext cx="1992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GPUs with CUDA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7256" y="3102547"/>
              <a:ext cx="40831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 very fast node.</a:t>
              </a:r>
              <a:br>
                <a:rPr lang="en-US" dirty="0" smtClean="0">
                  <a:solidFill>
                    <a:schemeClr val="bg1"/>
                  </a:solidFill>
                </a:rPr>
              </a:br>
              <a:r>
                <a:rPr lang="en-US" b="1" dirty="0" smtClean="0">
                  <a:solidFill>
                    <a:srgbClr val="FFFF00"/>
                  </a:solidFill>
                </a:rPr>
                <a:t>Limited memory;  hard to scale out.</a:t>
              </a:r>
            </a:p>
          </p:txBody>
        </p:sp>
        <p:pic>
          <p:nvPicPr>
            <p:cNvPr id="2328578" name="Picture 2" descr="http://www.geforce.com/Active/en_US/shared/images/products/geforce-gtx-titan/geforce-gtx-titan-B-1_gallery_preview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4400000">
              <a:off x="1004571" y="1252167"/>
              <a:ext cx="3110805" cy="1805807"/>
            </a:xfrm>
            <a:prstGeom prst="rect">
              <a:avLst/>
            </a:prstGeom>
            <a:noFill/>
          </p:spPr>
        </p:pic>
      </p:grpSp>
      <p:grpSp>
        <p:nvGrpSpPr>
          <p:cNvPr id="30" name="Group 29"/>
          <p:cNvGrpSpPr/>
          <p:nvPr/>
        </p:nvGrpSpPr>
        <p:grpSpPr>
          <a:xfrm>
            <a:off x="309045" y="779055"/>
            <a:ext cx="3942105" cy="2743888"/>
            <a:chOff x="4845535" y="953947"/>
            <a:chExt cx="3942105" cy="2743888"/>
          </a:xfrm>
        </p:grpSpPr>
        <p:sp>
          <p:nvSpPr>
            <p:cNvPr id="4" name="TextBox 3"/>
            <p:cNvSpPr txBox="1"/>
            <p:nvPr/>
          </p:nvSpPr>
          <p:spPr>
            <a:xfrm>
              <a:off x="5505801" y="953947"/>
              <a:ext cx="2351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“Cloud” infrastructure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845535" y="3051504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Many inexpensive nodes.</a:t>
              </a:r>
              <a:br>
                <a:rPr lang="en-US" dirty="0" smtClean="0">
                  <a:solidFill>
                    <a:schemeClr val="bg1"/>
                  </a:solidFill>
                </a:rPr>
              </a:br>
              <a:r>
                <a:rPr lang="en-US" b="1" dirty="0" smtClean="0">
                  <a:solidFill>
                    <a:srgbClr val="FFFF00"/>
                  </a:solidFill>
                </a:rPr>
                <a:t>Comm. bottlenecks, node failures.</a:t>
              </a: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532125" y="1585560"/>
              <a:ext cx="499265" cy="499265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5532125" y="2353660"/>
              <a:ext cx="499265" cy="499265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7490780" y="1585560"/>
              <a:ext cx="499265" cy="499265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7490780" y="2392065"/>
              <a:ext cx="499265" cy="499265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6" name="Cloud 15"/>
            <p:cNvSpPr/>
            <p:nvPr/>
          </p:nvSpPr>
          <p:spPr bwMode="auto">
            <a:xfrm>
              <a:off x="6223415" y="1623965"/>
              <a:ext cx="1075340" cy="1190555"/>
            </a:xfrm>
            <a:prstGeom prst="cloud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8" name="Curved Connector 17"/>
            <p:cNvCxnSpPr>
              <a:stCxn id="12" idx="3"/>
            </p:cNvCxnSpPr>
            <p:nvPr/>
          </p:nvCxnSpPr>
          <p:spPr bwMode="auto">
            <a:xfrm>
              <a:off x="6031390" y="1835193"/>
              <a:ext cx="1305770" cy="787302"/>
            </a:xfrm>
            <a:prstGeom prst="curvedConnector3">
              <a:avLst>
                <a:gd name="adj1" fmla="val 50000"/>
              </a:avLst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0" name="Curved Connector 19"/>
            <p:cNvCxnSpPr/>
            <p:nvPr/>
          </p:nvCxnSpPr>
          <p:spPr bwMode="auto">
            <a:xfrm flipV="1">
              <a:off x="6069795" y="1777586"/>
              <a:ext cx="1344175" cy="806504"/>
            </a:xfrm>
            <a:prstGeom prst="curvedConnector3">
              <a:avLst>
                <a:gd name="adj1" fmla="val 62755"/>
              </a:avLst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grpSp>
        <p:nvGrpSpPr>
          <p:cNvPr id="37" name="Group 36"/>
          <p:cNvGrpSpPr/>
          <p:nvPr/>
        </p:nvGrpSpPr>
        <p:grpSpPr>
          <a:xfrm>
            <a:off x="2598490" y="3315327"/>
            <a:ext cx="1036936" cy="1649873"/>
            <a:chOff x="3381444" y="3479534"/>
            <a:chExt cx="1036936" cy="1649873"/>
          </a:xfrm>
        </p:grpSpPr>
        <p:grpSp>
          <p:nvGrpSpPr>
            <p:cNvPr id="35" name="Group 34"/>
            <p:cNvGrpSpPr/>
            <p:nvPr/>
          </p:nvGrpSpPr>
          <p:grpSpPr>
            <a:xfrm>
              <a:off x="3496660" y="3479534"/>
              <a:ext cx="768100" cy="1649873"/>
              <a:chOff x="5121011" y="3811415"/>
              <a:chExt cx="559193" cy="1201142"/>
            </a:xfrm>
          </p:grpSpPr>
          <p:pic>
            <p:nvPicPr>
              <p:cNvPr id="31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8" y="4251311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32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6" y="4128685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33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7" y="4013470"/>
                <a:ext cx="963301" cy="559191"/>
              </a:xfrm>
              <a:prstGeom prst="rect">
                <a:avLst/>
              </a:prstGeom>
              <a:noFill/>
            </p:spPr>
          </p:pic>
        </p:grpSp>
        <p:sp>
          <p:nvSpPr>
            <p:cNvPr id="36" name="Rectangle 35"/>
            <p:cNvSpPr/>
            <p:nvPr/>
          </p:nvSpPr>
          <p:spPr bwMode="auto">
            <a:xfrm>
              <a:off x="3381444" y="3813050"/>
              <a:ext cx="1036936" cy="1036936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609519" y="4619555"/>
            <a:ext cx="1036936" cy="1649873"/>
            <a:chOff x="3381444" y="3479534"/>
            <a:chExt cx="1036936" cy="1649873"/>
          </a:xfrm>
        </p:grpSpPr>
        <p:grpSp>
          <p:nvGrpSpPr>
            <p:cNvPr id="39" name="Group 34"/>
            <p:cNvGrpSpPr/>
            <p:nvPr/>
          </p:nvGrpSpPr>
          <p:grpSpPr>
            <a:xfrm>
              <a:off x="3496660" y="3479534"/>
              <a:ext cx="768100" cy="1649873"/>
              <a:chOff x="5121011" y="3811415"/>
              <a:chExt cx="559193" cy="1201142"/>
            </a:xfrm>
          </p:grpSpPr>
          <p:pic>
            <p:nvPicPr>
              <p:cNvPr id="41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8" y="4251311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42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6" y="4128685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43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7" y="4013470"/>
                <a:ext cx="963301" cy="559191"/>
              </a:xfrm>
              <a:prstGeom prst="rect">
                <a:avLst/>
              </a:prstGeom>
              <a:noFill/>
            </p:spPr>
          </p:pic>
        </p:grpSp>
        <p:sp>
          <p:nvSpPr>
            <p:cNvPr id="40" name="Rectangle 39"/>
            <p:cNvSpPr/>
            <p:nvPr/>
          </p:nvSpPr>
          <p:spPr bwMode="auto">
            <a:xfrm>
              <a:off x="3381444" y="3813050"/>
              <a:ext cx="1036936" cy="1036936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517269" y="3313785"/>
            <a:ext cx="1036936" cy="1649873"/>
            <a:chOff x="3381444" y="3479534"/>
            <a:chExt cx="1036936" cy="1649873"/>
          </a:xfrm>
        </p:grpSpPr>
        <p:grpSp>
          <p:nvGrpSpPr>
            <p:cNvPr id="45" name="Group 34"/>
            <p:cNvGrpSpPr/>
            <p:nvPr/>
          </p:nvGrpSpPr>
          <p:grpSpPr>
            <a:xfrm>
              <a:off x="3496660" y="3479534"/>
              <a:ext cx="768100" cy="1649873"/>
              <a:chOff x="5121011" y="3811415"/>
              <a:chExt cx="559193" cy="1201142"/>
            </a:xfrm>
          </p:grpSpPr>
          <p:pic>
            <p:nvPicPr>
              <p:cNvPr id="47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8" y="4251311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48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6" y="4128685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49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7" y="4013470"/>
                <a:ext cx="963301" cy="559191"/>
              </a:xfrm>
              <a:prstGeom prst="rect">
                <a:avLst/>
              </a:prstGeom>
              <a:noFill/>
            </p:spPr>
          </p:pic>
        </p:grpSp>
        <p:sp>
          <p:nvSpPr>
            <p:cNvPr id="46" name="Rectangle 45"/>
            <p:cNvSpPr/>
            <p:nvPr/>
          </p:nvSpPr>
          <p:spPr bwMode="auto">
            <a:xfrm>
              <a:off x="3381444" y="3813050"/>
              <a:ext cx="1036936" cy="1036936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528296" y="4619555"/>
            <a:ext cx="1036936" cy="1649873"/>
            <a:chOff x="3381444" y="3479534"/>
            <a:chExt cx="1036936" cy="1649873"/>
          </a:xfrm>
        </p:grpSpPr>
        <p:grpSp>
          <p:nvGrpSpPr>
            <p:cNvPr id="51" name="Group 34"/>
            <p:cNvGrpSpPr/>
            <p:nvPr/>
          </p:nvGrpSpPr>
          <p:grpSpPr>
            <a:xfrm>
              <a:off x="3496660" y="3479534"/>
              <a:ext cx="768100" cy="1649873"/>
              <a:chOff x="5121011" y="3811415"/>
              <a:chExt cx="559193" cy="1201142"/>
            </a:xfrm>
          </p:grpSpPr>
          <p:pic>
            <p:nvPicPr>
              <p:cNvPr id="53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8" y="4251311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54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6" y="4128685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55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7" y="4013470"/>
                <a:ext cx="963301" cy="559191"/>
              </a:xfrm>
              <a:prstGeom prst="rect">
                <a:avLst/>
              </a:prstGeom>
              <a:noFill/>
            </p:spPr>
          </p:pic>
        </p:grpSp>
        <p:sp>
          <p:nvSpPr>
            <p:cNvPr id="52" name="Rectangle 51"/>
            <p:cNvSpPr/>
            <p:nvPr/>
          </p:nvSpPr>
          <p:spPr bwMode="auto">
            <a:xfrm>
              <a:off x="3381444" y="3813050"/>
              <a:ext cx="1036936" cy="1036936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761668" y="3928265"/>
            <a:ext cx="1651415" cy="115215"/>
            <a:chOff x="731500" y="3889860"/>
            <a:chExt cx="1036935" cy="76810"/>
          </a:xfrm>
        </p:grpSpPr>
        <p:cxnSp>
          <p:nvCxnSpPr>
            <p:cNvPr id="59" name="Straight Arrow Connector 58"/>
            <p:cNvCxnSpPr/>
            <p:nvPr/>
          </p:nvCxnSpPr>
          <p:spPr bwMode="auto">
            <a:xfrm>
              <a:off x="846715" y="3889860"/>
              <a:ext cx="92172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60" name="Straight Arrow Connector 59"/>
            <p:cNvCxnSpPr/>
            <p:nvPr/>
          </p:nvCxnSpPr>
          <p:spPr bwMode="auto">
            <a:xfrm flipH="1">
              <a:off x="731500" y="3966670"/>
              <a:ext cx="92230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64" name="Group 63"/>
          <p:cNvGrpSpPr/>
          <p:nvPr/>
        </p:nvGrpSpPr>
        <p:grpSpPr>
          <a:xfrm>
            <a:off x="3800073" y="5464465"/>
            <a:ext cx="1651415" cy="115215"/>
            <a:chOff x="731500" y="3889860"/>
            <a:chExt cx="1036935" cy="76810"/>
          </a:xfrm>
        </p:grpSpPr>
        <p:cxnSp>
          <p:nvCxnSpPr>
            <p:cNvPr id="65" name="Straight Arrow Connector 64"/>
            <p:cNvCxnSpPr/>
            <p:nvPr/>
          </p:nvCxnSpPr>
          <p:spPr bwMode="auto">
            <a:xfrm>
              <a:off x="846715" y="3889860"/>
              <a:ext cx="92172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66" name="Straight Arrow Connector 65"/>
            <p:cNvCxnSpPr/>
            <p:nvPr/>
          </p:nvCxnSpPr>
          <p:spPr bwMode="auto">
            <a:xfrm flipH="1">
              <a:off x="731500" y="3966670"/>
              <a:ext cx="92230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67" name="Group 66"/>
          <p:cNvGrpSpPr/>
          <p:nvPr/>
        </p:nvGrpSpPr>
        <p:grpSpPr>
          <a:xfrm rot="1686466">
            <a:off x="3792379" y="4718022"/>
            <a:ext cx="1759489" cy="148712"/>
            <a:chOff x="731500" y="3889860"/>
            <a:chExt cx="1036935" cy="76810"/>
          </a:xfrm>
        </p:grpSpPr>
        <p:cxnSp>
          <p:nvCxnSpPr>
            <p:cNvPr id="68" name="Straight Arrow Connector 67"/>
            <p:cNvCxnSpPr/>
            <p:nvPr/>
          </p:nvCxnSpPr>
          <p:spPr bwMode="auto">
            <a:xfrm>
              <a:off x="846715" y="3889860"/>
              <a:ext cx="92172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69" name="Straight Arrow Connector 68"/>
            <p:cNvCxnSpPr/>
            <p:nvPr/>
          </p:nvCxnSpPr>
          <p:spPr bwMode="auto">
            <a:xfrm flipH="1">
              <a:off x="731500" y="3966670"/>
              <a:ext cx="92230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70" name="Group 69"/>
          <p:cNvGrpSpPr/>
          <p:nvPr/>
        </p:nvGrpSpPr>
        <p:grpSpPr>
          <a:xfrm rot="19788535">
            <a:off x="3717039" y="4719738"/>
            <a:ext cx="1651415" cy="115215"/>
            <a:chOff x="731500" y="3889860"/>
            <a:chExt cx="1036935" cy="76810"/>
          </a:xfrm>
        </p:grpSpPr>
        <p:cxnSp>
          <p:nvCxnSpPr>
            <p:cNvPr id="71" name="Straight Arrow Connector 70"/>
            <p:cNvCxnSpPr/>
            <p:nvPr/>
          </p:nvCxnSpPr>
          <p:spPr bwMode="auto">
            <a:xfrm>
              <a:off x="846715" y="3889860"/>
              <a:ext cx="92172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72" name="Straight Arrow Connector 71"/>
            <p:cNvCxnSpPr/>
            <p:nvPr/>
          </p:nvCxnSpPr>
          <p:spPr bwMode="auto">
            <a:xfrm flipH="1">
              <a:off x="731500" y="3966670"/>
              <a:ext cx="92230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sp>
        <p:nvSpPr>
          <p:cNvPr id="57" name="TextBox 56"/>
          <p:cNvSpPr txBox="1"/>
          <p:nvPr/>
        </p:nvSpPr>
        <p:spPr>
          <a:xfrm>
            <a:off x="3684858" y="4619555"/>
            <a:ext cx="180503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Infiniband</a:t>
            </a:r>
            <a:r>
              <a:rPr lang="en-US" dirty="0" smtClean="0">
                <a:solidFill>
                  <a:schemeClr val="bg1"/>
                </a:solidFill>
              </a:rPr>
              <a:t> fabric</a:t>
            </a:r>
          </a:p>
        </p:txBody>
      </p:sp>
    </p:spTree>
    <p:extLst>
      <p:ext uri="{BB962C8B-B14F-4D97-AF65-F5344CB8AC3E}">
        <p14:creationId xmlns:p14="http://schemas.microsoft.com/office/powerpoint/2010/main" val="40003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Stanford GPU cluster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0649"/>
            <a:ext cx="8229600" cy="5799155"/>
          </a:xfrm>
        </p:spPr>
        <p:txBody>
          <a:bodyPr/>
          <a:lstStyle/>
          <a:p>
            <a:r>
              <a:rPr lang="en-US" sz="2400" dirty="0" smtClean="0"/>
              <a:t>Current system</a:t>
            </a:r>
          </a:p>
          <a:p>
            <a:pPr lvl="1"/>
            <a:r>
              <a:rPr lang="en-US" dirty="0" smtClean="0"/>
              <a:t>64 GPUs in 16 machines.</a:t>
            </a:r>
          </a:p>
          <a:p>
            <a:pPr lvl="1"/>
            <a:r>
              <a:rPr lang="en-US" dirty="0" smtClean="0"/>
              <a:t>Tightly optimized CUDA for UFL/DL operations.</a:t>
            </a:r>
          </a:p>
          <a:p>
            <a:pPr lvl="1"/>
            <a:r>
              <a:rPr lang="en-US" dirty="0" smtClean="0"/>
              <a:t> 47x faster than single-GPU implementation.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Train 11.2 billion parameter, 9 layer neural network in &lt; 4 days.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  <p:graphicFrame>
        <p:nvGraphicFramePr>
          <p:cNvPr id="221" name="Chart 220"/>
          <p:cNvGraphicFramePr/>
          <p:nvPr/>
        </p:nvGraphicFramePr>
        <p:xfrm>
          <a:off x="1883650" y="2161635"/>
          <a:ext cx="5453510" cy="3409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3094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is computer perception done?</a:t>
            </a:r>
            <a:endParaRPr lang="en-US" dirty="0"/>
          </a:p>
        </p:txBody>
      </p:sp>
      <p:grpSp>
        <p:nvGrpSpPr>
          <p:cNvPr id="3" name="Group 35"/>
          <p:cNvGrpSpPr/>
          <p:nvPr/>
        </p:nvGrpSpPr>
        <p:grpSpPr>
          <a:xfrm>
            <a:off x="9334500" y="2286000"/>
            <a:ext cx="5092566" cy="1837138"/>
            <a:chOff x="510195" y="3895109"/>
            <a:chExt cx="8024460" cy="2853888"/>
          </a:xfrm>
        </p:grpSpPr>
        <p:pic>
          <p:nvPicPr>
            <p:cNvPr id="25" name="Picture 3" descr="C:\Users\ang\Desktop\thumbnail.jpg"/>
            <p:cNvPicPr>
              <a:picLocks noChangeAspect="1" noChangeArrowheads="1"/>
            </p:cNvPicPr>
            <p:nvPr/>
          </p:nvPicPr>
          <p:blipFill>
            <a:blip r:embed="rId2" cstate="print"/>
            <a:srcRect l="2115" t="6176" r="7557" b="9324"/>
            <a:stretch>
              <a:fillRect/>
            </a:stretch>
          </p:blipFill>
          <p:spPr bwMode="auto">
            <a:xfrm>
              <a:off x="6652697" y="3951611"/>
              <a:ext cx="1863992" cy="1743739"/>
            </a:xfrm>
            <a:prstGeom prst="rect">
              <a:avLst/>
            </a:prstGeom>
            <a:noFill/>
          </p:spPr>
        </p:pic>
        <p:sp>
          <p:nvSpPr>
            <p:cNvPr id="26" name="TextBox 25"/>
            <p:cNvSpPr txBox="1"/>
            <p:nvPr/>
          </p:nvSpPr>
          <p:spPr>
            <a:xfrm>
              <a:off x="577535" y="5737878"/>
              <a:ext cx="1718928" cy="52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Image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27" name="Picture 3" descr="C:\Users\ang\Desktop\thumbnail.jpg"/>
            <p:cNvPicPr>
              <a:picLocks noChangeAspect="1" noChangeArrowheads="1"/>
            </p:cNvPicPr>
            <p:nvPr/>
          </p:nvPicPr>
          <p:blipFill>
            <a:blip r:embed="rId2" cstate="print"/>
            <a:srcRect l="2115" t="6176" r="7557" b="9324"/>
            <a:stretch>
              <a:fillRect/>
            </a:stretch>
          </p:blipFill>
          <p:spPr bwMode="auto">
            <a:xfrm>
              <a:off x="510195" y="3926803"/>
              <a:ext cx="1863994" cy="1743739"/>
            </a:xfrm>
            <a:prstGeom prst="rect">
              <a:avLst/>
            </a:prstGeom>
            <a:noFill/>
          </p:spPr>
        </p:pic>
        <p:grpSp>
          <p:nvGrpSpPr>
            <p:cNvPr id="4" name="Group 46"/>
            <p:cNvGrpSpPr>
              <a:grpSpLocks/>
            </p:cNvGrpSpPr>
            <p:nvPr/>
          </p:nvGrpSpPr>
          <p:grpSpPr bwMode="auto">
            <a:xfrm>
              <a:off x="8201224" y="4557858"/>
              <a:ext cx="304800" cy="304800"/>
              <a:chOff x="-832" y="2130"/>
              <a:chExt cx="571" cy="574"/>
            </a:xfrm>
          </p:grpSpPr>
          <p:sp>
            <p:nvSpPr>
              <p:cNvPr id="34" name="Line 47"/>
              <p:cNvSpPr>
                <a:spLocks noChangeShapeType="1"/>
              </p:cNvSpPr>
              <p:nvPr/>
            </p:nvSpPr>
            <p:spPr bwMode="auto">
              <a:xfrm>
                <a:off x="-832" y="2130"/>
                <a:ext cx="571" cy="57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35" name="Line 48"/>
              <p:cNvSpPr>
                <a:spLocks noChangeShapeType="1"/>
              </p:cNvSpPr>
              <p:nvPr/>
            </p:nvSpPr>
            <p:spPr bwMode="auto">
              <a:xfrm flipV="1">
                <a:off x="-832" y="2130"/>
                <a:ext cx="571" cy="57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z="1100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6588900" y="5748509"/>
              <a:ext cx="1945755" cy="525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Grasp point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0" name="AutoShape 4"/>
            <p:cNvSpPr>
              <a:spLocks noChangeArrowheads="1"/>
            </p:cNvSpPr>
            <p:nvPr/>
          </p:nvSpPr>
          <p:spPr bwMode="auto">
            <a:xfrm rot="10800000">
              <a:off x="5700963" y="4625961"/>
              <a:ext cx="781863" cy="435756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100"/>
            </a:p>
          </p:txBody>
        </p:sp>
        <p:sp>
          <p:nvSpPr>
            <p:cNvPr id="31" name="AutoShape 4"/>
            <p:cNvSpPr>
              <a:spLocks noChangeArrowheads="1"/>
            </p:cNvSpPr>
            <p:nvPr/>
          </p:nvSpPr>
          <p:spPr bwMode="auto">
            <a:xfrm rot="10800000">
              <a:off x="2504223" y="4589517"/>
              <a:ext cx="781863" cy="435756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100"/>
            </a:p>
          </p:txBody>
        </p:sp>
        <p:pic>
          <p:nvPicPr>
            <p:cNvPr id="32" name="Picture 2" descr="C:\Users\ang\Desktop\cupfeatures.jpg"/>
            <p:cNvPicPr>
              <a:picLocks noChangeAspect="1" noChangeArrowheads="1"/>
            </p:cNvPicPr>
            <p:nvPr/>
          </p:nvPicPr>
          <p:blipFill>
            <a:blip r:embed="rId3" cstate="print">
              <a:lum contrast="-10000"/>
            </a:blip>
            <a:srcRect l="3144" t="8051" r="7722" b="9559"/>
            <a:stretch>
              <a:fillRect/>
            </a:stretch>
          </p:blipFill>
          <p:spPr bwMode="auto">
            <a:xfrm>
              <a:off x="3518452" y="3895109"/>
              <a:ext cx="2007703" cy="185579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sp>
          <p:nvSpPr>
            <p:cNvPr id="33" name="TextBox 32"/>
            <p:cNvSpPr txBox="1"/>
            <p:nvPr/>
          </p:nvSpPr>
          <p:spPr>
            <a:xfrm>
              <a:off x="3664072" y="5840582"/>
              <a:ext cx="1718928" cy="908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Low-level features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69"/>
          <p:cNvGrpSpPr/>
          <p:nvPr/>
        </p:nvGrpSpPr>
        <p:grpSpPr>
          <a:xfrm>
            <a:off x="501068" y="1047890"/>
            <a:ext cx="6968362" cy="1361840"/>
            <a:chOff x="270638" y="838200"/>
            <a:chExt cx="6968362" cy="1361840"/>
          </a:xfrm>
        </p:grpSpPr>
        <p:pic>
          <p:nvPicPr>
            <p:cNvPr id="7" name="Picture 8" descr="C:\Users\ang\Desktop\newpics\stapler3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62200" y="838200"/>
              <a:ext cx="1215458" cy="975226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2695948" y="1887961"/>
              <a:ext cx="653556" cy="31207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Image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10" name="Picture 18" descr="C:\Users\ang\Desktop\newpics\stapler3-features1.jpg"/>
            <p:cNvPicPr>
              <a:picLocks noChangeAspect="1" noChangeArrowheads="1"/>
            </p:cNvPicPr>
            <p:nvPr/>
          </p:nvPicPr>
          <p:blipFill>
            <a:blip r:embed="rId5" cstate="print">
              <a:lum bright="30000" contrast="30000"/>
            </a:blip>
            <a:srcRect/>
            <a:stretch>
              <a:fillRect/>
            </a:stretch>
          </p:blipFill>
          <p:spPr bwMode="auto">
            <a:xfrm>
              <a:off x="4056521" y="842032"/>
              <a:ext cx="1202761" cy="969084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4010497" y="1867874"/>
              <a:ext cx="1339603" cy="27798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Vision features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grpSp>
          <p:nvGrpSpPr>
            <p:cNvPr id="6" name="Group 25"/>
            <p:cNvGrpSpPr/>
            <p:nvPr/>
          </p:nvGrpSpPr>
          <p:grpSpPr>
            <a:xfrm>
              <a:off x="5856443" y="838200"/>
              <a:ext cx="1382557" cy="1029906"/>
              <a:chOff x="6619925" y="2658842"/>
              <a:chExt cx="2121469" cy="1591101"/>
            </a:xfrm>
          </p:grpSpPr>
          <p:pic>
            <p:nvPicPr>
              <p:cNvPr id="20" name="Picture 3" descr="C:\Users\ang\Desktop\newpics\IMG_1778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619925" y="2658842"/>
                <a:ext cx="2121469" cy="1591101"/>
              </a:xfrm>
              <a:prstGeom prst="rect">
                <a:avLst/>
              </a:prstGeom>
              <a:noFill/>
            </p:spPr>
          </p:pic>
          <p:sp>
            <p:nvSpPr>
              <p:cNvPr id="21" name="Rectangle 20"/>
              <p:cNvSpPr/>
              <p:nvPr/>
            </p:nvSpPr>
            <p:spPr bwMode="auto">
              <a:xfrm>
                <a:off x="6987654" y="2888578"/>
                <a:ext cx="1392071" cy="982638"/>
              </a:xfrm>
              <a:prstGeom prst="rect">
                <a:avLst/>
              </a:prstGeom>
              <a:noFill/>
              <a:ln w="381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5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6021748" y="1833779"/>
              <a:ext cx="1123387" cy="31207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Detection</a:t>
              </a: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 rot="10800000">
              <a:off x="3658360" y="1177358"/>
              <a:ext cx="333340" cy="285287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050">
                <a:solidFill>
                  <a:schemeClr val="bg1"/>
                </a:solidFill>
              </a:endParaRPr>
            </a:p>
          </p:txBody>
        </p:sp>
        <p:sp>
          <p:nvSpPr>
            <p:cNvPr id="22" name="AutoShape 4"/>
            <p:cNvSpPr>
              <a:spLocks noChangeArrowheads="1"/>
            </p:cNvSpPr>
            <p:nvPr/>
          </p:nvSpPr>
          <p:spPr bwMode="auto">
            <a:xfrm rot="10800000">
              <a:off x="5351719" y="1169005"/>
              <a:ext cx="333340" cy="285287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 sz="1050">
                <a:solidFill>
                  <a:schemeClr val="bg1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70638" y="1179446"/>
              <a:ext cx="16130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Images/video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69"/>
          <p:cNvGrpSpPr/>
          <p:nvPr/>
        </p:nvGrpSpPr>
        <p:grpSpPr>
          <a:xfrm>
            <a:off x="353835" y="2814520"/>
            <a:ext cx="7041200" cy="1467095"/>
            <a:chOff x="234985" y="2353660"/>
            <a:chExt cx="7041200" cy="1467095"/>
          </a:xfrm>
        </p:grpSpPr>
        <p:grpSp>
          <p:nvGrpSpPr>
            <p:cNvPr id="12" name="Group 58"/>
            <p:cNvGrpSpPr/>
            <p:nvPr/>
          </p:nvGrpSpPr>
          <p:grpSpPr>
            <a:xfrm>
              <a:off x="2357094" y="2353660"/>
              <a:ext cx="4919091" cy="1467095"/>
              <a:chOff x="2209800" y="2820315"/>
              <a:chExt cx="4919091" cy="1467095"/>
            </a:xfrm>
          </p:grpSpPr>
          <p:pic>
            <p:nvPicPr>
              <p:cNvPr id="51" name="Picture 3" descr="C:\Documents and Settings\hllee\Application Data\SSH\temp\speech_demo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47730" t="11764" r="30080" b="61154"/>
              <a:stretch>
                <a:fillRect/>
              </a:stretch>
            </p:blipFill>
            <p:spPr bwMode="auto">
              <a:xfrm>
                <a:off x="2209800" y="2820315"/>
                <a:ext cx="1447800" cy="1075340"/>
              </a:xfrm>
              <a:prstGeom prst="rect">
                <a:avLst/>
              </a:prstGeom>
              <a:noFill/>
            </p:spPr>
          </p:pic>
          <p:pic>
            <p:nvPicPr>
              <p:cNvPr id="52" name="Picture 3" descr="C:\Documents and Settings\hllee\Application Data\SSH\temp\speech_demo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35864" t="57343" r="39675" b="11949"/>
              <a:stretch>
                <a:fillRect/>
              </a:stretch>
            </p:blipFill>
            <p:spPr bwMode="auto">
              <a:xfrm>
                <a:off x="4076700" y="2820316"/>
                <a:ext cx="1444979" cy="1075340"/>
              </a:xfrm>
              <a:prstGeom prst="rect">
                <a:avLst/>
              </a:prstGeom>
              <a:noFill/>
            </p:spPr>
          </p:pic>
          <p:sp>
            <p:nvSpPr>
              <p:cNvPr id="53" name="AutoShape 4"/>
              <p:cNvSpPr>
                <a:spLocks noChangeArrowheads="1"/>
              </p:cNvSpPr>
              <p:nvPr/>
            </p:nvSpPr>
            <p:spPr bwMode="auto">
              <a:xfrm rot="10800000">
                <a:off x="3695700" y="3200400"/>
                <a:ext cx="333340" cy="297107"/>
              </a:xfrm>
              <a:prstGeom prst="leftArrow">
                <a:avLst>
                  <a:gd name="adj1" fmla="val 50000"/>
                  <a:gd name="adj2" fmla="val 43783"/>
                </a:avLst>
              </a:prstGeom>
              <a:solidFill>
                <a:srgbClr val="00B0F0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487" tIns="44450" rIns="90487" bIns="44450" anchor="ctr">
                <a:noAutofit/>
              </a:bodyPr>
              <a:lstStyle/>
              <a:p>
                <a:endParaRPr 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AutoShape 4"/>
              <p:cNvSpPr>
                <a:spLocks noChangeArrowheads="1"/>
              </p:cNvSpPr>
              <p:nvPr/>
            </p:nvSpPr>
            <p:spPr bwMode="auto">
              <a:xfrm rot="10800000">
                <a:off x="5610260" y="3200401"/>
                <a:ext cx="333340" cy="297107"/>
              </a:xfrm>
              <a:prstGeom prst="leftArrow">
                <a:avLst>
                  <a:gd name="adj1" fmla="val 50000"/>
                  <a:gd name="adj2" fmla="val 43783"/>
                </a:avLst>
              </a:prstGeom>
              <a:solidFill>
                <a:srgbClr val="00B0F0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487" tIns="44450" rIns="90487" bIns="44450" anchor="ctr">
                <a:noAutofit/>
              </a:bodyPr>
              <a:lstStyle/>
              <a:p>
                <a:endParaRPr 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658076" y="3895655"/>
                <a:ext cx="653556" cy="3250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</a:rPr>
                  <a:t>Audio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4424706" y="3934060"/>
                <a:ext cx="653556" cy="3250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Audio features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6324600" y="3962400"/>
                <a:ext cx="647700" cy="32501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Speaker ID</a:t>
                </a:r>
              </a:p>
            </p:txBody>
          </p:sp>
          <p:pic>
            <p:nvPicPr>
              <p:cNvPr id="58" name="Picture 9" descr="honglak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7692" r="7692"/>
              <a:stretch>
                <a:fillRect/>
              </a:stretch>
            </p:blipFill>
            <p:spPr bwMode="auto">
              <a:xfrm>
                <a:off x="6076121" y="2820315"/>
                <a:ext cx="1052770" cy="1117961"/>
              </a:xfrm>
              <a:prstGeom prst="rect">
                <a:avLst/>
              </a:prstGeom>
              <a:noFill/>
            </p:spPr>
          </p:pic>
        </p:grpSp>
        <p:sp>
          <p:nvSpPr>
            <p:cNvPr id="61" name="TextBox 60"/>
            <p:cNvSpPr txBox="1"/>
            <p:nvPr/>
          </p:nvSpPr>
          <p:spPr>
            <a:xfrm>
              <a:off x="234985" y="2783376"/>
              <a:ext cx="1485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Audio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68"/>
          <p:cNvGrpSpPr/>
          <p:nvPr/>
        </p:nvGrpSpPr>
        <p:grpSpPr>
          <a:xfrm>
            <a:off x="462665" y="4542745"/>
            <a:ext cx="8501205" cy="1782884"/>
            <a:chOff x="897015" y="5157225"/>
            <a:chExt cx="8501205" cy="1782884"/>
          </a:xfrm>
        </p:grpSpPr>
        <p:sp>
          <p:nvSpPr>
            <p:cNvPr id="63" name="TextBox 62"/>
            <p:cNvSpPr txBox="1"/>
            <p:nvPr/>
          </p:nvSpPr>
          <p:spPr>
            <a:xfrm>
              <a:off x="897015" y="5848515"/>
              <a:ext cx="1485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Text</a:t>
              </a:r>
            </a:p>
          </p:txBody>
        </p:sp>
        <p:pic>
          <p:nvPicPr>
            <p:cNvPr id="1487874" name="Picture 2" descr="http://www.elbacom.com/assets/images/textdocument.gif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21320" y="5157225"/>
              <a:ext cx="1536200" cy="1536200"/>
            </a:xfrm>
            <a:prstGeom prst="rect">
              <a:avLst/>
            </a:prstGeom>
            <a:noFill/>
          </p:spPr>
        </p:pic>
        <p:sp>
          <p:nvSpPr>
            <p:cNvPr id="64" name="TextBox 63"/>
            <p:cNvSpPr txBox="1"/>
            <p:nvPr/>
          </p:nvSpPr>
          <p:spPr>
            <a:xfrm>
              <a:off x="2152485" y="6616615"/>
              <a:ext cx="1967971" cy="32349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 Text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65" name="AutoShape 4"/>
            <p:cNvSpPr>
              <a:spLocks noChangeArrowheads="1"/>
            </p:cNvSpPr>
            <p:nvPr/>
          </p:nvSpPr>
          <p:spPr bwMode="auto">
            <a:xfrm rot="10800000">
              <a:off x="3842305" y="5810110"/>
              <a:ext cx="571859" cy="306058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6" name="AutoShape 4"/>
            <p:cNvSpPr>
              <a:spLocks noChangeArrowheads="1"/>
            </p:cNvSpPr>
            <p:nvPr/>
          </p:nvSpPr>
          <p:spPr bwMode="auto">
            <a:xfrm rot="10800000">
              <a:off x="5992985" y="5810110"/>
              <a:ext cx="571859" cy="306058"/>
            </a:xfrm>
            <a:prstGeom prst="leftArrow">
              <a:avLst>
                <a:gd name="adj1" fmla="val 50000"/>
                <a:gd name="adj2" fmla="val 43783"/>
              </a:avLst>
            </a:prstGeom>
            <a:solidFill>
              <a:srgbClr val="00B0F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noAutofit/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1487876" name="Picture 4" descr="http://www.cse.unsw.edu.au/~billw/cs9414/notes/nlp/grampars/grampars1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72000" y="5426060"/>
              <a:ext cx="1267365" cy="1098657"/>
            </a:xfrm>
            <a:prstGeom prst="rect">
              <a:avLst/>
            </a:prstGeom>
            <a:noFill/>
          </p:spPr>
        </p:pic>
        <p:sp>
          <p:nvSpPr>
            <p:cNvPr id="67" name="TextBox 66"/>
            <p:cNvSpPr txBox="1"/>
            <p:nvPr/>
          </p:nvSpPr>
          <p:spPr>
            <a:xfrm>
              <a:off x="4187950" y="6523551"/>
              <a:ext cx="1967971" cy="32349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Text  features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619360" y="5502870"/>
              <a:ext cx="2778860" cy="11247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Text classification, Machine translation, Information retrieval, ....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7" name="Picture 1" descr="C:\Users\ang\Desktop\edges.2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1495990" y="3121760"/>
            <a:ext cx="1085850" cy="561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3266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000" y="151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2420" y="313765"/>
            <a:ext cx="1674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Cat face neuron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 descr="cat_balanced_histograms_black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2" t="8654" r="10658" b="11127"/>
          <a:stretch/>
        </p:blipFill>
        <p:spPr>
          <a:xfrm>
            <a:off x="2226238" y="1835809"/>
            <a:ext cx="4586942" cy="36620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91543" y="1695966"/>
            <a:ext cx="2021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Random distractors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1177" y="2480238"/>
            <a:ext cx="1031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Cat faces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34512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73666" name="Picture 2" descr="C:\Users\ang\Desktop\ControlEx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045" y="1662370"/>
            <a:ext cx="8385238" cy="15312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31113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000" y="151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51006" y="313765"/>
            <a:ext cx="1370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Visualization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 descr="top_ped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97" y="1913215"/>
            <a:ext cx="3661493" cy="2882900"/>
          </a:xfrm>
          <a:prstGeom prst="rect">
            <a:avLst/>
          </a:prstGeom>
        </p:spPr>
      </p:pic>
      <p:pic>
        <p:nvPicPr>
          <p:cNvPr id="5" name="Picture 4" descr="averaged_ped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881" y="1880633"/>
            <a:ext cx="3683900" cy="29005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7063" y="1511300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Top Stimuli from the test set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69215" y="1499349"/>
            <a:ext cx="4277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Optimal stimulus by numerical optimization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14409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000" y="151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2420" y="313765"/>
            <a:ext cx="1920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Pedestrian neuron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 descr="ped_balanced_histograms_black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7" t="8879" r="10133" b="11108"/>
          <a:stretch/>
        </p:blipFill>
        <p:spPr>
          <a:xfrm>
            <a:off x="1628588" y="1748110"/>
            <a:ext cx="4987366" cy="39076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91543" y="1511300"/>
            <a:ext cx="2021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Random distractors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2176040"/>
            <a:ext cx="127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Pedestrians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5060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6715" y="1854395"/>
            <a:ext cx="7772400" cy="2360612"/>
          </a:xfrm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rgbClr val="0070C0"/>
                </a:solidFill>
              </a:rPr>
              <a:t>Conclusion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1485" y="838201"/>
            <a:ext cx="5956715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Deep Learning and Self-Taught learning: Lets learn rather than manually design our features. 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Discover the fundamental computational principles that underlie perception? 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Sparse coding and deep versions very successful on vision and audio tasks.  Other variants for learning recursive representations. 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To get this to work for yourself, see online tutorial: 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   </a:t>
            </a:r>
            <a:r>
              <a:rPr lang="en-US" sz="1600" dirty="0" smtClean="0">
                <a:solidFill>
                  <a:srgbClr val="00B0F0"/>
                </a:solidFill>
              </a:rPr>
              <a:t>http://deeplearning.stanford.edu/wiki or go/brain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sz="1600" dirty="0" smtClean="0">
              <a:solidFill>
                <a:srgbClr val="00B0F0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sz="1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</a:pPr>
            <a:endParaRPr lang="en-US" sz="16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</a:pPr>
            <a:endParaRPr lang="en-US" sz="16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Feature Learning Summary</a:t>
            </a:r>
            <a:endParaRPr lang="en-US" dirty="0"/>
          </a:p>
        </p:txBody>
      </p:sp>
      <p:pic>
        <p:nvPicPr>
          <p:cNvPr id="1513474" name="Picture 2" descr="C:\Users\ang\Desktop\Vis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00" y="1295400"/>
            <a:ext cx="2247900" cy="1518127"/>
          </a:xfrm>
          <a:prstGeom prst="rect">
            <a:avLst/>
          </a:prstGeom>
          <a:noFill/>
        </p:spPr>
      </p:pic>
      <p:pic>
        <p:nvPicPr>
          <p:cNvPr id="1513475" name="Picture 3" descr="C:\Users\ang\Desktop\Aud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68200" y="1219200"/>
            <a:ext cx="2720085" cy="1676400"/>
          </a:xfrm>
          <a:prstGeom prst="rect">
            <a:avLst/>
          </a:prstGeom>
          <a:noFill/>
        </p:spPr>
      </p:pic>
      <p:pic>
        <p:nvPicPr>
          <p:cNvPr id="1513476" name="Picture 4" descr="C:\Users\ang\Desktop\CDBN-audi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32015" y="4158695"/>
            <a:ext cx="1322019" cy="1152150"/>
          </a:xfrm>
          <a:prstGeom prst="rect">
            <a:avLst/>
          </a:prstGeom>
          <a:noFill/>
        </p:spPr>
      </p:pic>
      <p:pic>
        <p:nvPicPr>
          <p:cNvPr id="1513477" name="Picture 5" descr="C:\Users\ang\Desktop\facefeatur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5011" y="1892801"/>
            <a:ext cx="865688" cy="1766630"/>
          </a:xfrm>
          <a:prstGeom prst="rect">
            <a:avLst/>
          </a:prstGeom>
          <a:noFill/>
        </p:spPr>
      </p:pic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6077625" y="817458"/>
            <a:ext cx="3066375" cy="916420"/>
            <a:chOff x="1066" y="3370"/>
            <a:chExt cx="2886" cy="762"/>
          </a:xfrm>
        </p:grpSpPr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1066" y="3370"/>
              <a:ext cx="1331" cy="754"/>
            </a:xfrm>
            <a:prstGeom prst="rect">
              <a:avLst/>
            </a:prstGeom>
            <a:solidFill>
              <a:srgbClr val="FFCC00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pic>
          <p:nvPicPr>
            <p:cNvPr id="23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55" y="3454"/>
              <a:ext cx="335" cy="16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24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81" y="3460"/>
              <a:ext cx="319" cy="21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83" y="3717"/>
              <a:ext cx="319" cy="21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26" name="Picture 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67" y="3706"/>
              <a:ext cx="335" cy="22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27" name="Text Box 10"/>
            <p:cNvSpPr txBox="1">
              <a:spLocks noChangeArrowheads="1"/>
            </p:cNvSpPr>
            <p:nvPr/>
          </p:nvSpPr>
          <p:spPr bwMode="auto">
            <a:xfrm>
              <a:off x="1245" y="3940"/>
              <a:ext cx="1043" cy="19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900" dirty="0" smtClean="0">
                  <a:latin typeface="Arial" charset="0"/>
                </a:rPr>
                <a:t>Unlabeled images</a:t>
              </a:r>
              <a:endParaRPr lang="en-US" sz="900" dirty="0">
                <a:latin typeface="Arial" charset="0"/>
              </a:endParaRPr>
            </a:p>
          </p:txBody>
        </p:sp>
        <p:pic>
          <p:nvPicPr>
            <p:cNvPr id="28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145" y="3713"/>
              <a:ext cx="331" cy="22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2500" y="3418"/>
              <a:ext cx="653" cy="618"/>
              <a:chOff x="2694" y="3515"/>
              <a:chExt cx="653" cy="618"/>
            </a:xfrm>
          </p:grpSpPr>
          <p:sp>
            <p:nvSpPr>
              <p:cNvPr id="35" name="Rectangle 13"/>
              <p:cNvSpPr>
                <a:spLocks noChangeArrowheads="1"/>
              </p:cNvSpPr>
              <p:nvPr/>
            </p:nvSpPr>
            <p:spPr bwMode="auto">
              <a:xfrm>
                <a:off x="2694" y="3515"/>
                <a:ext cx="653" cy="587"/>
              </a:xfrm>
              <a:prstGeom prst="rect">
                <a:avLst/>
              </a:prstGeom>
              <a:solidFill>
                <a:srgbClr val="FFCC00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pic>
            <p:nvPicPr>
              <p:cNvPr id="36" name="Picture 14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2791" y="3587"/>
                <a:ext cx="459" cy="308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sp>
            <p:nvSpPr>
              <p:cNvPr id="37" name="Text Box 15"/>
              <p:cNvSpPr txBox="1">
                <a:spLocks noChangeArrowheads="1"/>
              </p:cNvSpPr>
              <p:nvPr/>
            </p:nvSpPr>
            <p:spPr bwMode="auto">
              <a:xfrm>
                <a:off x="2799" y="3926"/>
                <a:ext cx="387" cy="207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800" dirty="0" smtClean="0">
                    <a:latin typeface="Arial" charset="0"/>
                  </a:rPr>
                  <a:t>Car</a:t>
                </a:r>
                <a:endParaRPr lang="en-US" sz="800" dirty="0">
                  <a:latin typeface="Arial" charset="0"/>
                </a:endParaRPr>
              </a:p>
            </p:txBody>
          </p:sp>
        </p:grpSp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3274" y="3418"/>
              <a:ext cx="678" cy="594"/>
              <a:chOff x="3274" y="3418"/>
              <a:chExt cx="678" cy="594"/>
            </a:xfrm>
          </p:grpSpPr>
          <p:sp>
            <p:nvSpPr>
              <p:cNvPr id="32" name="Rectangle 17"/>
              <p:cNvSpPr>
                <a:spLocks noChangeArrowheads="1"/>
              </p:cNvSpPr>
              <p:nvPr/>
            </p:nvSpPr>
            <p:spPr bwMode="auto">
              <a:xfrm>
                <a:off x="3274" y="3418"/>
                <a:ext cx="678" cy="569"/>
              </a:xfrm>
              <a:prstGeom prst="rect">
                <a:avLst/>
              </a:prstGeom>
              <a:solidFill>
                <a:srgbClr val="FFCC00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pic>
            <p:nvPicPr>
              <p:cNvPr id="33" name="Picture 18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347" y="3491"/>
                <a:ext cx="508" cy="296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sp>
            <p:nvSpPr>
              <p:cNvPr id="34" name="Text Box 19"/>
              <p:cNvSpPr txBox="1">
                <a:spLocks noChangeArrowheads="1"/>
              </p:cNvSpPr>
              <p:nvPr/>
            </p:nvSpPr>
            <p:spPr bwMode="auto">
              <a:xfrm>
                <a:off x="3307" y="3805"/>
                <a:ext cx="642" cy="207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800" dirty="0">
                    <a:latin typeface="Arial" charset="0"/>
                  </a:rPr>
                  <a:t>Motorcycle</a:t>
                </a:r>
              </a:p>
            </p:txBody>
          </p:sp>
        </p:grpSp>
        <p:pic>
          <p:nvPicPr>
            <p:cNvPr id="31" name="Picture 2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574" y="3442"/>
              <a:ext cx="338" cy="21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</p:pic>
      </p:grpSp>
      <p:cxnSp>
        <p:nvCxnSpPr>
          <p:cNvPr id="39" name="Straight Connector 38"/>
          <p:cNvCxnSpPr/>
          <p:nvPr/>
        </p:nvCxnSpPr>
        <p:spPr bwMode="auto">
          <a:xfrm>
            <a:off x="270640" y="3697835"/>
            <a:ext cx="8686800" cy="3810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9" name="Group 40"/>
          <p:cNvGrpSpPr/>
          <p:nvPr/>
        </p:nvGrpSpPr>
        <p:grpSpPr>
          <a:xfrm>
            <a:off x="7490780" y="2276849"/>
            <a:ext cx="1499600" cy="1179887"/>
            <a:chOff x="9098106" y="3178603"/>
            <a:chExt cx="1943884" cy="1549798"/>
          </a:xfrm>
        </p:grpSpPr>
        <p:pic>
          <p:nvPicPr>
            <p:cNvPr id="38" name="Picture 1" descr="C:\Users\ang\Desktop\foo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9098106" y="3229048"/>
              <a:ext cx="1943884" cy="1499353"/>
            </a:xfrm>
            <a:prstGeom prst="rect">
              <a:avLst/>
            </a:prstGeom>
            <a:noFill/>
          </p:spPr>
        </p:pic>
        <p:sp>
          <p:nvSpPr>
            <p:cNvPr id="40" name="Rectangle 39"/>
            <p:cNvSpPr/>
            <p:nvPr/>
          </p:nvSpPr>
          <p:spPr bwMode="auto">
            <a:xfrm>
              <a:off x="9155624" y="3178603"/>
              <a:ext cx="537670" cy="38405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39475" y="3864806"/>
            <a:ext cx="8794745" cy="1525018"/>
            <a:chOff x="-1145642" y="5186310"/>
            <a:chExt cx="10241863" cy="1775950"/>
          </a:xfrm>
        </p:grpSpPr>
        <p:grpSp>
          <p:nvGrpSpPr>
            <p:cNvPr id="50" name="Group 9"/>
            <p:cNvGrpSpPr/>
            <p:nvPr/>
          </p:nvGrpSpPr>
          <p:grpSpPr>
            <a:xfrm>
              <a:off x="-1145643" y="5186308"/>
              <a:ext cx="10241864" cy="1775949"/>
              <a:chOff x="-1145643" y="5186308"/>
              <a:chExt cx="10241864" cy="1775949"/>
            </a:xfrm>
          </p:grpSpPr>
          <p:grpSp>
            <p:nvGrpSpPr>
              <p:cNvPr id="52" name="Group 41"/>
              <p:cNvGrpSpPr/>
              <p:nvPr/>
            </p:nvGrpSpPr>
            <p:grpSpPr>
              <a:xfrm>
                <a:off x="-1145643" y="5186308"/>
                <a:ext cx="10241864" cy="1775949"/>
                <a:chOff x="-1313441" y="4942901"/>
                <a:chExt cx="11645625" cy="2019363"/>
              </a:xfrm>
            </p:grpSpPr>
            <p:grpSp>
              <p:nvGrpSpPr>
                <p:cNvPr id="54" name="Group 47"/>
                <p:cNvGrpSpPr/>
                <p:nvPr/>
              </p:nvGrpSpPr>
              <p:grpSpPr>
                <a:xfrm>
                  <a:off x="-1313441" y="4942901"/>
                  <a:ext cx="11645625" cy="2019363"/>
                  <a:chOff x="-1310844" y="4619555"/>
                  <a:chExt cx="12909060" cy="2238445"/>
                </a:xfrm>
              </p:grpSpPr>
              <p:sp>
                <p:nvSpPr>
                  <p:cNvPr id="56" name="Rectangle 2"/>
                  <p:cNvSpPr>
                    <a:spLocks noChangeArrowheads="1"/>
                  </p:cNvSpPr>
                  <p:nvPr/>
                </p:nvSpPr>
                <p:spPr bwMode="auto">
                  <a:xfrm>
                    <a:off x="7453070" y="6084888"/>
                    <a:ext cx="1460500" cy="773112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 algn="ctr">
                    <a:noFill/>
                    <a:miter lim="800000"/>
                    <a:headEnd/>
                    <a:tailEnd/>
                  </a:ln>
                </p:spPr>
                <p:txBody>
                  <a:bodyPr wrap="none" lIns="90487" tIns="44450" rIns="90487" bIns="4445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 dirty="0">
                      <a:solidFill>
                        <a:srgbClr val="FFFFFF"/>
                      </a:solidFill>
                      <a:latin typeface="Helvetica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310844" y="6079220"/>
                    <a:ext cx="12909060" cy="380663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l" rtl="0" eaLnBrk="0" fontAlgn="base" hangingPunct="0">
                      <a:spcBef>
                        <a:spcPts val="1800"/>
                      </a:spcBef>
                      <a:spcAft>
                        <a:spcPct val="0"/>
                      </a:spcAft>
                    </a:pPr>
                    <a:r>
                      <a:rPr lang="en-US" sz="11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    Adam Coates       Quoc Le       Honglak Lee     Andrew Saxe   Andrew Maas Chris Manning Jiquan Ngiam  Richard Socher     Will Zou </a:t>
                    </a:r>
                    <a:endParaRPr lang="en-US" sz="1100" kern="1200" dirty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63" name="Picture 9" descr="honglak"/>
                  <p:cNvPicPr>
                    <a:picLocks noChangeAspect="1" noChangeArrowheads="1"/>
                  </p:cNvPicPr>
                  <p:nvPr/>
                </p:nvPicPr>
                <p:blipFill>
                  <a:blip r:embed="rId16" cstate="print"/>
                  <a:srcRect l="11301" r="11301"/>
                  <a:stretch>
                    <a:fillRect/>
                  </a:stretch>
                </p:blipFill>
                <p:spPr bwMode="auto">
                  <a:xfrm>
                    <a:off x="1793810" y="4648885"/>
                    <a:ext cx="1181454" cy="1371600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88900" cap="sq">
                    <a:noFill/>
                    <a:miter lim="800000"/>
                  </a:ln>
                  <a:effectLst>
                    <a:outerShdw blurRad="55000" dist="18000" dir="54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200000"/>
                    </a:lightRig>
                  </a:scene3d>
                  <a:sp3d>
                    <a:bevelT w="25400" h="19050"/>
                    <a:contourClr>
                      <a:srgbClr val="FFFFFF"/>
                    </a:contourClr>
                  </a:sp3d>
                </p:spPr>
              </p:pic>
              <p:pic>
                <p:nvPicPr>
                  <p:cNvPr id="64" name="Picture 15" descr="quoc"/>
                  <p:cNvPicPr>
                    <a:picLocks noChangeAspect="1" noChangeArrowheads="1"/>
                  </p:cNvPicPr>
                  <p:nvPr/>
                </p:nvPicPr>
                <p:blipFill>
                  <a:blip r:embed="rId17" cstate="print"/>
                  <a:srcRect l="1705" r="4264"/>
                  <a:stretch>
                    <a:fillRect/>
                  </a:stretch>
                </p:blipFill>
                <p:spPr bwMode="auto">
                  <a:xfrm>
                    <a:off x="402520" y="4643227"/>
                    <a:ext cx="1266930" cy="1371600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88900" cap="sq">
                    <a:noFill/>
                    <a:miter lim="800000"/>
                  </a:ln>
                  <a:effectLst>
                    <a:outerShdw blurRad="55000" dist="18000" dir="54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200000"/>
                    </a:lightRig>
                  </a:scene3d>
                  <a:sp3d>
                    <a:bevelT w="25400" h="19050"/>
                    <a:contourClr>
                      <a:srgbClr val="FFFFFF"/>
                    </a:contourClr>
                  </a:sp3d>
                </p:spPr>
              </p:pic>
              <p:pic>
                <p:nvPicPr>
                  <p:cNvPr id="65" name="Picture 3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4253" r="8954"/>
                  <a:stretch/>
                </p:blipFill>
                <p:spPr bwMode="auto">
                  <a:xfrm>
                    <a:off x="4659678" y="4627991"/>
                    <a:ext cx="1180648" cy="1371600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88900" cap="sq">
                    <a:noFill/>
                    <a:miter lim="800000"/>
                  </a:ln>
                  <a:effectLst>
                    <a:outerShdw blurRad="55000" dist="18000" dir="54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200000"/>
                    </a:lightRig>
                  </a:scene3d>
                  <a:sp3d>
                    <a:bevelT w="25400" h="19050"/>
                    <a:contourClr>
                      <a:srgbClr val="FFFFFF"/>
                    </a:contourClr>
                  </a:sp3d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6" name="Picture 4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9258" t="4155" r="29433" b="66507"/>
                  <a:stretch/>
                </p:blipFill>
                <p:spPr bwMode="auto">
                  <a:xfrm>
                    <a:off x="3097516" y="4629029"/>
                    <a:ext cx="1364789" cy="13716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67" name="Picture 1"/>
                  <p:cNvPicPr>
                    <a:picLocks noChangeAspect="1" noChangeArrowheads="1"/>
                  </p:cNvPicPr>
                  <p:nvPr/>
                </p:nvPicPr>
                <p:blipFill>
                  <a:blip r:embed="rId20" cstate="print"/>
                  <a:srcRect/>
                  <a:stretch>
                    <a:fillRect/>
                  </a:stretch>
                </p:blipFill>
                <p:spPr bwMode="auto">
                  <a:xfrm>
                    <a:off x="7384260" y="4619555"/>
                    <a:ext cx="1112108" cy="13716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8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1" cstate="print"/>
                  <a:srcRect/>
                  <a:stretch>
                    <a:fillRect/>
                  </a:stretch>
                </p:blipFill>
                <p:spPr bwMode="auto">
                  <a:xfrm>
                    <a:off x="8727115" y="4619555"/>
                    <a:ext cx="1168869" cy="13716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55" name="Picture 2" descr="http://www-nlp.stanford.edu/~manning/images/chrism2.jpg"/>
                <p:cNvPicPr>
                  <a:picLocks noChangeAspect="1" noChangeArrowheads="1"/>
                </p:cNvPicPr>
                <p:nvPr/>
              </p:nvPicPr>
              <p:blipFill>
                <a:blip r:embed="rId22" cstate="print"/>
                <a:srcRect/>
                <a:stretch>
                  <a:fillRect/>
                </a:stretch>
              </p:blipFill>
              <p:spPr bwMode="auto">
                <a:xfrm>
                  <a:off x="5374396" y="4949890"/>
                  <a:ext cx="925829" cy="1234440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53" name="Picture 2" descr="will_photo"/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58125" y="5196990"/>
                <a:ext cx="912360" cy="10881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1" name="Picture 4" descr="http://www.stanford.edu/~acoates/adam3.png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79" t="11506" r="23115" b="33870"/>
            <a:stretch/>
          </p:blipFill>
          <p:spPr bwMode="auto">
            <a:xfrm>
              <a:off x="-795502" y="5221239"/>
              <a:ext cx="869892" cy="1088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1" name="TextBox 70"/>
          <p:cNvSpPr txBox="1"/>
          <p:nvPr/>
        </p:nvSpPr>
        <p:spPr>
          <a:xfrm>
            <a:off x="0" y="4287261"/>
            <a:ext cx="764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Stanford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3109" y="5593031"/>
            <a:ext cx="678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Google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47450" y="5171541"/>
            <a:ext cx="8705441" cy="1675504"/>
            <a:chOff x="347450" y="5171541"/>
            <a:chExt cx="8705441" cy="1675504"/>
          </a:xfrm>
        </p:grpSpPr>
        <p:grpSp>
          <p:nvGrpSpPr>
            <p:cNvPr id="7" name="Group 6"/>
            <p:cNvGrpSpPr/>
            <p:nvPr/>
          </p:nvGrpSpPr>
          <p:grpSpPr>
            <a:xfrm>
              <a:off x="347450" y="5171541"/>
              <a:ext cx="8705441" cy="1675504"/>
              <a:chOff x="347450" y="5171541"/>
              <a:chExt cx="8705441" cy="1675504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347450" y="6246881"/>
                <a:ext cx="8705441" cy="600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100" dirty="0" smtClean="0">
                    <a:solidFill>
                      <a:schemeClr val="bg1"/>
                    </a:solidFill>
                  </a:rPr>
                  <a:t>            Kai Chen     Greg Corrado     Jeff Dean   Matthieu Devin  Andrea </a:t>
                </a:r>
                <a:r>
                  <a:rPr lang="en-US" sz="1100" dirty="0" err="1" smtClean="0">
                    <a:solidFill>
                      <a:schemeClr val="bg1"/>
                    </a:solidFill>
                  </a:rPr>
                  <a:t>Frome</a:t>
                </a:r>
                <a:r>
                  <a:rPr lang="en-US" sz="1100" dirty="0" smtClean="0">
                    <a:solidFill>
                      <a:schemeClr val="bg1"/>
                    </a:solidFill>
                  </a:rPr>
                  <a:t>   </a:t>
                </a:r>
                <a:r>
                  <a:rPr lang="en-US" sz="1100" dirty="0" err="1" smtClean="0">
                    <a:solidFill>
                      <a:schemeClr val="bg1"/>
                    </a:solidFill>
                  </a:rPr>
                  <a:t>Rajat</a:t>
                </a:r>
                <a:r>
                  <a:rPr lang="en-US" sz="11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1100" dirty="0" err="1" smtClean="0">
                    <a:solidFill>
                      <a:schemeClr val="bg1"/>
                    </a:solidFill>
                  </a:rPr>
                  <a:t>Monga</a:t>
                </a:r>
                <a:r>
                  <a:rPr lang="en-US" sz="1100" dirty="0" smtClean="0">
                    <a:solidFill>
                      <a:schemeClr val="bg1"/>
                    </a:solidFill>
                  </a:rPr>
                  <a:t>   </a:t>
                </a:r>
                <a:r>
                  <a:rPr lang="en-US" sz="1100" dirty="0" err="1" smtClean="0">
                    <a:solidFill>
                      <a:schemeClr val="bg1"/>
                    </a:solidFill>
                  </a:rPr>
                  <a:t>Marc’Aurelio</a:t>
                </a:r>
                <a:r>
                  <a:rPr lang="en-US" sz="1100" dirty="0" smtClean="0">
                    <a:solidFill>
                      <a:schemeClr val="bg1"/>
                    </a:solidFill>
                  </a:rPr>
                  <a:t>     Paul Tucker      Kay Le             </a:t>
                </a:r>
              </a:p>
              <a:p>
                <a:pPr algn="l">
                  <a:spcBef>
                    <a:spcPts val="0"/>
                  </a:spcBef>
                </a:pPr>
                <a:r>
                  <a:rPr lang="en-US" sz="1100" dirty="0" smtClean="0">
                    <a:solidFill>
                      <a:schemeClr val="bg1"/>
                    </a:solidFill>
                  </a:rPr>
                  <a:t>                                                                                                                                                            </a:t>
                </a:r>
                <a:r>
                  <a:rPr lang="en-US" sz="1100" dirty="0" err="1" smtClean="0">
                    <a:solidFill>
                      <a:schemeClr val="bg1"/>
                    </a:solidFill>
                  </a:rPr>
                  <a:t>Ranzato</a:t>
                </a:r>
                <a:r>
                  <a:rPr lang="en-US" sz="1100" dirty="0" smtClean="0">
                    <a:solidFill>
                      <a:schemeClr val="bg1"/>
                    </a:solidFill>
                  </a:rPr>
                  <a:t/>
                </a:r>
                <a:br>
                  <a:rPr lang="en-US" sz="1100" dirty="0" smtClean="0">
                    <a:solidFill>
                      <a:schemeClr val="bg1"/>
                    </a:solidFill>
                  </a:rPr>
                </a:br>
                <a:endParaRPr lang="en-US" sz="11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5" name="Group 44"/>
              <p:cNvGrpSpPr/>
              <p:nvPr/>
            </p:nvGrpSpPr>
            <p:grpSpPr>
              <a:xfrm>
                <a:off x="809929" y="5171541"/>
                <a:ext cx="8102249" cy="1034102"/>
                <a:chOff x="1182889" y="1182155"/>
                <a:chExt cx="10531706" cy="1344177"/>
              </a:xfrm>
            </p:grpSpPr>
            <p:pic>
              <p:nvPicPr>
                <p:cNvPr id="46" name="Picture 5"/>
                <p:cNvPicPr>
                  <a:picLocks noChangeAspect="1" noChangeArrowheads="1"/>
                </p:cNvPicPr>
                <p:nvPr/>
              </p:nvPicPr>
              <p:blipFill>
                <a:blip r:embed="rId2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71272" y="1182155"/>
                  <a:ext cx="1089422" cy="13416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7" name="Picture 7"/>
                <p:cNvPicPr>
                  <a:picLocks noChangeAspect="1" noChangeArrowheads="1"/>
                </p:cNvPicPr>
                <p:nvPr/>
              </p:nvPicPr>
              <p:blipFill>
                <a:blip r:embed="rId2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68" t="3105" r="1720" b="3726"/>
                <a:stretch>
                  <a:fillRect/>
                </a:stretch>
              </p:blipFill>
              <p:spPr bwMode="auto">
                <a:xfrm>
                  <a:off x="8329801" y="1182155"/>
                  <a:ext cx="1089422" cy="13394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8" name="Picture 8"/>
                <p:cNvPicPr>
                  <a:picLocks noChangeAspect="1" noChangeArrowheads="1"/>
                </p:cNvPicPr>
                <p:nvPr/>
              </p:nvPicPr>
              <p:blipFill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933" b="1349"/>
                <a:stretch>
                  <a:fillRect/>
                </a:stretch>
              </p:blipFill>
              <p:spPr bwMode="auto">
                <a:xfrm>
                  <a:off x="10634103" y="1182155"/>
                  <a:ext cx="1080492" cy="13394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7" name="Picture 9"/>
                <p:cNvPicPr>
                  <a:picLocks noChangeAspect="1" noChangeArrowheads="1"/>
                </p:cNvPicPr>
                <p:nvPr/>
              </p:nvPicPr>
              <p:blipFill>
                <a:blip r:embed="rId2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96660" y="1184646"/>
                  <a:ext cx="1089422" cy="13416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8" name="Picture 10"/>
                <p:cNvPicPr>
                  <a:picLocks noChangeAspect="1" noChangeArrowheads="1"/>
                </p:cNvPicPr>
                <p:nvPr/>
              </p:nvPicPr>
              <p:blipFill>
                <a:blip r:embed="rId2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48810" y="1184646"/>
                  <a:ext cx="1090538" cy="13394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9" name="Picture 11"/>
                <p:cNvPicPr>
                  <a:picLocks noChangeAspect="1" noChangeArrowheads="1"/>
                </p:cNvPicPr>
                <p:nvPr/>
              </p:nvPicPr>
              <p:blipFill>
                <a:blip r:embed="rId3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02" t="2580" r="19951" b="2567"/>
                <a:stretch>
                  <a:fillRect/>
                </a:stretch>
              </p:blipFill>
              <p:spPr bwMode="auto">
                <a:xfrm>
                  <a:off x="2344510" y="1184646"/>
                  <a:ext cx="1089422" cy="13394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" name="Picture 13"/>
                <p:cNvPicPr>
                  <a:picLocks noChangeAspect="1" noChangeArrowheads="1"/>
                </p:cNvPicPr>
                <p:nvPr/>
              </p:nvPicPr>
              <p:blipFill>
                <a:blip r:embed="rId3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82889" y="1184646"/>
                  <a:ext cx="1080492" cy="13361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" name="Picture 14"/>
                <p:cNvPicPr>
                  <a:picLocks noChangeAspect="1" noChangeArrowheads="1"/>
                </p:cNvPicPr>
                <p:nvPr/>
              </p:nvPicPr>
              <p:blipFill>
                <a:blip r:embed="rId3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81954" y="1182155"/>
                  <a:ext cx="1081610" cy="13394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06"/>
            <a:stretch/>
          </p:blipFill>
          <p:spPr>
            <a:xfrm>
              <a:off x="4418379" y="5176533"/>
              <a:ext cx="861351" cy="103218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11"/>
          <p:cNvSpPr>
            <a:spLocks noChangeArrowheads="1"/>
          </p:cNvSpPr>
          <p:nvPr/>
        </p:nvSpPr>
        <p:spPr bwMode="auto">
          <a:xfrm>
            <a:off x="1025525" y="527050"/>
            <a:ext cx="7748588" cy="147638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232235" y="1547155"/>
            <a:ext cx="86995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7200" b="1" dirty="0" smtClean="0">
                <a:solidFill>
                  <a:srgbClr val="FFFFFF"/>
                </a:solidFill>
                <a:latin typeface="Pristina" pitchFamily="66" charset="0"/>
              </a:rPr>
              <a:t>Advanced Topics</a:t>
            </a:r>
            <a:endParaRPr lang="en-US" sz="7200" b="1" kern="1200" dirty="0">
              <a:solidFill>
                <a:srgbClr val="FFFFFF"/>
              </a:solidFill>
              <a:latin typeface="Pristina" pitchFamily="66" charset="0"/>
              <a:ea typeface="+mn-ea"/>
              <a:cs typeface="+mn-cs"/>
            </a:endParaRPr>
          </a:p>
        </p:txBody>
      </p:sp>
      <p:sp>
        <p:nvSpPr>
          <p:cNvPr id="6149" name="Text Box 10"/>
          <p:cNvSpPr txBox="1">
            <a:spLocks noChangeArrowheads="1"/>
          </p:cNvSpPr>
          <p:nvPr/>
        </p:nvSpPr>
        <p:spPr bwMode="auto">
          <a:xfrm>
            <a:off x="1045343" y="3505810"/>
            <a:ext cx="7021512" cy="1277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sz="4400" b="1" kern="1200" dirty="0" smtClean="0">
                <a:solidFill>
                  <a:srgbClr val="FFFFFF"/>
                </a:solidFill>
                <a:latin typeface="Pristina" pitchFamily="66" charset="0"/>
                <a:ea typeface="+mn-ea"/>
                <a:cs typeface="+mn-cs"/>
              </a:rPr>
              <a:t>Andrew Ng</a:t>
            </a:r>
          </a:p>
          <a:p>
            <a:pPr algn="ctr" rtl="0" eaLnBrk="0" fontAlgn="base" hangingPunct="0">
              <a:spcBef>
                <a:spcPts val="6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FF"/>
                </a:solidFill>
                <a:latin typeface="Pristina" pitchFamily="66" charset="0"/>
              </a:rPr>
              <a:t>Stanford University &amp; Google</a:t>
            </a:r>
            <a:endParaRPr lang="en-US" sz="1600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1333501" y="4152900"/>
            <a:ext cx="4424195" cy="43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pic>
        <p:nvPicPr>
          <p:cNvPr id="2171905" name="Picture 1" descr="C:\Users\ang\Desktop\edges.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95990" y="3505810"/>
            <a:ext cx="1085850" cy="561975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 bwMode="auto">
          <a:xfrm>
            <a:off x="8182070" y="6501400"/>
            <a:ext cx="961930" cy="3566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pic>
        <p:nvPicPr>
          <p:cNvPr id="21" name="Picture 2" descr="C:\Users\ang\Desktop\iStock_000005809739XSmall-1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72625" y="5215660"/>
            <a:ext cx="1647087" cy="16423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1910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550" y="1931988"/>
            <a:ext cx="7772400" cy="2360612"/>
          </a:xfrm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rgbClr val="0070C0"/>
                </a:solidFill>
              </a:rPr>
              <a:t>Language: </a:t>
            </a:r>
            <a:br>
              <a:rPr lang="en-US" sz="6000" dirty="0" smtClean="0">
                <a:solidFill>
                  <a:srgbClr val="0070C0"/>
                </a:solidFill>
              </a:rPr>
            </a:br>
            <a:r>
              <a:rPr lang="en-US" sz="6000" dirty="0" smtClean="0">
                <a:solidFill>
                  <a:srgbClr val="0070C0"/>
                </a:solidFill>
              </a:rPr>
              <a:t>Learning Recursive Representations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550" y="215900"/>
            <a:ext cx="6887280" cy="304800"/>
          </a:xfrm>
        </p:spPr>
        <p:txBody>
          <a:bodyPr/>
          <a:lstStyle/>
          <a:p>
            <a:r>
              <a:rPr lang="en-US" dirty="0" smtClean="0"/>
              <a:t>Feature representations of words</a:t>
            </a:r>
            <a:endParaRPr lang="en-US" dirty="0"/>
          </a:p>
        </p:txBody>
      </p:sp>
      <p:grpSp>
        <p:nvGrpSpPr>
          <p:cNvPr id="3" name="Group 4"/>
          <p:cNvGrpSpPr/>
          <p:nvPr/>
        </p:nvGrpSpPr>
        <p:grpSpPr>
          <a:xfrm>
            <a:off x="7221945" y="2383095"/>
            <a:ext cx="422455" cy="1958655"/>
            <a:chOff x="5186479" y="3160165"/>
            <a:chExt cx="576075" cy="2649945"/>
          </a:xfrm>
        </p:grpSpPr>
        <p:sp>
          <p:nvSpPr>
            <p:cNvPr id="6" name="Double Bracket 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91221" y="3264084"/>
              <a:ext cx="355065" cy="24567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16285" y="730877"/>
            <a:ext cx="879474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Imagine taking each word, and computing an n-dimensional feature vector for it. </a:t>
            </a:r>
          </a:p>
          <a:p>
            <a:pPr algn="l"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[Distributional representations, or Bengio et al., 2003, Collobert &amp; Weston, 2008.]</a:t>
            </a:r>
            <a:r>
              <a:rPr lang="en-US" dirty="0" smtClean="0">
                <a:solidFill>
                  <a:schemeClr val="bg1"/>
                </a:solidFill>
              </a:rPr>
              <a:t>   </a:t>
            </a:r>
          </a:p>
          <a:p>
            <a:pPr algn="l">
              <a:spcBef>
                <a:spcPts val="0"/>
              </a:spcBef>
            </a:pPr>
            <a:endParaRPr lang="en-US" sz="10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2-d embedding example below, but in practice use ~100-d embeddings. </a:t>
            </a:r>
          </a:p>
          <a:p>
            <a:pPr algn="l"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rot="16200000" flipV="1">
            <a:off x="-420650" y="3597339"/>
            <a:ext cx="3110806" cy="3840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923525" y="4864704"/>
            <a:ext cx="5530320" cy="17139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32235" y="3021264"/>
            <a:ext cx="46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x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1038740" y="259880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047885" y="444224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1038740" y="398138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1038740" y="352052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1038740" y="305966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rot="16200000" flipH="1">
            <a:off x="152276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rot="16200000" flipH="1">
            <a:off x="198362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rot="16200000" flipH="1">
            <a:off x="2444484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rot="16200000" flipH="1">
            <a:off x="2905344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rot="16200000" flipH="1">
            <a:off x="3366204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rot="16200000" flipH="1">
            <a:off x="382706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16200000" flipH="1">
            <a:off x="428914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rot="16200000" flipH="1">
            <a:off x="474878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 rot="16200000" flipH="1">
            <a:off x="520964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rot="16200000" flipH="1">
            <a:off x="567050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3688685" y="5210348"/>
            <a:ext cx="46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x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16285" y="4941514"/>
            <a:ext cx="5506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   0        1      2     3     4      5     6     7     8      9     10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20867" y="2389495"/>
            <a:ext cx="327334" cy="2349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5</a:t>
            </a:r>
          </a:p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4</a:t>
            </a:r>
          </a:p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3</a:t>
            </a:r>
          </a:p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2</a:t>
            </a:r>
          </a:p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1</a:t>
            </a:r>
          </a:p>
        </p:txBody>
      </p:sp>
      <p:grpSp>
        <p:nvGrpSpPr>
          <p:cNvPr id="4" name="Group 45"/>
          <p:cNvGrpSpPr/>
          <p:nvPr/>
        </p:nvGrpSpPr>
        <p:grpSpPr>
          <a:xfrm>
            <a:off x="8258880" y="2383095"/>
            <a:ext cx="422455" cy="1958655"/>
            <a:chOff x="5186479" y="3160165"/>
            <a:chExt cx="576075" cy="2649945"/>
          </a:xfrm>
        </p:grpSpPr>
        <p:sp>
          <p:nvSpPr>
            <p:cNvPr id="47" name="Double Bracket 46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275083" y="3264084"/>
              <a:ext cx="387344" cy="24567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6953110" y="4456965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Monday      Britain</a:t>
            </a:r>
          </a:p>
        </p:txBody>
      </p:sp>
      <p:grpSp>
        <p:nvGrpSpPr>
          <p:cNvPr id="5" name="Group 69"/>
          <p:cNvGrpSpPr/>
          <p:nvPr/>
        </p:nvGrpSpPr>
        <p:grpSpPr>
          <a:xfrm>
            <a:off x="1936570" y="2598808"/>
            <a:ext cx="1560090" cy="638167"/>
            <a:chOff x="1936570" y="2852924"/>
            <a:chExt cx="1560090" cy="638167"/>
          </a:xfrm>
        </p:grpSpPr>
        <p:sp>
          <p:nvSpPr>
            <p:cNvPr id="40" name="Cross 39"/>
            <p:cNvSpPr/>
            <p:nvPr/>
          </p:nvSpPr>
          <p:spPr bwMode="auto">
            <a:xfrm rot="2722479">
              <a:off x="1936570" y="3178568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152485" y="3121759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Monday</a:t>
              </a:r>
            </a:p>
          </p:txBody>
        </p:sp>
        <p:grpSp>
          <p:nvGrpSpPr>
            <p:cNvPr id="9" name="Group 49"/>
            <p:cNvGrpSpPr/>
            <p:nvPr/>
          </p:nvGrpSpPr>
          <p:grpSpPr>
            <a:xfrm>
              <a:off x="3112610" y="2852924"/>
              <a:ext cx="384050" cy="576074"/>
              <a:chOff x="5186479" y="3160165"/>
              <a:chExt cx="576075" cy="2649945"/>
            </a:xfrm>
          </p:grpSpPr>
          <p:sp>
            <p:nvSpPr>
              <p:cNvPr id="51" name="Double Bracket 50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275081" y="3264084"/>
                <a:ext cx="38734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4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0" name="Group 72"/>
          <p:cNvGrpSpPr/>
          <p:nvPr/>
        </p:nvGrpSpPr>
        <p:grpSpPr>
          <a:xfrm>
            <a:off x="5089670" y="3597338"/>
            <a:ext cx="1440985" cy="576074"/>
            <a:chOff x="5089670" y="3851454"/>
            <a:chExt cx="1440985" cy="576074"/>
          </a:xfrm>
        </p:grpSpPr>
        <p:sp>
          <p:nvSpPr>
            <p:cNvPr id="42" name="Cross 41"/>
            <p:cNvSpPr/>
            <p:nvPr/>
          </p:nvSpPr>
          <p:spPr bwMode="auto">
            <a:xfrm rot="2722479">
              <a:off x="5089670" y="4061884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340100" y="4005074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Britain</a:t>
              </a:r>
            </a:p>
          </p:txBody>
        </p:sp>
        <p:grpSp>
          <p:nvGrpSpPr>
            <p:cNvPr id="12" name="Group 52"/>
            <p:cNvGrpSpPr/>
            <p:nvPr/>
          </p:nvGrpSpPr>
          <p:grpSpPr>
            <a:xfrm>
              <a:off x="6146605" y="3851454"/>
              <a:ext cx="384050" cy="576074"/>
              <a:chOff x="5186479" y="3160165"/>
              <a:chExt cx="576075" cy="2649945"/>
            </a:xfrm>
          </p:grpSpPr>
          <p:sp>
            <p:nvSpPr>
              <p:cNvPr id="54" name="Double Bracket 53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5255713" y="3264084"/>
                <a:ext cx="426080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9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3" name="Group 70"/>
          <p:cNvGrpSpPr/>
          <p:nvPr/>
        </p:nvGrpSpPr>
        <p:grpSpPr>
          <a:xfrm>
            <a:off x="1978864" y="3193287"/>
            <a:ext cx="1730522" cy="596075"/>
            <a:chOff x="1978864" y="3447403"/>
            <a:chExt cx="1730522" cy="596075"/>
          </a:xfrm>
        </p:grpSpPr>
        <p:sp>
          <p:nvSpPr>
            <p:cNvPr id="44" name="Cross 43"/>
            <p:cNvSpPr/>
            <p:nvPr/>
          </p:nvSpPr>
          <p:spPr bwMode="auto">
            <a:xfrm rot="2722479">
              <a:off x="1978864" y="3447403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190890" y="3482122"/>
              <a:ext cx="1060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Tuesday</a:t>
              </a:r>
            </a:p>
          </p:txBody>
        </p:sp>
        <p:grpSp>
          <p:nvGrpSpPr>
            <p:cNvPr id="15" name="Group 55"/>
            <p:cNvGrpSpPr/>
            <p:nvPr/>
          </p:nvGrpSpPr>
          <p:grpSpPr>
            <a:xfrm>
              <a:off x="3276255" y="3467404"/>
              <a:ext cx="433131" cy="576074"/>
              <a:chOff x="5143922" y="3160165"/>
              <a:chExt cx="649698" cy="2649945"/>
            </a:xfrm>
          </p:grpSpPr>
          <p:sp>
            <p:nvSpPr>
              <p:cNvPr id="57" name="Double Bracket 56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5143922" y="3264084"/>
                <a:ext cx="649698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2.1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3.3</a:t>
                </a:r>
              </a:p>
            </p:txBody>
          </p:sp>
        </p:grpSp>
      </p:grpSp>
      <p:grpSp>
        <p:nvGrpSpPr>
          <p:cNvPr id="16" name="Group 73"/>
          <p:cNvGrpSpPr/>
          <p:nvPr/>
        </p:nvGrpSpPr>
        <p:grpSpPr>
          <a:xfrm>
            <a:off x="5378505" y="4076601"/>
            <a:ext cx="1249659" cy="711291"/>
            <a:chOff x="5378505" y="4330717"/>
            <a:chExt cx="1249659" cy="711291"/>
          </a:xfrm>
        </p:grpSpPr>
        <p:sp>
          <p:nvSpPr>
            <p:cNvPr id="59" name="TextBox 58"/>
            <p:cNvSpPr txBox="1"/>
            <p:nvPr/>
          </p:nvSpPr>
          <p:spPr>
            <a:xfrm>
              <a:off x="5378505" y="4542744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France</a:t>
              </a:r>
            </a:p>
          </p:txBody>
        </p:sp>
        <p:sp>
          <p:nvSpPr>
            <p:cNvPr id="60" name="Cross 59"/>
            <p:cNvSpPr/>
            <p:nvPr/>
          </p:nvSpPr>
          <p:spPr bwMode="auto">
            <a:xfrm rot="2722479">
              <a:off x="5379771" y="4330717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grpSp>
          <p:nvGrpSpPr>
            <p:cNvPr id="18" name="Group 60"/>
            <p:cNvGrpSpPr/>
            <p:nvPr/>
          </p:nvGrpSpPr>
          <p:grpSpPr>
            <a:xfrm>
              <a:off x="6195032" y="4465934"/>
              <a:ext cx="433132" cy="576074"/>
              <a:chOff x="5143905" y="3160165"/>
              <a:chExt cx="649698" cy="2649945"/>
            </a:xfrm>
          </p:grpSpPr>
          <p:sp>
            <p:nvSpPr>
              <p:cNvPr id="62" name="Double Bracket 61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5143905" y="3264084"/>
                <a:ext cx="649698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9.5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1.5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5" name="Group 71"/>
          <p:cNvGrpSpPr/>
          <p:nvPr/>
        </p:nvGrpSpPr>
        <p:grpSpPr>
          <a:xfrm>
            <a:off x="4744025" y="2329973"/>
            <a:ext cx="1095340" cy="576074"/>
            <a:chOff x="4744025" y="2584089"/>
            <a:chExt cx="1095340" cy="576074"/>
          </a:xfrm>
        </p:grpSpPr>
        <p:sp>
          <p:nvSpPr>
            <p:cNvPr id="64" name="TextBox 63"/>
            <p:cNvSpPr txBox="1"/>
            <p:nvPr/>
          </p:nvSpPr>
          <p:spPr>
            <a:xfrm>
              <a:off x="5032860" y="2660899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On</a:t>
              </a:r>
            </a:p>
          </p:txBody>
        </p:sp>
        <p:sp>
          <p:nvSpPr>
            <p:cNvPr id="65" name="Cross 64"/>
            <p:cNvSpPr/>
            <p:nvPr/>
          </p:nvSpPr>
          <p:spPr bwMode="auto">
            <a:xfrm rot="2722479">
              <a:off x="4744025" y="2717708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grpSp>
          <p:nvGrpSpPr>
            <p:cNvPr id="35" name="Group 65"/>
            <p:cNvGrpSpPr/>
            <p:nvPr/>
          </p:nvGrpSpPr>
          <p:grpSpPr>
            <a:xfrm>
              <a:off x="5493720" y="2584089"/>
              <a:ext cx="345645" cy="576074"/>
              <a:chOff x="4418383" y="3160165"/>
              <a:chExt cx="576075" cy="2649945"/>
            </a:xfrm>
          </p:grpSpPr>
          <p:sp>
            <p:nvSpPr>
              <p:cNvPr id="67" name="Double Bracket 66"/>
              <p:cNvSpPr/>
              <p:nvPr/>
            </p:nvSpPr>
            <p:spPr bwMode="auto">
              <a:xfrm>
                <a:off x="4418383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4487619" y="3264084"/>
                <a:ext cx="426078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8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5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9" name="TextBox 68"/>
          <p:cNvSpPr txBox="1"/>
          <p:nvPr/>
        </p:nvSpPr>
        <p:spPr>
          <a:xfrm>
            <a:off x="424260" y="7269500"/>
            <a:ext cx="10918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E.g., LSA (</a:t>
            </a:r>
            <a:r>
              <a:rPr lang="en-US" dirty="0" err="1" smtClean="0">
                <a:solidFill>
                  <a:schemeClr val="bg1"/>
                </a:solidFill>
              </a:rPr>
              <a:t>Landauer</a:t>
            </a:r>
            <a:r>
              <a:rPr lang="en-US" dirty="0" smtClean="0">
                <a:solidFill>
                  <a:schemeClr val="bg1"/>
                </a:solidFill>
              </a:rPr>
              <a:t> &amp; Dumais, 1997); Distributional clustering (Brown et al., 1992; Pereira  et al., 1993);  </a:t>
            </a:r>
          </a:p>
        </p:txBody>
      </p:sp>
      <p:grpSp>
        <p:nvGrpSpPr>
          <p:cNvPr id="38" name="Group 89"/>
          <p:cNvGrpSpPr/>
          <p:nvPr/>
        </p:nvGrpSpPr>
        <p:grpSpPr>
          <a:xfrm>
            <a:off x="155425" y="5656490"/>
            <a:ext cx="4762842" cy="998529"/>
            <a:chOff x="155425" y="5656490"/>
            <a:chExt cx="4762842" cy="998529"/>
          </a:xfrm>
        </p:grpSpPr>
        <p:grpSp>
          <p:nvGrpSpPr>
            <p:cNvPr id="46" name="Group 75"/>
            <p:cNvGrpSpPr/>
            <p:nvPr/>
          </p:nvGrpSpPr>
          <p:grpSpPr>
            <a:xfrm>
              <a:off x="155425" y="5656490"/>
              <a:ext cx="4762842" cy="998529"/>
              <a:chOff x="3092610" y="2814519"/>
              <a:chExt cx="4762842" cy="998529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3092610" y="2814519"/>
                <a:ext cx="476284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i="1" dirty="0" smtClean="0">
                    <a:solidFill>
                      <a:schemeClr val="bg1"/>
                    </a:solidFill>
                  </a:rPr>
                  <a:t>                              On    Monday,   Britain ….</a:t>
                </a:r>
              </a:p>
              <a:p>
                <a:pPr algn="l">
                  <a:spcBef>
                    <a:spcPts val="0"/>
                  </a:spcBef>
                </a:pPr>
                <a:endParaRPr lang="en-US" dirty="0" smtClean="0">
                  <a:solidFill>
                    <a:schemeClr val="bg1"/>
                  </a:solidFill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dirty="0" smtClean="0">
                    <a:solidFill>
                      <a:schemeClr val="bg1"/>
                    </a:solidFill>
                  </a:rPr>
                  <a:t>  Representation: </a:t>
                </a:r>
              </a:p>
            </p:txBody>
          </p:sp>
          <p:grpSp>
            <p:nvGrpSpPr>
              <p:cNvPr id="50" name="Group 65"/>
              <p:cNvGrpSpPr/>
              <p:nvPr/>
            </p:nvGrpSpPr>
            <p:grpSpPr>
              <a:xfrm>
                <a:off x="5128075" y="3236974"/>
                <a:ext cx="345645" cy="576074"/>
                <a:chOff x="3808973" y="6163441"/>
                <a:chExt cx="576075" cy="2649945"/>
              </a:xfrm>
            </p:grpSpPr>
            <p:sp>
              <p:nvSpPr>
                <p:cNvPr id="80" name="Double Bracket 79"/>
                <p:cNvSpPr/>
                <p:nvPr/>
              </p:nvSpPr>
              <p:spPr bwMode="auto">
                <a:xfrm>
                  <a:off x="3808973" y="6163441"/>
                  <a:ext cx="576075" cy="2649945"/>
                </a:xfrm>
                <a:prstGeom prst="bracketPair">
                  <a:avLst/>
                </a:prstGeom>
                <a:no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3878210" y="6267360"/>
                  <a:ext cx="426078" cy="24068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0"/>
                    </a:spcBef>
                  </a:pPr>
                  <a:r>
                    <a:rPr lang="en-US" sz="1400" dirty="0" smtClean="0">
                      <a:solidFill>
                        <a:schemeClr val="bg1"/>
                      </a:solidFill>
                    </a:rPr>
                    <a:t>8</a:t>
                  </a:r>
                </a:p>
                <a:p>
                  <a:pPr>
                    <a:spcBef>
                      <a:spcPts val="0"/>
                    </a:spcBef>
                  </a:pPr>
                  <a:r>
                    <a:rPr lang="en-US" sz="1400" dirty="0" smtClean="0">
                      <a:solidFill>
                        <a:schemeClr val="bg1"/>
                      </a:solidFill>
                    </a:rPr>
                    <a:t>5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53" name="Group 49"/>
            <p:cNvGrpSpPr/>
            <p:nvPr/>
          </p:nvGrpSpPr>
          <p:grpSpPr>
            <a:xfrm>
              <a:off x="3035800" y="6078945"/>
              <a:ext cx="384050" cy="576074"/>
              <a:chOff x="5186479" y="3160165"/>
              <a:chExt cx="576075" cy="2649945"/>
            </a:xfrm>
          </p:grpSpPr>
          <p:sp>
            <p:nvSpPr>
              <p:cNvPr id="86" name="Double Bracket 85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5275081" y="3264084"/>
                <a:ext cx="38734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4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8" name="Double Bracket 87"/>
            <p:cNvSpPr/>
            <p:nvPr/>
          </p:nvSpPr>
          <p:spPr bwMode="auto">
            <a:xfrm>
              <a:off x="3988174" y="6056354"/>
              <a:ext cx="384050" cy="576074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034330" y="6078945"/>
              <a:ext cx="2840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“Generic” hierarchy on text doesn’t make sense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377035" y="1239915"/>
            <a:ext cx="2542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Node has to represent sentence fragment </a:t>
            </a:r>
            <a:r>
              <a:rPr lang="en-US" i="1" dirty="0" smtClean="0">
                <a:solidFill>
                  <a:schemeClr val="bg1"/>
                </a:solidFill>
              </a:rPr>
              <a:t>“cat sat on.”  </a:t>
            </a:r>
            <a:r>
              <a:rPr lang="en-US" dirty="0" smtClean="0">
                <a:solidFill>
                  <a:schemeClr val="bg1"/>
                </a:solidFill>
              </a:rPr>
              <a:t>Doesn’t make sense. </a:t>
            </a:r>
            <a:endParaRPr lang="en-US" i="1" dirty="0" smtClean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43" name="Double Bracket 4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46" name="Double Bracket 4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49" name="Double Bracket 4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52" name="Double Bracket 5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59" name="Double Bracket 5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62" name="Double Bracket 6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" name="Group 75"/>
          <p:cNvGrpSpPr/>
          <p:nvPr/>
        </p:nvGrpSpPr>
        <p:grpSpPr>
          <a:xfrm>
            <a:off x="1485736" y="2814520"/>
            <a:ext cx="5233114" cy="1981247"/>
            <a:chOff x="1485736" y="2814520"/>
            <a:chExt cx="5233114" cy="1981247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4933239" y="4139272"/>
              <a:ext cx="1289956" cy="230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5509314" y="3586229"/>
              <a:ext cx="1289956" cy="11291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>
              <a:stCxn id="17" idx="0"/>
              <a:endCxn id="41" idx="4"/>
            </p:cNvCxnSpPr>
            <p:nvPr/>
          </p:nvCxnSpPr>
          <p:spPr bwMode="auto">
            <a:xfrm rot="5400000" flipH="1" flipV="1">
              <a:off x="4433973" y="3640007"/>
              <a:ext cx="1289956" cy="102156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263290" y="285292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2859368" y="4123900"/>
              <a:ext cx="1328362" cy="1537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>
              <a:stCxn id="17" idx="0"/>
              <a:endCxn id="57" idx="4"/>
            </p:cNvCxnSpPr>
            <p:nvPr/>
          </p:nvCxnSpPr>
          <p:spPr bwMode="auto">
            <a:xfrm rot="16200000" flipV="1">
              <a:off x="3377837" y="3605432"/>
              <a:ext cx="1328361" cy="105230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47" idx="0"/>
              <a:endCxn id="57" idx="4"/>
            </p:cNvCxnSpPr>
            <p:nvPr/>
          </p:nvCxnSpPr>
          <p:spPr bwMode="auto">
            <a:xfrm rot="5400000" flipH="1" flipV="1">
              <a:off x="2379306" y="3659210"/>
              <a:ext cx="1328362" cy="94475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3189420" y="2814520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64" name="Straight Connector 63"/>
            <p:cNvCxnSpPr>
              <a:stCxn id="17" idx="0"/>
              <a:endCxn id="67" idx="4"/>
            </p:cNvCxnSpPr>
            <p:nvPr/>
          </p:nvCxnSpPr>
          <p:spPr bwMode="auto">
            <a:xfrm rot="5400000" flipH="1" flipV="1">
              <a:off x="3915506" y="4120070"/>
              <a:ext cx="1328361" cy="230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>
              <a:stCxn id="20" idx="0"/>
              <a:endCxn id="67" idx="4"/>
            </p:cNvCxnSpPr>
            <p:nvPr/>
          </p:nvCxnSpPr>
          <p:spPr bwMode="auto">
            <a:xfrm rot="16200000" flipV="1">
              <a:off x="4414772" y="3643837"/>
              <a:ext cx="1328361" cy="97549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>
              <a:stCxn id="14" idx="0"/>
              <a:endCxn id="67" idx="4"/>
            </p:cNvCxnSpPr>
            <p:nvPr/>
          </p:nvCxnSpPr>
          <p:spPr bwMode="auto">
            <a:xfrm rot="5400000" flipH="1" flipV="1">
              <a:off x="3397038" y="3601602"/>
              <a:ext cx="1328362" cy="105996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7" name="Oval 66"/>
            <p:cNvSpPr/>
            <p:nvPr/>
          </p:nvSpPr>
          <p:spPr bwMode="auto">
            <a:xfrm>
              <a:off x="4264760" y="2814520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68" name="Straight Connector 67"/>
            <p:cNvCxnSpPr>
              <a:stCxn id="47" idx="0"/>
              <a:endCxn id="71" idx="4"/>
            </p:cNvCxnSpPr>
            <p:nvPr/>
          </p:nvCxnSpPr>
          <p:spPr bwMode="auto">
            <a:xfrm rot="16200000" flipV="1">
              <a:off x="1905507" y="4130163"/>
              <a:ext cx="1328362" cy="2846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>
              <a:stCxn id="63" idx="0"/>
              <a:endCxn id="71" idx="4"/>
            </p:cNvCxnSpPr>
            <p:nvPr/>
          </p:nvCxnSpPr>
          <p:spPr bwMode="auto">
            <a:xfrm rot="16200000" flipV="1">
              <a:off x="2404773" y="3630898"/>
              <a:ext cx="1328361" cy="100137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>
              <a:stCxn id="44" idx="0"/>
              <a:endCxn id="71" idx="4"/>
            </p:cNvCxnSpPr>
            <p:nvPr/>
          </p:nvCxnSpPr>
          <p:spPr bwMode="auto">
            <a:xfrm rot="5400000" flipH="1" flipV="1">
              <a:off x="1382022" y="3571120"/>
              <a:ext cx="1289957" cy="1082529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1" name="Oval 70"/>
            <p:cNvSpPr/>
            <p:nvPr/>
          </p:nvSpPr>
          <p:spPr bwMode="auto">
            <a:xfrm>
              <a:off x="2241822" y="2814520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0" name="Group 92"/>
          <p:cNvGrpSpPr/>
          <p:nvPr/>
        </p:nvGrpSpPr>
        <p:grpSpPr>
          <a:xfrm>
            <a:off x="2568264" y="1163105"/>
            <a:ext cx="3021469" cy="1689820"/>
            <a:chOff x="2568264" y="1163105"/>
            <a:chExt cx="3021469" cy="1689820"/>
          </a:xfrm>
        </p:grpSpPr>
        <p:grpSp>
          <p:nvGrpSpPr>
            <p:cNvPr id="11" name="Group 91"/>
            <p:cNvGrpSpPr/>
            <p:nvPr/>
          </p:nvGrpSpPr>
          <p:grpSpPr>
            <a:xfrm>
              <a:off x="2568264" y="1163105"/>
              <a:ext cx="3021469" cy="1689820"/>
              <a:chOff x="2568264" y="1163105"/>
              <a:chExt cx="3021469" cy="1689820"/>
            </a:xfrm>
          </p:grpSpPr>
          <p:grpSp>
            <p:nvGrpSpPr>
              <p:cNvPr id="12" name="Group 37"/>
              <p:cNvGrpSpPr/>
              <p:nvPr/>
            </p:nvGrpSpPr>
            <p:grpSpPr>
              <a:xfrm>
                <a:off x="3515864" y="1201510"/>
                <a:ext cx="2073869" cy="1651415"/>
                <a:chOff x="3515864" y="1201510"/>
                <a:chExt cx="2073869" cy="1651415"/>
              </a:xfrm>
            </p:grpSpPr>
            <p:cxnSp>
              <p:nvCxnSpPr>
                <p:cNvPr id="83" name="Straight Connector 82"/>
                <p:cNvCxnSpPr>
                  <a:stCxn id="67" idx="0"/>
                  <a:endCxn id="86" idx="4"/>
                </p:cNvCxnSpPr>
                <p:nvPr/>
              </p:nvCxnSpPr>
              <p:spPr bwMode="auto">
                <a:xfrm rot="5400000" flipH="1" flipV="1">
                  <a:off x="4111141" y="2334458"/>
                  <a:ext cx="960125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4" name="Straight Connector 83"/>
                <p:cNvCxnSpPr>
                  <a:stCxn id="41" idx="0"/>
                  <a:endCxn id="86" idx="4"/>
                </p:cNvCxnSpPr>
                <p:nvPr/>
              </p:nvCxnSpPr>
              <p:spPr bwMode="auto">
                <a:xfrm rot="16200000" flipV="1">
                  <a:off x="4591203" y="1854395"/>
                  <a:ext cx="998530" cy="99853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5" name="Straight Connector 84"/>
                <p:cNvCxnSpPr>
                  <a:stCxn id="57" idx="0"/>
                  <a:endCxn id="86" idx="4"/>
                </p:cNvCxnSpPr>
                <p:nvPr/>
              </p:nvCxnSpPr>
              <p:spPr bwMode="auto">
                <a:xfrm rot="5400000" flipH="1" flipV="1">
                  <a:off x="3573471" y="1796788"/>
                  <a:ext cx="960125" cy="107534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86" name="Oval 85"/>
                <p:cNvSpPr/>
                <p:nvPr/>
              </p:nvSpPr>
              <p:spPr bwMode="auto">
                <a:xfrm>
                  <a:off x="4264760" y="1201510"/>
                  <a:ext cx="652885" cy="65288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</p:grpSp>
          <p:grpSp>
            <p:nvGrpSpPr>
              <p:cNvPr id="13" name="Group 76"/>
              <p:cNvGrpSpPr/>
              <p:nvPr/>
            </p:nvGrpSpPr>
            <p:grpSpPr>
              <a:xfrm>
                <a:off x="2568264" y="1163105"/>
                <a:ext cx="1274346" cy="1651416"/>
                <a:chOff x="3662806" y="1163105"/>
                <a:chExt cx="1274346" cy="1651416"/>
              </a:xfrm>
            </p:grpSpPr>
            <p:cxnSp>
              <p:nvCxnSpPr>
                <p:cNvPr id="78" name="Straight Connector 77"/>
                <p:cNvCxnSpPr>
                  <a:stCxn id="57" idx="0"/>
                  <a:endCxn id="81" idx="4"/>
                </p:cNvCxnSpPr>
                <p:nvPr/>
              </p:nvCxnSpPr>
              <p:spPr bwMode="auto">
                <a:xfrm rot="5400000" flipH="1" flipV="1">
                  <a:off x="4111292" y="2315103"/>
                  <a:ext cx="998530" cy="305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0" name="Straight Connector 79"/>
                <p:cNvCxnSpPr>
                  <a:stCxn id="71" idx="0"/>
                  <a:endCxn id="81" idx="4"/>
                </p:cNvCxnSpPr>
                <p:nvPr/>
              </p:nvCxnSpPr>
              <p:spPr bwMode="auto">
                <a:xfrm rot="5400000" flipH="1" flipV="1">
                  <a:off x="3637493" y="1841304"/>
                  <a:ext cx="998530" cy="947903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81" name="Oval 80"/>
                <p:cNvSpPr/>
                <p:nvPr/>
              </p:nvSpPr>
              <p:spPr bwMode="auto">
                <a:xfrm>
                  <a:off x="4284267" y="1163105"/>
                  <a:ext cx="652885" cy="65288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</p:grpSp>
        </p:grpSp>
        <p:cxnSp>
          <p:nvCxnSpPr>
            <p:cNvPr id="72" name="Straight Connector 71"/>
            <p:cNvCxnSpPr>
              <a:stCxn id="67" idx="0"/>
              <a:endCxn id="81" idx="4"/>
            </p:cNvCxnSpPr>
            <p:nvPr/>
          </p:nvCxnSpPr>
          <p:spPr bwMode="auto">
            <a:xfrm rot="16200000" flipV="1">
              <a:off x="3554421" y="1777737"/>
              <a:ext cx="998530" cy="107503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5" name="Down Arrow 34"/>
          <p:cNvSpPr/>
          <p:nvPr/>
        </p:nvSpPr>
        <p:spPr bwMode="auto">
          <a:xfrm rot="3743134">
            <a:off x="4890203" y="1002470"/>
            <a:ext cx="402712" cy="269573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94" name="Right Brace 93"/>
          <p:cNvSpPr/>
          <p:nvPr/>
        </p:nvSpPr>
        <p:spPr bwMode="auto">
          <a:xfrm rot="5400000">
            <a:off x="3429831" y="4552728"/>
            <a:ext cx="307241" cy="2573135"/>
          </a:xfrm>
          <a:prstGeom prst="rightBrac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99"/>
          <p:cNvGrpSpPr/>
          <p:nvPr/>
        </p:nvGrpSpPr>
        <p:grpSpPr>
          <a:xfrm flipH="1">
            <a:off x="7221945" y="5042010"/>
            <a:ext cx="460860" cy="1097280"/>
            <a:chOff x="616285" y="5116235"/>
            <a:chExt cx="499265" cy="1097280"/>
          </a:xfrm>
        </p:grpSpPr>
        <p:cxnSp>
          <p:nvCxnSpPr>
            <p:cNvPr id="93" name="Straight Arrow Connector 92"/>
            <p:cNvCxnSpPr/>
            <p:nvPr/>
          </p:nvCxnSpPr>
          <p:spPr bwMode="auto">
            <a:xfrm>
              <a:off x="616285" y="5118820"/>
              <a:ext cx="499265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5" name="Straight Arrow Connector 94"/>
            <p:cNvCxnSpPr/>
            <p:nvPr/>
          </p:nvCxnSpPr>
          <p:spPr bwMode="auto">
            <a:xfrm rot="16200000" flipH="1">
              <a:off x="87000" y="5664875"/>
              <a:ext cx="1097280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8" name="TextBox 97"/>
          <p:cNvSpPr txBox="1"/>
          <p:nvPr/>
        </p:nvSpPr>
        <p:spPr>
          <a:xfrm>
            <a:off x="6762889" y="6117350"/>
            <a:ext cx="238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Feature representation for words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5" grpId="0" animBg="1"/>
      <p:bldP spid="94" grpId="0" animBg="1"/>
      <p:bldP spid="9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representations</a:t>
            </a:r>
            <a:endParaRPr lang="en-US" dirty="0"/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6463747" y="272718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defTabSz="407399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Learning</a:t>
            </a:r>
          </a:p>
          <a:p>
            <a:pPr defTabSz="407399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algorithm</a:t>
            </a: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3713606" y="2729273"/>
            <a:ext cx="1625521" cy="829527"/>
          </a:xfrm>
          <a:prstGeom prst="roundRect">
            <a:avLst>
              <a:gd name="adj" fmla="val 17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defTabSz="407399">
              <a:lnSpc>
                <a:spcPct val="93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1600" dirty="0" smtClean="0">
                <a:solidFill>
                  <a:srgbClr val="000000"/>
                </a:solidFill>
                <a:latin typeface="Arial" charset="0"/>
              </a:rPr>
              <a:t>Feature Representation</a:t>
            </a:r>
          </a:p>
        </p:txBody>
      </p:sp>
      <p:cxnSp>
        <p:nvCxnSpPr>
          <p:cNvPr id="12" name="AutoShape 26"/>
          <p:cNvCxnSpPr>
            <a:cxnSpLocks noChangeShapeType="1"/>
            <a:endCxn id="11" idx="1"/>
          </p:cNvCxnSpPr>
          <p:nvPr/>
        </p:nvCxnSpPr>
        <p:spPr bwMode="auto">
          <a:xfrm>
            <a:off x="2431298" y="3133955"/>
            <a:ext cx="1282308" cy="10082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cxnSp>
        <p:nvCxnSpPr>
          <p:cNvPr id="13" name="AutoShape 26"/>
          <p:cNvCxnSpPr>
            <a:cxnSpLocks noChangeShapeType="1"/>
            <a:stCxn id="11" idx="3"/>
            <a:endCxn id="10" idx="1"/>
          </p:cNvCxnSpPr>
          <p:nvPr/>
        </p:nvCxnSpPr>
        <p:spPr bwMode="auto">
          <a:xfrm flipV="1">
            <a:off x="5339127" y="3141944"/>
            <a:ext cx="1124620" cy="2093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pic>
        <p:nvPicPr>
          <p:cNvPr id="14" name="Picture 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00" y="2699305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16" name="Text Box 572"/>
          <p:cNvSpPr txBox="1">
            <a:spLocks noChangeArrowheads="1"/>
          </p:cNvSpPr>
          <p:nvPr/>
        </p:nvSpPr>
        <p:spPr bwMode="auto">
          <a:xfrm>
            <a:off x="1073537" y="3700084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352770" y="2624007"/>
            <a:ext cx="2317898" cy="104199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 (illustration)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1485736" y="3236975"/>
            <a:ext cx="1440851" cy="1558792"/>
            <a:chOff x="1485736" y="3236975"/>
            <a:chExt cx="1440851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421320" y="339059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546032" cy="1328362"/>
            <a:chOff x="5566700" y="3467405"/>
            <a:chExt cx="1546032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607465" y="362102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5" name="Group 90"/>
          <p:cNvGrpSpPr/>
          <p:nvPr/>
        </p:nvGrpSpPr>
        <p:grpSpPr>
          <a:xfrm>
            <a:off x="4568169" y="2238445"/>
            <a:ext cx="1725234" cy="2557322"/>
            <a:chOff x="4568169" y="2238445"/>
            <a:chExt cx="1725234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800960" y="239206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PP</a:t>
              </a:r>
            </a:p>
          </p:txBody>
        </p:sp>
      </p:grpSp>
      <p:grpSp>
        <p:nvGrpSpPr>
          <p:cNvPr id="18" name="Group 92"/>
          <p:cNvGrpSpPr/>
          <p:nvPr/>
        </p:nvGrpSpPr>
        <p:grpSpPr>
          <a:xfrm>
            <a:off x="2094879" y="625435"/>
            <a:ext cx="2534730" cy="2611540"/>
            <a:chOff x="2094879" y="625435"/>
            <a:chExt cx="2534730" cy="2611540"/>
          </a:xfrm>
        </p:grpSpPr>
        <p:grpSp>
          <p:nvGrpSpPr>
            <p:cNvPr id="21" name="Group 91"/>
            <p:cNvGrpSpPr/>
            <p:nvPr/>
          </p:nvGrpSpPr>
          <p:grpSpPr>
            <a:xfrm>
              <a:off x="2094879" y="625435"/>
              <a:ext cx="2534730" cy="2611540"/>
              <a:chOff x="2094879" y="625435"/>
              <a:chExt cx="2534730" cy="2611540"/>
            </a:xfrm>
          </p:grpSpPr>
          <p:cxnSp>
            <p:nvCxnSpPr>
              <p:cNvPr id="85" name="Straight Connector 84"/>
              <p:cNvCxnSpPr>
                <a:stCxn id="57" idx="0"/>
                <a:endCxn id="60" idx="4"/>
              </p:cNvCxnSpPr>
              <p:nvPr/>
            </p:nvCxnSpPr>
            <p:spPr bwMode="auto">
              <a:xfrm rot="5400000" flipH="1" flipV="1">
                <a:off x="1883651" y="1489548"/>
                <a:ext cx="1958655" cy="153620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>
                <a:stCxn id="49" idx="0"/>
                <a:endCxn id="60" idx="4"/>
              </p:cNvCxnSpPr>
              <p:nvPr/>
            </p:nvCxnSpPr>
            <p:spPr bwMode="auto">
              <a:xfrm rot="16200000" flipV="1">
                <a:off x="4034331" y="875068"/>
                <a:ext cx="192025" cy="99853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0" name="Oval 59"/>
              <p:cNvSpPr/>
              <p:nvPr/>
            </p:nvSpPr>
            <p:spPr bwMode="auto">
              <a:xfrm>
                <a:off x="3304635" y="62543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4034330" y="74065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S</a:t>
              </a:r>
            </a:p>
          </p:txBody>
        </p:sp>
      </p:grpSp>
      <p:sp>
        <p:nvSpPr>
          <p:cNvPr id="96" name="Down Arrow 95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grpSp>
        <p:nvGrpSpPr>
          <p:cNvPr id="24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5" name="Group 45"/>
          <p:cNvGrpSpPr/>
          <p:nvPr/>
        </p:nvGrpSpPr>
        <p:grpSpPr>
          <a:xfrm>
            <a:off x="3569640" y="1470345"/>
            <a:ext cx="1955663" cy="3325421"/>
            <a:chOff x="4525934" y="1547155"/>
            <a:chExt cx="1955663" cy="3325421"/>
          </a:xfrm>
        </p:grpSpPr>
        <p:cxnSp>
          <p:nvCxnSpPr>
            <p:cNvPr id="47" name="Straight Connector 46"/>
            <p:cNvCxnSpPr>
              <a:stCxn id="45" idx="0"/>
              <a:endCxn id="49" idx="4"/>
            </p:cNvCxnSpPr>
            <p:nvPr/>
          </p:nvCxnSpPr>
          <p:spPr bwMode="auto">
            <a:xfrm rot="5400000" flipH="1" flipV="1">
              <a:off x="3719650" y="3006324"/>
              <a:ext cx="2672536" cy="105996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>
              <a:stCxn id="86" idx="0"/>
              <a:endCxn id="49" idx="4"/>
            </p:cNvCxnSpPr>
            <p:nvPr/>
          </p:nvCxnSpPr>
          <p:spPr bwMode="auto">
            <a:xfrm rot="16200000" flipV="1">
              <a:off x="5931548" y="1854395"/>
              <a:ext cx="11521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Oval 48"/>
            <p:cNvSpPr/>
            <p:nvPr/>
          </p:nvSpPr>
          <p:spPr bwMode="auto">
            <a:xfrm>
              <a:off x="5259459" y="15471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989154" y="154715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VP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 (illustration)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1485736" y="3236975"/>
            <a:ext cx="1440851" cy="1558792"/>
            <a:chOff x="1485736" y="3236975"/>
            <a:chExt cx="1440851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421320" y="339059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546032" cy="1328362"/>
            <a:chOff x="5566700" y="3467405"/>
            <a:chExt cx="1546032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607465" y="362102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5" name="Group 90"/>
          <p:cNvGrpSpPr/>
          <p:nvPr/>
        </p:nvGrpSpPr>
        <p:grpSpPr>
          <a:xfrm>
            <a:off x="4568169" y="2238445"/>
            <a:ext cx="1725234" cy="2557322"/>
            <a:chOff x="4568169" y="2238445"/>
            <a:chExt cx="1725234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800960" y="239206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PP</a:t>
              </a:r>
            </a:p>
          </p:txBody>
        </p:sp>
      </p:grpSp>
      <p:grpSp>
        <p:nvGrpSpPr>
          <p:cNvPr id="18" name="Group 92"/>
          <p:cNvGrpSpPr/>
          <p:nvPr/>
        </p:nvGrpSpPr>
        <p:grpSpPr>
          <a:xfrm>
            <a:off x="2094879" y="625435"/>
            <a:ext cx="2534730" cy="2611540"/>
            <a:chOff x="2094879" y="625435"/>
            <a:chExt cx="2534730" cy="2611540"/>
          </a:xfrm>
        </p:grpSpPr>
        <p:grpSp>
          <p:nvGrpSpPr>
            <p:cNvPr id="21" name="Group 91"/>
            <p:cNvGrpSpPr/>
            <p:nvPr/>
          </p:nvGrpSpPr>
          <p:grpSpPr>
            <a:xfrm>
              <a:off x="2094879" y="625435"/>
              <a:ext cx="2534730" cy="2611540"/>
              <a:chOff x="2094879" y="625435"/>
              <a:chExt cx="2534730" cy="2611540"/>
            </a:xfrm>
          </p:grpSpPr>
          <p:cxnSp>
            <p:nvCxnSpPr>
              <p:cNvPr id="85" name="Straight Connector 84"/>
              <p:cNvCxnSpPr>
                <a:stCxn id="57" idx="0"/>
                <a:endCxn id="60" idx="4"/>
              </p:cNvCxnSpPr>
              <p:nvPr/>
            </p:nvCxnSpPr>
            <p:spPr bwMode="auto">
              <a:xfrm rot="5400000" flipH="1" flipV="1">
                <a:off x="1883651" y="1489548"/>
                <a:ext cx="1958655" cy="153620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>
                <a:stCxn id="49" idx="0"/>
                <a:endCxn id="60" idx="4"/>
              </p:cNvCxnSpPr>
              <p:nvPr/>
            </p:nvCxnSpPr>
            <p:spPr bwMode="auto">
              <a:xfrm rot="16200000" flipV="1">
                <a:off x="4034331" y="875068"/>
                <a:ext cx="192025" cy="99853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0" name="Oval 59"/>
              <p:cNvSpPr/>
              <p:nvPr/>
            </p:nvSpPr>
            <p:spPr bwMode="auto">
              <a:xfrm>
                <a:off x="3304635" y="62543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4034330" y="74065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S</a:t>
              </a:r>
            </a:p>
          </p:txBody>
        </p:sp>
      </p:grpSp>
      <p:sp>
        <p:nvSpPr>
          <p:cNvPr id="96" name="Down Arrow 95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grpSp>
        <p:nvGrpSpPr>
          <p:cNvPr id="24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5" name="Group 45"/>
          <p:cNvGrpSpPr/>
          <p:nvPr/>
        </p:nvGrpSpPr>
        <p:grpSpPr>
          <a:xfrm>
            <a:off x="3569640" y="1470345"/>
            <a:ext cx="1955663" cy="3325421"/>
            <a:chOff x="4525934" y="1547155"/>
            <a:chExt cx="1955663" cy="3325421"/>
          </a:xfrm>
        </p:grpSpPr>
        <p:cxnSp>
          <p:nvCxnSpPr>
            <p:cNvPr id="47" name="Straight Connector 46"/>
            <p:cNvCxnSpPr>
              <a:stCxn id="45" idx="0"/>
              <a:endCxn id="49" idx="4"/>
            </p:cNvCxnSpPr>
            <p:nvPr/>
          </p:nvCxnSpPr>
          <p:spPr bwMode="auto">
            <a:xfrm rot="5400000" flipH="1" flipV="1">
              <a:off x="3719650" y="3006324"/>
              <a:ext cx="2672536" cy="105996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>
              <a:stCxn id="86" idx="0"/>
              <a:endCxn id="49" idx="4"/>
            </p:cNvCxnSpPr>
            <p:nvPr/>
          </p:nvCxnSpPr>
          <p:spPr bwMode="auto">
            <a:xfrm rot="16200000" flipV="1">
              <a:off x="5931548" y="1854395"/>
              <a:ext cx="11521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Oval 48"/>
            <p:cNvSpPr/>
            <p:nvPr/>
          </p:nvSpPr>
          <p:spPr bwMode="auto">
            <a:xfrm>
              <a:off x="5259459" y="15471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989154" y="154715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VP</a:t>
              </a:r>
            </a:p>
          </p:txBody>
        </p:sp>
      </p:grpSp>
      <p:grpSp>
        <p:nvGrpSpPr>
          <p:cNvPr id="26" name="Group 55"/>
          <p:cNvGrpSpPr/>
          <p:nvPr/>
        </p:nvGrpSpPr>
        <p:grpSpPr>
          <a:xfrm>
            <a:off x="1883650" y="3275380"/>
            <a:ext cx="384049" cy="576074"/>
            <a:chOff x="5186479" y="3160165"/>
            <a:chExt cx="576075" cy="2649945"/>
          </a:xfrm>
        </p:grpSpPr>
        <p:sp>
          <p:nvSpPr>
            <p:cNvPr id="53" name="Double Bracket 5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7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61" name="Double Bracket 6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8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64" name="Double Bracket 6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9" name="Group 55"/>
          <p:cNvGrpSpPr/>
          <p:nvPr/>
        </p:nvGrpSpPr>
        <p:grpSpPr>
          <a:xfrm>
            <a:off x="3458255" y="663840"/>
            <a:ext cx="384049" cy="576074"/>
            <a:chOff x="5186479" y="3160165"/>
            <a:chExt cx="576075" cy="2649945"/>
          </a:xfrm>
        </p:grpSpPr>
        <p:sp>
          <p:nvSpPr>
            <p:cNvPr id="68" name="Double Bracket 6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0" name="Group 55"/>
          <p:cNvGrpSpPr/>
          <p:nvPr/>
        </p:nvGrpSpPr>
        <p:grpSpPr>
          <a:xfrm>
            <a:off x="4456785" y="1508750"/>
            <a:ext cx="384049" cy="576074"/>
            <a:chOff x="5186479" y="3160165"/>
            <a:chExt cx="576075" cy="2649945"/>
          </a:xfrm>
        </p:grpSpPr>
        <p:sp>
          <p:nvSpPr>
            <p:cNvPr id="71" name="Double Bracket 7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Rectangle 227"/>
          <p:cNvSpPr/>
          <p:nvPr/>
        </p:nvSpPr>
        <p:spPr bwMode="auto">
          <a:xfrm>
            <a:off x="8374095" y="6040540"/>
            <a:ext cx="1267365" cy="1036935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 (illustration)</a:t>
            </a:r>
            <a:endParaRPr lang="en-US" dirty="0"/>
          </a:p>
        </p:txBody>
      </p:sp>
      <p:grpSp>
        <p:nvGrpSpPr>
          <p:cNvPr id="3" name="Group 73"/>
          <p:cNvGrpSpPr/>
          <p:nvPr/>
        </p:nvGrpSpPr>
        <p:grpSpPr>
          <a:xfrm>
            <a:off x="232235" y="855867"/>
            <a:ext cx="5272874" cy="2943455"/>
            <a:chOff x="232235" y="855866"/>
            <a:chExt cx="6374669" cy="3558506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 rot="16200000" flipV="1">
              <a:off x="-420650" y="2392066"/>
              <a:ext cx="3110806" cy="38405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V="1">
              <a:off x="923525" y="3659431"/>
              <a:ext cx="5530320" cy="17139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7" name="TextBox 16"/>
            <p:cNvSpPr txBox="1"/>
            <p:nvPr/>
          </p:nvSpPr>
          <p:spPr>
            <a:xfrm>
              <a:off x="232235" y="1815990"/>
              <a:ext cx="460860" cy="409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x</a:t>
              </a:r>
              <a:r>
                <a:rPr lang="en-US" sz="1600" baseline="-25000" dirty="0" smtClean="0">
                  <a:solidFill>
                    <a:schemeClr val="bg1"/>
                  </a:solidFill>
                </a:rPr>
                <a:t>2</a:t>
              </a: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>
              <a:off x="1038740" y="139353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1047885" y="323697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1038740" y="277611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1038740" y="231525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1038740" y="185439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rot="16200000" flipH="1">
              <a:off x="152276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rot="16200000" flipH="1">
              <a:off x="198362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 rot="16200000" flipH="1">
              <a:off x="2444484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16200000" flipH="1">
              <a:off x="2905344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rot="16200000" flipH="1">
              <a:off x="3366204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rot="16200000" flipH="1">
              <a:off x="382706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 rot="16200000" flipH="1">
              <a:off x="428914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 rot="16200000" flipH="1">
              <a:off x="474878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 rot="16200000" flipH="1">
              <a:off x="520964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 rot="16200000" flipH="1">
              <a:off x="567050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TextBox 35"/>
            <p:cNvSpPr txBox="1"/>
            <p:nvPr/>
          </p:nvSpPr>
          <p:spPr>
            <a:xfrm>
              <a:off x="3688685" y="4005075"/>
              <a:ext cx="460860" cy="409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x</a:t>
              </a:r>
              <a:r>
                <a:rPr lang="en-US" sz="1600" baseline="-25000" dirty="0" smtClean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16285" y="3736241"/>
              <a:ext cx="5990619" cy="4092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   0        1      2     3     4      5     6     7     8      9     10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5389" y="1184222"/>
              <a:ext cx="378289" cy="2654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2</a:t>
              </a:r>
            </a:p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1</a:t>
              </a:r>
            </a:p>
          </p:txBody>
        </p:sp>
        <p:grpSp>
          <p:nvGrpSpPr>
            <p:cNvPr id="4" name="Group 69"/>
            <p:cNvGrpSpPr/>
            <p:nvPr/>
          </p:nvGrpSpPr>
          <p:grpSpPr>
            <a:xfrm>
              <a:off x="1936570" y="1662370"/>
              <a:ext cx="1320941" cy="409296"/>
              <a:chOff x="1936570" y="3121759"/>
              <a:chExt cx="1320941" cy="409296"/>
            </a:xfrm>
          </p:grpSpPr>
          <p:sp>
            <p:nvSpPr>
              <p:cNvPr id="40" name="Cross 39"/>
              <p:cNvSpPr/>
              <p:nvPr/>
            </p:nvSpPr>
            <p:spPr bwMode="auto">
              <a:xfrm rot="2722479">
                <a:off x="1936570" y="3178568"/>
                <a:ext cx="274320" cy="274320"/>
              </a:xfrm>
              <a:prstGeom prst="plus">
                <a:avLst>
                  <a:gd name="adj" fmla="val 36534"/>
                </a:avLst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152486" y="3121759"/>
                <a:ext cx="1105025" cy="409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Monday</a:t>
                </a:r>
              </a:p>
            </p:txBody>
          </p:sp>
        </p:grpSp>
        <p:grpSp>
          <p:nvGrpSpPr>
            <p:cNvPr id="5" name="Group 72"/>
            <p:cNvGrpSpPr/>
            <p:nvPr/>
          </p:nvGrpSpPr>
          <p:grpSpPr>
            <a:xfrm>
              <a:off x="5089670" y="2545685"/>
              <a:ext cx="1175224" cy="409296"/>
              <a:chOff x="5089670" y="4005074"/>
              <a:chExt cx="1175224" cy="409296"/>
            </a:xfrm>
          </p:grpSpPr>
          <p:sp>
            <p:nvSpPr>
              <p:cNvPr id="42" name="Cross 41"/>
              <p:cNvSpPr/>
              <p:nvPr/>
            </p:nvSpPr>
            <p:spPr bwMode="auto">
              <a:xfrm rot="2722479">
                <a:off x="5089670" y="4061884"/>
                <a:ext cx="274320" cy="274320"/>
              </a:xfrm>
              <a:prstGeom prst="plus">
                <a:avLst>
                  <a:gd name="adj" fmla="val 36534"/>
                </a:avLst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5340100" y="4005074"/>
                <a:ext cx="924794" cy="409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Britain</a:t>
                </a:r>
              </a:p>
            </p:txBody>
          </p:sp>
        </p:grpSp>
        <p:grpSp>
          <p:nvGrpSpPr>
            <p:cNvPr id="6" name="Group 70"/>
            <p:cNvGrpSpPr/>
            <p:nvPr/>
          </p:nvGrpSpPr>
          <p:grpSpPr>
            <a:xfrm>
              <a:off x="1978864" y="1988014"/>
              <a:ext cx="1375657" cy="444017"/>
              <a:chOff x="1978864" y="3447403"/>
              <a:chExt cx="1375657" cy="444017"/>
            </a:xfrm>
          </p:grpSpPr>
          <p:sp>
            <p:nvSpPr>
              <p:cNvPr id="44" name="Cross 43"/>
              <p:cNvSpPr/>
              <p:nvPr/>
            </p:nvSpPr>
            <p:spPr bwMode="auto">
              <a:xfrm rot="2722479">
                <a:off x="1978864" y="3447403"/>
                <a:ext cx="274320" cy="274320"/>
              </a:xfrm>
              <a:prstGeom prst="plus">
                <a:avLst>
                  <a:gd name="adj" fmla="val 36534"/>
                </a:avLst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190892" y="3482123"/>
                <a:ext cx="1163629" cy="4092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Tuesday</a:t>
                </a:r>
              </a:p>
            </p:txBody>
          </p:sp>
        </p:grpSp>
        <p:grpSp>
          <p:nvGrpSpPr>
            <p:cNvPr id="7" name="Group 73"/>
            <p:cNvGrpSpPr/>
            <p:nvPr/>
          </p:nvGrpSpPr>
          <p:grpSpPr>
            <a:xfrm>
              <a:off x="5378505" y="2871328"/>
              <a:ext cx="994560" cy="621324"/>
              <a:chOff x="5378505" y="4330717"/>
              <a:chExt cx="994560" cy="621324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5378505" y="4542744"/>
                <a:ext cx="994560" cy="4092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France</a:t>
                </a:r>
              </a:p>
            </p:txBody>
          </p:sp>
          <p:sp>
            <p:nvSpPr>
              <p:cNvPr id="60" name="Cross 59"/>
              <p:cNvSpPr/>
              <p:nvPr/>
            </p:nvSpPr>
            <p:spPr bwMode="auto">
              <a:xfrm rot="2722479">
                <a:off x="5379771" y="4330717"/>
                <a:ext cx="274320" cy="274320"/>
              </a:xfrm>
              <a:prstGeom prst="plus">
                <a:avLst>
                  <a:gd name="adj" fmla="val 36534"/>
                </a:avLst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</p:grpSp>
      <p:sp>
        <p:nvSpPr>
          <p:cNvPr id="77" name="TextBox 76"/>
          <p:cNvSpPr txBox="1"/>
          <p:nvPr/>
        </p:nvSpPr>
        <p:spPr>
          <a:xfrm>
            <a:off x="155425" y="6477713"/>
            <a:ext cx="4168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day     after     my    birthday, …</a:t>
            </a:r>
          </a:p>
        </p:txBody>
      </p:sp>
      <p:grpSp>
        <p:nvGrpSpPr>
          <p:cNvPr id="8" name="Group 65"/>
          <p:cNvGrpSpPr/>
          <p:nvPr/>
        </p:nvGrpSpPr>
        <p:grpSpPr>
          <a:xfrm>
            <a:off x="347451" y="6021652"/>
            <a:ext cx="317855" cy="497688"/>
            <a:chOff x="3808973" y="6163441"/>
            <a:chExt cx="576075" cy="2649945"/>
          </a:xfrm>
        </p:grpSpPr>
        <p:sp>
          <p:nvSpPr>
            <p:cNvPr id="80" name="Double Bracket 79"/>
            <p:cNvSpPr/>
            <p:nvPr/>
          </p:nvSpPr>
          <p:spPr bwMode="auto">
            <a:xfrm>
              <a:off x="3808973" y="6163441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r>
                <a:rPr lang="en-US" sz="1600" dirty="0" smtClean="0"/>
                <a:t>g</a:t>
              </a:r>
              <a:endParaRPr lang="en-US" sz="1600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849558" y="6267361"/>
              <a:ext cx="483384" cy="2284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2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200" dirty="0" smtClean="0">
                  <a:solidFill>
                    <a:schemeClr val="bg1"/>
                  </a:solidFill>
                </a:rPr>
                <a:t>5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86" name="Double Bracket 85"/>
          <p:cNvSpPr/>
          <p:nvPr/>
        </p:nvSpPr>
        <p:spPr bwMode="auto">
          <a:xfrm>
            <a:off x="1069618" y="6021652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7" name="TextBox 86"/>
          <p:cNvSpPr txBox="1"/>
          <p:nvPr/>
        </p:nvSpPr>
        <p:spPr>
          <a:xfrm>
            <a:off x="1109314" y="6041169"/>
            <a:ext cx="266711" cy="4290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4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8" name="Double Bracket 87"/>
          <p:cNvSpPr/>
          <p:nvPr/>
        </p:nvSpPr>
        <p:spPr bwMode="auto">
          <a:xfrm>
            <a:off x="1730030" y="6002135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9" name="TextBox 88"/>
          <p:cNvSpPr txBox="1"/>
          <p:nvPr/>
        </p:nvSpPr>
        <p:spPr>
          <a:xfrm>
            <a:off x="1769727" y="6021652"/>
            <a:ext cx="266711" cy="4290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ouble Bracket 75"/>
          <p:cNvSpPr/>
          <p:nvPr/>
        </p:nvSpPr>
        <p:spPr bwMode="auto">
          <a:xfrm>
            <a:off x="2498130" y="6008936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8" name="TextBox 77"/>
          <p:cNvSpPr txBox="1"/>
          <p:nvPr/>
        </p:nvSpPr>
        <p:spPr>
          <a:xfrm>
            <a:off x="2536370" y="6028453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3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9" name="Double Bracket 78"/>
          <p:cNvSpPr/>
          <p:nvPr/>
        </p:nvSpPr>
        <p:spPr bwMode="auto">
          <a:xfrm>
            <a:off x="3343040" y="6042116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2" name="TextBox 81"/>
          <p:cNvSpPr txBox="1"/>
          <p:nvPr/>
        </p:nvSpPr>
        <p:spPr>
          <a:xfrm>
            <a:off x="3382737" y="6061633"/>
            <a:ext cx="266711" cy="4290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9" name="Group 88"/>
          <p:cNvGrpSpPr/>
          <p:nvPr/>
        </p:nvGrpSpPr>
        <p:grpSpPr>
          <a:xfrm>
            <a:off x="474014" y="5118817"/>
            <a:ext cx="768656" cy="922353"/>
            <a:chOff x="2278536" y="3762006"/>
            <a:chExt cx="1044832" cy="1253757"/>
          </a:xfrm>
        </p:grpSpPr>
        <p:cxnSp>
          <p:nvCxnSpPr>
            <p:cNvPr id="84" name="Straight Connector 83"/>
            <p:cNvCxnSpPr>
              <a:stCxn id="87" idx="0"/>
              <a:endCxn id="90" idx="4"/>
            </p:cNvCxnSpPr>
            <p:nvPr/>
          </p:nvCxnSpPr>
          <p:spPr bwMode="auto">
            <a:xfrm rot="16200000" flipV="1">
              <a:off x="2799602" y="4491996"/>
              <a:ext cx="600872" cy="44666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>
              <a:stCxn id="81" idx="0"/>
              <a:endCxn id="90" idx="4"/>
            </p:cNvCxnSpPr>
            <p:nvPr/>
          </p:nvCxnSpPr>
          <p:spPr bwMode="auto">
            <a:xfrm rot="5400000" flipH="1" flipV="1">
              <a:off x="2277188" y="4416239"/>
              <a:ext cx="600872" cy="59817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0" name="Oval 89"/>
            <p:cNvSpPr/>
            <p:nvPr/>
          </p:nvSpPr>
          <p:spPr bwMode="auto">
            <a:xfrm>
              <a:off x="2550268" y="3762006"/>
              <a:ext cx="652886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0" name="Group 89"/>
          <p:cNvGrpSpPr/>
          <p:nvPr/>
        </p:nvGrpSpPr>
        <p:grpSpPr>
          <a:xfrm>
            <a:off x="2671184" y="5042011"/>
            <a:ext cx="806505" cy="1019623"/>
            <a:chOff x="5635115" y="3467404"/>
            <a:chExt cx="1096288" cy="1385974"/>
          </a:xfrm>
        </p:grpSpPr>
        <p:cxnSp>
          <p:nvCxnSpPr>
            <p:cNvPr id="93" name="Straight Connector 92"/>
            <p:cNvCxnSpPr>
              <a:stCxn id="78" idx="0"/>
              <a:endCxn id="95" idx="4"/>
            </p:cNvCxnSpPr>
            <p:nvPr/>
          </p:nvCxnSpPr>
          <p:spPr bwMode="auto">
            <a:xfrm rot="5400000" flipH="1" flipV="1">
              <a:off x="5594874" y="4160530"/>
              <a:ext cx="687987" cy="607506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/>
            <p:cNvCxnSpPr>
              <a:stCxn id="82" idx="0"/>
              <a:endCxn id="95" idx="4"/>
            </p:cNvCxnSpPr>
            <p:nvPr/>
          </p:nvCxnSpPr>
          <p:spPr bwMode="auto">
            <a:xfrm rot="16200000" flipV="1">
              <a:off x="6120467" y="4242442"/>
              <a:ext cx="733090" cy="48878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5" name="Oval 94"/>
            <p:cNvSpPr/>
            <p:nvPr/>
          </p:nvSpPr>
          <p:spPr bwMode="auto">
            <a:xfrm>
              <a:off x="5916178" y="3467404"/>
              <a:ext cx="652885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2" name="Group 90"/>
          <p:cNvGrpSpPr/>
          <p:nvPr/>
        </p:nvGrpSpPr>
        <p:grpSpPr>
          <a:xfrm>
            <a:off x="1864676" y="4389125"/>
            <a:ext cx="1215024" cy="1632527"/>
            <a:chOff x="4688752" y="2238445"/>
            <a:chExt cx="1651581" cy="2219095"/>
          </a:xfrm>
        </p:grpSpPr>
        <p:cxnSp>
          <p:nvCxnSpPr>
            <p:cNvPr id="98" name="Straight Connector 97"/>
            <p:cNvCxnSpPr>
              <a:stCxn id="89" idx="0"/>
              <a:endCxn id="100" idx="4"/>
            </p:cNvCxnSpPr>
            <p:nvPr/>
          </p:nvCxnSpPr>
          <p:spPr bwMode="auto">
            <a:xfrm rot="5400000" flipH="1" flipV="1">
              <a:off x="4279326" y="3300755"/>
              <a:ext cx="1566211" cy="74736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Straight Connector 98"/>
            <p:cNvCxnSpPr>
              <a:stCxn id="95" idx="0"/>
              <a:endCxn id="100" idx="4"/>
            </p:cNvCxnSpPr>
            <p:nvPr/>
          </p:nvCxnSpPr>
          <p:spPr bwMode="auto">
            <a:xfrm rot="16200000" flipV="1">
              <a:off x="5770932" y="2556512"/>
              <a:ext cx="234584" cy="904219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0" name="Oval 99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3" name="Group 91"/>
          <p:cNvGrpSpPr/>
          <p:nvPr/>
        </p:nvGrpSpPr>
        <p:grpSpPr>
          <a:xfrm>
            <a:off x="884888" y="3851454"/>
            <a:ext cx="1529602" cy="1267363"/>
            <a:chOff x="-3733259" y="3020833"/>
            <a:chExt cx="2079190" cy="1722729"/>
          </a:xfrm>
        </p:grpSpPr>
        <p:cxnSp>
          <p:nvCxnSpPr>
            <p:cNvPr id="105" name="Straight Connector 104"/>
            <p:cNvCxnSpPr>
              <a:stCxn id="90" idx="0"/>
              <a:endCxn id="107" idx="4"/>
            </p:cNvCxnSpPr>
            <p:nvPr/>
          </p:nvCxnSpPr>
          <p:spPr bwMode="auto">
            <a:xfrm rot="5400000" flipH="1" flipV="1">
              <a:off x="-3543593" y="3484051"/>
              <a:ext cx="1069845" cy="144917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Straight Connector 105"/>
            <p:cNvCxnSpPr>
              <a:stCxn id="100" idx="0"/>
              <a:endCxn id="107" idx="4"/>
            </p:cNvCxnSpPr>
            <p:nvPr/>
          </p:nvCxnSpPr>
          <p:spPr bwMode="auto">
            <a:xfrm rot="16200000" flipV="1">
              <a:off x="-2008062" y="3397698"/>
              <a:ext cx="77974" cy="63001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7" name="Oval 106"/>
            <p:cNvSpPr/>
            <p:nvPr/>
          </p:nvSpPr>
          <p:spPr bwMode="auto">
            <a:xfrm>
              <a:off x="-2610525" y="3020833"/>
              <a:ext cx="652884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5" name="Group 55"/>
          <p:cNvGrpSpPr/>
          <p:nvPr/>
        </p:nvGrpSpPr>
        <p:grpSpPr>
          <a:xfrm>
            <a:off x="775431" y="5132173"/>
            <a:ext cx="282534" cy="447507"/>
            <a:chOff x="5186479" y="3160165"/>
            <a:chExt cx="576075" cy="2798166"/>
          </a:xfrm>
        </p:grpSpPr>
        <p:sp>
          <p:nvSpPr>
            <p:cNvPr id="109" name="Double Bracket 10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6" name="Group 55"/>
          <p:cNvGrpSpPr/>
          <p:nvPr/>
        </p:nvGrpSpPr>
        <p:grpSpPr>
          <a:xfrm>
            <a:off x="2966517" y="5042010"/>
            <a:ext cx="282534" cy="447507"/>
            <a:chOff x="5186479" y="3160165"/>
            <a:chExt cx="576075" cy="2798166"/>
          </a:xfrm>
        </p:grpSpPr>
        <p:sp>
          <p:nvSpPr>
            <p:cNvPr id="112" name="Double Bracket 11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8" name="Group 55"/>
          <p:cNvGrpSpPr/>
          <p:nvPr/>
        </p:nvGrpSpPr>
        <p:grpSpPr>
          <a:xfrm>
            <a:off x="2275227" y="4389125"/>
            <a:ext cx="282534" cy="447507"/>
            <a:chOff x="5186479" y="3160165"/>
            <a:chExt cx="576075" cy="2798166"/>
          </a:xfrm>
        </p:grpSpPr>
        <p:sp>
          <p:nvSpPr>
            <p:cNvPr id="115" name="Double Bracket 11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5" name="Group 237"/>
          <p:cNvGrpSpPr/>
          <p:nvPr/>
        </p:nvGrpSpPr>
        <p:grpSpPr>
          <a:xfrm>
            <a:off x="1816540" y="3870505"/>
            <a:ext cx="282534" cy="447507"/>
            <a:chOff x="3264340" y="3975280"/>
            <a:chExt cx="282534" cy="447507"/>
          </a:xfrm>
        </p:grpSpPr>
        <p:sp>
          <p:nvSpPr>
            <p:cNvPr id="118" name="Double Bracket 117"/>
            <p:cNvSpPr/>
            <p:nvPr/>
          </p:nvSpPr>
          <p:spPr bwMode="auto">
            <a:xfrm>
              <a:off x="3264340" y="3975280"/>
              <a:ext cx="282534" cy="423802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271182" y="3991900"/>
              <a:ext cx="26321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rgbClr val="00B0F0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rgbClr val="00B0F0"/>
                  </a:solidFill>
                </a:rPr>
                <a:t>5</a:t>
              </a:r>
            </a:p>
          </p:txBody>
        </p:sp>
      </p:grpSp>
      <p:grpSp>
        <p:nvGrpSpPr>
          <p:cNvPr id="224" name="Group 65"/>
          <p:cNvGrpSpPr/>
          <p:nvPr/>
        </p:nvGrpSpPr>
        <p:grpSpPr>
          <a:xfrm>
            <a:off x="5109670" y="6021656"/>
            <a:ext cx="317855" cy="497688"/>
            <a:chOff x="3808973" y="6163441"/>
            <a:chExt cx="576075" cy="2649945"/>
          </a:xfrm>
        </p:grpSpPr>
        <p:sp>
          <p:nvSpPr>
            <p:cNvPr id="185" name="Double Bracket 184"/>
            <p:cNvSpPr/>
            <p:nvPr/>
          </p:nvSpPr>
          <p:spPr bwMode="auto">
            <a:xfrm>
              <a:off x="3808973" y="6163441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r>
                <a:rPr lang="en-US" sz="1600" dirty="0" smtClean="0"/>
                <a:t>g</a:t>
              </a:r>
              <a:endParaRPr lang="en-US" sz="1600" dirty="0"/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3849558" y="6267361"/>
              <a:ext cx="483384" cy="2284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2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200" dirty="0" smtClean="0">
                  <a:solidFill>
                    <a:schemeClr val="bg1"/>
                  </a:solidFill>
                </a:rPr>
                <a:t>5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7" name="Double Bracket 186"/>
          <p:cNvSpPr/>
          <p:nvPr/>
        </p:nvSpPr>
        <p:spPr bwMode="auto">
          <a:xfrm>
            <a:off x="5831837" y="6021656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88" name="TextBox 187"/>
          <p:cNvSpPr txBox="1"/>
          <p:nvPr/>
        </p:nvSpPr>
        <p:spPr>
          <a:xfrm>
            <a:off x="5870076" y="6041173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9" name="Double Bracket 188"/>
          <p:cNvSpPr/>
          <p:nvPr/>
        </p:nvSpPr>
        <p:spPr bwMode="auto">
          <a:xfrm>
            <a:off x="6523128" y="6002139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0" name="TextBox 189"/>
          <p:cNvSpPr txBox="1"/>
          <p:nvPr/>
        </p:nvSpPr>
        <p:spPr>
          <a:xfrm>
            <a:off x="6561368" y="6021656"/>
            <a:ext cx="269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1" name="Double Bracket 190"/>
          <p:cNvSpPr/>
          <p:nvPr/>
        </p:nvSpPr>
        <p:spPr bwMode="auto">
          <a:xfrm>
            <a:off x="7221945" y="6008940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2" name="TextBox 191"/>
          <p:cNvSpPr txBox="1"/>
          <p:nvPr/>
        </p:nvSpPr>
        <p:spPr>
          <a:xfrm>
            <a:off x="7260185" y="6028457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3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3" name="Double Bracket 192"/>
          <p:cNvSpPr/>
          <p:nvPr/>
        </p:nvSpPr>
        <p:spPr bwMode="auto">
          <a:xfrm>
            <a:off x="8066855" y="6042120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4" name="TextBox 193"/>
          <p:cNvSpPr txBox="1"/>
          <p:nvPr/>
        </p:nvSpPr>
        <p:spPr>
          <a:xfrm>
            <a:off x="8105095" y="6061637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25" name="Group 88"/>
          <p:cNvGrpSpPr/>
          <p:nvPr/>
        </p:nvGrpSpPr>
        <p:grpSpPr>
          <a:xfrm>
            <a:off x="5227013" y="5118820"/>
            <a:ext cx="777877" cy="922354"/>
            <a:chOff x="2266001" y="3762006"/>
            <a:chExt cx="1057364" cy="1253759"/>
          </a:xfrm>
        </p:grpSpPr>
        <p:cxnSp>
          <p:nvCxnSpPr>
            <p:cNvPr id="196" name="Straight Connector 195"/>
            <p:cNvCxnSpPr>
              <a:stCxn id="188" idx="0"/>
              <a:endCxn id="198" idx="4"/>
            </p:cNvCxnSpPr>
            <p:nvPr/>
          </p:nvCxnSpPr>
          <p:spPr bwMode="auto">
            <a:xfrm rot="16200000" flipV="1">
              <a:off x="2799602" y="4492001"/>
              <a:ext cx="600873" cy="44665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7" name="Straight Connector 196"/>
            <p:cNvCxnSpPr>
              <a:stCxn id="186" idx="0"/>
              <a:endCxn id="198" idx="4"/>
            </p:cNvCxnSpPr>
            <p:nvPr/>
          </p:nvCxnSpPr>
          <p:spPr bwMode="auto">
            <a:xfrm rot="5400000" flipH="1" flipV="1">
              <a:off x="2270918" y="4409973"/>
              <a:ext cx="600875" cy="61071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8" name="Oval 197"/>
            <p:cNvSpPr/>
            <p:nvPr/>
          </p:nvSpPr>
          <p:spPr bwMode="auto">
            <a:xfrm>
              <a:off x="2550268" y="3762006"/>
              <a:ext cx="652886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226" name="Group 89"/>
          <p:cNvGrpSpPr/>
          <p:nvPr/>
        </p:nvGrpSpPr>
        <p:grpSpPr>
          <a:xfrm>
            <a:off x="7394997" y="5042015"/>
            <a:ext cx="844914" cy="1019623"/>
            <a:chOff x="5635106" y="3467404"/>
            <a:chExt cx="1148495" cy="1385974"/>
          </a:xfrm>
        </p:grpSpPr>
        <p:cxnSp>
          <p:nvCxnSpPr>
            <p:cNvPr id="200" name="Straight Connector 199"/>
            <p:cNvCxnSpPr>
              <a:stCxn id="192" idx="0"/>
              <a:endCxn id="202" idx="4"/>
            </p:cNvCxnSpPr>
            <p:nvPr/>
          </p:nvCxnSpPr>
          <p:spPr bwMode="auto">
            <a:xfrm rot="5400000" flipH="1" flipV="1">
              <a:off x="5594867" y="4160527"/>
              <a:ext cx="687988" cy="60751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1" name="Straight Connector 200"/>
            <p:cNvCxnSpPr>
              <a:stCxn id="194" idx="0"/>
              <a:endCxn id="202" idx="4"/>
            </p:cNvCxnSpPr>
            <p:nvPr/>
          </p:nvCxnSpPr>
          <p:spPr bwMode="auto">
            <a:xfrm rot="16200000" flipV="1">
              <a:off x="6146566" y="4216343"/>
              <a:ext cx="733090" cy="54098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2" name="Oval 201"/>
            <p:cNvSpPr/>
            <p:nvPr/>
          </p:nvSpPr>
          <p:spPr bwMode="auto">
            <a:xfrm>
              <a:off x="5916178" y="3467404"/>
              <a:ext cx="652885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231" name="Group 90"/>
          <p:cNvGrpSpPr/>
          <p:nvPr/>
        </p:nvGrpSpPr>
        <p:grpSpPr>
          <a:xfrm>
            <a:off x="6696182" y="4389129"/>
            <a:ext cx="1107340" cy="1632527"/>
            <a:chOff x="4835129" y="2238445"/>
            <a:chExt cx="1505205" cy="2219095"/>
          </a:xfrm>
        </p:grpSpPr>
        <p:cxnSp>
          <p:nvCxnSpPr>
            <p:cNvPr id="204" name="Straight Connector 203"/>
            <p:cNvCxnSpPr>
              <a:stCxn id="190" idx="0"/>
              <a:endCxn id="206" idx="4"/>
            </p:cNvCxnSpPr>
            <p:nvPr/>
          </p:nvCxnSpPr>
          <p:spPr bwMode="auto">
            <a:xfrm rot="5400000" flipH="1" flipV="1">
              <a:off x="4352515" y="3373943"/>
              <a:ext cx="1566211" cy="600984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5" name="Straight Connector 204"/>
            <p:cNvCxnSpPr>
              <a:stCxn id="202" idx="0"/>
              <a:endCxn id="206" idx="4"/>
            </p:cNvCxnSpPr>
            <p:nvPr/>
          </p:nvCxnSpPr>
          <p:spPr bwMode="auto">
            <a:xfrm rot="16200000" flipV="1">
              <a:off x="5770932" y="2556510"/>
              <a:ext cx="234581" cy="90422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6" name="Oval 20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232" name="Group 91"/>
          <p:cNvGrpSpPr/>
          <p:nvPr/>
        </p:nvGrpSpPr>
        <p:grpSpPr>
          <a:xfrm>
            <a:off x="5637893" y="3851455"/>
            <a:ext cx="1500417" cy="1267366"/>
            <a:chOff x="-3745797" y="3020833"/>
            <a:chExt cx="2039526" cy="1722734"/>
          </a:xfrm>
        </p:grpSpPr>
        <p:cxnSp>
          <p:nvCxnSpPr>
            <p:cNvPr id="208" name="Straight Connector 207"/>
            <p:cNvCxnSpPr>
              <a:stCxn id="198" idx="0"/>
              <a:endCxn id="210" idx="4"/>
            </p:cNvCxnSpPr>
            <p:nvPr/>
          </p:nvCxnSpPr>
          <p:spPr bwMode="auto">
            <a:xfrm rot="5400000" flipH="1" flipV="1">
              <a:off x="-3549864" y="3477785"/>
              <a:ext cx="1069849" cy="146171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9" name="Straight Connector 208"/>
            <p:cNvCxnSpPr>
              <a:stCxn id="206" idx="0"/>
              <a:endCxn id="210" idx="4"/>
            </p:cNvCxnSpPr>
            <p:nvPr/>
          </p:nvCxnSpPr>
          <p:spPr bwMode="auto">
            <a:xfrm rot="16200000" flipV="1">
              <a:off x="-2034165" y="3423800"/>
              <a:ext cx="77978" cy="57781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0" name="Oval 209"/>
            <p:cNvSpPr/>
            <p:nvPr/>
          </p:nvSpPr>
          <p:spPr bwMode="auto">
            <a:xfrm>
              <a:off x="-2610525" y="3020833"/>
              <a:ext cx="652884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234" name="Group 55"/>
          <p:cNvGrpSpPr/>
          <p:nvPr/>
        </p:nvGrpSpPr>
        <p:grpSpPr>
          <a:xfrm>
            <a:off x="5537650" y="5132177"/>
            <a:ext cx="282534" cy="447507"/>
            <a:chOff x="5186479" y="3160165"/>
            <a:chExt cx="576075" cy="2798166"/>
          </a:xfrm>
        </p:grpSpPr>
        <p:sp>
          <p:nvSpPr>
            <p:cNvPr id="212" name="Double Bracket 21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5200430" y="3264086"/>
              <a:ext cx="536680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2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35" name="Group 55"/>
          <p:cNvGrpSpPr/>
          <p:nvPr/>
        </p:nvGrpSpPr>
        <p:grpSpPr>
          <a:xfrm>
            <a:off x="7690332" y="5042014"/>
            <a:ext cx="282534" cy="447507"/>
            <a:chOff x="5186479" y="3160165"/>
            <a:chExt cx="576075" cy="2798166"/>
          </a:xfrm>
        </p:grpSpPr>
        <p:sp>
          <p:nvSpPr>
            <p:cNvPr id="215" name="Double Bracket 21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37" name="Group 55"/>
          <p:cNvGrpSpPr/>
          <p:nvPr/>
        </p:nvGrpSpPr>
        <p:grpSpPr>
          <a:xfrm>
            <a:off x="6999042" y="4389129"/>
            <a:ext cx="282534" cy="447507"/>
            <a:chOff x="5186479" y="3160165"/>
            <a:chExt cx="576075" cy="2798166"/>
          </a:xfrm>
        </p:grpSpPr>
        <p:sp>
          <p:nvSpPr>
            <p:cNvPr id="218" name="Double Bracket 21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38" name="Group 238"/>
          <p:cNvGrpSpPr/>
          <p:nvPr/>
        </p:nvGrpSpPr>
        <p:grpSpPr>
          <a:xfrm>
            <a:off x="6578759" y="3870509"/>
            <a:ext cx="282534" cy="457032"/>
            <a:chOff x="5159534" y="3860984"/>
            <a:chExt cx="282534" cy="457032"/>
          </a:xfrm>
        </p:grpSpPr>
        <p:sp>
          <p:nvSpPr>
            <p:cNvPr id="221" name="Double Bracket 220"/>
            <p:cNvSpPr/>
            <p:nvPr/>
          </p:nvSpPr>
          <p:spPr bwMode="auto">
            <a:xfrm>
              <a:off x="5159534" y="3860984"/>
              <a:ext cx="282534" cy="423802"/>
            </a:xfrm>
            <a:prstGeom prst="bracketPair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5166376" y="3887129"/>
              <a:ext cx="26321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rgbClr val="00B050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rgbClr val="00B050"/>
                  </a:solidFill>
                </a:rPr>
                <a:t>3</a:t>
              </a:r>
            </a:p>
          </p:txBody>
        </p:sp>
      </p:grpSp>
      <p:sp>
        <p:nvSpPr>
          <p:cNvPr id="227" name="TextBox 226"/>
          <p:cNvSpPr txBox="1"/>
          <p:nvPr/>
        </p:nvSpPr>
        <p:spPr>
          <a:xfrm>
            <a:off x="4975358" y="6488668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country     of       my       birth…</a:t>
            </a:r>
          </a:p>
        </p:txBody>
      </p:sp>
      <p:grpSp>
        <p:nvGrpSpPr>
          <p:cNvPr id="239" name="Group 236"/>
          <p:cNvGrpSpPr/>
          <p:nvPr/>
        </p:nvGrpSpPr>
        <p:grpSpPr>
          <a:xfrm>
            <a:off x="4542181" y="1854395"/>
            <a:ext cx="2469642" cy="1964285"/>
            <a:chOff x="4542181" y="1854395"/>
            <a:chExt cx="2469642" cy="1964285"/>
          </a:xfrm>
        </p:grpSpPr>
        <p:sp>
          <p:nvSpPr>
            <p:cNvPr id="236" name="Freeform 235"/>
            <p:cNvSpPr/>
            <p:nvPr/>
          </p:nvSpPr>
          <p:spPr bwMode="auto">
            <a:xfrm>
              <a:off x="4840835" y="2123230"/>
              <a:ext cx="2027238" cy="1695450"/>
            </a:xfrm>
            <a:custGeom>
              <a:avLst/>
              <a:gdLst>
                <a:gd name="connsiteX0" fmla="*/ 2009775 w 2027238"/>
                <a:gd name="connsiteY0" fmla="*/ 1695450 h 1695450"/>
                <a:gd name="connsiteX1" fmla="*/ 1838325 w 2027238"/>
                <a:gd name="connsiteY1" fmla="*/ 771525 h 1695450"/>
                <a:gd name="connsiteX2" fmla="*/ 876300 w 2027238"/>
                <a:gd name="connsiteY2" fmla="*/ 247650 h 1695450"/>
                <a:gd name="connsiteX3" fmla="*/ 0 w 2027238"/>
                <a:gd name="connsiteY3" fmla="*/ 0 h 169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7238" h="1695450">
                  <a:moveTo>
                    <a:pt x="2009775" y="1695450"/>
                  </a:moveTo>
                  <a:cubicBezTo>
                    <a:pt x="2018506" y="1354137"/>
                    <a:pt x="2027238" y="1012825"/>
                    <a:pt x="1838325" y="771525"/>
                  </a:cubicBezTo>
                  <a:cubicBezTo>
                    <a:pt x="1649412" y="530225"/>
                    <a:pt x="1182688" y="376238"/>
                    <a:pt x="876300" y="247650"/>
                  </a:cubicBezTo>
                  <a:cubicBezTo>
                    <a:pt x="569913" y="119063"/>
                    <a:pt x="284956" y="59531"/>
                    <a:pt x="0" y="0"/>
                  </a:cubicBezTo>
                </a:path>
              </a:pathLst>
            </a:cu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Cross 228"/>
            <p:cNvSpPr/>
            <p:nvPr/>
          </p:nvSpPr>
          <p:spPr bwMode="auto">
            <a:xfrm rot="2722479">
              <a:off x="4542181" y="2016601"/>
              <a:ext cx="226907" cy="226907"/>
            </a:xfrm>
            <a:prstGeom prst="plus">
              <a:avLst>
                <a:gd name="adj" fmla="val 36534"/>
              </a:avLst>
            </a:prstGeom>
            <a:solidFill>
              <a:srgbClr val="00B05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4725620" y="1854395"/>
              <a:ext cx="22862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The country of my birth</a:t>
              </a:r>
            </a:p>
          </p:txBody>
        </p:sp>
      </p:grpSp>
      <p:grpSp>
        <p:nvGrpSpPr>
          <p:cNvPr id="240" name="Group 233"/>
          <p:cNvGrpSpPr/>
          <p:nvPr/>
        </p:nvGrpSpPr>
        <p:grpSpPr>
          <a:xfrm>
            <a:off x="1345980" y="1239915"/>
            <a:ext cx="3149210" cy="2726755"/>
            <a:chOff x="1345980" y="1239915"/>
            <a:chExt cx="3149210" cy="2726755"/>
          </a:xfrm>
        </p:grpSpPr>
        <p:sp>
          <p:nvSpPr>
            <p:cNvPr id="142" name="Cross 141"/>
            <p:cNvSpPr/>
            <p:nvPr/>
          </p:nvSpPr>
          <p:spPr bwMode="auto">
            <a:xfrm rot="2722479">
              <a:off x="1829378" y="1325310"/>
              <a:ext cx="226907" cy="226907"/>
            </a:xfrm>
            <a:prstGeom prst="plus">
              <a:avLst>
                <a:gd name="adj" fmla="val 36534"/>
              </a:avLst>
            </a:prstGeom>
            <a:solidFill>
              <a:srgbClr val="00B0F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1981360" y="1239915"/>
              <a:ext cx="25138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The day after my birthday</a:t>
              </a:r>
            </a:p>
          </p:txBody>
        </p:sp>
        <p:sp>
          <p:nvSpPr>
            <p:cNvPr id="233" name="Freeform 232"/>
            <p:cNvSpPr/>
            <p:nvPr/>
          </p:nvSpPr>
          <p:spPr bwMode="auto">
            <a:xfrm>
              <a:off x="1345980" y="1431940"/>
              <a:ext cx="422455" cy="2534730"/>
            </a:xfrm>
            <a:custGeom>
              <a:avLst/>
              <a:gdLst>
                <a:gd name="connsiteX0" fmla="*/ 485775 w 485775"/>
                <a:gd name="connsiteY0" fmla="*/ 1038225 h 1038225"/>
                <a:gd name="connsiteX1" fmla="*/ 85725 w 485775"/>
                <a:gd name="connsiteY1" fmla="*/ 847725 h 1038225"/>
                <a:gd name="connsiteX2" fmla="*/ 66675 w 485775"/>
                <a:gd name="connsiteY2" fmla="*/ 200025 h 1038225"/>
                <a:gd name="connsiteX3" fmla="*/ 485775 w 485775"/>
                <a:gd name="connsiteY3" fmla="*/ 0 h 103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775" h="1038225">
                  <a:moveTo>
                    <a:pt x="485775" y="1038225"/>
                  </a:moveTo>
                  <a:cubicBezTo>
                    <a:pt x="320675" y="1012825"/>
                    <a:pt x="155575" y="987425"/>
                    <a:pt x="85725" y="847725"/>
                  </a:cubicBezTo>
                  <a:cubicBezTo>
                    <a:pt x="15875" y="708025"/>
                    <a:pt x="0" y="341312"/>
                    <a:pt x="66675" y="200025"/>
                  </a:cubicBezTo>
                  <a:cubicBezTo>
                    <a:pt x="133350" y="58738"/>
                    <a:pt x="309562" y="29369"/>
                    <a:pt x="485775" y="0"/>
                  </a:cubicBezTo>
                </a:path>
              </a:pathLst>
            </a:cu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1" name="Straight Connector 240"/>
          <p:cNvCxnSpPr/>
          <p:nvPr/>
        </p:nvCxnSpPr>
        <p:spPr bwMode="auto">
          <a:xfrm rot="16200000" flipH="1">
            <a:off x="3252789" y="5443538"/>
            <a:ext cx="2638425" cy="38100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recursive representations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1485736" y="3236975"/>
            <a:ext cx="1440851" cy="1558792"/>
            <a:chOff x="1485736" y="3236975"/>
            <a:chExt cx="1440851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421320" y="339059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546032" cy="1328362"/>
            <a:chOff x="5566700" y="3467405"/>
            <a:chExt cx="1546032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607465" y="362102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5" name="Group 90"/>
          <p:cNvGrpSpPr/>
          <p:nvPr/>
        </p:nvGrpSpPr>
        <p:grpSpPr>
          <a:xfrm>
            <a:off x="4568169" y="2238445"/>
            <a:ext cx="1725234" cy="2557322"/>
            <a:chOff x="4568169" y="2238445"/>
            <a:chExt cx="1725234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800960" y="239206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PP</a:t>
              </a:r>
            </a:p>
          </p:txBody>
        </p:sp>
      </p:grpSp>
      <p:grpSp>
        <p:nvGrpSpPr>
          <p:cNvPr id="18" name="Group 92"/>
          <p:cNvGrpSpPr/>
          <p:nvPr/>
        </p:nvGrpSpPr>
        <p:grpSpPr>
          <a:xfrm>
            <a:off x="2094879" y="625435"/>
            <a:ext cx="2534730" cy="2611540"/>
            <a:chOff x="2094879" y="625435"/>
            <a:chExt cx="2534730" cy="2611540"/>
          </a:xfrm>
        </p:grpSpPr>
        <p:grpSp>
          <p:nvGrpSpPr>
            <p:cNvPr id="21" name="Group 91"/>
            <p:cNvGrpSpPr/>
            <p:nvPr/>
          </p:nvGrpSpPr>
          <p:grpSpPr>
            <a:xfrm>
              <a:off x="2094879" y="625435"/>
              <a:ext cx="2534730" cy="2611540"/>
              <a:chOff x="2094879" y="625435"/>
              <a:chExt cx="2534730" cy="2611540"/>
            </a:xfrm>
          </p:grpSpPr>
          <p:cxnSp>
            <p:nvCxnSpPr>
              <p:cNvPr id="85" name="Straight Connector 84"/>
              <p:cNvCxnSpPr>
                <a:stCxn id="57" idx="0"/>
                <a:endCxn id="60" idx="4"/>
              </p:cNvCxnSpPr>
              <p:nvPr/>
            </p:nvCxnSpPr>
            <p:spPr bwMode="auto">
              <a:xfrm rot="5400000" flipH="1" flipV="1">
                <a:off x="1883651" y="1489548"/>
                <a:ext cx="1958655" cy="153620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>
                <a:stCxn id="49" idx="0"/>
                <a:endCxn id="60" idx="4"/>
              </p:cNvCxnSpPr>
              <p:nvPr/>
            </p:nvCxnSpPr>
            <p:spPr bwMode="auto">
              <a:xfrm rot="16200000" flipV="1">
                <a:off x="4034331" y="875068"/>
                <a:ext cx="192025" cy="99853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0" name="Oval 59"/>
              <p:cNvSpPr/>
              <p:nvPr/>
            </p:nvSpPr>
            <p:spPr bwMode="auto">
              <a:xfrm>
                <a:off x="3304635" y="62543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4034330" y="74065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S</a:t>
              </a:r>
            </a:p>
          </p:txBody>
        </p:sp>
      </p:grpSp>
      <p:sp>
        <p:nvSpPr>
          <p:cNvPr id="96" name="Down Arrow 95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grpSp>
        <p:nvGrpSpPr>
          <p:cNvPr id="24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5" name="Group 45"/>
          <p:cNvGrpSpPr/>
          <p:nvPr/>
        </p:nvGrpSpPr>
        <p:grpSpPr>
          <a:xfrm>
            <a:off x="3569640" y="1470345"/>
            <a:ext cx="1955663" cy="3325421"/>
            <a:chOff x="4525934" y="1547155"/>
            <a:chExt cx="1955663" cy="3325421"/>
          </a:xfrm>
        </p:grpSpPr>
        <p:cxnSp>
          <p:nvCxnSpPr>
            <p:cNvPr id="47" name="Straight Connector 46"/>
            <p:cNvCxnSpPr>
              <a:stCxn id="45" idx="0"/>
              <a:endCxn id="49" idx="4"/>
            </p:cNvCxnSpPr>
            <p:nvPr/>
          </p:nvCxnSpPr>
          <p:spPr bwMode="auto">
            <a:xfrm rot="5400000" flipH="1" flipV="1">
              <a:off x="3719650" y="3006324"/>
              <a:ext cx="2672536" cy="105996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>
              <a:stCxn id="86" idx="0"/>
              <a:endCxn id="49" idx="4"/>
            </p:cNvCxnSpPr>
            <p:nvPr/>
          </p:nvCxnSpPr>
          <p:spPr bwMode="auto">
            <a:xfrm rot="16200000" flipV="1">
              <a:off x="5931548" y="1854395"/>
              <a:ext cx="11521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Oval 48"/>
            <p:cNvSpPr/>
            <p:nvPr/>
          </p:nvSpPr>
          <p:spPr bwMode="auto">
            <a:xfrm>
              <a:off x="5259459" y="15471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989154" y="154715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VP</a:t>
              </a:r>
            </a:p>
          </p:txBody>
        </p:sp>
      </p:grpSp>
      <p:grpSp>
        <p:nvGrpSpPr>
          <p:cNvPr id="26" name="Group 55"/>
          <p:cNvGrpSpPr/>
          <p:nvPr/>
        </p:nvGrpSpPr>
        <p:grpSpPr>
          <a:xfrm>
            <a:off x="1883650" y="3275380"/>
            <a:ext cx="384049" cy="576074"/>
            <a:chOff x="5186479" y="3160165"/>
            <a:chExt cx="576075" cy="2649945"/>
          </a:xfrm>
        </p:grpSpPr>
        <p:sp>
          <p:nvSpPr>
            <p:cNvPr id="53" name="Double Bracket 5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7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61" name="Double Bracket 6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8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64" name="Double Bracket 6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9" name="Group 55"/>
          <p:cNvGrpSpPr/>
          <p:nvPr/>
        </p:nvGrpSpPr>
        <p:grpSpPr>
          <a:xfrm>
            <a:off x="3458255" y="663840"/>
            <a:ext cx="384049" cy="576074"/>
            <a:chOff x="5186479" y="3160165"/>
            <a:chExt cx="576075" cy="2649945"/>
          </a:xfrm>
        </p:grpSpPr>
        <p:sp>
          <p:nvSpPr>
            <p:cNvPr id="68" name="Double Bracket 6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0" name="Group 55"/>
          <p:cNvGrpSpPr/>
          <p:nvPr/>
        </p:nvGrpSpPr>
        <p:grpSpPr>
          <a:xfrm>
            <a:off x="4456785" y="1508750"/>
            <a:ext cx="384049" cy="576074"/>
            <a:chOff x="5186479" y="3160165"/>
            <a:chExt cx="576075" cy="2649945"/>
          </a:xfrm>
        </p:grpSpPr>
        <p:sp>
          <p:nvSpPr>
            <p:cNvPr id="71" name="Double Bracket 7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recursive representations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 on           the             mat.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8" name="Group 90"/>
          <p:cNvGrpSpPr/>
          <p:nvPr/>
        </p:nvGrpSpPr>
        <p:grpSpPr>
          <a:xfrm>
            <a:off x="4568169" y="2238445"/>
            <a:ext cx="1674450" cy="2557322"/>
            <a:chOff x="4568169" y="2238445"/>
            <a:chExt cx="1674450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9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45" name="Double Bracket 4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0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48" name="Double Bracket 4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58" name="Down Arrow 57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sp>
        <p:nvSpPr>
          <p:cNvPr id="62" name="Rectangle 61"/>
          <p:cNvSpPr/>
          <p:nvPr/>
        </p:nvSpPr>
        <p:spPr bwMode="auto">
          <a:xfrm>
            <a:off x="1730030" y="5080415"/>
            <a:ext cx="2304300" cy="130577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recursive representations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 on           the             mat.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5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8" name="Group 90"/>
          <p:cNvGrpSpPr/>
          <p:nvPr/>
        </p:nvGrpSpPr>
        <p:grpSpPr>
          <a:xfrm>
            <a:off x="4568169" y="2238445"/>
            <a:ext cx="1674450" cy="2557322"/>
            <a:chOff x="4568169" y="2238445"/>
            <a:chExt cx="1674450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9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45" name="Double Bracket 4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3</a:t>
              </a:r>
            </a:p>
          </p:txBody>
        </p:sp>
      </p:grpSp>
      <p:grpSp>
        <p:nvGrpSpPr>
          <p:cNvPr id="10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48" name="Double Bracket 4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50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50"/>
                  </a:solidFill>
                </a:rPr>
                <a:t>3</a:t>
              </a:r>
            </a:p>
          </p:txBody>
        </p:sp>
      </p:grpSp>
      <p:sp>
        <p:nvSpPr>
          <p:cNvPr id="58" name="Down Arrow 57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sp>
        <p:nvSpPr>
          <p:cNvPr id="62" name="Rectangle 61"/>
          <p:cNvSpPr/>
          <p:nvPr/>
        </p:nvSpPr>
        <p:spPr bwMode="auto">
          <a:xfrm>
            <a:off x="1730030" y="5080415"/>
            <a:ext cx="2304300" cy="130577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recursive representations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 on           the             mat.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5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8" name="Group 90"/>
          <p:cNvGrpSpPr/>
          <p:nvPr/>
        </p:nvGrpSpPr>
        <p:grpSpPr>
          <a:xfrm>
            <a:off x="4568169" y="2238445"/>
            <a:ext cx="1674450" cy="2557322"/>
            <a:chOff x="4568169" y="2238445"/>
            <a:chExt cx="1674450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9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45" name="Double Bracket 4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3</a:t>
              </a:r>
            </a:p>
          </p:txBody>
        </p:sp>
      </p:grpSp>
      <p:grpSp>
        <p:nvGrpSpPr>
          <p:cNvPr id="10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48" name="Double Bracket 4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50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50"/>
                  </a:solidFill>
                </a:rPr>
                <a:t>3</a:t>
              </a:r>
            </a:p>
          </p:txBody>
        </p:sp>
      </p:grpSp>
      <p:sp>
        <p:nvSpPr>
          <p:cNvPr id="58" name="Down Arrow 57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sp>
        <p:nvSpPr>
          <p:cNvPr id="62" name="Rectangle 61"/>
          <p:cNvSpPr/>
          <p:nvPr/>
        </p:nvSpPr>
        <p:spPr bwMode="auto">
          <a:xfrm>
            <a:off x="1730030" y="5080415"/>
            <a:ext cx="2304300" cy="130577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9045" y="779055"/>
            <a:ext cx="47640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Basic computational unit: Neural Network that inputs two candidate children’s representations, and outputs:</a:t>
            </a: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Whether we should merge the two nodes.</a:t>
            </a: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The semantic representation if the two nodes are merged.  </a:t>
            </a:r>
            <a:endParaRPr lang="en-US" i="1" dirty="0" smtClean="0">
              <a:solidFill>
                <a:schemeClr val="bg1"/>
              </a:solidFill>
            </a:endParaRPr>
          </a:p>
        </p:txBody>
      </p:sp>
      <p:grpSp>
        <p:nvGrpSpPr>
          <p:cNvPr id="11" name="Group 64"/>
          <p:cNvGrpSpPr/>
          <p:nvPr/>
        </p:nvGrpSpPr>
        <p:grpSpPr>
          <a:xfrm>
            <a:off x="1077144" y="3121760"/>
            <a:ext cx="1459391" cy="3033995"/>
            <a:chOff x="1077144" y="3121760"/>
            <a:chExt cx="1459391" cy="3033995"/>
          </a:xfrm>
        </p:grpSpPr>
        <p:cxnSp>
          <p:nvCxnSpPr>
            <p:cNvPr id="35" name="Straight Arrow Connector 34"/>
            <p:cNvCxnSpPr>
              <a:endCxn id="44" idx="2"/>
            </p:cNvCxnSpPr>
            <p:nvPr/>
          </p:nvCxnSpPr>
          <p:spPr bwMode="auto">
            <a:xfrm rot="5400000" flipH="1" flipV="1">
              <a:off x="1447984" y="5128201"/>
              <a:ext cx="675476" cy="272666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6" name="Straight Arrow Connector 35"/>
            <p:cNvCxnSpPr>
              <a:endCxn id="44" idx="2"/>
            </p:cNvCxnSpPr>
            <p:nvPr/>
          </p:nvCxnSpPr>
          <p:spPr bwMode="auto">
            <a:xfrm rot="16200000" flipV="1">
              <a:off x="1755224" y="5093627"/>
              <a:ext cx="675476" cy="341814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12" name="Group 55"/>
            <p:cNvGrpSpPr/>
            <p:nvPr/>
          </p:nvGrpSpPr>
          <p:grpSpPr>
            <a:xfrm>
              <a:off x="1461194" y="5579681"/>
              <a:ext cx="384049" cy="576074"/>
              <a:chOff x="5186479" y="3160165"/>
              <a:chExt cx="576075" cy="2649945"/>
            </a:xfrm>
          </p:grpSpPr>
          <p:sp>
            <p:nvSpPr>
              <p:cNvPr id="38" name="Double Bracket 37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rgbClr val="00B0F0"/>
                    </a:solidFill>
                  </a:rPr>
                  <a:t>8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rgbClr val="00B0F0"/>
                    </a:solidFill>
                  </a:rPr>
                  <a:t>5</a:t>
                </a:r>
              </a:p>
            </p:txBody>
          </p:sp>
        </p:grpSp>
        <p:grpSp>
          <p:nvGrpSpPr>
            <p:cNvPr id="13" name="Group 55"/>
            <p:cNvGrpSpPr/>
            <p:nvPr/>
          </p:nvGrpSpPr>
          <p:grpSpPr>
            <a:xfrm>
              <a:off x="2075674" y="5579681"/>
              <a:ext cx="384049" cy="576074"/>
              <a:chOff x="5186479" y="3160165"/>
              <a:chExt cx="576075" cy="2649945"/>
            </a:xfrm>
          </p:grpSpPr>
          <p:sp>
            <p:nvSpPr>
              <p:cNvPr id="42" name="Double Bracket 41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rgbClr val="00B0F0"/>
                    </a:solidFill>
                  </a:rPr>
                  <a:t>3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rgbClr val="00B0F0"/>
                    </a:solidFill>
                  </a:rPr>
                  <a:t>3</a:t>
                </a:r>
              </a:p>
            </p:txBody>
          </p:sp>
        </p:grpSp>
        <p:sp>
          <p:nvSpPr>
            <p:cNvPr id="44" name="Rounded Rectangle 43"/>
            <p:cNvSpPr/>
            <p:nvPr/>
          </p:nvSpPr>
          <p:spPr bwMode="auto">
            <a:xfrm>
              <a:off x="1307575" y="4158696"/>
              <a:ext cx="1228960" cy="768100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47" name="Straight Arrow Connector 46"/>
            <p:cNvCxnSpPr/>
            <p:nvPr/>
          </p:nvCxnSpPr>
          <p:spPr bwMode="auto">
            <a:xfrm rot="16200000" flipV="1">
              <a:off x="2018144" y="3966593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14" name="Group 49"/>
            <p:cNvGrpSpPr/>
            <p:nvPr/>
          </p:nvGrpSpPr>
          <p:grpSpPr>
            <a:xfrm>
              <a:off x="1883649" y="3121760"/>
              <a:ext cx="652885" cy="652885"/>
              <a:chOff x="4994455" y="3429001"/>
              <a:chExt cx="652885" cy="652885"/>
            </a:xfrm>
          </p:grpSpPr>
          <p:sp>
            <p:nvSpPr>
              <p:cNvPr id="51" name="Oval 50"/>
              <p:cNvSpPr/>
              <p:nvPr/>
            </p:nvSpPr>
            <p:spPr bwMode="auto">
              <a:xfrm>
                <a:off x="4994455" y="3429001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grpSp>
            <p:nvGrpSpPr>
              <p:cNvPr id="15" name="Group 55"/>
              <p:cNvGrpSpPr/>
              <p:nvPr/>
            </p:nvGrpSpPr>
            <p:grpSpPr>
              <a:xfrm>
                <a:off x="5129026" y="3467406"/>
                <a:ext cx="384049" cy="576074"/>
                <a:chOff x="5186479" y="3160165"/>
                <a:chExt cx="576075" cy="2649945"/>
              </a:xfrm>
            </p:grpSpPr>
            <p:sp>
              <p:nvSpPr>
                <p:cNvPr id="53" name="Double Bracket 52"/>
                <p:cNvSpPr/>
                <p:nvPr/>
              </p:nvSpPr>
              <p:spPr bwMode="auto">
                <a:xfrm>
                  <a:off x="5186479" y="3160165"/>
                  <a:ext cx="576075" cy="2649945"/>
                </a:xfrm>
                <a:prstGeom prst="bracketPair">
                  <a:avLst/>
                </a:prstGeom>
                <a:noFill/>
                <a:ln w="381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5255733" y="3264084"/>
                  <a:ext cx="426079" cy="24068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0"/>
                    </a:spcBef>
                  </a:pPr>
                  <a:r>
                    <a:rPr lang="en-US" sz="1400" dirty="0" smtClean="0">
                      <a:solidFill>
                        <a:srgbClr val="00B050"/>
                      </a:solidFill>
                    </a:rPr>
                    <a:t>8</a:t>
                  </a:r>
                </a:p>
                <a:p>
                  <a:pPr>
                    <a:spcBef>
                      <a:spcPts val="0"/>
                    </a:spcBef>
                  </a:pPr>
                  <a:r>
                    <a:rPr lang="en-US" sz="1400" dirty="0" smtClean="0">
                      <a:solidFill>
                        <a:srgbClr val="00B050"/>
                      </a:solidFill>
                    </a:rPr>
                    <a:t>3</a:t>
                  </a:r>
                </a:p>
              </p:txBody>
            </p:sp>
          </p:grpSp>
        </p:grpSp>
        <p:cxnSp>
          <p:nvCxnSpPr>
            <p:cNvPr id="56" name="Straight Arrow Connector 55"/>
            <p:cNvCxnSpPr/>
            <p:nvPr/>
          </p:nvCxnSpPr>
          <p:spPr bwMode="auto">
            <a:xfrm rot="16200000" flipV="1">
              <a:off x="1373348" y="396659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7" name="TextBox 56"/>
            <p:cNvSpPr txBox="1"/>
            <p:nvPr/>
          </p:nvSpPr>
          <p:spPr>
            <a:xfrm>
              <a:off x="1077144" y="3390595"/>
              <a:ext cx="7790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00B050"/>
                  </a:solidFill>
                </a:rPr>
                <a:t>“Yes” </a:t>
              </a:r>
            </a:p>
          </p:txBody>
        </p:sp>
      </p:grpSp>
      <p:sp>
        <p:nvSpPr>
          <p:cNvPr id="63" name="Freeform 62"/>
          <p:cNvSpPr/>
          <p:nvPr/>
        </p:nvSpPr>
        <p:spPr bwMode="auto">
          <a:xfrm>
            <a:off x="1657350" y="5800725"/>
            <a:ext cx="2943225" cy="900112"/>
          </a:xfrm>
          <a:custGeom>
            <a:avLst/>
            <a:gdLst>
              <a:gd name="connsiteX0" fmla="*/ 2943225 w 2943225"/>
              <a:gd name="connsiteY0" fmla="*/ 0 h 900112"/>
              <a:gd name="connsiteX1" fmla="*/ 2238375 w 2943225"/>
              <a:gd name="connsiteY1" fmla="*/ 714375 h 900112"/>
              <a:gd name="connsiteX2" fmla="*/ 1085850 w 2943225"/>
              <a:gd name="connsiteY2" fmla="*/ 895350 h 900112"/>
              <a:gd name="connsiteX3" fmla="*/ 247650 w 2943225"/>
              <a:gd name="connsiteY3" fmla="*/ 742950 h 900112"/>
              <a:gd name="connsiteX4" fmla="*/ 0 w 2943225"/>
              <a:gd name="connsiteY4" fmla="*/ 447675 h 900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3225" h="900112">
                <a:moveTo>
                  <a:pt x="2943225" y="0"/>
                </a:moveTo>
                <a:cubicBezTo>
                  <a:pt x="2745581" y="282575"/>
                  <a:pt x="2547937" y="565150"/>
                  <a:pt x="2238375" y="714375"/>
                </a:cubicBezTo>
                <a:cubicBezTo>
                  <a:pt x="1928813" y="863600"/>
                  <a:pt x="1417637" y="890588"/>
                  <a:pt x="1085850" y="895350"/>
                </a:cubicBezTo>
                <a:cubicBezTo>
                  <a:pt x="754063" y="900112"/>
                  <a:pt x="428625" y="817563"/>
                  <a:pt x="247650" y="742950"/>
                </a:cubicBezTo>
                <a:cubicBezTo>
                  <a:pt x="66675" y="668338"/>
                  <a:pt x="33337" y="558006"/>
                  <a:pt x="0" y="447675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 bwMode="auto">
          <a:xfrm>
            <a:off x="2647950" y="4095750"/>
            <a:ext cx="3552825" cy="1758950"/>
          </a:xfrm>
          <a:custGeom>
            <a:avLst/>
            <a:gdLst>
              <a:gd name="connsiteX0" fmla="*/ 3552825 w 3552825"/>
              <a:gd name="connsiteY0" fmla="*/ 0 h 1758950"/>
              <a:gd name="connsiteX1" fmla="*/ 2895600 w 3552825"/>
              <a:gd name="connsiteY1" fmla="*/ 809625 h 1758950"/>
              <a:gd name="connsiteX2" fmla="*/ 1457325 w 3552825"/>
              <a:gd name="connsiteY2" fmla="*/ 1485900 h 1758950"/>
              <a:gd name="connsiteX3" fmla="*/ 581025 w 3552825"/>
              <a:gd name="connsiteY3" fmla="*/ 1714500 h 1758950"/>
              <a:gd name="connsiteX4" fmla="*/ 0 w 3552825"/>
              <a:gd name="connsiteY4" fmla="*/ 1752600 h 175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2825" h="1758950">
                <a:moveTo>
                  <a:pt x="3552825" y="0"/>
                </a:moveTo>
                <a:cubicBezTo>
                  <a:pt x="3398837" y="280987"/>
                  <a:pt x="3244850" y="561975"/>
                  <a:pt x="2895600" y="809625"/>
                </a:cubicBezTo>
                <a:cubicBezTo>
                  <a:pt x="2546350" y="1057275"/>
                  <a:pt x="1843087" y="1335088"/>
                  <a:pt x="1457325" y="1485900"/>
                </a:cubicBezTo>
                <a:cubicBezTo>
                  <a:pt x="1071563" y="1636712"/>
                  <a:pt x="823913" y="1670050"/>
                  <a:pt x="581025" y="1714500"/>
                </a:cubicBezTo>
                <a:cubicBezTo>
                  <a:pt x="338138" y="1758950"/>
                  <a:pt x="169069" y="1755775"/>
                  <a:pt x="0" y="17526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3" grpId="0" animBg="1"/>
      <p:bldP spid="64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a sentence</a:t>
            </a:r>
            <a:endParaRPr lang="en-US" dirty="0"/>
          </a:p>
        </p:txBody>
      </p:sp>
      <p:grpSp>
        <p:nvGrpSpPr>
          <p:cNvPr id="3" name="Group 348"/>
          <p:cNvGrpSpPr/>
          <p:nvPr/>
        </p:nvGrpSpPr>
        <p:grpSpPr>
          <a:xfrm>
            <a:off x="3381445" y="2334306"/>
            <a:ext cx="1267365" cy="2461462"/>
            <a:chOff x="3381445" y="2334306"/>
            <a:chExt cx="1267365" cy="2461462"/>
          </a:xfrm>
        </p:grpSpPr>
        <p:cxnSp>
          <p:nvCxnSpPr>
            <p:cNvPr id="47" name="Straight Arrow Connector 46"/>
            <p:cNvCxnSpPr>
              <a:stCxn id="11" idx="0"/>
              <a:endCxn id="54" idx="2"/>
            </p:cNvCxnSpPr>
            <p:nvPr/>
          </p:nvCxnSpPr>
          <p:spPr bwMode="auto">
            <a:xfrm rot="5400000" flipH="1" flipV="1">
              <a:off x="3368234" y="4129672"/>
              <a:ext cx="829097" cy="503095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3" name="Straight Arrow Connector 52"/>
            <p:cNvCxnSpPr>
              <a:stCxn id="14" idx="0"/>
              <a:endCxn id="54" idx="2"/>
            </p:cNvCxnSpPr>
            <p:nvPr/>
          </p:nvCxnSpPr>
          <p:spPr bwMode="auto">
            <a:xfrm rot="16200000" flipV="1">
              <a:off x="3886702" y="4114298"/>
              <a:ext cx="829096" cy="53384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4" name="Rounded Rectangle 53"/>
            <p:cNvSpPr/>
            <p:nvPr/>
          </p:nvSpPr>
          <p:spPr bwMode="auto">
            <a:xfrm>
              <a:off x="3573470" y="3390595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55" name="Straight Arrow Connector 54"/>
            <p:cNvCxnSpPr/>
            <p:nvPr/>
          </p:nvCxnSpPr>
          <p:spPr bwMode="auto">
            <a:xfrm rot="16200000" flipV="1">
              <a:off x="4130420" y="3179139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6" name="Oval 55"/>
            <p:cNvSpPr/>
            <p:nvPr/>
          </p:nvSpPr>
          <p:spPr bwMode="auto">
            <a:xfrm>
              <a:off x="3995925" y="2334306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57" name="Straight Arrow Connector 56"/>
            <p:cNvCxnSpPr/>
            <p:nvPr/>
          </p:nvCxnSpPr>
          <p:spPr bwMode="auto">
            <a:xfrm rot="16200000" flipV="1">
              <a:off x="3573547" y="3179139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8" name="TextBox 57"/>
            <p:cNvSpPr txBox="1"/>
            <p:nvPr/>
          </p:nvSpPr>
          <p:spPr>
            <a:xfrm>
              <a:off x="3381445" y="2637214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</a:rPr>
                <a:t>No</a:t>
              </a:r>
            </a:p>
          </p:txBody>
        </p:sp>
        <p:grpSp>
          <p:nvGrpSpPr>
            <p:cNvPr id="4" name="Group 55"/>
            <p:cNvGrpSpPr/>
            <p:nvPr/>
          </p:nvGrpSpPr>
          <p:grpSpPr>
            <a:xfrm>
              <a:off x="4130191" y="2372711"/>
              <a:ext cx="384049" cy="576074"/>
              <a:chOff x="5186479" y="3160165"/>
              <a:chExt cx="576075" cy="2649945"/>
            </a:xfrm>
          </p:grpSpPr>
          <p:sp>
            <p:nvSpPr>
              <p:cNvPr id="60" name="Double Bracket 59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5" name="Group 100"/>
          <p:cNvGrpSpPr/>
          <p:nvPr/>
        </p:nvGrpSpPr>
        <p:grpSpPr>
          <a:xfrm>
            <a:off x="4568170" y="2311713"/>
            <a:ext cx="1348005" cy="2484054"/>
            <a:chOff x="4568170" y="2311713"/>
            <a:chExt cx="1348005" cy="2484054"/>
          </a:xfrm>
        </p:grpSpPr>
        <p:cxnSp>
          <p:nvCxnSpPr>
            <p:cNvPr id="77" name="Straight Arrow Connector 76"/>
            <p:cNvCxnSpPr>
              <a:stCxn id="14" idx="0"/>
              <a:endCxn id="79" idx="2"/>
            </p:cNvCxnSpPr>
            <p:nvPr/>
          </p:nvCxnSpPr>
          <p:spPr bwMode="auto">
            <a:xfrm rot="5400000" flipH="1" flipV="1">
              <a:off x="4509088" y="4003160"/>
              <a:ext cx="851689" cy="733525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8" name="Straight Arrow Connector 77"/>
            <p:cNvCxnSpPr>
              <a:stCxn id="17" idx="0"/>
              <a:endCxn id="79" idx="2"/>
            </p:cNvCxnSpPr>
            <p:nvPr/>
          </p:nvCxnSpPr>
          <p:spPr bwMode="auto">
            <a:xfrm rot="16200000" flipV="1">
              <a:off x="5008354" y="4237419"/>
              <a:ext cx="851689" cy="265006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9" name="Rounded Rectangle 78"/>
            <p:cNvSpPr/>
            <p:nvPr/>
          </p:nvSpPr>
          <p:spPr bwMode="auto">
            <a:xfrm>
              <a:off x="4840835" y="3368002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 bwMode="auto">
            <a:xfrm rot="16200000" flipV="1">
              <a:off x="5397785" y="3156546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1" name="Oval 80"/>
            <p:cNvSpPr/>
            <p:nvPr/>
          </p:nvSpPr>
          <p:spPr bwMode="auto">
            <a:xfrm>
              <a:off x="5263290" y="2311713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82" name="Straight Arrow Connector 81"/>
            <p:cNvCxnSpPr/>
            <p:nvPr/>
          </p:nvCxnSpPr>
          <p:spPr bwMode="auto">
            <a:xfrm rot="16200000" flipV="1">
              <a:off x="4840912" y="3156546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3" name="TextBox 82"/>
            <p:cNvSpPr txBox="1"/>
            <p:nvPr/>
          </p:nvSpPr>
          <p:spPr>
            <a:xfrm>
              <a:off x="4648810" y="2614621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</a:rPr>
                <a:t>No</a:t>
              </a:r>
            </a:p>
          </p:txBody>
        </p:sp>
        <p:grpSp>
          <p:nvGrpSpPr>
            <p:cNvPr id="6" name="Group 55"/>
            <p:cNvGrpSpPr/>
            <p:nvPr/>
          </p:nvGrpSpPr>
          <p:grpSpPr>
            <a:xfrm>
              <a:off x="5397556" y="2350118"/>
              <a:ext cx="384049" cy="576074"/>
              <a:chOff x="5186479" y="3160165"/>
              <a:chExt cx="576075" cy="2649945"/>
            </a:xfrm>
          </p:grpSpPr>
          <p:sp>
            <p:nvSpPr>
              <p:cNvPr id="85" name="Double Bracket 84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</p:txBody>
          </p:sp>
        </p:grpSp>
      </p:grpSp>
      <p:grpSp>
        <p:nvGrpSpPr>
          <p:cNvPr id="7" name="Group 101"/>
          <p:cNvGrpSpPr/>
          <p:nvPr/>
        </p:nvGrpSpPr>
        <p:grpSpPr>
          <a:xfrm>
            <a:off x="5566700" y="2350118"/>
            <a:ext cx="1770460" cy="2445649"/>
            <a:chOff x="5566700" y="2350118"/>
            <a:chExt cx="1770460" cy="2445649"/>
          </a:xfrm>
        </p:grpSpPr>
        <p:cxnSp>
          <p:nvCxnSpPr>
            <p:cNvPr id="87" name="Straight Arrow Connector 86"/>
            <p:cNvCxnSpPr>
              <a:stCxn id="17" idx="0"/>
              <a:endCxn id="89" idx="2"/>
            </p:cNvCxnSpPr>
            <p:nvPr/>
          </p:nvCxnSpPr>
          <p:spPr bwMode="auto">
            <a:xfrm rot="5400000" flipH="1" flipV="1">
              <a:off x="5738048" y="3811135"/>
              <a:ext cx="813284" cy="1155979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8" name="Straight Arrow Connector 87"/>
            <p:cNvCxnSpPr>
              <a:stCxn id="20" idx="0"/>
              <a:endCxn id="89" idx="2"/>
            </p:cNvCxnSpPr>
            <p:nvPr/>
          </p:nvCxnSpPr>
          <p:spPr bwMode="auto">
            <a:xfrm rot="5400000" flipH="1" flipV="1">
              <a:off x="6314123" y="4387209"/>
              <a:ext cx="813284" cy="383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9" name="Rounded Rectangle 88"/>
            <p:cNvSpPr/>
            <p:nvPr/>
          </p:nvSpPr>
          <p:spPr bwMode="auto">
            <a:xfrm>
              <a:off x="6261820" y="3406407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90" name="Straight Arrow Connector 89"/>
            <p:cNvCxnSpPr/>
            <p:nvPr/>
          </p:nvCxnSpPr>
          <p:spPr bwMode="auto">
            <a:xfrm rot="16200000" flipV="1">
              <a:off x="6818770" y="3194951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1" name="Oval 90"/>
            <p:cNvSpPr/>
            <p:nvPr/>
          </p:nvSpPr>
          <p:spPr bwMode="auto">
            <a:xfrm>
              <a:off x="6684275" y="2350118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92" name="Straight Arrow Connector 91"/>
            <p:cNvCxnSpPr/>
            <p:nvPr/>
          </p:nvCxnSpPr>
          <p:spPr bwMode="auto">
            <a:xfrm rot="16200000" flipV="1">
              <a:off x="6261897" y="3194951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3" name="TextBox 92"/>
            <p:cNvSpPr txBox="1"/>
            <p:nvPr/>
          </p:nvSpPr>
          <p:spPr>
            <a:xfrm>
              <a:off x="6069795" y="2653026"/>
              <a:ext cx="621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00B050"/>
                  </a:solidFill>
                </a:rPr>
                <a:t>Yes</a:t>
              </a:r>
            </a:p>
          </p:txBody>
        </p:sp>
        <p:grpSp>
          <p:nvGrpSpPr>
            <p:cNvPr id="8" name="Group 55"/>
            <p:cNvGrpSpPr/>
            <p:nvPr/>
          </p:nvGrpSpPr>
          <p:grpSpPr>
            <a:xfrm>
              <a:off x="6818541" y="2388523"/>
              <a:ext cx="384049" cy="576074"/>
              <a:chOff x="5186479" y="3160165"/>
              <a:chExt cx="576075" cy="2649945"/>
            </a:xfrm>
          </p:grpSpPr>
          <p:sp>
            <p:nvSpPr>
              <p:cNvPr id="95" name="Double Bracket 94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  <p:sp>
        <p:nvSpPr>
          <p:cNvPr id="62" name="TextBox 61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9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67" name="Double Bracket 66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0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70" name="Double Bracket 6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1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73" name="Double Bracket 7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2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76" name="Double Bracket 7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3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99" name="Double Bracket 9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4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104" name="Double Bracket 10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5" name="Group 303"/>
          <p:cNvGrpSpPr/>
          <p:nvPr/>
        </p:nvGrpSpPr>
        <p:grpSpPr>
          <a:xfrm>
            <a:off x="801786" y="2315255"/>
            <a:ext cx="1769325" cy="2480512"/>
            <a:chOff x="801786" y="2315255"/>
            <a:chExt cx="1769325" cy="2480512"/>
          </a:xfrm>
        </p:grpSpPr>
        <p:cxnSp>
          <p:nvCxnSpPr>
            <p:cNvPr id="106" name="Straight Arrow Connector 105"/>
            <p:cNvCxnSpPr>
              <a:stCxn id="68" idx="0"/>
              <a:endCxn id="108" idx="2"/>
            </p:cNvCxnSpPr>
            <p:nvPr/>
          </p:nvCxnSpPr>
          <p:spPr bwMode="auto">
            <a:xfrm rot="16200000" flipV="1">
              <a:off x="1068595" y="4340220"/>
              <a:ext cx="809743" cy="24541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7" name="Straight Arrow Connector 106"/>
            <p:cNvCxnSpPr>
              <a:stCxn id="71" idx="0"/>
              <a:endCxn id="108" idx="2"/>
            </p:cNvCxnSpPr>
            <p:nvPr/>
          </p:nvCxnSpPr>
          <p:spPr bwMode="auto">
            <a:xfrm rot="16200000" flipV="1">
              <a:off x="1592079" y="3816735"/>
              <a:ext cx="848148" cy="1109916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8" name="Rounded Rectangle 107"/>
            <p:cNvSpPr/>
            <p:nvPr/>
          </p:nvSpPr>
          <p:spPr bwMode="auto">
            <a:xfrm>
              <a:off x="1000335" y="3371544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109" name="Straight Arrow Connector 108"/>
            <p:cNvCxnSpPr/>
            <p:nvPr/>
          </p:nvCxnSpPr>
          <p:spPr bwMode="auto">
            <a:xfrm rot="16200000" flipV="1">
              <a:off x="1557285" y="3160088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0" name="Oval 109"/>
            <p:cNvSpPr/>
            <p:nvPr/>
          </p:nvSpPr>
          <p:spPr bwMode="auto">
            <a:xfrm>
              <a:off x="1422790" y="23152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11" name="Straight Arrow Connector 110"/>
            <p:cNvCxnSpPr/>
            <p:nvPr/>
          </p:nvCxnSpPr>
          <p:spPr bwMode="auto">
            <a:xfrm rot="16200000" flipV="1">
              <a:off x="1000412" y="3160088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2" name="TextBox 111"/>
            <p:cNvSpPr txBox="1"/>
            <p:nvPr/>
          </p:nvSpPr>
          <p:spPr>
            <a:xfrm>
              <a:off x="801786" y="2618163"/>
              <a:ext cx="621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00B050"/>
                  </a:solidFill>
                </a:rPr>
                <a:t>Yes</a:t>
              </a:r>
            </a:p>
          </p:txBody>
        </p:sp>
        <p:grpSp>
          <p:nvGrpSpPr>
            <p:cNvPr id="16" name="Group 55"/>
            <p:cNvGrpSpPr/>
            <p:nvPr/>
          </p:nvGrpSpPr>
          <p:grpSpPr>
            <a:xfrm>
              <a:off x="1557056" y="2353660"/>
              <a:ext cx="384049" cy="576074"/>
              <a:chOff x="5186479" y="3160165"/>
              <a:chExt cx="576075" cy="2649945"/>
            </a:xfrm>
          </p:grpSpPr>
          <p:sp>
            <p:nvSpPr>
              <p:cNvPr id="114" name="Double Bracket 113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5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17" name="Group 300"/>
          <p:cNvGrpSpPr/>
          <p:nvPr/>
        </p:nvGrpSpPr>
        <p:grpSpPr>
          <a:xfrm>
            <a:off x="2152485" y="2315255"/>
            <a:ext cx="1417156" cy="2480513"/>
            <a:chOff x="2190890" y="2315255"/>
            <a:chExt cx="1417156" cy="2480513"/>
          </a:xfrm>
        </p:grpSpPr>
        <p:cxnSp>
          <p:nvCxnSpPr>
            <p:cNvPr id="291" name="Straight Arrow Connector 290"/>
            <p:cNvCxnSpPr>
              <a:stCxn id="71" idx="0"/>
              <a:endCxn id="293" idx="2"/>
            </p:cNvCxnSpPr>
            <p:nvPr/>
          </p:nvCxnSpPr>
          <p:spPr bwMode="auto">
            <a:xfrm rot="5400000" flipH="1" flipV="1">
              <a:off x="2302571" y="4254564"/>
              <a:ext cx="848148" cy="234259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2" name="Straight Arrow Connector 291"/>
            <p:cNvCxnSpPr>
              <a:stCxn id="105" idx="0"/>
              <a:endCxn id="293" idx="2"/>
            </p:cNvCxnSpPr>
            <p:nvPr/>
          </p:nvCxnSpPr>
          <p:spPr bwMode="auto">
            <a:xfrm rot="16200000" flipV="1">
              <a:off x="2801837" y="3989558"/>
              <a:ext cx="848147" cy="76427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3" name="Rounded Rectangle 292"/>
            <p:cNvSpPr/>
            <p:nvPr/>
          </p:nvSpPr>
          <p:spPr bwMode="auto">
            <a:xfrm>
              <a:off x="2382915" y="3371544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294" name="Straight Arrow Connector 293"/>
            <p:cNvCxnSpPr/>
            <p:nvPr/>
          </p:nvCxnSpPr>
          <p:spPr bwMode="auto">
            <a:xfrm rot="16200000" flipV="1">
              <a:off x="2939865" y="3160088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5" name="Oval 294"/>
            <p:cNvSpPr/>
            <p:nvPr/>
          </p:nvSpPr>
          <p:spPr bwMode="auto">
            <a:xfrm>
              <a:off x="2805370" y="23152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296" name="Straight Arrow Connector 295"/>
            <p:cNvCxnSpPr/>
            <p:nvPr/>
          </p:nvCxnSpPr>
          <p:spPr bwMode="auto">
            <a:xfrm rot="16200000" flipV="1">
              <a:off x="2382992" y="3160088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7" name="TextBox 296"/>
            <p:cNvSpPr txBox="1"/>
            <p:nvPr/>
          </p:nvSpPr>
          <p:spPr>
            <a:xfrm>
              <a:off x="2190890" y="2618163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</a:rPr>
                <a:t>No</a:t>
              </a:r>
            </a:p>
          </p:txBody>
        </p:sp>
        <p:grpSp>
          <p:nvGrpSpPr>
            <p:cNvPr id="18" name="Group 55"/>
            <p:cNvGrpSpPr/>
            <p:nvPr/>
          </p:nvGrpSpPr>
          <p:grpSpPr>
            <a:xfrm>
              <a:off x="2939636" y="2353660"/>
              <a:ext cx="384049" cy="576074"/>
              <a:chOff x="5186479" y="3160165"/>
              <a:chExt cx="576075" cy="2649945"/>
            </a:xfrm>
          </p:grpSpPr>
          <p:sp>
            <p:nvSpPr>
              <p:cNvPr id="299" name="Double Bracket 298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TextBox 299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a sentence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1485736" y="3236975"/>
            <a:ext cx="1085376" cy="1558792"/>
            <a:chOff x="1485736" y="3236975"/>
            <a:chExt cx="1085376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5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8" name="Group 55"/>
          <p:cNvGrpSpPr/>
          <p:nvPr/>
        </p:nvGrpSpPr>
        <p:grpSpPr>
          <a:xfrm>
            <a:off x="1883650" y="3275380"/>
            <a:ext cx="384049" cy="576074"/>
            <a:chOff x="5186479" y="3160165"/>
            <a:chExt cx="576075" cy="2649945"/>
          </a:xfrm>
        </p:grpSpPr>
        <p:sp>
          <p:nvSpPr>
            <p:cNvPr id="53" name="Double Bracket 5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1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61" name="Double Bracket 6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4" name="Group 69"/>
          <p:cNvGrpSpPr/>
          <p:nvPr/>
        </p:nvGrpSpPr>
        <p:grpSpPr>
          <a:xfrm>
            <a:off x="4568170" y="1124700"/>
            <a:ext cx="1924080" cy="3671066"/>
            <a:chOff x="4602746" y="1201207"/>
            <a:chExt cx="1924080" cy="3671066"/>
          </a:xfrm>
        </p:grpSpPr>
        <p:cxnSp>
          <p:nvCxnSpPr>
            <p:cNvPr id="73" name="Straight Arrow Connector 72"/>
            <p:cNvCxnSpPr>
              <a:stCxn id="17" idx="0"/>
              <a:endCxn id="75" idx="2"/>
            </p:cNvCxnSpPr>
            <p:nvPr/>
          </p:nvCxnSpPr>
          <p:spPr bwMode="auto">
            <a:xfrm rot="5400000" flipH="1" flipV="1">
              <a:off x="4238195" y="3198122"/>
              <a:ext cx="2038702" cy="130960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4" name="Straight Arrow Connector 73"/>
            <p:cNvCxnSpPr>
              <a:stCxn id="41" idx="0"/>
              <a:endCxn id="75" idx="2"/>
            </p:cNvCxnSpPr>
            <p:nvPr/>
          </p:nvCxnSpPr>
          <p:spPr bwMode="auto">
            <a:xfrm rot="16200000" flipV="1">
              <a:off x="5739600" y="3006318"/>
              <a:ext cx="710341" cy="364848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5" name="Rounded Rectangle 74"/>
            <p:cNvSpPr/>
            <p:nvPr/>
          </p:nvSpPr>
          <p:spPr bwMode="auto">
            <a:xfrm>
              <a:off x="5451486" y="2257496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 bwMode="auto">
            <a:xfrm rot="16200000" flipV="1">
              <a:off x="6008436" y="2046040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7" name="Oval 76"/>
            <p:cNvSpPr/>
            <p:nvPr/>
          </p:nvSpPr>
          <p:spPr bwMode="auto">
            <a:xfrm>
              <a:off x="5873941" y="1201207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78" name="Straight Arrow Connector 77"/>
            <p:cNvCxnSpPr/>
            <p:nvPr/>
          </p:nvCxnSpPr>
          <p:spPr bwMode="auto">
            <a:xfrm rot="16200000" flipV="1">
              <a:off x="5451563" y="2046040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9" name="TextBox 78"/>
            <p:cNvSpPr txBox="1"/>
            <p:nvPr/>
          </p:nvSpPr>
          <p:spPr>
            <a:xfrm>
              <a:off x="5259461" y="1504115"/>
              <a:ext cx="621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smtClean="0">
                  <a:solidFill>
                    <a:srgbClr val="00B050"/>
                  </a:solidFill>
                </a:rPr>
                <a:t>Yes</a:t>
              </a:r>
            </a:p>
          </p:txBody>
        </p:sp>
        <p:grpSp>
          <p:nvGrpSpPr>
            <p:cNvPr id="25" name="Group 55"/>
            <p:cNvGrpSpPr/>
            <p:nvPr/>
          </p:nvGrpSpPr>
          <p:grpSpPr>
            <a:xfrm>
              <a:off x="6008207" y="1239612"/>
              <a:ext cx="384049" cy="576074"/>
              <a:chOff x="6044850" y="4131116"/>
              <a:chExt cx="576075" cy="2649945"/>
            </a:xfrm>
          </p:grpSpPr>
          <p:sp>
            <p:nvSpPr>
              <p:cNvPr id="89" name="Double Bracket 88"/>
              <p:cNvSpPr/>
              <p:nvPr/>
            </p:nvSpPr>
            <p:spPr bwMode="auto">
              <a:xfrm>
                <a:off x="6044850" y="4131116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6114101" y="4235035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8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26" name="Group 90"/>
          <p:cNvGrpSpPr/>
          <p:nvPr/>
        </p:nvGrpSpPr>
        <p:grpSpPr>
          <a:xfrm>
            <a:off x="1845245" y="1217324"/>
            <a:ext cx="1724396" cy="3578442"/>
            <a:chOff x="3035800" y="913321"/>
            <a:chExt cx="1764203" cy="3691352"/>
          </a:xfrm>
        </p:grpSpPr>
        <p:cxnSp>
          <p:nvCxnSpPr>
            <p:cNvPr id="92" name="Straight Arrow Connector 91"/>
            <p:cNvCxnSpPr>
              <a:stCxn id="57" idx="0"/>
              <a:endCxn id="94" idx="2"/>
            </p:cNvCxnSpPr>
            <p:nvPr/>
          </p:nvCxnSpPr>
          <p:spPr bwMode="auto">
            <a:xfrm rot="5400000" flipH="1" flipV="1">
              <a:off x="3264433" y="2572447"/>
              <a:ext cx="451014" cy="39749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3" name="Straight Arrow Connector 92"/>
            <p:cNvCxnSpPr>
              <a:stCxn id="45" idx="0"/>
              <a:endCxn id="94" idx="2"/>
            </p:cNvCxnSpPr>
            <p:nvPr/>
          </p:nvCxnSpPr>
          <p:spPr bwMode="auto">
            <a:xfrm rot="16200000" flipV="1">
              <a:off x="3214850" y="3019521"/>
              <a:ext cx="2058989" cy="1111316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4" name="Rounded Rectangle 93"/>
            <p:cNvSpPr/>
            <p:nvPr/>
          </p:nvSpPr>
          <p:spPr bwMode="auto">
            <a:xfrm>
              <a:off x="3227825" y="1969610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98" name="Straight Arrow Connector 97"/>
            <p:cNvCxnSpPr/>
            <p:nvPr/>
          </p:nvCxnSpPr>
          <p:spPr bwMode="auto">
            <a:xfrm rot="16200000" flipV="1">
              <a:off x="3784775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9" name="Oval 98"/>
            <p:cNvSpPr/>
            <p:nvPr/>
          </p:nvSpPr>
          <p:spPr bwMode="auto">
            <a:xfrm>
              <a:off x="3650280" y="913321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00" name="Straight Arrow Connector 99"/>
            <p:cNvCxnSpPr/>
            <p:nvPr/>
          </p:nvCxnSpPr>
          <p:spPr bwMode="auto">
            <a:xfrm rot="16200000" flipV="1">
              <a:off x="3227902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1" name="TextBox 100"/>
            <p:cNvSpPr txBox="1"/>
            <p:nvPr/>
          </p:nvSpPr>
          <p:spPr>
            <a:xfrm>
              <a:off x="3035800" y="1216229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No</a:t>
              </a:r>
            </a:p>
          </p:txBody>
        </p:sp>
        <p:grpSp>
          <p:nvGrpSpPr>
            <p:cNvPr id="27" name="Group 55"/>
            <p:cNvGrpSpPr/>
            <p:nvPr/>
          </p:nvGrpSpPr>
          <p:grpSpPr>
            <a:xfrm>
              <a:off x="3784546" y="951726"/>
              <a:ext cx="384049" cy="576074"/>
              <a:chOff x="5186479" y="3160165"/>
              <a:chExt cx="576075" cy="2649945"/>
            </a:xfrm>
          </p:grpSpPr>
          <p:sp>
            <p:nvSpPr>
              <p:cNvPr id="103" name="Double Bracket 102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28" name="Group 114"/>
          <p:cNvGrpSpPr/>
          <p:nvPr/>
        </p:nvGrpSpPr>
        <p:grpSpPr>
          <a:xfrm>
            <a:off x="3538895" y="1201510"/>
            <a:ext cx="1238769" cy="3594256"/>
            <a:chOff x="3035800" y="913321"/>
            <a:chExt cx="1267365" cy="3707665"/>
          </a:xfrm>
        </p:grpSpPr>
        <p:cxnSp>
          <p:nvCxnSpPr>
            <p:cNvPr id="116" name="Straight Arrow Connector 115"/>
            <p:cNvCxnSpPr>
              <a:stCxn id="45" idx="0"/>
              <a:endCxn id="118" idx="2"/>
            </p:cNvCxnSpPr>
            <p:nvPr/>
          </p:nvCxnSpPr>
          <p:spPr bwMode="auto">
            <a:xfrm rot="5400000" flipH="1" flipV="1">
              <a:off x="2340320" y="3272621"/>
              <a:ext cx="2075301" cy="62143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7" name="Straight Arrow Connector 116"/>
            <p:cNvCxnSpPr>
              <a:stCxn id="17" idx="0"/>
              <a:endCxn id="118" idx="2"/>
            </p:cNvCxnSpPr>
            <p:nvPr/>
          </p:nvCxnSpPr>
          <p:spPr bwMode="auto">
            <a:xfrm rot="16200000" flipV="1">
              <a:off x="2851111" y="3383260"/>
              <a:ext cx="2075301" cy="400151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8" name="Rounded Rectangle 117"/>
            <p:cNvSpPr/>
            <p:nvPr/>
          </p:nvSpPr>
          <p:spPr bwMode="auto">
            <a:xfrm>
              <a:off x="3227825" y="1969610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119" name="Straight Arrow Connector 118"/>
            <p:cNvCxnSpPr/>
            <p:nvPr/>
          </p:nvCxnSpPr>
          <p:spPr bwMode="auto">
            <a:xfrm rot="16200000" flipV="1">
              <a:off x="3784775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0" name="Oval 119"/>
            <p:cNvSpPr/>
            <p:nvPr/>
          </p:nvSpPr>
          <p:spPr bwMode="auto">
            <a:xfrm>
              <a:off x="3650280" y="913321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21" name="Straight Arrow Connector 120"/>
            <p:cNvCxnSpPr/>
            <p:nvPr/>
          </p:nvCxnSpPr>
          <p:spPr bwMode="auto">
            <a:xfrm rot="16200000" flipV="1">
              <a:off x="3227902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2" name="TextBox 121"/>
            <p:cNvSpPr txBox="1"/>
            <p:nvPr/>
          </p:nvSpPr>
          <p:spPr>
            <a:xfrm>
              <a:off x="3035800" y="1216229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No</a:t>
              </a:r>
            </a:p>
          </p:txBody>
        </p:sp>
        <p:grpSp>
          <p:nvGrpSpPr>
            <p:cNvPr id="29" name="Group 55"/>
            <p:cNvGrpSpPr/>
            <p:nvPr/>
          </p:nvGrpSpPr>
          <p:grpSpPr>
            <a:xfrm>
              <a:off x="3784546" y="951726"/>
              <a:ext cx="384049" cy="576074"/>
              <a:chOff x="5186479" y="3160165"/>
              <a:chExt cx="576075" cy="2649945"/>
            </a:xfrm>
          </p:grpSpPr>
          <p:sp>
            <p:nvSpPr>
              <p:cNvPr id="124" name="Double Bracket 123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a sentence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 on           the             mat.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2257665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3343040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2445859" y="3083355"/>
            <a:ext cx="1085377" cy="1712412"/>
            <a:chOff x="2445859" y="3083355"/>
            <a:chExt cx="1085377" cy="171241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2801761" y="4066293"/>
              <a:ext cx="1059527" cy="39942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2278275" y="3903825"/>
              <a:ext cx="1021122" cy="68595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2805370" y="30833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5" name="Group 55"/>
          <p:cNvGrpSpPr/>
          <p:nvPr/>
        </p:nvGrpSpPr>
        <p:grpSpPr>
          <a:xfrm>
            <a:off x="2920585" y="3121760"/>
            <a:ext cx="384049" cy="576074"/>
            <a:chOff x="5186479" y="3160165"/>
            <a:chExt cx="576075" cy="2649945"/>
          </a:xfrm>
        </p:grpSpPr>
        <p:sp>
          <p:nvSpPr>
            <p:cNvPr id="42" name="Double Bracket 4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8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45" name="Double Bracket 4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  <p:grpSp>
        <p:nvGrpSpPr>
          <p:cNvPr id="21" name="Group 112"/>
          <p:cNvGrpSpPr/>
          <p:nvPr/>
        </p:nvGrpSpPr>
        <p:grpSpPr>
          <a:xfrm>
            <a:off x="4568171" y="990131"/>
            <a:ext cx="1674447" cy="3805635"/>
            <a:chOff x="4568171" y="990131"/>
            <a:chExt cx="1674447" cy="3805635"/>
          </a:xfrm>
        </p:grpSpPr>
        <p:cxnSp>
          <p:nvCxnSpPr>
            <p:cNvPr id="73" name="Straight Arrow Connector 72"/>
            <p:cNvCxnSpPr>
              <a:stCxn id="17" idx="0"/>
              <a:endCxn id="75" idx="2"/>
            </p:cNvCxnSpPr>
            <p:nvPr/>
          </p:nvCxnSpPr>
          <p:spPr bwMode="auto">
            <a:xfrm rot="5400000" flipH="1" flipV="1">
              <a:off x="3867500" y="3323166"/>
              <a:ext cx="2173271" cy="77193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4" name="Straight Arrow Connector 73"/>
            <p:cNvCxnSpPr>
              <a:stCxn id="41" idx="0"/>
              <a:endCxn id="75" idx="2"/>
            </p:cNvCxnSpPr>
            <p:nvPr/>
          </p:nvCxnSpPr>
          <p:spPr bwMode="auto">
            <a:xfrm rot="16200000" flipV="1">
              <a:off x="5368904" y="2593691"/>
              <a:ext cx="844910" cy="902518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5" name="Rounded Rectangle 74"/>
            <p:cNvSpPr/>
            <p:nvPr/>
          </p:nvSpPr>
          <p:spPr bwMode="auto">
            <a:xfrm>
              <a:off x="4879240" y="2046420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 bwMode="auto">
            <a:xfrm rot="16200000" flipV="1">
              <a:off x="5436190" y="183496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7" name="Oval 76"/>
            <p:cNvSpPr/>
            <p:nvPr/>
          </p:nvSpPr>
          <p:spPr bwMode="auto">
            <a:xfrm>
              <a:off x="5301695" y="990131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78" name="Straight Arrow Connector 77"/>
            <p:cNvCxnSpPr/>
            <p:nvPr/>
          </p:nvCxnSpPr>
          <p:spPr bwMode="auto">
            <a:xfrm rot="16200000" flipV="1">
              <a:off x="4879317" y="183496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9" name="TextBox 78"/>
            <p:cNvSpPr txBox="1"/>
            <p:nvPr/>
          </p:nvSpPr>
          <p:spPr>
            <a:xfrm>
              <a:off x="4687215" y="1293039"/>
              <a:ext cx="621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smtClean="0">
                  <a:solidFill>
                    <a:srgbClr val="00B050"/>
                  </a:solidFill>
                </a:rPr>
                <a:t>Yes</a:t>
              </a:r>
            </a:p>
          </p:txBody>
        </p:sp>
        <p:grpSp>
          <p:nvGrpSpPr>
            <p:cNvPr id="24" name="Group 55"/>
            <p:cNvGrpSpPr/>
            <p:nvPr/>
          </p:nvGrpSpPr>
          <p:grpSpPr>
            <a:xfrm>
              <a:off x="5435961" y="1028536"/>
              <a:ext cx="384049" cy="576074"/>
              <a:chOff x="5186479" y="3160165"/>
              <a:chExt cx="576075" cy="2649945"/>
            </a:xfrm>
          </p:grpSpPr>
          <p:sp>
            <p:nvSpPr>
              <p:cNvPr id="89" name="Double Bracket 88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8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25" name="Group 113"/>
          <p:cNvGrpSpPr/>
          <p:nvPr/>
        </p:nvGrpSpPr>
        <p:grpSpPr>
          <a:xfrm>
            <a:off x="3035800" y="913321"/>
            <a:ext cx="1532371" cy="3882445"/>
            <a:chOff x="3035800" y="913321"/>
            <a:chExt cx="1532371" cy="3882445"/>
          </a:xfrm>
        </p:grpSpPr>
        <p:cxnSp>
          <p:nvCxnSpPr>
            <p:cNvPr id="98" name="Straight Arrow Connector 97"/>
            <p:cNvCxnSpPr>
              <a:stCxn id="57" idx="0"/>
              <a:endCxn id="100" idx="2"/>
            </p:cNvCxnSpPr>
            <p:nvPr/>
          </p:nvCxnSpPr>
          <p:spPr bwMode="auto">
            <a:xfrm rot="5400000" flipH="1" flipV="1">
              <a:off x="3141414" y="2536084"/>
              <a:ext cx="537670" cy="556872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9" name="Straight Arrow Connector 98"/>
            <p:cNvCxnSpPr>
              <a:stCxn id="17" idx="0"/>
              <a:endCxn id="100" idx="2"/>
            </p:cNvCxnSpPr>
            <p:nvPr/>
          </p:nvCxnSpPr>
          <p:spPr bwMode="auto">
            <a:xfrm rot="16200000" flipV="1">
              <a:off x="3003388" y="3230983"/>
              <a:ext cx="2250081" cy="879485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0" name="Rounded Rectangle 99"/>
            <p:cNvSpPr/>
            <p:nvPr/>
          </p:nvSpPr>
          <p:spPr bwMode="auto">
            <a:xfrm>
              <a:off x="3227825" y="1969610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101" name="Straight Arrow Connector 100"/>
            <p:cNvCxnSpPr/>
            <p:nvPr/>
          </p:nvCxnSpPr>
          <p:spPr bwMode="auto">
            <a:xfrm rot="16200000" flipV="1">
              <a:off x="3784775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2" name="Oval 101"/>
            <p:cNvSpPr/>
            <p:nvPr/>
          </p:nvSpPr>
          <p:spPr bwMode="auto">
            <a:xfrm>
              <a:off x="3650280" y="913321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03" name="Straight Arrow Connector 102"/>
            <p:cNvCxnSpPr/>
            <p:nvPr/>
          </p:nvCxnSpPr>
          <p:spPr bwMode="auto">
            <a:xfrm rot="16200000" flipV="1">
              <a:off x="3227902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4" name="TextBox 103"/>
            <p:cNvSpPr txBox="1"/>
            <p:nvPr/>
          </p:nvSpPr>
          <p:spPr>
            <a:xfrm>
              <a:off x="3035800" y="1216229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No</a:t>
              </a:r>
            </a:p>
          </p:txBody>
        </p:sp>
        <p:grpSp>
          <p:nvGrpSpPr>
            <p:cNvPr id="26" name="Group 55"/>
            <p:cNvGrpSpPr/>
            <p:nvPr/>
          </p:nvGrpSpPr>
          <p:grpSpPr>
            <a:xfrm>
              <a:off x="3784546" y="951726"/>
              <a:ext cx="384049" cy="576074"/>
              <a:chOff x="5186479" y="3160165"/>
              <a:chExt cx="576075" cy="2649945"/>
            </a:xfrm>
          </p:grpSpPr>
          <p:sp>
            <p:nvSpPr>
              <p:cNvPr id="106" name="Double Bracket 105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vision features</a:t>
            </a:r>
            <a:endParaRPr lang="en-US" dirty="0"/>
          </a:p>
        </p:txBody>
      </p:sp>
      <p:grpSp>
        <p:nvGrpSpPr>
          <p:cNvPr id="3" name="Group 10"/>
          <p:cNvGrpSpPr/>
          <p:nvPr/>
        </p:nvGrpSpPr>
        <p:grpSpPr>
          <a:xfrm>
            <a:off x="317318" y="830536"/>
            <a:ext cx="4456696" cy="1224539"/>
            <a:chOff x="306685" y="1053819"/>
            <a:chExt cx="4456696" cy="1224539"/>
          </a:xfrm>
        </p:grpSpPr>
        <p:pic>
          <p:nvPicPr>
            <p:cNvPr id="3069954" name="Picture 2" descr="C:\Users\ang\Desktop\features\SIFTinterestPointLocalizatio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36256" y="1053819"/>
              <a:ext cx="1727125" cy="1222765"/>
            </a:xfrm>
            <a:prstGeom prst="rect">
              <a:avLst/>
            </a:prstGeom>
            <a:noFill/>
          </p:spPr>
        </p:pic>
        <p:pic>
          <p:nvPicPr>
            <p:cNvPr id="3069955" name="Picture 3" descr="C:\Users\ang\Desktop\features\SIFTdescriptors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6685" y="1054248"/>
              <a:ext cx="2734227" cy="1224110"/>
            </a:xfrm>
            <a:prstGeom prst="rect">
              <a:avLst/>
            </a:prstGeom>
            <a:noFill/>
          </p:spPr>
        </p:pic>
      </p:grpSp>
      <p:pic>
        <p:nvPicPr>
          <p:cNvPr id="3069956" name="Picture 4" descr="C:\Users\ang\Desktop\features\SPINfeatur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94595" y="807357"/>
            <a:ext cx="3202837" cy="1323140"/>
          </a:xfrm>
          <a:prstGeom prst="rect">
            <a:avLst/>
          </a:prstGeom>
          <a:noFill/>
        </p:spPr>
      </p:pic>
      <p:pic>
        <p:nvPicPr>
          <p:cNvPr id="3069957" name="Picture 5" descr="C:\Users\ang\Desktop\features\RIFTfeatur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32255" y="2684583"/>
            <a:ext cx="3197076" cy="1618273"/>
          </a:xfrm>
          <a:prstGeom prst="rect">
            <a:avLst/>
          </a:prstGeom>
          <a:noFill/>
        </p:spPr>
      </p:pic>
      <p:pic>
        <p:nvPicPr>
          <p:cNvPr id="3069958" name="Picture 6" descr="C:\Users\ang\Desktop\features\HOGdescriptors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1431" y="2668126"/>
            <a:ext cx="4743341" cy="1610555"/>
          </a:xfrm>
          <a:prstGeom prst="rect">
            <a:avLst/>
          </a:prstGeom>
          <a:noFill/>
        </p:spPr>
      </p:pic>
      <p:pic>
        <p:nvPicPr>
          <p:cNvPr id="3069959" name="Picture 7" descr="C:\Users\ang\Desktop\features\GLOHdescripto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5278" y="5041111"/>
            <a:ext cx="3681524" cy="1104501"/>
          </a:xfrm>
          <a:prstGeom prst="rect">
            <a:avLst/>
          </a:prstGeom>
          <a:noFill/>
        </p:spPr>
      </p:pic>
      <p:pic>
        <p:nvPicPr>
          <p:cNvPr id="3069961" name="Picture 9" descr="C:\Users\ang\Desktop\features\TextonsSchmidSet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8912" y="5084646"/>
            <a:ext cx="1887722" cy="56256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030818" y="211588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SIFT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33952" y="216195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Spin image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65496" y="43558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err="1" smtClean="0">
                <a:solidFill>
                  <a:srgbClr val="FFFFFF"/>
                </a:solidFill>
              </a:rPr>
              <a:t>HoG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32426" y="435934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RIFT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069962" name="Picture 10" descr="C:\Users\ang\Desktop\features\TextonsLeungMalikSet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95304" y="5082357"/>
            <a:ext cx="1679150" cy="587154"/>
          </a:xfrm>
          <a:prstGeom prst="rect">
            <a:avLst/>
          </a:prstGeom>
          <a:noFill/>
        </p:spPr>
      </p:pic>
      <p:pic>
        <p:nvPicPr>
          <p:cNvPr id="3069963" name="Picture 11" descr="C:\Users\ang\Desktop\features\TextonsMR8set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62649" y="5635251"/>
            <a:ext cx="1691767" cy="583464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1913858" y="6286641"/>
            <a:ext cx="979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err="1" smtClean="0">
                <a:solidFill>
                  <a:srgbClr val="FFFFFF"/>
                </a:solidFill>
              </a:rPr>
              <a:t>Textons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31933" y="622639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GLOH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a sentence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1485736" y="3236975"/>
            <a:ext cx="1085376" cy="1558792"/>
            <a:chOff x="1485736" y="3236975"/>
            <a:chExt cx="1085376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5" name="Group 90"/>
          <p:cNvGrpSpPr/>
          <p:nvPr/>
        </p:nvGrpSpPr>
        <p:grpSpPr>
          <a:xfrm>
            <a:off x="4568169" y="2238445"/>
            <a:ext cx="1674450" cy="2557322"/>
            <a:chOff x="4568169" y="2238445"/>
            <a:chExt cx="1674450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8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1" name="Group 55"/>
          <p:cNvGrpSpPr/>
          <p:nvPr/>
        </p:nvGrpSpPr>
        <p:grpSpPr>
          <a:xfrm>
            <a:off x="1883650" y="3275380"/>
            <a:ext cx="384049" cy="576074"/>
            <a:chOff x="5186479" y="3160165"/>
            <a:chExt cx="576075" cy="2649945"/>
          </a:xfrm>
        </p:grpSpPr>
        <p:sp>
          <p:nvSpPr>
            <p:cNvPr id="53" name="Double Bracket 5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4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61" name="Double Bracket 6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5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64" name="Double Bracket 6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6" name="Group 72"/>
          <p:cNvGrpSpPr/>
          <p:nvPr/>
        </p:nvGrpSpPr>
        <p:grpSpPr>
          <a:xfrm>
            <a:off x="2094879" y="625435"/>
            <a:ext cx="2534730" cy="2611540"/>
            <a:chOff x="2094879" y="625435"/>
            <a:chExt cx="2534730" cy="2611540"/>
          </a:xfrm>
        </p:grpSpPr>
        <p:grpSp>
          <p:nvGrpSpPr>
            <p:cNvPr id="27" name="Group 91"/>
            <p:cNvGrpSpPr/>
            <p:nvPr/>
          </p:nvGrpSpPr>
          <p:grpSpPr>
            <a:xfrm>
              <a:off x="2094879" y="625435"/>
              <a:ext cx="2534730" cy="2611540"/>
              <a:chOff x="2094879" y="625435"/>
              <a:chExt cx="2534730" cy="2611540"/>
            </a:xfrm>
          </p:grpSpPr>
          <p:cxnSp>
            <p:nvCxnSpPr>
              <p:cNvPr id="85" name="Straight Connector 84"/>
              <p:cNvCxnSpPr>
                <a:stCxn id="57" idx="0"/>
                <a:endCxn id="60" idx="4"/>
              </p:cNvCxnSpPr>
              <p:nvPr/>
            </p:nvCxnSpPr>
            <p:spPr bwMode="auto">
              <a:xfrm rot="5400000" flipH="1" flipV="1">
                <a:off x="1883651" y="1489548"/>
                <a:ext cx="1958655" cy="153620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>
                <a:stCxn id="49" idx="0"/>
                <a:endCxn id="60" idx="4"/>
              </p:cNvCxnSpPr>
              <p:nvPr/>
            </p:nvCxnSpPr>
            <p:spPr bwMode="auto">
              <a:xfrm rot="16200000" flipV="1">
                <a:off x="4034331" y="875068"/>
                <a:ext cx="192025" cy="99853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0" name="Oval 59"/>
              <p:cNvSpPr/>
              <p:nvPr/>
            </p:nvSpPr>
            <p:spPr bwMode="auto">
              <a:xfrm>
                <a:off x="3304635" y="62543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grpSp>
          <p:nvGrpSpPr>
            <p:cNvPr id="28" name="Group 55"/>
            <p:cNvGrpSpPr/>
            <p:nvPr/>
          </p:nvGrpSpPr>
          <p:grpSpPr>
            <a:xfrm>
              <a:off x="3458255" y="663840"/>
              <a:ext cx="384049" cy="576074"/>
              <a:chOff x="5186479" y="3160165"/>
              <a:chExt cx="576075" cy="2649945"/>
            </a:xfrm>
          </p:grpSpPr>
          <p:sp>
            <p:nvSpPr>
              <p:cNvPr id="68" name="Double Bracket 67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5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</p:grpSp>
      <p:grpSp>
        <p:nvGrpSpPr>
          <p:cNvPr id="29" name="Group 69"/>
          <p:cNvGrpSpPr/>
          <p:nvPr/>
        </p:nvGrpSpPr>
        <p:grpSpPr>
          <a:xfrm>
            <a:off x="3569640" y="1470345"/>
            <a:ext cx="1866474" cy="3325421"/>
            <a:chOff x="3569640" y="1470345"/>
            <a:chExt cx="1866474" cy="3325421"/>
          </a:xfrm>
        </p:grpSpPr>
        <p:grpSp>
          <p:nvGrpSpPr>
            <p:cNvPr id="30" name="Group 45"/>
            <p:cNvGrpSpPr/>
            <p:nvPr/>
          </p:nvGrpSpPr>
          <p:grpSpPr>
            <a:xfrm>
              <a:off x="3569640" y="1470345"/>
              <a:ext cx="1866474" cy="3325421"/>
              <a:chOff x="4525934" y="1547155"/>
              <a:chExt cx="1866474" cy="3325421"/>
            </a:xfrm>
          </p:grpSpPr>
          <p:cxnSp>
            <p:nvCxnSpPr>
              <p:cNvPr id="47" name="Straight Connector 46"/>
              <p:cNvCxnSpPr>
                <a:stCxn id="45" idx="0"/>
                <a:endCxn id="49" idx="4"/>
              </p:cNvCxnSpPr>
              <p:nvPr/>
            </p:nvCxnSpPr>
            <p:spPr bwMode="auto">
              <a:xfrm rot="5400000" flipH="1" flipV="1">
                <a:off x="3719650" y="3006324"/>
                <a:ext cx="2672536" cy="1059968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" name="Straight Connector 47"/>
              <p:cNvCxnSpPr>
                <a:stCxn id="86" idx="0"/>
                <a:endCxn id="49" idx="4"/>
              </p:cNvCxnSpPr>
              <p:nvPr/>
            </p:nvCxnSpPr>
            <p:spPr bwMode="auto">
              <a:xfrm rot="16200000" flipV="1">
                <a:off x="5931548" y="1854395"/>
                <a:ext cx="115215" cy="806505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9" name="Oval 48"/>
              <p:cNvSpPr/>
              <p:nvPr/>
            </p:nvSpPr>
            <p:spPr bwMode="auto">
              <a:xfrm>
                <a:off x="5259459" y="154715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grpSp>
          <p:nvGrpSpPr>
            <p:cNvPr id="33" name="Group 55"/>
            <p:cNvGrpSpPr/>
            <p:nvPr/>
          </p:nvGrpSpPr>
          <p:grpSpPr>
            <a:xfrm>
              <a:off x="4456785" y="1508750"/>
              <a:ext cx="384049" cy="576074"/>
              <a:chOff x="5186479" y="3160165"/>
              <a:chExt cx="576075" cy="2649945"/>
            </a:xfrm>
          </p:grpSpPr>
          <p:sp>
            <p:nvSpPr>
              <p:cNvPr id="71" name="Double Bracket 70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7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8335691" y="5925325"/>
            <a:ext cx="808310" cy="932675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Finding Similar Sentences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295400"/>
            <a:ext cx="82296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3200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1069" y="596180"/>
            <a:ext cx="8487505" cy="152705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600" b="0" dirty="0" smtClean="0"/>
              <a:t>Each sentence has a feature vector representation. </a:t>
            </a:r>
          </a:p>
          <a:p>
            <a:pPr>
              <a:spcBef>
                <a:spcPts val="0"/>
              </a:spcBef>
            </a:pPr>
            <a:r>
              <a:rPr lang="en-US" sz="1600" b="0" dirty="0" smtClean="0"/>
              <a:t>Pick a sentence (“center sentence”) and list nearest neighbor sentences. </a:t>
            </a:r>
          </a:p>
          <a:p>
            <a:pPr>
              <a:spcBef>
                <a:spcPts val="0"/>
              </a:spcBef>
            </a:pPr>
            <a:r>
              <a:rPr lang="en-US" sz="1600" b="0" dirty="0" smtClean="0"/>
              <a:t>Often either semantically or syntactically similar. (Digits all mapped to 2.)</a:t>
            </a:r>
            <a:endParaRPr lang="en-US" sz="1600" b="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70640" y="1436235"/>
          <a:ext cx="8534400" cy="5334000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755302"/>
                <a:gridCol w="1673698"/>
                <a:gridCol w="5105400"/>
              </a:tblGrid>
              <a:tr h="3072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Similarities</a:t>
                      </a:r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Center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Sentence</a:t>
                      </a:r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Nearest Neighbor</a:t>
                      </a:r>
                      <a:r>
                        <a:rPr lang="en-US" sz="1600" baseline="0" dirty="0" smtClean="0"/>
                        <a:t> Sentences (most similar feature vector)</a:t>
                      </a:r>
                      <a:endParaRPr lang="en-US" sz="1600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</a:tr>
              <a:tr h="92538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Bad News</a:t>
                      </a:r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Both took further hits yesterday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We 're in for a lot of turbulence ...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BSN currently has 2.2 million common shares outstanding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This is panic buying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We have a couple or three tough weeks coming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Something said</a:t>
                      </a:r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I had calls all night long from the States, he said</a:t>
                      </a:r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Our intent is to promote the best alternative, he says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We have sufficient cash flow to handle that, he said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Currently, average pay for machinists is 22.22 an hour, Boeing said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Profit from trading for its own account dropped, the securities firm said</a:t>
                      </a:r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Gains and good news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Fujisawa gained 22 to 2,222 </a:t>
                      </a:r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Mochida advanced 22 to 2,222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Commerzbank gained 2 to 222.2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Paris loved her at first sight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Profits improved across Hess's businesses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99428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Unknown words which are cities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Columbia , S.C</a:t>
                      </a:r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Greenville , Miss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UNK , </a:t>
                      </a:r>
                      <a:r>
                        <a:rPr lang="en-US" sz="1600" dirty="0" err="1" smtClean="0"/>
                        <a:t>Md</a:t>
                      </a:r>
                      <a:r>
                        <a:rPr lang="en-US" sz="1600" dirty="0" smtClean="0"/>
                        <a:t>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UNK , Miss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UNK , </a:t>
                      </a:r>
                      <a:r>
                        <a:rPr lang="en-US" sz="1600" dirty="0" err="1" smtClean="0"/>
                        <a:t>Calif</a:t>
                      </a:r>
                      <a:endParaRPr lang="en-US" sz="1600" dirty="0" smtClean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Similar Sentences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0555" y="1009485"/>
          <a:ext cx="8534400" cy="4861560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755302"/>
                <a:gridCol w="1673698"/>
                <a:gridCol w="5105400"/>
              </a:tblGrid>
              <a:tr h="45719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Similarities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Center Sentence</a:t>
                      </a:r>
                      <a:endParaRPr lang="en-US" sz="1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Nearest Neighbor</a:t>
                      </a:r>
                      <a:r>
                        <a:rPr lang="en-US" sz="1400" baseline="0" dirty="0" smtClean="0"/>
                        <a:t> Sentences in Embedding Space</a:t>
                      </a:r>
                      <a:endParaRPr lang="en-US" sz="1400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</a:tr>
              <a:tr h="114300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Bad News</a:t>
                      </a:r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Both took further hits yesterday</a:t>
                      </a:r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We 're in for a lot of turbulence ...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BSN currently has 2.2 million common shares outstanding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This is panic buying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We have a couple or three tough weeks coming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Something said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I had calls all night long from the States, he said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Our intent is to promote the best alternative, he says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We have sufficient cash flow to handle that, he said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Currently, average pay for machinists is 22.22 an hour, Boeing said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Profit from trading for its own account dropped, the securities firm said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Gains and good news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Fujisawa gained 22 to 2,222 </a:t>
                      </a:r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Mochida advanced 22 to 2,222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Commerzbank gained 2 to 222.2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Paris loved her at first sight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Profits improved across Hess's businesses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Unknown words which are cities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Columbia , S.C</a:t>
                      </a:r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Greenville , Miss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UNK , </a:t>
                      </a:r>
                      <a:r>
                        <a:rPr lang="en-US" sz="1400" dirty="0" err="1" smtClean="0"/>
                        <a:t>Md</a:t>
                      </a:r>
                      <a:r>
                        <a:rPr lang="en-US" sz="1400" dirty="0" smtClean="0"/>
                        <a:t>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UNK , Miss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UNK , </a:t>
                      </a:r>
                      <a:r>
                        <a:rPr lang="en-US" sz="1400" dirty="0" err="1" smtClean="0"/>
                        <a:t>Calif</a:t>
                      </a:r>
                      <a:endParaRPr lang="en-US" sz="1400" dirty="0" smtClean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Similar Sentences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5425" y="855865"/>
          <a:ext cx="8839200" cy="5455917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786097"/>
                <a:gridCol w="1703061"/>
                <a:gridCol w="5350042"/>
              </a:tblGrid>
              <a:tr h="45719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Similarities</a:t>
                      </a:r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Center Sentence</a:t>
                      </a:r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Nearest Neighbor</a:t>
                      </a:r>
                      <a:r>
                        <a:rPr lang="en-US" sz="1600" baseline="0" dirty="0" smtClean="0"/>
                        <a:t> Sentences (most similar feature vector)</a:t>
                      </a:r>
                      <a:endParaRPr lang="en-US" sz="1600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Declining to comment = not disclosing</a:t>
                      </a:r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Hess declined to comment </a:t>
                      </a:r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PaineWebber declined to comment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Phoenix declined to comment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Campeau declined to comment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Coastal wouldn't disclose the terms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Large changes in sales or revenue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Sales grew almost 2 % to 222.2 million from 222.2 million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Sales surged 22 % to 222.22 billion yen from 222.22 billion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Revenue fell 2 % to 2.22 billion from 2.22 billion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Sales rose more than 2 % to 22.2 million from 22.2 million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Volume was 222.2 million shares , more than triple recent levels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Negation of different types</a:t>
                      </a:r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dirty="0" smtClean="0"/>
                        <a:t>There's nothing unusual about business groups pushing for more government spending</a:t>
                      </a:r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We don't think at this point anything needs to be said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It therefore makes no sense for each market to adopt different circuit breakers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You can't say the same with black and white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 smtClean="0"/>
                        <a:t>I don't think anyone left the place UNK </a:t>
                      </a:r>
                      <a:r>
                        <a:rPr lang="en-US" sz="1600" dirty="0" err="1" smtClean="0"/>
                        <a:t>UNK</a:t>
                      </a:r>
                      <a:r>
                        <a:rPr lang="en-US" sz="1600" dirty="0" smtClean="0"/>
                        <a:t> 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People</a:t>
                      </a:r>
                      <a:r>
                        <a:rPr lang="en-US" sz="1600" baseline="0" dirty="0" smtClean="0"/>
                        <a:t> in bad situations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We were lucky</a:t>
                      </a:r>
                    </a:p>
                    <a:p>
                      <a:endParaRPr lang="en-US" sz="16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It was chaotic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We were wrong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People had died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 smtClean="0"/>
                        <a:t>They still are 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9045" y="1047890"/>
            <a:ext cx="8717935" cy="21122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690" lvl="0" indent="-285690" algn="l" eaLnBrk="0" hangingPunct="0">
              <a:spcAft>
                <a:spcPts val="0"/>
              </a:spcAft>
              <a:buFontTx/>
              <a:buChar char="•"/>
            </a:pPr>
            <a:r>
              <a:rPr lang="en-US" sz="2000" kern="0" dirty="0" smtClean="0">
                <a:solidFill>
                  <a:srgbClr val="FFFFFF"/>
                </a:solidFill>
                <a:latin typeface="Helvetica"/>
              </a:rPr>
              <a:t>No linguistic features.  Train only using the structure and words of WSJ training trees, and word embeddings from (Collobert &amp; Weston, 2008).</a:t>
            </a:r>
          </a:p>
          <a:p>
            <a:pPr marL="285690" lvl="0" indent="-285690" algn="l" eaLnBrk="0" hangingPunct="0">
              <a:spcBef>
                <a:spcPts val="600"/>
              </a:spcBef>
              <a:spcAft>
                <a:spcPts val="0"/>
              </a:spcAft>
              <a:buFontTx/>
              <a:buChar char="•"/>
            </a:pPr>
            <a:r>
              <a:rPr lang="en-US" sz="2000" kern="0" dirty="0" smtClean="0">
                <a:solidFill>
                  <a:srgbClr val="FFFFFF"/>
                </a:solidFill>
                <a:latin typeface="Helvetica"/>
              </a:rPr>
              <a:t>Parser evaluation dataset: </a:t>
            </a:r>
            <a:r>
              <a:rPr lang="en-US" sz="2000" dirty="0" smtClean="0">
                <a:solidFill>
                  <a:schemeClr val="bg1"/>
                </a:solidFill>
              </a:rPr>
              <a:t>Wall Street Journal (standard splits for training and development testing).</a:t>
            </a:r>
          </a:p>
        </p:txBody>
      </p:sp>
      <p:grpSp>
        <p:nvGrpSpPr>
          <p:cNvPr id="3" name="Group 7"/>
          <p:cNvGrpSpPr/>
          <p:nvPr/>
        </p:nvGrpSpPr>
        <p:grpSpPr>
          <a:xfrm>
            <a:off x="577880" y="2814520"/>
            <a:ext cx="8077200" cy="2651760"/>
            <a:chOff x="577880" y="2814520"/>
            <a:chExt cx="8077200" cy="2651760"/>
          </a:xfrm>
        </p:grpSpPr>
        <p:graphicFrame>
          <p:nvGraphicFramePr>
            <p:cNvPr id="10" name="Content Placeholder 3"/>
            <p:cNvGraphicFramePr>
              <a:graphicFrameLocks/>
            </p:cNvGraphicFramePr>
            <p:nvPr/>
          </p:nvGraphicFramePr>
          <p:xfrm>
            <a:off x="577880" y="2814520"/>
            <a:ext cx="8077200" cy="2651760"/>
          </p:xfrm>
          <a:graphic>
            <a:graphicData uri="http://schemas.openxmlformats.org/drawingml/2006/table">
              <a:tbl>
                <a:tblPr firstRow="1" bandRow="1"/>
                <a:tblGrid>
                  <a:gridCol w="6605660"/>
                  <a:gridCol w="1471540"/>
                </a:tblGrid>
                <a:tr h="457200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800" kern="1200" baseline="0" dirty="0" smtClean="0"/>
                          <a:t>Method</a:t>
                        </a:r>
                        <a:endParaRPr lang="en-US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381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/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dirty="0" smtClean="0"/>
                          <a:t>Unlabeled F1</a:t>
                        </a:r>
                        <a:endParaRPr lang="en-US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381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/>
                      </a:solidFill>
                    </a:tcPr>
                  </a:tc>
                </a:tr>
                <a:tr h="257702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800" kern="1200" baseline="0" dirty="0" smtClean="0"/>
                          <a:t>Greedy Recursive Neural Network (RNN) </a:t>
                        </a:r>
                        <a:endParaRPr lang="en-US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381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800" kern="1200" baseline="0" dirty="0" smtClean="0"/>
                          <a:t>76.55</a:t>
                        </a:r>
                        <a:endParaRPr lang="en-US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381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</a:tr>
                <a:tr h="257702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800" kern="1200" baseline="0" dirty="0" smtClean="0"/>
                          <a:t>Greedy, context-sensitive RNN</a:t>
                        </a: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algn="ctr"/>
                        <a:r>
                          <a:rPr lang="en-US" sz="1800" kern="1200" baseline="0" dirty="0" smtClean="0"/>
                          <a:t>83.36</a:t>
                        </a:r>
                        <a:endParaRPr lang="en-US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</a:tr>
                <a:tr h="257702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800" kern="1200" baseline="0" dirty="0" smtClean="0"/>
                          <a:t>Greedy, context-sensitive RNN + category classifier</a:t>
                        </a:r>
                        <a:endParaRPr lang="en-US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algn="ctr"/>
                        <a:r>
                          <a:rPr lang="en-US" sz="1800" kern="1200" baseline="0" dirty="0" smtClean="0"/>
                          <a:t>87.05</a:t>
                        </a:r>
                        <a:endParaRPr lang="en-US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</a:tr>
                <a:tr h="257702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800" kern="1200" baseline="0" dirty="0" smtClean="0"/>
                          <a:t>Left Corner PCFG, (Manning and Carpenter, </a:t>
                        </a:r>
                        <a:r>
                          <a:rPr lang="nn-NO" sz="1800" kern="1200" baseline="0" dirty="0" smtClean="0"/>
                          <a:t>'</a:t>
                        </a:r>
                        <a:r>
                          <a:rPr lang="en-US" sz="1800" kern="1200" baseline="0" dirty="0" smtClean="0"/>
                          <a:t>97)</a:t>
                        </a: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ctr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dirty="0" smtClean="0"/>
                          <a:t>90.64</a:t>
                        </a: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</a:tr>
                <a:tr h="257702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800" kern="1200" baseline="0" dirty="0" smtClean="0"/>
                          <a:t>CKY, context-sensitive, RNN + category classifier   (our work)</a:t>
                        </a:r>
                        <a:endParaRPr lang="en-US" dirty="0" smtClean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ctr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800" kern="1200" baseline="0" dirty="0" smtClean="0"/>
                          <a:t>92.06</a:t>
                        </a:r>
                        <a:endParaRPr lang="en-US" dirty="0" smtClean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</a:tr>
                <a:tr h="257702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nn-NO" sz="1800" kern="1200" baseline="0" dirty="0" smtClean="0"/>
                          <a:t>Current Stanford Parser, (Klein and Manning, '03)</a:t>
                        </a:r>
                        <a:endParaRPr lang="en-US" sz="1800" kern="1200" baseline="0" dirty="0" smtClean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algn="ctr"/>
                        <a:r>
                          <a:rPr lang="en-US" sz="1800" kern="1200" baseline="0" dirty="0" smtClean="0"/>
                          <a:t>93.98</a:t>
                        </a:r>
                        <a:endParaRPr lang="en-US" sz="1800" kern="1200" baseline="0" dirty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</a:tr>
              </a:tbl>
            </a:graphicData>
          </a:graphic>
        </p:graphicFrame>
        <p:sp>
          <p:nvSpPr>
            <p:cNvPr id="5" name="Rectangle 4"/>
            <p:cNvSpPr/>
            <p:nvPr/>
          </p:nvSpPr>
          <p:spPr bwMode="auto">
            <a:xfrm>
              <a:off x="7567590" y="4774990"/>
              <a:ext cx="685800" cy="30724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Application: Paraphrase Detection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295400"/>
            <a:ext cx="82296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3200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7450" y="932675"/>
            <a:ext cx="8229600" cy="234270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b="0" dirty="0" smtClean="0"/>
              <a:t>Task: Decide whether or not two sentences are paraphrases of each other.  (MSR Paraphrase Corpus)</a:t>
            </a:r>
          </a:p>
        </p:txBody>
      </p:sp>
      <p:grpSp>
        <p:nvGrpSpPr>
          <p:cNvPr id="3" name="Group 6"/>
          <p:cNvGrpSpPr/>
          <p:nvPr/>
        </p:nvGrpSpPr>
        <p:grpSpPr>
          <a:xfrm>
            <a:off x="9756675" y="2584090"/>
            <a:ext cx="8077200" cy="2696247"/>
            <a:chOff x="462665" y="3851455"/>
            <a:chExt cx="8077200" cy="2696247"/>
          </a:xfrm>
        </p:grpSpPr>
        <p:graphicFrame>
          <p:nvGraphicFramePr>
            <p:cNvPr id="9" name="Content Placeholder 3"/>
            <p:cNvGraphicFramePr>
              <a:graphicFrameLocks/>
            </p:cNvGraphicFramePr>
            <p:nvPr/>
          </p:nvGraphicFramePr>
          <p:xfrm>
            <a:off x="462665" y="3851455"/>
            <a:ext cx="8077200" cy="2696247"/>
          </p:xfrm>
          <a:graphic>
            <a:graphicData uri="http://schemas.openxmlformats.org/drawingml/2006/table">
              <a:tbl>
                <a:tblPr firstRow="1" bandRow="1"/>
                <a:tblGrid>
                  <a:gridCol w="6912900"/>
                  <a:gridCol w="1164300"/>
                </a:tblGrid>
                <a:tr h="135330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kern="1200" baseline="0" dirty="0" smtClean="0"/>
                          <a:t>Method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381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/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dirty="0" smtClean="0"/>
                          <a:t>F1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381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/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dirty="0" smtClean="0"/>
                          <a:t>Baseline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381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kern="1200" baseline="0" dirty="0" smtClean="0"/>
                          <a:t>57.8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381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kern="1200" baseline="0" dirty="0" err="1" smtClean="0"/>
                          <a:t>Tf-idf</a:t>
                        </a:r>
                        <a:r>
                          <a:rPr lang="en-US" sz="1600" kern="1200" baseline="0" dirty="0" smtClean="0"/>
                          <a:t> + cosine similarity (from Mihalcea, 2006)</a:t>
                        </a: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dirty="0" smtClean="0"/>
                          <a:t>75.3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dirty="0" err="1" smtClean="0"/>
                          <a:t>Kozareva</a:t>
                        </a:r>
                        <a:r>
                          <a:rPr lang="en-US" sz="1600" dirty="0" smtClean="0"/>
                          <a:t> and </a:t>
                        </a:r>
                        <a:r>
                          <a:rPr lang="en-US" sz="1600" dirty="0" err="1" smtClean="0"/>
                          <a:t>Montoyo</a:t>
                        </a:r>
                        <a:r>
                          <a:rPr lang="en-US" sz="1600" dirty="0" smtClean="0"/>
                          <a:t> (2006) (lexical and semantic features)</a:t>
                        </a: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dirty="0" smtClean="0"/>
                          <a:t>79.6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kern="1200" baseline="0" dirty="0" smtClean="0"/>
                          <a:t>RNN-based Model   (our work)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dirty="0" smtClean="0"/>
                          <a:t>79.7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dirty="0"/>
                          <a:t>Mihalcea et al. (2006</a:t>
                        </a:r>
                        <a:r>
                          <a:rPr lang="en-US" sz="1600" dirty="0" smtClean="0"/>
                          <a:t>)</a:t>
                        </a:r>
                        <a:r>
                          <a:rPr lang="en-US" sz="1600" baseline="0" dirty="0" smtClean="0"/>
                          <a:t> (</a:t>
                        </a:r>
                        <a:r>
                          <a:rPr lang="en-US" sz="1600" dirty="0" smtClean="0"/>
                          <a:t>word similarity measures: WordNet, dictionaries,</a:t>
                        </a:r>
                        <a:r>
                          <a:rPr lang="en-US" sz="1600" baseline="0" dirty="0" smtClean="0"/>
                          <a:t> etc.)</a:t>
                        </a:r>
                        <a:endParaRPr lang="en-US" sz="1600" dirty="0"/>
                      </a:p>
                    </a:txBody>
                    <a:tcPr anchor="ctr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dirty="0" smtClean="0"/>
                          <a:t>81.3</a:t>
                        </a:r>
                        <a:endParaRPr lang="en-US" sz="1600" dirty="0"/>
                      </a:p>
                    </a:txBody>
                    <a:tcPr anchor="ctr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kern="1200" dirty="0" smtClean="0"/>
                          <a:t>Fernando &amp; Stevenson (</a:t>
                        </a:r>
                        <a:r>
                          <a:rPr lang="en-US" sz="1600" kern="1200" baseline="0" dirty="0" smtClean="0"/>
                          <a:t>2008) (WordNet based features)</a:t>
                        </a:r>
                        <a:endParaRPr lang="en-US" sz="1600" dirty="0" smtClean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kern="1200" dirty="0" smtClean="0"/>
                          <a:t>82.4</a:t>
                        </a:r>
                        <a:endParaRPr lang="en-US" sz="1600" kern="120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dirty="0" smtClean="0"/>
                          <a:t>Wan et al (2006) (many features:</a:t>
                        </a:r>
                        <a:r>
                          <a:rPr lang="en-US" sz="1600" baseline="0" dirty="0" smtClean="0"/>
                          <a:t> POS, parsing, BLEU, etc.</a:t>
                        </a:r>
                        <a:r>
                          <a:rPr lang="en-US" sz="1600" dirty="0" smtClean="0"/>
                          <a:t>)</a:t>
                        </a: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kern="1200" dirty="0" smtClean="0"/>
                          <a:t>83.0</a:t>
                        </a:r>
                        <a:endParaRPr lang="en-US" sz="1600" kern="120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</a:tr>
              </a:tbl>
            </a:graphicData>
          </a:graphic>
        </p:graphicFrame>
        <p:sp>
          <p:nvSpPr>
            <p:cNvPr id="8" name="Rectangle 7"/>
            <p:cNvSpPr/>
            <p:nvPr/>
          </p:nvSpPr>
          <p:spPr bwMode="auto">
            <a:xfrm>
              <a:off x="7375565" y="5195630"/>
              <a:ext cx="685800" cy="345645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aphicFrame>
        <p:nvGraphicFramePr>
          <p:cNvPr id="10" name="Content Placeholder 3"/>
          <p:cNvGraphicFramePr>
            <a:graphicFrameLocks/>
          </p:cNvGraphicFramePr>
          <p:nvPr/>
        </p:nvGraphicFramePr>
        <p:xfrm>
          <a:off x="1345980" y="2008015"/>
          <a:ext cx="6720875" cy="3657600"/>
        </p:xfrm>
        <a:graphic>
          <a:graphicData uri="http://schemas.openxmlformats.org/drawingml/2006/table">
            <a:tbl>
              <a:tblPr firstRow="1" bandRow="1"/>
              <a:tblGrid>
                <a:gridCol w="5592304"/>
                <a:gridCol w="1128571"/>
              </a:tblGrid>
              <a:tr h="13533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Method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F1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372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Baseline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79.9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Rus et al., (2008)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80.5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Mihalcea</a:t>
                      </a:r>
                      <a:r>
                        <a:rPr lang="en-US" sz="1800" baseline="0" dirty="0" smtClean="0">
                          <a:latin typeface="Calibri" pitchFamily="34" charset="0"/>
                          <a:cs typeface="Calibri" pitchFamily="34" charset="0"/>
                        </a:rPr>
                        <a:t> et al., (2006)</a:t>
                      </a:r>
                      <a:endParaRPr lang="en-US" sz="180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81.3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Islam et al. (2007)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81.3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Qiu et al. (2006)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81.6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atin typeface="Calibri" pitchFamily="34" charset="0"/>
                          <a:cs typeface="Calibri" pitchFamily="34" charset="0"/>
                        </a:rPr>
                        <a:t>Fernando &amp; Stevenson (</a:t>
                      </a:r>
                      <a:r>
                        <a:rPr lang="en-US" sz="18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2008) (WordNet based features)</a:t>
                      </a:r>
                      <a:endParaRPr lang="en-US" sz="180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atin typeface="Calibri" pitchFamily="34" charset="0"/>
                          <a:cs typeface="Calibri" pitchFamily="34" charset="0"/>
                        </a:rPr>
                        <a:t>82.4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Das et al. (2009)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atin typeface="Calibri" pitchFamily="34" charset="0"/>
                          <a:cs typeface="Calibri" pitchFamily="34" charset="0"/>
                        </a:rPr>
                        <a:t>82.7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/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Wan et al (2006) (many features:</a:t>
                      </a:r>
                      <a:r>
                        <a:rPr lang="en-US" sz="1800" baseline="0" dirty="0" smtClean="0">
                          <a:latin typeface="Calibri" pitchFamily="34" charset="0"/>
                          <a:cs typeface="Calibri" pitchFamily="34" charset="0"/>
                        </a:rPr>
                        <a:t> POS, parsing, BLEU, etc.</a:t>
                      </a:r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83.0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/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Calibri" pitchFamily="34" charset="0"/>
                          <a:cs typeface="Calibri" pitchFamily="34" charset="0"/>
                        </a:rPr>
                        <a:t>Stanford Feature Learning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83.4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cxnSp>
        <p:nvCxnSpPr>
          <p:cNvPr id="12" name="Straight Arrow Connector 11"/>
          <p:cNvCxnSpPr/>
          <p:nvPr/>
        </p:nvCxnSpPr>
        <p:spPr bwMode="auto">
          <a:xfrm rot="10800000">
            <a:off x="8182070" y="5464465"/>
            <a:ext cx="460860" cy="1588"/>
          </a:xfrm>
          <a:prstGeom prst="straightConnector1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sm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sentences and parsing images</a:t>
            </a:r>
            <a:endParaRPr lang="en-US" dirty="0"/>
          </a:p>
        </p:txBody>
      </p:sp>
      <p:grpSp>
        <p:nvGrpSpPr>
          <p:cNvPr id="3" name="Group 5"/>
          <p:cNvGrpSpPr/>
          <p:nvPr/>
        </p:nvGrpSpPr>
        <p:grpSpPr>
          <a:xfrm>
            <a:off x="2690155" y="740650"/>
            <a:ext cx="5991180" cy="5683418"/>
            <a:chOff x="2037270" y="897935"/>
            <a:chExt cx="4992650" cy="5141030"/>
          </a:xfrm>
        </p:grpSpPr>
        <p:pic>
          <p:nvPicPr>
            <p:cNvPr id="2589698" name="Picture 2" descr="C:\Users\ang\Desktop\RNN.jpg"/>
            <p:cNvPicPr>
              <a:picLocks noChangeAspect="1" noChangeArrowheads="1"/>
            </p:cNvPicPr>
            <p:nvPr/>
          </p:nvPicPr>
          <p:blipFill>
            <a:blip r:embed="rId3" cstate="print"/>
            <a:srcRect b="40855"/>
            <a:stretch>
              <a:fillRect/>
            </a:stretch>
          </p:blipFill>
          <p:spPr bwMode="auto">
            <a:xfrm>
              <a:off x="2037322" y="3017068"/>
              <a:ext cx="4992598" cy="3021897"/>
            </a:xfrm>
            <a:prstGeom prst="rect">
              <a:avLst/>
            </a:prstGeom>
            <a:noFill/>
          </p:spPr>
        </p:pic>
        <p:pic>
          <p:nvPicPr>
            <p:cNvPr id="5" name="Picture 2" descr="C:\Users\ang\Desktop\RNN.jpg"/>
            <p:cNvPicPr>
              <a:picLocks noChangeAspect="1" noChangeArrowheads="1"/>
            </p:cNvPicPr>
            <p:nvPr/>
          </p:nvPicPr>
          <p:blipFill>
            <a:blip r:embed="rId3" cstate="print"/>
            <a:srcRect t="60932"/>
            <a:stretch>
              <a:fillRect/>
            </a:stretch>
          </p:blipFill>
          <p:spPr bwMode="auto">
            <a:xfrm>
              <a:off x="2037270" y="897935"/>
              <a:ext cx="4992598" cy="1996094"/>
            </a:xfrm>
            <a:prstGeom prst="rect">
              <a:avLst/>
            </a:prstGeom>
            <a:noFill/>
          </p:spPr>
        </p:pic>
      </p:grpSp>
      <p:pic>
        <p:nvPicPr>
          <p:cNvPr id="7" name="Picture 2" descr="C:\Users\ang\Desktop\RNN.jpg"/>
          <p:cNvPicPr>
            <a:picLocks noChangeAspect="1" noChangeArrowheads="1"/>
          </p:cNvPicPr>
          <p:nvPr/>
        </p:nvPicPr>
        <p:blipFill>
          <a:blip r:embed="rId3" cstate="print"/>
          <a:srcRect l="76710" t="7479" r="1281" b="66683"/>
          <a:stretch>
            <a:fillRect/>
          </a:stretch>
        </p:blipFill>
        <p:spPr bwMode="auto">
          <a:xfrm>
            <a:off x="270640" y="3467405"/>
            <a:ext cx="2290160" cy="253473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70640" y="1239915"/>
            <a:ext cx="23811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A small crowd quietly enters the historic church.</a:t>
            </a:r>
          </a:p>
          <a:p>
            <a:pPr algn="l">
              <a:spcBef>
                <a:spcPts val="0"/>
              </a:spcBef>
            </a:pPr>
            <a:endParaRPr lang="en-US" sz="20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7880" y="6488668"/>
            <a:ext cx="7988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Each node in the hierarchy has a “feature vector” representation.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Nearest neighbor examples for image patches</a:t>
            </a:r>
            <a:endParaRPr lang="en-US" dirty="0"/>
          </a:p>
        </p:txBody>
      </p:sp>
      <p:pic>
        <p:nvPicPr>
          <p:cNvPr id="2591746" name="Picture 2" descr="C:\Users\ang\Desktop\n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00" y="1549261"/>
            <a:ext cx="4301360" cy="4447719"/>
          </a:xfrm>
          <a:prstGeom prst="rect">
            <a:avLst/>
          </a:prstGeom>
          <a:noFill/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702245"/>
            <a:ext cx="9870086" cy="152705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600" b="0" dirty="0" smtClean="0"/>
              <a:t>Each node (e.g., set of merged superpixels) in the hierarchy has a feature vector. </a:t>
            </a:r>
          </a:p>
          <a:p>
            <a:pPr>
              <a:spcBef>
                <a:spcPts val="0"/>
              </a:spcBef>
            </a:pPr>
            <a:r>
              <a:rPr lang="en-US" sz="1600" b="0" dirty="0" smtClean="0"/>
              <a:t>Select a node (“center patch”) and list nearest neighbor nodes.  </a:t>
            </a:r>
          </a:p>
          <a:p>
            <a:pPr>
              <a:spcBef>
                <a:spcPts val="0"/>
              </a:spcBef>
            </a:pPr>
            <a:r>
              <a:rPr lang="en-US" sz="1600" b="0" dirty="0" smtClean="0"/>
              <a:t>I.e., what image patches/superpixels get mapped to similar features? </a:t>
            </a:r>
          </a:p>
        </p:txBody>
      </p:sp>
      <p:sp>
        <p:nvSpPr>
          <p:cNvPr id="9" name="Left Brace 8"/>
          <p:cNvSpPr/>
          <p:nvPr/>
        </p:nvSpPr>
        <p:spPr bwMode="auto">
          <a:xfrm rot="16200000">
            <a:off x="4473245" y="4295856"/>
            <a:ext cx="274320" cy="3763690"/>
          </a:xfrm>
          <a:prstGeom prst="leftBrac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9"/>
          <p:cNvGrpSpPr/>
          <p:nvPr/>
        </p:nvGrpSpPr>
        <p:grpSpPr>
          <a:xfrm rot="5400000" flipH="1">
            <a:off x="2012582" y="6054257"/>
            <a:ext cx="460860" cy="510235"/>
            <a:chOff x="616285" y="5116235"/>
            <a:chExt cx="499265" cy="1097280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>
              <a:off x="616285" y="5118820"/>
              <a:ext cx="499265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 rot="16200000" flipH="1">
              <a:off x="87000" y="5664875"/>
              <a:ext cx="1097280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3" name="TextBox 12"/>
          <p:cNvSpPr txBox="1"/>
          <p:nvPr/>
        </p:nvSpPr>
        <p:spPr>
          <a:xfrm>
            <a:off x="326545" y="6324093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Selected patch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27090" y="6347780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Nearest Neighbors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285" y="241385"/>
            <a:ext cx="7772400" cy="304800"/>
          </a:xfrm>
        </p:spPr>
        <p:txBody>
          <a:bodyPr/>
          <a:lstStyle/>
          <a:p>
            <a:r>
              <a:rPr lang="en-US" dirty="0" smtClean="0"/>
              <a:t>Multi-class segmentation (Stanford background dataset)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295815" y="3928265"/>
            <a:ext cx="457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 Clarkson and Moreno (1999): 77.6%</a:t>
            </a:r>
          </a:p>
          <a:p>
            <a:pPr algn="r">
              <a:spcBef>
                <a:spcPts val="0"/>
              </a:spcBef>
            </a:pPr>
            <a:r>
              <a:rPr lang="en-US" sz="1600" dirty="0" err="1" smtClean="0">
                <a:solidFill>
                  <a:srgbClr val="FFFFFF"/>
                </a:solidFill>
              </a:rPr>
              <a:t>Gunawardana</a:t>
            </a:r>
            <a:r>
              <a:rPr lang="en-US" sz="1600" dirty="0" smtClean="0">
                <a:solidFill>
                  <a:srgbClr val="FFFFFF"/>
                </a:solidFill>
              </a:rPr>
              <a:t> et al. (2005): 78.3%</a:t>
            </a:r>
          </a:p>
          <a:p>
            <a:pPr algn="r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Sung et al. (2007): 78.5%</a:t>
            </a:r>
          </a:p>
          <a:p>
            <a:pPr algn="r">
              <a:spcBef>
                <a:spcPts val="0"/>
              </a:spcBef>
            </a:pPr>
            <a:r>
              <a:rPr lang="en-US" sz="1600" dirty="0" err="1" smtClean="0">
                <a:solidFill>
                  <a:srgbClr val="FFFFFF"/>
                </a:solidFill>
              </a:rPr>
              <a:t>Petrov</a:t>
            </a:r>
            <a:r>
              <a:rPr lang="en-US" sz="1600" dirty="0" smtClean="0">
                <a:solidFill>
                  <a:srgbClr val="FFFFFF"/>
                </a:solidFill>
              </a:rPr>
              <a:t> et al. (2007): 78.6%</a:t>
            </a:r>
          </a:p>
          <a:p>
            <a:pPr algn="r">
              <a:spcBef>
                <a:spcPts val="0"/>
              </a:spcBef>
            </a:pPr>
            <a:r>
              <a:rPr lang="en-US" sz="1600" dirty="0" err="1" smtClean="0">
                <a:solidFill>
                  <a:srgbClr val="FFFFFF"/>
                </a:solidFill>
              </a:rPr>
              <a:t>Sha</a:t>
            </a:r>
            <a:r>
              <a:rPr lang="en-US" sz="1600" dirty="0" smtClean="0">
                <a:solidFill>
                  <a:srgbClr val="FFFFFF"/>
                </a:solidFill>
              </a:rPr>
              <a:t> and Saul (2006): 78.9%</a:t>
            </a:r>
          </a:p>
          <a:p>
            <a:pPr algn="r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</a:rPr>
              <a:t>Yu et al. (2009): 79.2%</a:t>
            </a:r>
          </a:p>
        </p:txBody>
      </p:sp>
      <p:pic>
        <p:nvPicPr>
          <p:cNvPr id="12" name="Picture 2" descr="C:\Users\ang\Desktop\segmentation.jpg"/>
          <p:cNvPicPr>
            <a:picLocks noChangeAspect="1" noChangeArrowheads="1"/>
          </p:cNvPicPr>
          <p:nvPr/>
        </p:nvPicPr>
        <p:blipFill>
          <a:blip r:embed="rId3" cstate="print"/>
          <a:srcRect t="94284"/>
          <a:stretch>
            <a:fillRect/>
          </a:stretch>
        </p:blipFill>
        <p:spPr bwMode="auto">
          <a:xfrm>
            <a:off x="1922055" y="2392065"/>
            <a:ext cx="5248276" cy="395826"/>
          </a:xfrm>
          <a:prstGeom prst="rect">
            <a:avLst/>
          </a:prstGeom>
          <a:noFill/>
        </p:spPr>
      </p:pic>
      <p:grpSp>
        <p:nvGrpSpPr>
          <p:cNvPr id="3" name="Group 14"/>
          <p:cNvGrpSpPr/>
          <p:nvPr/>
        </p:nvGrpSpPr>
        <p:grpSpPr>
          <a:xfrm>
            <a:off x="232235" y="817460"/>
            <a:ext cx="8771111" cy="1459390"/>
            <a:chOff x="616285" y="731520"/>
            <a:chExt cx="8243482" cy="1371600"/>
          </a:xfrm>
        </p:grpSpPr>
        <p:pic>
          <p:nvPicPr>
            <p:cNvPr id="2592770" name="Picture 2" descr="C:\Users\ang\Desktop\vrnn.pdf - Adobe Acrobat Pr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6285" y="731520"/>
              <a:ext cx="1945062" cy="1371600"/>
            </a:xfrm>
            <a:prstGeom prst="rect">
              <a:avLst/>
            </a:prstGeom>
            <a:noFill/>
          </p:spPr>
        </p:pic>
        <p:pic>
          <p:nvPicPr>
            <p:cNvPr id="2592772" name="Picture 4" descr="C:\Users\ang\Desktop\vrnn.pdf - Adobe Acrobat Pro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28560" y="731520"/>
              <a:ext cx="1945062" cy="1371600"/>
            </a:xfrm>
            <a:prstGeom prst="rect">
              <a:avLst/>
            </a:prstGeom>
            <a:noFill/>
          </p:spPr>
        </p:pic>
        <p:pic>
          <p:nvPicPr>
            <p:cNvPr id="2592773" name="Picture 5" descr="C:\Users\ang\Desktop\vrnn.pdf - Adobe Acrobat Pro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23128" y="731520"/>
              <a:ext cx="1945062" cy="1371600"/>
            </a:xfrm>
            <a:prstGeom prst="rect">
              <a:avLst/>
            </a:prstGeom>
            <a:noFill/>
          </p:spPr>
        </p:pic>
        <p:pic>
          <p:nvPicPr>
            <p:cNvPr id="2592774" name="Picture 6" descr="C:\Users\ang\Desktop\vrnn.pdf - Adobe Acrobat Pro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914705" y="731520"/>
              <a:ext cx="1945062" cy="1371600"/>
            </a:xfrm>
            <a:prstGeom prst="rect">
              <a:avLst/>
            </a:prstGeom>
            <a:noFill/>
          </p:spPr>
        </p:pic>
      </p:grpSp>
      <p:graphicFrame>
        <p:nvGraphicFramePr>
          <p:cNvPr id="1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2408334"/>
              </p:ext>
            </p:extLst>
          </p:nvPr>
        </p:nvGraphicFramePr>
        <p:xfrm>
          <a:off x="577880" y="3121760"/>
          <a:ext cx="7757810" cy="2966720"/>
        </p:xfrm>
        <a:graphic>
          <a:graphicData uri="http://schemas.openxmlformats.org/drawingml/2006/table">
            <a:tbl>
              <a:tblPr firstRow="1" bandRow="1"/>
              <a:tblGrid>
                <a:gridCol w="6183205"/>
                <a:gridCol w="1574605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Method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Accuracy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Pixel CRF</a:t>
                      </a:r>
                      <a:r>
                        <a:rPr lang="en-US" baseline="0" dirty="0" smtClean="0"/>
                        <a:t> (Gould et al., ICCV 2009)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mtClean="0"/>
                        <a:t>74.3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Classifier</a:t>
                      </a:r>
                      <a:r>
                        <a:rPr lang="en-US" baseline="0" dirty="0" smtClean="0"/>
                        <a:t> on </a:t>
                      </a:r>
                      <a:r>
                        <a:rPr lang="en-US" baseline="0" dirty="0" err="1" smtClean="0"/>
                        <a:t>superpixel</a:t>
                      </a:r>
                      <a:r>
                        <a:rPr lang="en-US" baseline="0" dirty="0" smtClean="0"/>
                        <a:t> features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75.9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Region-based energy</a:t>
                      </a:r>
                      <a:r>
                        <a:rPr lang="en-US" baseline="0" dirty="0" smtClean="0"/>
                        <a:t> (Gould et al., ICCV 2009)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76.4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Local </a:t>
                      </a:r>
                      <a:r>
                        <a:rPr lang="en-US" dirty="0" err="1" smtClean="0"/>
                        <a:t>labelling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Tighe</a:t>
                      </a:r>
                      <a:r>
                        <a:rPr lang="en-US" dirty="0" smtClean="0"/>
                        <a:t> &amp; </a:t>
                      </a:r>
                      <a:r>
                        <a:rPr lang="en-US" dirty="0" err="1" smtClean="0"/>
                        <a:t>Lazebnik</a:t>
                      </a:r>
                      <a:r>
                        <a:rPr lang="en-US" dirty="0" smtClean="0"/>
                        <a:t>, ECCV 2010)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76.9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err="1" smtClean="0"/>
                        <a:t>Superpixel</a:t>
                      </a:r>
                      <a:r>
                        <a:rPr lang="en-US" dirty="0" smtClean="0"/>
                        <a:t> MRF (</a:t>
                      </a:r>
                      <a:r>
                        <a:rPr lang="en-US" dirty="0" err="1" smtClean="0"/>
                        <a:t>Tighe</a:t>
                      </a:r>
                      <a:r>
                        <a:rPr lang="en-US" dirty="0" smtClean="0"/>
                        <a:t> &amp; </a:t>
                      </a:r>
                      <a:r>
                        <a:rPr lang="en-US" dirty="0" err="1" smtClean="0"/>
                        <a:t>Lazebnik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ECCV 2010)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77.5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mtClean="0"/>
                        <a:t>Simultaneous MRF </a:t>
                      </a:r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Tighe</a:t>
                      </a:r>
                      <a:r>
                        <a:rPr lang="en-US" dirty="0" smtClean="0"/>
                        <a:t> &amp; </a:t>
                      </a:r>
                      <a:r>
                        <a:rPr lang="en-US" dirty="0" err="1" smtClean="0"/>
                        <a:t>Lazebnik</a:t>
                      </a:r>
                      <a:r>
                        <a:rPr lang="en-US" dirty="0" smtClean="0"/>
                        <a:t>, ECCV 2010)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mtClean="0"/>
                        <a:t>77.5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Stanford  Feature learning (our</a:t>
                      </a:r>
                      <a:r>
                        <a:rPr lang="en-US" b="1" baseline="0" dirty="0" smtClean="0"/>
                        <a:t> method) 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b="1" dirty="0" smtClean="0"/>
                        <a:t>78.1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cxnSp>
        <p:nvCxnSpPr>
          <p:cNvPr id="13" name="Straight Arrow Connector 12"/>
          <p:cNvCxnSpPr/>
          <p:nvPr/>
        </p:nvCxnSpPr>
        <p:spPr bwMode="auto">
          <a:xfrm rot="10800000">
            <a:off x="8450905" y="5886920"/>
            <a:ext cx="460860" cy="1588"/>
          </a:xfrm>
          <a:prstGeom prst="straightConnector1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sm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4575"/>
            <a:ext cx="8229600" cy="4224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Multi-class Segmentation MSRC dataset: 21 Classes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rot="10800000">
            <a:off x="8220475" y="5848515"/>
            <a:ext cx="460860" cy="1588"/>
          </a:xfrm>
          <a:prstGeom prst="straightConnector1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sm"/>
          </a:ln>
          <a:effectLst/>
        </p:spPr>
      </p:cxnSp>
      <p:pic>
        <p:nvPicPr>
          <p:cNvPr id="313346" name="Picture 2" descr="D:\_studium\09-stanford\projects\deepVision\data\msrc\images\8_13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690" y="740650"/>
            <a:ext cx="1788627" cy="1190555"/>
          </a:xfrm>
          <a:prstGeom prst="rect">
            <a:avLst/>
          </a:prstGeom>
          <a:noFill/>
        </p:spPr>
      </p:pic>
      <p:pic>
        <p:nvPicPr>
          <p:cNvPr id="313347" name="Picture 3" descr="D:\_studium\09-stanford\projects\deepVision\data\msrc\images\9_12_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690" y="2046420"/>
            <a:ext cx="1788627" cy="1190555"/>
          </a:xfrm>
          <a:prstGeom prst="rect">
            <a:avLst/>
          </a:prstGeom>
          <a:noFill/>
        </p:spPr>
      </p:pic>
      <p:pic>
        <p:nvPicPr>
          <p:cNvPr id="313348" name="Picture 4" descr="D:\_studium\09-stanford\projects\deepVision\data\msrc\images\6_29_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61820" y="740650"/>
            <a:ext cx="1788627" cy="1190555"/>
          </a:xfrm>
          <a:prstGeom prst="rect">
            <a:avLst/>
          </a:prstGeom>
          <a:noFill/>
        </p:spPr>
      </p:pic>
      <p:pic>
        <p:nvPicPr>
          <p:cNvPr id="313349" name="Picture 5" descr="D:\_studium\09-stanford\projects\deepVision\data\msrc\images\10_3_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8380" y="740650"/>
            <a:ext cx="1788627" cy="1190555"/>
          </a:xfrm>
          <a:prstGeom prst="rect">
            <a:avLst/>
          </a:prstGeom>
          <a:noFill/>
        </p:spPr>
      </p:pic>
      <p:pic>
        <p:nvPicPr>
          <p:cNvPr id="313350" name="Picture 6" descr="D:\_studium\09-stanford\projects\deepVision\data\msrc\images\11_27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74940" y="740650"/>
            <a:ext cx="1788625" cy="1190554"/>
          </a:xfrm>
          <a:prstGeom prst="rect">
            <a:avLst/>
          </a:prstGeom>
          <a:noFill/>
        </p:spPr>
      </p:pic>
      <p:pic>
        <p:nvPicPr>
          <p:cNvPr id="313351" name="Picture 7" descr="D:\_studium\09-stanford\projects\deepVision\data\msrc\images\13_15_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0225" y="2046420"/>
            <a:ext cx="1766630" cy="1175913"/>
          </a:xfrm>
          <a:prstGeom prst="rect">
            <a:avLst/>
          </a:prstGeom>
          <a:noFill/>
        </p:spPr>
      </p:pic>
      <p:pic>
        <p:nvPicPr>
          <p:cNvPr id="313352" name="Picture 8" descr="D:\_studium\09-stanford\projects\deepVision\data\msrc\images\15_19_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56785" y="2046420"/>
            <a:ext cx="1766629" cy="1180953"/>
          </a:xfrm>
          <a:prstGeom prst="rect">
            <a:avLst/>
          </a:prstGeom>
          <a:noFill/>
        </p:spPr>
      </p:pic>
      <p:pic>
        <p:nvPicPr>
          <p:cNvPr id="313353" name="Picture 9" descr="D:\_studium\09-stanford\projects\deepVision\data\msrc\images\7_25_s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13345" y="2046420"/>
            <a:ext cx="1788628" cy="1190555"/>
          </a:xfrm>
          <a:prstGeom prst="rect">
            <a:avLst/>
          </a:prstGeom>
          <a:noFill/>
        </p:spPr>
      </p:pic>
      <p:graphicFrame>
        <p:nvGraphicFramePr>
          <p:cNvPr id="1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2408334"/>
              </p:ext>
            </p:extLst>
          </p:nvPr>
        </p:nvGraphicFramePr>
        <p:xfrm>
          <a:off x="577880" y="3777095"/>
          <a:ext cx="7527380" cy="2225040"/>
        </p:xfrm>
        <a:graphic>
          <a:graphicData uri="http://schemas.openxmlformats.org/drawingml/2006/table">
            <a:tbl>
              <a:tblPr firstRow="1" bandRow="1"/>
              <a:tblGrid>
                <a:gridCol w="6221610"/>
                <a:gridCol w="1305770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Methods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Accuracy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err="1" smtClean="0"/>
                        <a:t>TextonBoost</a:t>
                      </a:r>
                      <a:r>
                        <a:rPr lang="en-US" dirty="0" smtClean="0"/>
                        <a:t> (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Shotton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et al., ECCV 2006)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72.2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Framework over mean-shift patches (</a:t>
                      </a:r>
                      <a:r>
                        <a:rPr lang="en-US" dirty="0" smtClean="0"/>
                        <a:t>Yang et al.,</a:t>
                      </a:r>
                      <a:r>
                        <a:rPr lang="en-US" baseline="0" dirty="0" smtClean="0"/>
                        <a:t> CVPR 2007)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75.1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dirty="0" smtClean="0"/>
                        <a:t>Pixel CRF</a:t>
                      </a:r>
                      <a:r>
                        <a:rPr lang="en-US" baseline="0" dirty="0" smtClean="0"/>
                        <a:t> (Gould et al., ICCV 2009)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75.3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Region-based energy</a:t>
                      </a:r>
                      <a:r>
                        <a:rPr lang="en-US" baseline="0" dirty="0" smtClean="0"/>
                        <a:t> (Gould et al., </a:t>
                      </a:r>
                      <a:r>
                        <a:rPr lang="en-US" sz="1800" kern="1200" baseline="0" dirty="0" smtClean="0"/>
                        <a:t>IJCV </a:t>
                      </a:r>
                      <a:r>
                        <a:rPr lang="en-US" baseline="0" dirty="0" smtClean="0"/>
                        <a:t>2008)</a:t>
                      </a:r>
                      <a:endParaRPr lang="en-US" b="0" dirty="0" smtClean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76.5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Stanford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dirty="0" smtClean="0"/>
                        <a:t>Feature learning</a:t>
                      </a:r>
                      <a:r>
                        <a:rPr lang="en-US" b="1" baseline="0" dirty="0" smtClean="0"/>
                        <a:t> (out method) 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b="1" dirty="0" smtClean="0"/>
                        <a:t>76.7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Audio features</a:t>
            </a:r>
            <a:endParaRPr lang="en-US" dirty="0"/>
          </a:p>
        </p:txBody>
      </p:sp>
      <p:pic>
        <p:nvPicPr>
          <p:cNvPr id="30709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9257" y="3629404"/>
            <a:ext cx="2636873" cy="19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338084" y="572031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ZCR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3" descr="C:\Documents and Settings\hllee\Application Data\SSH\temp\speech_demo.png"/>
          <p:cNvPicPr>
            <a:picLocks noChangeAspect="1" noChangeArrowheads="1"/>
          </p:cNvPicPr>
          <p:nvPr/>
        </p:nvPicPr>
        <p:blipFill>
          <a:blip r:embed="rId4" cstate="print"/>
          <a:srcRect l="4583" r="4414" b="6925"/>
          <a:stretch>
            <a:fillRect/>
          </a:stretch>
        </p:blipFill>
        <p:spPr bwMode="auto">
          <a:xfrm>
            <a:off x="1222744" y="848866"/>
            <a:ext cx="3214352" cy="2000660"/>
          </a:xfrm>
          <a:prstGeom prst="rect">
            <a:avLst/>
          </a:prstGeom>
          <a:noFill/>
        </p:spPr>
      </p:pic>
      <p:pic>
        <p:nvPicPr>
          <p:cNvPr id="7" name="Picture 2" descr="C:\Documents and Settings\hllee\Desktop\htkpl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3749" y="789996"/>
            <a:ext cx="2775097" cy="206098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119422" y="2916865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Spectrogram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0176" y="2888511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MFCC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070979" name="Picture 3"/>
          <p:cNvPicPr>
            <a:picLocks noChangeAspect="1" noChangeArrowheads="1"/>
          </p:cNvPicPr>
          <p:nvPr/>
        </p:nvPicPr>
        <p:blipFill>
          <a:blip r:embed="rId6" cstate="print"/>
          <a:srcRect l="15751"/>
          <a:stretch>
            <a:fillRect/>
          </a:stretch>
        </p:blipFill>
        <p:spPr bwMode="auto">
          <a:xfrm>
            <a:off x="6283843" y="3561908"/>
            <a:ext cx="2477387" cy="209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095462" y="5691963"/>
            <a:ext cx="834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err="1" smtClean="0">
                <a:solidFill>
                  <a:srgbClr val="FFFFFF"/>
                </a:solidFill>
              </a:rPr>
              <a:t>Rolloff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07098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8459" y="3615070"/>
            <a:ext cx="2928150" cy="1973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304259" y="5663609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Flux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550" y="1931988"/>
            <a:ext cx="7772400" cy="2360612"/>
          </a:xfrm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rgbClr val="0070C0"/>
                </a:solidFill>
              </a:rPr>
              <a:t>Analysis of feature learning algorithms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55315" y="6155755"/>
            <a:ext cx="3630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    Andrew Coates   Honglak Lee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           </a:t>
            </a:r>
          </a:p>
          <a:p>
            <a:pPr algn="l"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8" name="Picture 9" descr="honglak"/>
          <p:cNvPicPr>
            <a:picLocks noChangeAspect="1" noChangeArrowheads="1"/>
          </p:cNvPicPr>
          <p:nvPr/>
        </p:nvPicPr>
        <p:blipFill>
          <a:blip r:embed="rId3" cstate="print"/>
          <a:srcRect l="11301" r="11301"/>
          <a:stretch>
            <a:fillRect/>
          </a:stretch>
        </p:blipFill>
        <p:spPr bwMode="auto">
          <a:xfrm>
            <a:off x="7644400" y="4657960"/>
            <a:ext cx="1190912" cy="1382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http://www.stanford.edu/~acoates/adam3.png"/>
          <p:cNvPicPr>
            <a:picLocks noChangeAspect="1" noChangeArrowheads="1"/>
          </p:cNvPicPr>
          <p:nvPr/>
        </p:nvPicPr>
        <p:blipFill>
          <a:blip r:embed="rId4" cstate="print"/>
          <a:srcRect l="9775" t="8804" r="21804" b="27811"/>
          <a:stretch>
            <a:fillRect/>
          </a:stretch>
        </p:blipFill>
        <p:spPr bwMode="auto">
          <a:xfrm>
            <a:off x="6013462" y="4638605"/>
            <a:ext cx="1073913" cy="1380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Learning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2235" y="1086295"/>
            <a:ext cx="8229600" cy="4915841"/>
          </a:xfrm>
        </p:spPr>
        <p:txBody>
          <a:bodyPr/>
          <a:lstStyle/>
          <a:p>
            <a:r>
              <a:rPr lang="en-US" sz="2000" b="0" dirty="0" smtClean="0"/>
              <a:t>Choices of learning algorithm:</a:t>
            </a:r>
          </a:p>
          <a:p>
            <a:pPr lvl="1"/>
            <a:r>
              <a:rPr lang="en-US" sz="2000" b="0" dirty="0" smtClean="0"/>
              <a:t>Memory based</a:t>
            </a:r>
          </a:p>
          <a:p>
            <a:pPr lvl="1"/>
            <a:r>
              <a:rPr lang="en-US" sz="2000" b="0" dirty="0" smtClean="0"/>
              <a:t>Winnow</a:t>
            </a:r>
          </a:p>
          <a:p>
            <a:pPr lvl="1"/>
            <a:r>
              <a:rPr lang="en-US" sz="2000" b="0" dirty="0" smtClean="0"/>
              <a:t>Perceptron</a:t>
            </a:r>
          </a:p>
          <a:p>
            <a:pPr lvl="1"/>
            <a:r>
              <a:rPr lang="en-US" sz="2000" b="0" dirty="0" smtClean="0"/>
              <a:t>Naïve Bayes</a:t>
            </a:r>
          </a:p>
          <a:p>
            <a:pPr lvl="1"/>
            <a:r>
              <a:rPr lang="en-US" sz="2000" b="0" dirty="0" smtClean="0"/>
              <a:t>SVM</a:t>
            </a:r>
          </a:p>
          <a:p>
            <a:pPr lvl="1"/>
            <a:r>
              <a:rPr lang="en-US" sz="2000" b="0" dirty="0" smtClean="0"/>
              <a:t>…. </a:t>
            </a:r>
          </a:p>
          <a:p>
            <a:r>
              <a:rPr lang="en-US" sz="2000" b="0" dirty="0" smtClean="0"/>
              <a:t>What matters the most? </a:t>
            </a:r>
          </a:p>
          <a:p>
            <a:pPr lvl="0">
              <a:buNone/>
            </a:pPr>
            <a:endParaRPr lang="en-US" sz="2000" b="0" dirty="0" smtClean="0">
              <a:solidFill>
                <a:srgbClr val="FFFFFF"/>
              </a:solidFill>
            </a:endParaRPr>
          </a:p>
          <a:p>
            <a:pPr lvl="1"/>
            <a:endParaRPr lang="en-US" sz="2000" b="0" dirty="0" smtClean="0"/>
          </a:p>
          <a:p>
            <a:pPr lvl="1"/>
            <a:endParaRPr lang="en-US" sz="2000" b="0" dirty="0" smtClean="0"/>
          </a:p>
        </p:txBody>
      </p:sp>
      <p:grpSp>
        <p:nvGrpSpPr>
          <p:cNvPr id="3" name="Group 9"/>
          <p:cNvGrpSpPr/>
          <p:nvPr/>
        </p:nvGrpSpPr>
        <p:grpSpPr>
          <a:xfrm>
            <a:off x="4341569" y="1047889"/>
            <a:ext cx="4753937" cy="4109335"/>
            <a:chOff x="4341570" y="1047890"/>
            <a:chExt cx="4531790" cy="3917310"/>
          </a:xfrm>
        </p:grpSpPr>
        <p:grpSp>
          <p:nvGrpSpPr>
            <p:cNvPr id="4" name="Group 3"/>
            <p:cNvGrpSpPr/>
            <p:nvPr/>
          </p:nvGrpSpPr>
          <p:grpSpPr>
            <a:xfrm>
              <a:off x="4341570" y="1047890"/>
              <a:ext cx="4531790" cy="3917310"/>
              <a:chOff x="2229295" y="894270"/>
              <a:chExt cx="4915840" cy="4416575"/>
            </a:xfrm>
          </p:grpSpPr>
          <p:pic>
            <p:nvPicPr>
              <p:cNvPr id="6" name="Picture 2" descr="C:\Users\ang\Desktop\Noname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229295" y="894270"/>
                <a:ext cx="4839030" cy="4131070"/>
              </a:xfrm>
              <a:prstGeom prst="rect">
                <a:avLst/>
              </a:prstGeom>
              <a:noFill/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5336627" y="5003068"/>
                <a:ext cx="18085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[</a:t>
                </a:r>
                <a:r>
                  <a:rPr lang="en-US" sz="1400" dirty="0" err="1" smtClean="0">
                    <a:solidFill>
                      <a:schemeClr val="bg1"/>
                    </a:solidFill>
                  </a:rPr>
                  <a:t>Banko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&amp; Brill, 2001]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062258" y="2182813"/>
              <a:ext cx="1481239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400" dirty="0" smtClean="0"/>
                <a:t>Training set size</a:t>
              </a:r>
              <a:endParaRPr lang="en-US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3749092" y="2649757"/>
              <a:ext cx="140910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400" dirty="0" smtClean="0"/>
                <a:t>     Accuracy     </a:t>
              </a:r>
              <a:endParaRPr lang="en-US" sz="1400" dirty="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1422790" y="5464465"/>
            <a:ext cx="67208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“It’s not who has the best algorithm that wins. It’s who has the most data.”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Receptive fields learned by several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17460"/>
            <a:ext cx="8229600" cy="4570412"/>
          </a:xfrm>
        </p:spPr>
        <p:txBody>
          <a:bodyPr/>
          <a:lstStyle/>
          <a:p>
            <a:pPr>
              <a:buNone/>
            </a:pPr>
            <a:r>
              <a:rPr lang="en-US" sz="2000" b="0" dirty="0" smtClean="0"/>
              <a:t>The primary goal of unsupervised feature learning: To discover Gabor functions. </a:t>
            </a:r>
          </a:p>
          <a:p>
            <a:endParaRPr lang="en-US" sz="2000" b="0" dirty="0" smtClean="0"/>
          </a:p>
          <a:p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</p:txBody>
      </p:sp>
      <p:pic>
        <p:nvPicPr>
          <p:cNvPr id="5" name="Picture 4" descr="autoWhite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3641" y="1700775"/>
            <a:ext cx="1838068" cy="1838068"/>
          </a:xfrm>
          <a:prstGeom prst="rect">
            <a:avLst/>
          </a:prstGeom>
        </p:spPr>
      </p:pic>
      <p:pic>
        <p:nvPicPr>
          <p:cNvPr id="6" name="Picture 5" descr="autoRaw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4028" y="1700775"/>
            <a:ext cx="1838068" cy="18380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4260" y="3538843"/>
            <a:ext cx="4113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Sparse auto-encoder (with and without whitening)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32306" y="3538843"/>
            <a:ext cx="3459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Sparse RBM (with and without whitening)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" name="Picture 9" descr="rbmWhite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2533" y="1700775"/>
            <a:ext cx="1838068" cy="1838068"/>
          </a:xfrm>
          <a:prstGeom prst="rect">
            <a:avLst/>
          </a:prstGeom>
        </p:spPr>
      </p:pic>
      <p:pic>
        <p:nvPicPr>
          <p:cNvPr id="11" name="Picture 10" descr="rbmRaw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2920" y="1700775"/>
            <a:ext cx="1838068" cy="18380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17600" y="5727928"/>
            <a:ext cx="3159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K-means (with and without whitening)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4" name="Picture 13" descr="kmeansWhite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4169" y="3889860"/>
            <a:ext cx="1838068" cy="1838068"/>
          </a:xfrm>
          <a:prstGeom prst="rect">
            <a:avLst/>
          </a:prstGeom>
        </p:spPr>
      </p:pic>
      <p:pic>
        <p:nvPicPr>
          <p:cNvPr id="15" name="Picture 14" descr="kmeansRaw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84556" y="3889860"/>
            <a:ext cx="1838068" cy="1838068"/>
          </a:xfrm>
          <a:prstGeom prst="rect">
            <a:avLst/>
          </a:prstGeom>
        </p:spPr>
      </p:pic>
      <p:pic>
        <p:nvPicPr>
          <p:cNvPr id="17" name="Picture 16" descr="gmmWhite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49206" y="3889860"/>
            <a:ext cx="1838068" cy="1838068"/>
          </a:xfrm>
          <a:prstGeom prst="rect">
            <a:avLst/>
          </a:prstGeom>
        </p:spPr>
      </p:pic>
      <p:pic>
        <p:nvPicPr>
          <p:cNvPr id="18" name="Picture 17" descr="gmmRaw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59593" y="3889860"/>
            <a:ext cx="1838068" cy="183806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72000" y="5727928"/>
            <a:ext cx="4373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Gaussian mixture model (with and without whitening)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of single-layer networks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4260" y="855864"/>
            <a:ext cx="8229600" cy="5722345"/>
          </a:xfrm>
        </p:spPr>
        <p:txBody>
          <a:bodyPr/>
          <a:lstStyle/>
          <a:p>
            <a:r>
              <a:rPr lang="en-US" sz="2000" b="0" dirty="0" smtClean="0"/>
              <a:t>Many components in feature learning system:</a:t>
            </a:r>
          </a:p>
          <a:p>
            <a:pPr lvl="1"/>
            <a:r>
              <a:rPr lang="en-US" sz="2000" b="0" dirty="0" smtClean="0"/>
              <a:t>Pre-processing steps (e.g., whitening)</a:t>
            </a:r>
          </a:p>
          <a:p>
            <a:pPr lvl="1"/>
            <a:r>
              <a:rPr lang="en-US" sz="2000" b="0" dirty="0" smtClean="0"/>
              <a:t>Network architecture (depth, number of features)</a:t>
            </a:r>
          </a:p>
          <a:p>
            <a:pPr lvl="1"/>
            <a:r>
              <a:rPr lang="en-US" sz="2000" b="0" dirty="0" smtClean="0"/>
              <a:t>Unsupervised training algorithm</a:t>
            </a:r>
          </a:p>
          <a:p>
            <a:pPr lvl="1"/>
            <a:r>
              <a:rPr lang="en-US" sz="2000" b="0" dirty="0" smtClean="0"/>
              <a:t>Inference / feature extraction</a:t>
            </a:r>
          </a:p>
          <a:p>
            <a:pPr lvl="1"/>
            <a:r>
              <a:rPr lang="en-US" sz="2000" b="0" dirty="0" smtClean="0"/>
              <a:t>Pooling strategies</a:t>
            </a:r>
          </a:p>
          <a:p>
            <a:r>
              <a:rPr lang="en-US" sz="2000" b="0" dirty="0" smtClean="0"/>
              <a:t>Which matters most?</a:t>
            </a:r>
          </a:p>
          <a:p>
            <a:pPr lvl="1"/>
            <a:r>
              <a:rPr lang="en-US" sz="2000" b="0" dirty="0" smtClean="0"/>
              <a:t>Much emphasis on new models + new algorithms.  Is this the right focus?</a:t>
            </a:r>
          </a:p>
          <a:p>
            <a:pPr lvl="1"/>
            <a:r>
              <a:rPr lang="en-US" sz="2000" b="0" dirty="0" smtClean="0"/>
              <a:t>Many algorithms hindered by large number of parameters to tune.</a:t>
            </a:r>
          </a:p>
          <a:p>
            <a:pPr lvl="1"/>
            <a:endParaRPr lang="en-US" sz="2000" b="0" dirty="0" smtClean="0"/>
          </a:p>
          <a:p>
            <a:pPr lvl="1"/>
            <a:r>
              <a:rPr lang="en-US" sz="2000" b="0" dirty="0" smtClean="0"/>
              <a:t>Simple algorithm + carefully chosen architecture = </a:t>
            </a:r>
            <a:r>
              <a:rPr lang="en-US" sz="2000" b="0" i="1" dirty="0" smtClean="0"/>
              <a:t>state-of-the-art</a:t>
            </a:r>
            <a:r>
              <a:rPr lang="en-US" sz="2000" b="0" dirty="0" smtClean="0"/>
              <a:t>.</a:t>
            </a:r>
          </a:p>
          <a:p>
            <a:pPr lvl="1"/>
            <a:r>
              <a:rPr lang="en-US" sz="2000" b="0" dirty="0" smtClean="0"/>
              <a:t>Unsupervised learning algorithm may not be most important part.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Feature Learning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4260" y="855864"/>
            <a:ext cx="8229600" cy="5722345"/>
          </a:xfrm>
        </p:spPr>
        <p:txBody>
          <a:bodyPr/>
          <a:lstStyle/>
          <a:p>
            <a:r>
              <a:rPr lang="en-US" sz="2400" b="0" dirty="0" smtClean="0"/>
              <a:t>Many choices in feature learning algorithms;</a:t>
            </a:r>
          </a:p>
          <a:p>
            <a:pPr lvl="1"/>
            <a:r>
              <a:rPr lang="en-US" sz="2400" b="0" dirty="0" smtClean="0"/>
              <a:t>Sparse coding, RBM, autoencoder, etc. </a:t>
            </a:r>
          </a:p>
          <a:p>
            <a:pPr lvl="1"/>
            <a:r>
              <a:rPr lang="en-US" sz="2400" b="0" dirty="0" smtClean="0"/>
              <a:t>Pre-processing steps (whitening)</a:t>
            </a:r>
          </a:p>
          <a:p>
            <a:pPr lvl="1"/>
            <a:r>
              <a:rPr lang="en-US" sz="2400" b="0" dirty="0" smtClean="0"/>
              <a:t>Number of features learned </a:t>
            </a:r>
          </a:p>
          <a:p>
            <a:pPr lvl="1"/>
            <a:r>
              <a:rPr lang="en-US" sz="2400" b="0" dirty="0" smtClean="0"/>
              <a:t>Various hyperparameters. </a:t>
            </a:r>
          </a:p>
          <a:p>
            <a:r>
              <a:rPr lang="en-US" sz="2400" b="0" dirty="0" smtClean="0"/>
              <a:t>What matters the most? </a:t>
            </a:r>
          </a:p>
          <a:p>
            <a:pPr lvl="0">
              <a:buNone/>
            </a:pPr>
            <a:endParaRPr lang="en-US" sz="2400" b="0" dirty="0" smtClean="0">
              <a:solidFill>
                <a:srgbClr val="FFFFFF"/>
              </a:solidFill>
            </a:endParaRPr>
          </a:p>
          <a:p>
            <a:pPr lvl="1"/>
            <a:endParaRPr lang="en-US" sz="2400" b="0" dirty="0" smtClean="0"/>
          </a:p>
          <a:p>
            <a:pPr lvl="1"/>
            <a:endParaRPr lang="en-US" sz="2400" b="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feature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17460"/>
            <a:ext cx="8229600" cy="4570412"/>
          </a:xfrm>
        </p:spPr>
        <p:txBody>
          <a:bodyPr/>
          <a:lstStyle/>
          <a:p>
            <a:pPr>
              <a:buNone/>
            </a:pPr>
            <a:r>
              <a:rPr lang="en-US" sz="2000" b="0" dirty="0" smtClean="0"/>
              <a:t>Most algorithms learn Gabor-like edge detectors. </a:t>
            </a:r>
          </a:p>
        </p:txBody>
      </p:sp>
      <p:pic>
        <p:nvPicPr>
          <p:cNvPr id="5" name="Picture 4" descr="autoWhite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4510" y="1585560"/>
            <a:ext cx="4454980" cy="44549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69380" y="6117350"/>
            <a:ext cx="3062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Sparse auto-encoder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feature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17460"/>
            <a:ext cx="8229600" cy="614480"/>
          </a:xfrm>
        </p:spPr>
        <p:txBody>
          <a:bodyPr/>
          <a:lstStyle/>
          <a:p>
            <a:pPr>
              <a:buNone/>
            </a:pPr>
            <a:r>
              <a:rPr lang="en-US" sz="2000" b="0" dirty="0" smtClean="0"/>
              <a:t>Weights learned with and without whitening. </a:t>
            </a:r>
          </a:p>
          <a:p>
            <a:endParaRPr lang="en-US" sz="2000" b="0" dirty="0" smtClean="0"/>
          </a:p>
          <a:p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</p:txBody>
      </p:sp>
      <p:grpSp>
        <p:nvGrpSpPr>
          <p:cNvPr id="4" name="Group 27"/>
          <p:cNvGrpSpPr/>
          <p:nvPr/>
        </p:nvGrpSpPr>
        <p:grpSpPr>
          <a:xfrm>
            <a:off x="563641" y="1470345"/>
            <a:ext cx="3848455" cy="2412424"/>
            <a:chOff x="563641" y="1585560"/>
            <a:chExt cx="3848455" cy="2412424"/>
          </a:xfrm>
        </p:grpSpPr>
        <p:pic>
          <p:nvPicPr>
            <p:cNvPr id="5" name="Picture 4" descr="autoWhite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3641" y="1815990"/>
              <a:ext cx="1838068" cy="1838068"/>
            </a:xfrm>
            <a:prstGeom prst="rect">
              <a:avLst/>
            </a:prstGeom>
          </p:spPr>
        </p:pic>
        <p:pic>
          <p:nvPicPr>
            <p:cNvPr id="6" name="Picture 5" descr="autoRaw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74028" y="1815990"/>
              <a:ext cx="1838068" cy="183806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453780" y="3659430"/>
              <a:ext cx="21002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Sparse auto-encoder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51564" y="1585560"/>
              <a:ext cx="90922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with whitening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52932" y="1585560"/>
              <a:ext cx="106952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without whitening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28"/>
          <p:cNvGrpSpPr/>
          <p:nvPr/>
        </p:nvGrpSpPr>
        <p:grpSpPr>
          <a:xfrm>
            <a:off x="4862533" y="1470345"/>
            <a:ext cx="3848455" cy="2412424"/>
            <a:chOff x="4862533" y="1585560"/>
            <a:chExt cx="3848455" cy="2412424"/>
          </a:xfrm>
        </p:grpSpPr>
        <p:sp>
          <p:nvSpPr>
            <p:cNvPr id="9" name="TextBox 8"/>
            <p:cNvSpPr txBox="1"/>
            <p:nvPr/>
          </p:nvSpPr>
          <p:spPr>
            <a:xfrm>
              <a:off x="6112074" y="3659430"/>
              <a:ext cx="13468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Sparse RBM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10" name="Picture 9" descr="rbmWhite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62533" y="1815990"/>
              <a:ext cx="1838068" cy="1838068"/>
            </a:xfrm>
            <a:prstGeom prst="rect">
              <a:avLst/>
            </a:prstGeom>
          </p:spPr>
        </p:pic>
        <p:pic>
          <p:nvPicPr>
            <p:cNvPr id="11" name="Picture 10" descr="rbmRaw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72920" y="1815990"/>
              <a:ext cx="1838068" cy="183806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340100" y="1585560"/>
              <a:ext cx="90922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with whitening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183540" y="1585560"/>
              <a:ext cx="106952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without whitening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30"/>
          <p:cNvGrpSpPr/>
          <p:nvPr/>
        </p:nvGrpSpPr>
        <p:grpSpPr>
          <a:xfrm>
            <a:off x="577880" y="3966365"/>
            <a:ext cx="3848455" cy="2412192"/>
            <a:chOff x="577880" y="4081580"/>
            <a:chExt cx="3848455" cy="2412192"/>
          </a:xfrm>
        </p:grpSpPr>
        <p:sp>
          <p:nvSpPr>
            <p:cNvPr id="13" name="TextBox 12"/>
            <p:cNvSpPr txBox="1"/>
            <p:nvPr/>
          </p:nvSpPr>
          <p:spPr>
            <a:xfrm>
              <a:off x="1998529" y="6155218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K-means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14" name="Picture 13" descr="kmeansWhite2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880" y="4317150"/>
              <a:ext cx="1838068" cy="1838068"/>
            </a:xfrm>
            <a:prstGeom prst="rect">
              <a:avLst/>
            </a:prstGeom>
          </p:spPr>
        </p:pic>
        <p:pic>
          <p:nvPicPr>
            <p:cNvPr id="15" name="Picture 14" descr="kmeansRaw2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88267" y="4317150"/>
              <a:ext cx="1838068" cy="183806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77145" y="4081580"/>
              <a:ext cx="90922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with whitening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878513" y="4081580"/>
              <a:ext cx="106952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without whitening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9"/>
          <p:cNvGrpSpPr/>
          <p:nvPr/>
        </p:nvGrpSpPr>
        <p:grpSpPr>
          <a:xfrm>
            <a:off x="4852917" y="3966365"/>
            <a:ext cx="3848455" cy="2412192"/>
            <a:chOff x="4852917" y="4081580"/>
            <a:chExt cx="3848455" cy="2412192"/>
          </a:xfrm>
        </p:grpSpPr>
        <p:pic>
          <p:nvPicPr>
            <p:cNvPr id="17" name="Picture 16" descr="gmmWhite2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52917" y="4317150"/>
              <a:ext cx="1838068" cy="1838068"/>
            </a:xfrm>
            <a:prstGeom prst="rect">
              <a:avLst/>
            </a:prstGeom>
          </p:spPr>
        </p:pic>
        <p:pic>
          <p:nvPicPr>
            <p:cNvPr id="18" name="Picture 17" descr="gmmRaw2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63304" y="4317150"/>
              <a:ext cx="1838068" cy="183806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563962" y="6155218"/>
              <a:ext cx="23968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Gaussian mixture model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78505" y="4081580"/>
              <a:ext cx="90922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with whitening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179873" y="4081580"/>
              <a:ext cx="106952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without whitening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and classification accuracy (CIFAR-10)</a:t>
            </a:r>
            <a:endParaRPr lang="en-US" dirty="0"/>
          </a:p>
        </p:txBody>
      </p:sp>
      <p:pic>
        <p:nvPicPr>
          <p:cNvPr id="6" name="Picture 5" descr="whiteningcv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4689" y="702244"/>
            <a:ext cx="7937031" cy="5952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NLP features</a:t>
            </a:r>
            <a:endParaRPr lang="en-US" dirty="0"/>
          </a:p>
        </p:txBody>
      </p:sp>
      <p:pic>
        <p:nvPicPr>
          <p:cNvPr id="2058242" name="Picture 2" descr="http://www.cse.unsw.edu.au/~billw/cs9414/notes/nlp/seminterp/seminterp2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640" y="855865"/>
            <a:ext cx="2765160" cy="2297523"/>
          </a:xfrm>
          <a:prstGeom prst="rect">
            <a:avLst/>
          </a:prstGeom>
          <a:noFill/>
        </p:spPr>
      </p:pic>
      <p:pic>
        <p:nvPicPr>
          <p:cNvPr id="2058244" name="Picture 4" descr="http://www.dcs.shef.ac.uk/~hamish/IE/ne.jpg"/>
          <p:cNvPicPr>
            <a:picLocks noChangeAspect="1" noChangeArrowheads="1"/>
          </p:cNvPicPr>
          <p:nvPr/>
        </p:nvPicPr>
        <p:blipFill>
          <a:blip r:embed="rId4" cstate="print"/>
          <a:srcRect l="1031" t="6250" r="19559" b="17187"/>
          <a:stretch>
            <a:fillRect/>
          </a:stretch>
        </p:blipFill>
        <p:spPr bwMode="auto">
          <a:xfrm>
            <a:off x="3227825" y="1047890"/>
            <a:ext cx="2957185" cy="1881845"/>
          </a:xfrm>
          <a:prstGeom prst="rect">
            <a:avLst/>
          </a:prstGeom>
          <a:noFill/>
        </p:spPr>
      </p:pic>
      <p:pic>
        <p:nvPicPr>
          <p:cNvPr id="2058246" name="Picture 6" descr="http://tractorfeed.com/strictlyspeaking/wp-content/uploads/2008/11/anaphora0021.jpg"/>
          <p:cNvPicPr>
            <a:picLocks noChangeAspect="1" noChangeArrowheads="1"/>
          </p:cNvPicPr>
          <p:nvPr/>
        </p:nvPicPr>
        <p:blipFill>
          <a:blip r:embed="rId5" cstate="print"/>
          <a:srcRect t="20625" r="11800" b="22150"/>
          <a:stretch>
            <a:fillRect/>
          </a:stretch>
        </p:blipFill>
        <p:spPr bwMode="auto">
          <a:xfrm>
            <a:off x="78615" y="4197100"/>
            <a:ext cx="3341235" cy="162586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23525" y="3198570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Parser features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48363" y="3052833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Named entity recognition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58248" name="Picture 8" descr="http://snowball.tartarus.org/algorithms/lovins/porter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7034" y="790574"/>
            <a:ext cx="2766965" cy="220319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068325" y="3083355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Stemming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58250" name="Picture 10" descr="http://www.ling.helsinki.fi/kit/2008s/clt231/nltk-0.9.5/doc/en/tree_images/ch03-tree-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571330" y="2238445"/>
            <a:ext cx="2381250" cy="1628776"/>
          </a:xfrm>
          <a:prstGeom prst="rect">
            <a:avLst/>
          </a:prstGeom>
          <a:noFill/>
        </p:spPr>
      </p:pic>
      <p:pic>
        <p:nvPicPr>
          <p:cNvPr id="2058252" name="Picture 12" descr="http://www.cs.cmu.edu/~tom/10601_sp08/hw/hmm.png"/>
          <p:cNvPicPr>
            <a:picLocks noChangeAspect="1" noChangeArrowheads="1"/>
          </p:cNvPicPr>
          <p:nvPr/>
        </p:nvPicPr>
        <p:blipFill>
          <a:blip r:embed="rId8" cstate="print"/>
          <a:srcRect t="10101" b="15152"/>
          <a:stretch>
            <a:fillRect/>
          </a:stretch>
        </p:blipFill>
        <p:spPr bwMode="auto">
          <a:xfrm>
            <a:off x="3611875" y="4197100"/>
            <a:ext cx="2534730" cy="142098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149545" y="573330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Part of speech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53955" y="5848515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Anaphora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3" name="Group 16"/>
          <p:cNvGrpSpPr/>
          <p:nvPr/>
        </p:nvGrpSpPr>
        <p:grpSpPr>
          <a:xfrm>
            <a:off x="6530655" y="3889860"/>
            <a:ext cx="2527094" cy="2481607"/>
            <a:chOff x="6607465" y="3889860"/>
            <a:chExt cx="2527094" cy="2481607"/>
          </a:xfrm>
        </p:grpSpPr>
        <p:pic>
          <p:nvPicPr>
            <p:cNvPr id="2058254" name="Picture 14" descr="http://www.cs.princeton.edu/courses/archive/spr07/cos226/assignments/wordnet-fig1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607465" y="3889860"/>
              <a:ext cx="2441118" cy="2073870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6722680" y="6002135"/>
              <a:ext cx="24118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</a:rPr>
                <a:t>Ontologies (WordNet)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499600" y="3275380"/>
            <a:ext cx="6221610" cy="193899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rgbClr val="FFC000"/>
                </a:solidFill>
              </a:rPr>
              <a:t>Coming up with features is difficult, time-consuming, requires expert knowledge.  </a:t>
            </a:r>
          </a:p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rgbClr val="FFC000"/>
                </a:solidFill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rgbClr val="FFC000"/>
                </a:solidFill>
              </a:rPr>
              <a:t>“Applied machine learning” is basically feature engineering.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representations</a:t>
            </a:r>
            <a:endParaRPr lang="en-US" dirty="0"/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979778" y="2822882"/>
            <a:ext cx="1451520" cy="622145"/>
          </a:xfrm>
          <a:prstGeom prst="roundRect">
            <a:avLst>
              <a:gd name="adj" fmla="val 23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algn="ctr" defTabSz="407399" eaLnBrk="1">
              <a:lnSpc>
                <a:spcPct val="93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Input</a:t>
            </a: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6463747" y="272718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algn="ctr" defTabSz="407399" eaLnBrk="1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Learning</a:t>
            </a:r>
          </a:p>
          <a:p>
            <a:pPr algn="ctr" defTabSz="407399" eaLnBrk="1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2200" dirty="0" smtClean="0">
                <a:solidFill>
                  <a:srgbClr val="000000"/>
                </a:solidFill>
                <a:latin typeface="Arial" charset="0"/>
              </a:rPr>
              <a:t>algorithm</a:t>
            </a: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3713606" y="2729273"/>
            <a:ext cx="1625521" cy="829527"/>
          </a:xfrm>
          <a:prstGeom prst="roundRect">
            <a:avLst>
              <a:gd name="adj" fmla="val 171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15" tIns="40807" rIns="81615" bIns="40807" anchor="ctr" anchorCtr="1"/>
          <a:lstStyle/>
          <a:p>
            <a:pPr algn="ctr" defTabSz="407399" eaLnBrk="1">
              <a:lnSpc>
                <a:spcPct val="93000"/>
              </a:lnSpc>
              <a:buClr>
                <a:srgbClr val="000000"/>
              </a:buClr>
              <a:buSzPct val="45000"/>
              <a:tabLst>
                <a:tab pos="656446" algn="l"/>
                <a:tab pos="1312888" algn="l"/>
              </a:tabLst>
            </a:pPr>
            <a:r>
              <a:rPr lang="en-GB" sz="1600" dirty="0" smtClean="0">
                <a:solidFill>
                  <a:srgbClr val="000000"/>
                </a:solidFill>
                <a:latin typeface="Arial" charset="0"/>
              </a:rPr>
              <a:t>Feature Representation</a:t>
            </a:r>
          </a:p>
        </p:txBody>
      </p:sp>
      <p:cxnSp>
        <p:nvCxnSpPr>
          <p:cNvPr id="12" name="AutoShape 26"/>
          <p:cNvCxnSpPr>
            <a:cxnSpLocks noChangeShapeType="1"/>
            <a:stCxn id="9" idx="3"/>
            <a:endCxn id="11" idx="1"/>
          </p:cNvCxnSpPr>
          <p:nvPr/>
        </p:nvCxnSpPr>
        <p:spPr bwMode="auto">
          <a:xfrm>
            <a:off x="2431298" y="3133955"/>
            <a:ext cx="1282308" cy="10082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cxnSp>
        <p:nvCxnSpPr>
          <p:cNvPr id="13" name="AutoShape 26"/>
          <p:cNvCxnSpPr>
            <a:cxnSpLocks noChangeShapeType="1"/>
            <a:stCxn id="11" idx="3"/>
            <a:endCxn id="10" idx="1"/>
          </p:cNvCxnSpPr>
          <p:nvPr/>
        </p:nvCxnSpPr>
        <p:spPr bwMode="auto">
          <a:xfrm flipV="1">
            <a:off x="5339127" y="3141944"/>
            <a:ext cx="1124620" cy="2093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  <a:effectLst/>
        </p:spPr>
      </p:cxnSp>
      <p:sp>
        <p:nvSpPr>
          <p:cNvPr id="15" name="Oval 14"/>
          <p:cNvSpPr/>
          <p:nvPr/>
        </p:nvSpPr>
        <p:spPr bwMode="auto">
          <a:xfrm>
            <a:off x="3352770" y="2624007"/>
            <a:ext cx="2317898" cy="104199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“one learning algorithm” hypothesis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91338" y="6184245"/>
            <a:ext cx="12105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>
              <a:spcBef>
                <a:spcPct val="0"/>
              </a:spcBef>
              <a:spcAft>
                <a:spcPts val="0"/>
              </a:spcAft>
            </a:pPr>
            <a:r>
              <a:rPr lang="en-US" sz="1050" dirty="0" smtClean="0">
                <a:solidFill>
                  <a:srgbClr val="53D8FF"/>
                </a:solidFill>
                <a:latin typeface="Arial" pitchFamily="34" charset="0"/>
              </a:rPr>
              <a:t>[Roe et al., 1992]</a:t>
            </a:r>
            <a:endParaRPr lang="en-US" sz="1050" dirty="0">
              <a:solidFill>
                <a:srgbClr val="53D8FF"/>
              </a:solidFill>
              <a:latin typeface="Arial" pitchFamily="34" charset="0"/>
            </a:endParaRPr>
          </a:p>
        </p:txBody>
      </p:sp>
      <p:pic>
        <p:nvPicPr>
          <p:cNvPr id="27" name="Picture 1" descr="C:\Users\ang\Desktop\Brodmann_41_4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8509" y="1846973"/>
            <a:ext cx="3336132" cy="2297884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4166865" y="4455159"/>
            <a:ext cx="3757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Auditory cortex learns to see</a:t>
            </a:r>
          </a:p>
          <a:p>
            <a:pPr algn="l">
              <a:spcBef>
                <a:spcPct val="0"/>
              </a:spcBef>
            </a:pPr>
            <a:endParaRPr lang="en-US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04022" y="3642249"/>
            <a:ext cx="2086902" cy="308637"/>
          </a:xfrm>
          <a:prstGeom prst="rect">
            <a:avLst/>
          </a:prstGeom>
          <a:solidFill>
            <a:srgbClr val="53D8FF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 anchorCtr="1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Auditory Cortex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V="1">
            <a:off x="3094074" y="3295672"/>
            <a:ext cx="2637144" cy="393826"/>
          </a:xfrm>
          <a:prstGeom prst="straightConnector1">
            <a:avLst/>
          </a:prstGeom>
          <a:noFill/>
          <a:ln w="57150" cap="flat" cmpd="sng" algn="ctr">
            <a:solidFill>
              <a:srgbClr val="53D8FF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1" name="Group 46"/>
          <p:cNvGrpSpPr>
            <a:grpSpLocks/>
          </p:cNvGrpSpPr>
          <p:nvPr/>
        </p:nvGrpSpPr>
        <p:grpSpPr bwMode="auto">
          <a:xfrm>
            <a:off x="4473763" y="3347985"/>
            <a:ext cx="276222" cy="276222"/>
            <a:chOff x="0" y="2153"/>
            <a:chExt cx="571" cy="574"/>
          </a:xfrm>
        </p:grpSpPr>
        <p:sp>
          <p:nvSpPr>
            <p:cNvPr id="32" name="Line 47"/>
            <p:cNvSpPr>
              <a:spLocks noChangeShapeType="1"/>
            </p:cNvSpPr>
            <p:nvPr/>
          </p:nvSpPr>
          <p:spPr bwMode="auto">
            <a:xfrm>
              <a:off x="0" y="2153"/>
              <a:ext cx="571" cy="57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3" name="Line 48"/>
            <p:cNvSpPr>
              <a:spLocks noChangeShapeType="1"/>
            </p:cNvSpPr>
            <p:nvPr/>
          </p:nvSpPr>
          <p:spPr bwMode="auto">
            <a:xfrm flipV="1">
              <a:off x="0" y="2153"/>
              <a:ext cx="571" cy="57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435395" y="1908535"/>
            <a:ext cx="4295823" cy="1208596"/>
            <a:chOff x="1435395" y="1908535"/>
            <a:chExt cx="4295823" cy="1208596"/>
          </a:xfrm>
        </p:grpSpPr>
        <p:cxnSp>
          <p:nvCxnSpPr>
            <p:cNvPr id="35" name="Straight Arrow Connector 34"/>
            <p:cNvCxnSpPr/>
            <p:nvPr/>
          </p:nvCxnSpPr>
          <p:spPr bwMode="auto">
            <a:xfrm>
              <a:off x="3424238" y="2574925"/>
              <a:ext cx="2306980" cy="542206"/>
            </a:xfrm>
            <a:prstGeom prst="straightConnector1">
              <a:avLst/>
            </a:prstGeom>
            <a:noFill/>
            <a:ln w="57150" cap="flat" cmpd="sng" algn="ctr">
              <a:solidFill>
                <a:srgbClr val="C52B87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36" name="Picture 35" descr="Ey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5395" y="1908535"/>
              <a:ext cx="1980812" cy="985756"/>
            </a:xfrm>
            <a:prstGeom prst="rect">
              <a:avLst/>
            </a:prstGeom>
          </p:spPr>
        </p:pic>
      </p:grpSp>
      <p:pic>
        <p:nvPicPr>
          <p:cNvPr id="37" name="Picture 36" descr="Ea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86086" y="3244519"/>
            <a:ext cx="963108" cy="157638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“one learning algorithm” hypothesis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968520" y="6184245"/>
            <a:ext cx="143340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auto">
              <a:spcBef>
                <a:spcPct val="0"/>
              </a:spcBef>
              <a:spcAft>
                <a:spcPts val="0"/>
              </a:spcAft>
            </a:pPr>
            <a:r>
              <a:rPr lang="en-US" sz="1050" dirty="0" smtClean="0">
                <a:solidFill>
                  <a:srgbClr val="53D8FF"/>
                </a:solidFill>
                <a:latin typeface="Arial" pitchFamily="34" charset="0"/>
              </a:rPr>
              <a:t>[</a:t>
            </a:r>
            <a:r>
              <a:rPr lang="en-US" sz="1050" dirty="0" err="1" smtClean="0">
                <a:solidFill>
                  <a:srgbClr val="53D8FF"/>
                </a:solidFill>
                <a:latin typeface="Arial" pitchFamily="34" charset="0"/>
              </a:rPr>
              <a:t>Metin</a:t>
            </a:r>
            <a:r>
              <a:rPr lang="en-US" sz="1050" dirty="0" smtClean="0">
                <a:solidFill>
                  <a:srgbClr val="53D8FF"/>
                </a:solidFill>
                <a:latin typeface="Arial" pitchFamily="34" charset="0"/>
              </a:rPr>
              <a:t> &amp; Frost, 1989]</a:t>
            </a:r>
            <a:endParaRPr lang="en-US" sz="1050" dirty="0">
              <a:solidFill>
                <a:srgbClr val="53D8FF"/>
              </a:solidFill>
              <a:latin typeface="Arial" pitchFamily="34" charset="0"/>
            </a:endParaRPr>
          </a:p>
        </p:txBody>
      </p:sp>
      <p:pic>
        <p:nvPicPr>
          <p:cNvPr id="49" name="Picture 2" descr="http://pubpages.unh.edu/~cjy67/Images/hand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818167" y="3243049"/>
            <a:ext cx="1424763" cy="145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http://upload.wikimedia.org/wikipedia/commons/6/66/Postcentral_gyru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378" y="1850063"/>
            <a:ext cx="3340660" cy="229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" name="Straight Arrow Connector 50"/>
          <p:cNvCxnSpPr/>
          <p:nvPr/>
        </p:nvCxnSpPr>
        <p:spPr bwMode="auto">
          <a:xfrm flipV="1">
            <a:off x="3094074" y="2691442"/>
            <a:ext cx="2497634" cy="998056"/>
          </a:xfrm>
          <a:prstGeom prst="straightConnector1">
            <a:avLst/>
          </a:prstGeom>
          <a:noFill/>
          <a:ln w="57150" cap="flat" cmpd="sng" algn="ctr">
            <a:solidFill>
              <a:srgbClr val="53D8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2" name="TextBox 51"/>
          <p:cNvSpPr txBox="1"/>
          <p:nvPr/>
        </p:nvSpPr>
        <p:spPr>
          <a:xfrm>
            <a:off x="3677747" y="4455159"/>
            <a:ext cx="4317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Somatosensory cortex learns to see</a:t>
            </a:r>
          </a:p>
          <a:p>
            <a:pPr algn="l">
              <a:spcBef>
                <a:spcPct val="0"/>
              </a:spcBef>
            </a:pPr>
            <a:endParaRPr lang="en-US" dirty="0" smtClean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53" name="Group 46"/>
          <p:cNvGrpSpPr>
            <a:grpSpLocks/>
          </p:cNvGrpSpPr>
          <p:nvPr/>
        </p:nvGrpSpPr>
        <p:grpSpPr bwMode="auto">
          <a:xfrm>
            <a:off x="4197541" y="3052359"/>
            <a:ext cx="276222" cy="276222"/>
            <a:chOff x="0" y="2153"/>
            <a:chExt cx="571" cy="574"/>
          </a:xfrm>
        </p:grpSpPr>
        <p:sp>
          <p:nvSpPr>
            <p:cNvPr id="54" name="Line 47"/>
            <p:cNvSpPr>
              <a:spLocks noChangeShapeType="1"/>
            </p:cNvSpPr>
            <p:nvPr/>
          </p:nvSpPr>
          <p:spPr bwMode="auto">
            <a:xfrm>
              <a:off x="0" y="2153"/>
              <a:ext cx="571" cy="57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5" name="Line 48"/>
            <p:cNvSpPr>
              <a:spLocks noChangeShapeType="1"/>
            </p:cNvSpPr>
            <p:nvPr/>
          </p:nvSpPr>
          <p:spPr bwMode="auto">
            <a:xfrm flipV="1">
              <a:off x="0" y="2153"/>
              <a:ext cx="571" cy="57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56" name="Group 24"/>
          <p:cNvGrpSpPr/>
          <p:nvPr/>
        </p:nvGrpSpPr>
        <p:grpSpPr>
          <a:xfrm>
            <a:off x="1435395" y="1908535"/>
            <a:ext cx="4156313" cy="985756"/>
            <a:chOff x="1435395" y="1908535"/>
            <a:chExt cx="4156313" cy="985756"/>
          </a:xfrm>
        </p:grpSpPr>
        <p:cxnSp>
          <p:nvCxnSpPr>
            <p:cNvPr id="57" name="Straight Arrow Connector 56"/>
            <p:cNvCxnSpPr/>
            <p:nvPr/>
          </p:nvCxnSpPr>
          <p:spPr bwMode="auto">
            <a:xfrm>
              <a:off x="3424238" y="2574925"/>
              <a:ext cx="2167470" cy="116517"/>
            </a:xfrm>
            <a:prstGeom prst="straightConnector1">
              <a:avLst/>
            </a:prstGeom>
            <a:noFill/>
            <a:ln w="57150" cap="flat" cmpd="sng" algn="ctr">
              <a:solidFill>
                <a:srgbClr val="C52B87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58" name="Picture 57" descr="Eye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35395" y="1908535"/>
              <a:ext cx="1980812" cy="985756"/>
            </a:xfrm>
            <a:prstGeom prst="rect">
              <a:avLst/>
            </a:prstGeom>
          </p:spPr>
        </p:pic>
      </p:grpSp>
      <p:sp>
        <p:nvSpPr>
          <p:cNvPr id="59" name="TextBox 58"/>
          <p:cNvSpPr txBox="1"/>
          <p:nvPr/>
        </p:nvSpPr>
        <p:spPr>
          <a:xfrm>
            <a:off x="5004022" y="3088730"/>
            <a:ext cx="2561344" cy="308637"/>
          </a:xfrm>
          <a:prstGeom prst="rect">
            <a:avLst/>
          </a:prstGeom>
          <a:solidFill>
            <a:srgbClr val="53D8FF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 anchorCtr="1"/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Somatosensory Cortex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talk: Deep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55" y="932675"/>
            <a:ext cx="8229600" cy="4570412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en-US" sz="2000" b="0" dirty="0" smtClean="0"/>
              <a:t>Using brain simulations: </a:t>
            </a:r>
          </a:p>
          <a:p>
            <a:pPr>
              <a:spcBef>
                <a:spcPts val="0"/>
              </a:spcBef>
              <a:buNone/>
            </a:pPr>
            <a:r>
              <a:rPr lang="en-US" sz="2000" b="0" dirty="0" smtClean="0"/>
              <a:t>	- Make learning algorithms much better and easier to use.</a:t>
            </a:r>
          </a:p>
          <a:p>
            <a:pPr>
              <a:spcBef>
                <a:spcPts val="0"/>
              </a:spcBef>
              <a:buNone/>
            </a:pPr>
            <a:r>
              <a:rPr lang="en-US" sz="2000" b="0" dirty="0" smtClean="0"/>
              <a:t>	- Make revolutionary advances in machine learning and AI. </a:t>
            </a:r>
          </a:p>
          <a:p>
            <a:pPr>
              <a:spcBef>
                <a:spcPts val="600"/>
              </a:spcBef>
              <a:buNone/>
            </a:pPr>
            <a:endParaRPr lang="en-US" sz="2000" b="0" dirty="0" smtClean="0"/>
          </a:p>
          <a:p>
            <a:pPr>
              <a:spcBef>
                <a:spcPts val="600"/>
              </a:spcBef>
              <a:buNone/>
            </a:pPr>
            <a:r>
              <a:rPr lang="en-US" sz="2000" b="0" dirty="0" smtClean="0"/>
              <a:t>Vision shared with many researchers:  </a:t>
            </a:r>
          </a:p>
          <a:p>
            <a:pPr>
              <a:buNone/>
            </a:pPr>
            <a:r>
              <a:rPr lang="en-US" sz="2000" b="0" dirty="0" smtClean="0"/>
              <a:t>E.g., </a:t>
            </a:r>
            <a:r>
              <a:rPr lang="en-US" sz="2000" b="0" dirty="0"/>
              <a:t>Samy Bengio, Yoshua </a:t>
            </a:r>
            <a:r>
              <a:rPr lang="en-US" sz="2000" b="0" dirty="0" smtClean="0"/>
              <a:t>Bengio, Tom Dean, Jeff Dean, Nando de Freitas, Jeff Hawkins, Geoff Hinton, Quoc Le, Yann LeCun, Honglak Lee, Tommy Poggio, </a:t>
            </a:r>
            <a:r>
              <a:rPr lang="en-US" sz="2000" b="0" dirty="0" err="1" smtClean="0"/>
              <a:t>Marc’Aurelio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Ranzato</a:t>
            </a:r>
            <a:r>
              <a:rPr lang="en-US" sz="2000" b="0" dirty="0" smtClean="0"/>
              <a:t>, </a:t>
            </a:r>
            <a:r>
              <a:rPr lang="en-US" sz="2000" b="0" dirty="0" err="1" smtClean="0"/>
              <a:t>Ruslan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Salakhutdinov</a:t>
            </a:r>
            <a:r>
              <a:rPr lang="en-US" sz="2000" b="0" dirty="0" smtClean="0"/>
              <a:t>, Josh Tenenbaum, Kai Yu, </a:t>
            </a:r>
            <a:r>
              <a:rPr lang="en-US" sz="2000" b="0" dirty="0"/>
              <a:t>Jason Weston, …. </a:t>
            </a:r>
            <a:endParaRPr lang="en-US" sz="2000" b="0" dirty="0" smtClean="0"/>
          </a:p>
          <a:p>
            <a:pPr>
              <a:buNone/>
            </a:pPr>
            <a:r>
              <a:rPr lang="en-US" sz="2000" b="0" dirty="0" smtClean="0"/>
              <a:t>I believe this is our best shot at progress towards real AI. </a:t>
            </a:r>
          </a:p>
        </p:txBody>
      </p:sp>
      <p:pic>
        <p:nvPicPr>
          <p:cNvPr id="5" name="Picture 2" descr="C:\Users\ang\Desktop\iStock_000005809739XSmall-1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34220" y="4427530"/>
            <a:ext cx="1903005" cy="1897521"/>
          </a:xfrm>
          <a:prstGeom prst="rect">
            <a:avLst/>
          </a:prstGeom>
          <a:noFill/>
        </p:spPr>
      </p:pic>
      <p:pic>
        <p:nvPicPr>
          <p:cNvPr id="6" name="Picture 2" descr="C:\Users\ang\Desktop\iStock_000005809739XSmall-1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3110" y="4680923"/>
            <a:ext cx="2171840" cy="21655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130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representations in the brain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24654" y="6570046"/>
            <a:ext cx="6224781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[BrainPort; Welsh &amp; Blasch, 1997; </a:t>
            </a:r>
            <a:r>
              <a:rPr lang="en-US" sz="1200" dirty="0" smtClean="0">
                <a:solidFill>
                  <a:schemeClr val="bg1"/>
                </a:solidFill>
              </a:rPr>
              <a:t>Nagel et al., 2005; Constantine-Paton &amp; Law, 2009</a:t>
            </a:r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]</a:t>
            </a:r>
            <a:endParaRPr lang="en-US" sz="1200" dirty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3" name="Group 22"/>
          <p:cNvGrpSpPr/>
          <p:nvPr/>
        </p:nvGrpSpPr>
        <p:grpSpPr>
          <a:xfrm>
            <a:off x="482988" y="740650"/>
            <a:ext cx="8236752" cy="2683589"/>
            <a:chOff x="312040" y="848027"/>
            <a:chExt cx="8236752" cy="2683589"/>
          </a:xfrm>
        </p:grpSpPr>
        <p:pic>
          <p:nvPicPr>
            <p:cNvPr id="30689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2040" y="1028157"/>
              <a:ext cx="1363007" cy="1897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980958" y="2991362"/>
              <a:ext cx="2659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  <a:latin typeface="Arial" charset="0"/>
                </a:rPr>
                <a:t>Seeing with your tongue</a:t>
              </a:r>
              <a:endParaRPr lang="en-US" dirty="0">
                <a:solidFill>
                  <a:srgbClr val="FFFFFF"/>
                </a:solidFill>
                <a:latin typeface="Arial" charset="0"/>
              </a:endParaRPr>
            </a:p>
          </p:txBody>
        </p:sp>
        <p:pic>
          <p:nvPicPr>
            <p:cNvPr id="306893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8283" r="2048"/>
            <a:stretch>
              <a:fillRect/>
            </a:stretch>
          </p:blipFill>
          <p:spPr bwMode="auto">
            <a:xfrm>
              <a:off x="1763325" y="1011803"/>
              <a:ext cx="2644722" cy="186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5373202" y="3162284"/>
              <a:ext cx="30828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 smtClean="0">
                  <a:solidFill>
                    <a:srgbClr val="FFFFFF"/>
                  </a:solidFill>
                  <a:latin typeface="Arial" charset="0"/>
                </a:rPr>
                <a:t>Human echolocation (sonar)</a:t>
              </a:r>
              <a:endParaRPr lang="en-US" dirty="0">
                <a:solidFill>
                  <a:srgbClr val="FFFFFF"/>
                </a:solidFill>
                <a:latin typeface="Arial" charset="0"/>
              </a:endParaRPr>
            </a:p>
          </p:txBody>
        </p:sp>
        <p:pic>
          <p:nvPicPr>
            <p:cNvPr id="306893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88905" y="848027"/>
              <a:ext cx="3359887" cy="2267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Arc 10"/>
            <p:cNvSpPr/>
            <p:nvPr/>
          </p:nvSpPr>
          <p:spPr bwMode="auto">
            <a:xfrm rot="12896089">
              <a:off x="7011341" y="1585487"/>
              <a:ext cx="363137" cy="728568"/>
            </a:xfrm>
            <a:prstGeom prst="arc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2" name="Arc 11"/>
            <p:cNvSpPr/>
            <p:nvPr/>
          </p:nvSpPr>
          <p:spPr bwMode="auto">
            <a:xfrm rot="12896089">
              <a:off x="6706543" y="1663460"/>
              <a:ext cx="363137" cy="728568"/>
            </a:xfrm>
            <a:prstGeom prst="arc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" name="Arc 12"/>
            <p:cNvSpPr/>
            <p:nvPr/>
          </p:nvSpPr>
          <p:spPr bwMode="auto">
            <a:xfrm rot="12896089">
              <a:off x="6880206" y="1635104"/>
              <a:ext cx="363137" cy="728568"/>
            </a:xfrm>
            <a:prstGeom prst="arc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85855" y="3851455"/>
            <a:ext cx="4109335" cy="2023536"/>
            <a:chOff x="1153955" y="1931204"/>
            <a:chExt cx="5069460" cy="2496325"/>
          </a:xfrm>
        </p:grpSpPr>
        <p:pic>
          <p:nvPicPr>
            <p:cNvPr id="26" name="Picture 2" descr="C:\Users\ang\Desktop\d704fa5c809ebf8d6f97ef57f6f04ae3f6aec692.pdf - Adobe Acrobat Pro.jpg"/>
            <p:cNvPicPr>
              <a:picLocks noChangeAspect="1" noChangeArrowheads="1"/>
            </p:cNvPicPr>
            <p:nvPr/>
          </p:nvPicPr>
          <p:blipFill>
            <a:blip r:embed="rId6" cstate="print"/>
            <a:srcRect r="46584"/>
            <a:stretch>
              <a:fillRect/>
            </a:stretch>
          </p:blipFill>
          <p:spPr bwMode="auto">
            <a:xfrm>
              <a:off x="1153955" y="1931205"/>
              <a:ext cx="2649945" cy="2491095"/>
            </a:xfrm>
            <a:prstGeom prst="rect">
              <a:avLst/>
            </a:prstGeom>
            <a:noFill/>
          </p:spPr>
        </p:pic>
        <p:pic>
          <p:nvPicPr>
            <p:cNvPr id="27" name="Picture 3" descr="C:\Users\ang\Desktop\photo2.jpg"/>
            <p:cNvPicPr>
              <a:picLocks noChangeAspect="1" noChangeArrowheads="1"/>
            </p:cNvPicPr>
            <p:nvPr/>
          </p:nvPicPr>
          <p:blipFill>
            <a:blip r:embed="rId7" cstate="print"/>
            <a:srcRect l="17308" r="14615"/>
            <a:stretch>
              <a:fillRect/>
            </a:stretch>
          </p:blipFill>
          <p:spPr bwMode="auto">
            <a:xfrm>
              <a:off x="3957520" y="1931204"/>
              <a:ext cx="2265895" cy="2496325"/>
            </a:xfrm>
            <a:prstGeom prst="rect">
              <a:avLst/>
            </a:prstGeom>
            <a:noFill/>
          </p:spPr>
        </p:pic>
      </p:grpSp>
      <p:pic>
        <p:nvPicPr>
          <p:cNvPr id="28" name="Picture 5" descr="C:\Users\ang\Desktop\fro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34665" y="3736240"/>
            <a:ext cx="3917310" cy="2167953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1115550" y="6040540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err="1" smtClean="0">
                <a:solidFill>
                  <a:srgbClr val="FFFFFF"/>
                </a:solidFill>
                <a:latin typeface="Arial" charset="0"/>
              </a:rPr>
              <a:t>Haptic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 belt: Direction sense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99207" y="5963730"/>
            <a:ext cx="220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Implanting a 3</a:t>
            </a:r>
            <a:r>
              <a:rPr lang="en-US" baseline="30000" dirty="0" smtClean="0">
                <a:solidFill>
                  <a:srgbClr val="FFFFFF"/>
                </a:solidFill>
                <a:latin typeface="Arial" charset="0"/>
              </a:rPr>
              <a:t>rd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 eye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91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learning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50" y="932675"/>
            <a:ext cx="8454565" cy="4570412"/>
          </a:xfrm>
        </p:spPr>
        <p:txBody>
          <a:bodyPr/>
          <a:lstStyle/>
          <a:p>
            <a:r>
              <a:rPr lang="en-US" b="0" dirty="0" smtClean="0"/>
              <a:t>Given a 14x14 image patch x, can represent it using 196 real numbers. </a:t>
            </a:r>
          </a:p>
          <a:p>
            <a:endParaRPr lang="en-US" b="0" dirty="0" smtClean="0"/>
          </a:p>
          <a:p>
            <a:endParaRPr lang="en-US" b="0" dirty="0" smtClean="0"/>
          </a:p>
          <a:p>
            <a:r>
              <a:rPr lang="en-US" b="0" dirty="0" smtClean="0"/>
              <a:t>Problem: Can we find a learn a better  feature vector to represent this? </a:t>
            </a:r>
            <a:endParaRPr lang="en-US" b="0" dirty="0"/>
          </a:p>
        </p:txBody>
      </p:sp>
      <p:pic>
        <p:nvPicPr>
          <p:cNvPr id="4" name="Picture 490"/>
          <p:cNvPicPr>
            <a:picLocks noChangeArrowheads="1"/>
          </p:cNvPicPr>
          <p:nvPr/>
        </p:nvPicPr>
        <p:blipFill>
          <a:blip r:embed="rId3" cstate="print"/>
          <a:srcRect r="1832" b="1832"/>
          <a:stretch>
            <a:fillRect/>
          </a:stretch>
        </p:blipFill>
        <p:spPr bwMode="auto">
          <a:xfrm>
            <a:off x="2805370" y="2315255"/>
            <a:ext cx="1228960" cy="122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oup 4"/>
          <p:cNvGrpSpPr/>
          <p:nvPr/>
        </p:nvGrpSpPr>
        <p:grpSpPr>
          <a:xfrm>
            <a:off x="5992985" y="1700775"/>
            <a:ext cx="614480" cy="2649945"/>
            <a:chOff x="5148075" y="3160165"/>
            <a:chExt cx="614480" cy="2649945"/>
          </a:xfrm>
        </p:grpSpPr>
        <p:sp>
          <p:nvSpPr>
            <p:cNvPr id="6" name="Double Bracket 5"/>
            <p:cNvSpPr/>
            <p:nvPr/>
          </p:nvSpPr>
          <p:spPr bwMode="auto">
            <a:xfrm>
              <a:off x="5186480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48075" y="3236975"/>
              <a:ext cx="612668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255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98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93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87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89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91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48</a:t>
              </a:r>
            </a:p>
            <a:p>
              <a:pPr>
                <a:spcBef>
                  <a:spcPts val="0"/>
                </a:spcBef>
              </a:pPr>
              <a:r>
                <a:rPr lang="en-US" sz="2000" dirty="0" smtClean="0">
                  <a:solidFill>
                    <a:schemeClr val="bg1"/>
                  </a:solidFill>
                </a:rPr>
                <a:t>…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First stage of visual processing: V1</a:t>
            </a:r>
          </a:p>
        </p:txBody>
      </p:sp>
      <p:sp>
        <p:nvSpPr>
          <p:cNvPr id="63500" name="Text Box 18"/>
          <p:cNvSpPr txBox="1">
            <a:spLocks noChangeArrowheads="1"/>
          </p:cNvSpPr>
          <p:nvPr/>
        </p:nvSpPr>
        <p:spPr bwMode="auto">
          <a:xfrm>
            <a:off x="731500" y="932675"/>
            <a:ext cx="7104925" cy="726866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 lIns="90487" tIns="44450" rIns="90487" bIns="44450">
            <a:spAutoFit/>
          </a:bodyPr>
          <a:lstStyle/>
          <a:p>
            <a:pPr marL="176213" indent="-176213" algn="l">
              <a:spcBef>
                <a:spcPct val="3000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V1 is the first stage of visual processing in the 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brain.</a:t>
            </a:r>
          </a:p>
          <a:p>
            <a:pPr marL="176213" indent="-176213" algn="l">
              <a:spcBef>
                <a:spcPct val="3000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Neurons in V1 typically modeled as edge detectors: 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3493" name="Picture 5" descr="gabor-slide"/>
          <p:cNvPicPr>
            <a:picLocks noChangeAspect="1" noChangeArrowheads="1"/>
          </p:cNvPicPr>
          <p:nvPr/>
        </p:nvPicPr>
        <p:blipFill>
          <a:blip r:embed="rId3" cstate="print"/>
          <a:srcRect l="76357" t="59109" r="6061" b="25496"/>
          <a:stretch>
            <a:fillRect/>
          </a:stretch>
        </p:blipFill>
        <p:spPr bwMode="auto">
          <a:xfrm>
            <a:off x="4956050" y="2200040"/>
            <a:ext cx="2754917" cy="28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2" name="Picture 20" descr="gabor-slide"/>
          <p:cNvPicPr>
            <a:picLocks noChangeAspect="1" noChangeArrowheads="1"/>
          </p:cNvPicPr>
          <p:nvPr/>
        </p:nvPicPr>
        <p:blipFill>
          <a:blip r:embed="rId3" cstate="print"/>
          <a:srcRect l="65688" t="72035" r="22855" b="17506"/>
          <a:stretch>
            <a:fillRect/>
          </a:stretch>
        </p:blipFill>
        <p:spPr bwMode="auto">
          <a:xfrm>
            <a:off x="1538005" y="2200040"/>
            <a:ext cx="2623314" cy="2833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438277" y="5157225"/>
            <a:ext cx="2864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Neuron #1 of visual cortex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(model)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94727" y="5157225"/>
            <a:ext cx="2864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Neuron #2 of visual cortex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(model)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Learning sensor representations</a:t>
            </a:r>
          </a:p>
        </p:txBody>
      </p:sp>
      <p:sp>
        <p:nvSpPr>
          <p:cNvPr id="65540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952500"/>
            <a:ext cx="8458200" cy="5148049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Sparse coding (Olshausen &amp; Field,1996)</a:t>
            </a:r>
          </a:p>
          <a:p>
            <a:pPr eaLnBrk="1" hangingPunct="1"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Input: Images </a:t>
            </a:r>
            <a:r>
              <a:rPr lang="en-US" sz="2800" b="0" dirty="0" smtClean="0">
                <a:solidFill>
                  <a:schemeClr val="bg1"/>
                </a:solidFill>
                <a:latin typeface="Times"/>
              </a:rPr>
              <a:t>x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(1)</a:t>
            </a:r>
            <a:r>
              <a:rPr lang="en-US" sz="2800" b="0" dirty="0" smtClean="0">
                <a:solidFill>
                  <a:schemeClr val="bg1"/>
                </a:solidFill>
              </a:rPr>
              <a:t>, </a:t>
            </a:r>
            <a:r>
              <a:rPr lang="en-US" sz="2800" b="0" dirty="0" smtClean="0">
                <a:solidFill>
                  <a:schemeClr val="bg1"/>
                </a:solidFill>
                <a:latin typeface="Times"/>
              </a:rPr>
              <a:t>x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(2)</a:t>
            </a:r>
            <a:r>
              <a:rPr lang="en-US" sz="2800" b="0" dirty="0" smtClean="0">
                <a:solidFill>
                  <a:schemeClr val="bg1"/>
                </a:solidFill>
              </a:rPr>
              <a:t>, …, </a:t>
            </a:r>
            <a:r>
              <a:rPr lang="en-US" sz="2800" b="0" dirty="0" smtClean="0">
                <a:solidFill>
                  <a:schemeClr val="bg1"/>
                </a:solidFill>
                <a:latin typeface="Times"/>
              </a:rPr>
              <a:t>x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(m)</a:t>
            </a:r>
            <a:r>
              <a:rPr lang="en-US" sz="2800" b="0" dirty="0" smtClean="0">
                <a:solidFill>
                  <a:schemeClr val="bg1"/>
                </a:solidFill>
              </a:rPr>
              <a:t> </a:t>
            </a:r>
            <a:r>
              <a:rPr lang="en-US" sz="2800" b="0" dirty="0" smtClean="0">
                <a:latin typeface="cmsy10"/>
              </a:rPr>
              <a:t>(each in </a:t>
            </a:r>
            <a:r>
              <a:rPr lang="en-US" sz="2800" b="0" dirty="0" err="1" smtClean="0">
                <a:latin typeface="cmsy10"/>
              </a:rPr>
              <a:t>R</a:t>
            </a:r>
            <a:r>
              <a:rPr lang="en-US" sz="2800" b="0" baseline="30000" dirty="0" err="1" smtClean="0">
                <a:solidFill>
                  <a:schemeClr val="bg1"/>
                </a:solidFill>
                <a:latin typeface="Helvetica"/>
              </a:rPr>
              <a:t>n</a:t>
            </a:r>
            <a:r>
              <a:rPr lang="en-US" sz="2800" b="0" baseline="30000" dirty="0" smtClean="0">
                <a:solidFill>
                  <a:schemeClr val="bg1"/>
                </a:solidFill>
                <a:latin typeface="Helvetica"/>
              </a:rPr>
              <a:t> x n</a:t>
            </a:r>
            <a:r>
              <a:rPr lang="en-US" sz="2800" b="0" dirty="0" smtClean="0">
                <a:latin typeface="Helvetica"/>
              </a:rPr>
              <a:t>)</a:t>
            </a:r>
            <a:endParaRPr lang="en-US" sz="2800" b="0" baseline="30000" dirty="0" smtClean="0">
              <a:solidFill>
                <a:schemeClr val="bg1"/>
              </a:solidFill>
              <a:latin typeface="Helvetica"/>
            </a:endParaRPr>
          </a:p>
          <a:p>
            <a:pPr eaLnBrk="1" hangingPunct="1"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Learn: Dictionary of bases </a:t>
            </a:r>
            <a:r>
              <a:rPr lang="en-US" sz="2800" b="0" dirty="0" smtClean="0">
                <a:latin typeface="Symbol" pitchFamily="18" charset="2"/>
              </a:rPr>
              <a:t>f</a:t>
            </a:r>
            <a:r>
              <a:rPr lang="en-US" sz="2800" b="0" baseline="-25000" dirty="0" smtClean="0">
                <a:solidFill>
                  <a:schemeClr val="bg1"/>
                </a:solidFill>
                <a:latin typeface="Symbol" pitchFamily="18" charset="2"/>
              </a:rPr>
              <a:t>1</a:t>
            </a:r>
            <a:r>
              <a:rPr lang="en-US" sz="2800" b="0" dirty="0" smtClean="0">
                <a:solidFill>
                  <a:schemeClr val="bg1"/>
                </a:solidFill>
                <a:latin typeface="Symbol" pitchFamily="18" charset="2"/>
              </a:rPr>
              <a:t>, f</a:t>
            </a:r>
            <a:r>
              <a:rPr lang="en-US" sz="2800" b="0" baseline="-25000" dirty="0" smtClean="0">
                <a:solidFill>
                  <a:schemeClr val="bg1"/>
                </a:solidFill>
                <a:latin typeface="Symbol" pitchFamily="18" charset="2"/>
              </a:rPr>
              <a:t>2</a:t>
            </a:r>
            <a:r>
              <a:rPr lang="en-US" sz="2800" b="0" dirty="0" smtClean="0">
                <a:solidFill>
                  <a:schemeClr val="bg1"/>
                </a:solidFill>
              </a:rPr>
              <a:t>, …, </a:t>
            </a:r>
            <a:r>
              <a:rPr lang="en-US" sz="2800" b="0" dirty="0" err="1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800" b="0" baseline="-25000" dirty="0" err="1" smtClean="0">
                <a:solidFill>
                  <a:schemeClr val="bg1"/>
                </a:solidFill>
                <a:latin typeface="Helvetica"/>
              </a:rPr>
              <a:t>k</a:t>
            </a:r>
            <a:r>
              <a:rPr lang="en-US" sz="2800" b="0" baseline="-25000" dirty="0" smtClean="0">
                <a:solidFill>
                  <a:schemeClr val="bg1"/>
                </a:solidFill>
                <a:latin typeface="Helvetica"/>
              </a:rPr>
              <a:t> </a:t>
            </a:r>
            <a:r>
              <a:rPr lang="en-US" sz="2800" b="0" dirty="0" smtClean="0">
                <a:latin typeface="cmsy10"/>
              </a:rPr>
              <a:t>(also </a:t>
            </a:r>
            <a:r>
              <a:rPr lang="en-US" sz="2800" b="0" dirty="0" err="1" smtClean="0">
                <a:latin typeface="cmsy10"/>
              </a:rPr>
              <a:t>R</a:t>
            </a:r>
            <a:r>
              <a:rPr lang="en-US" sz="2800" b="0" baseline="30000" dirty="0" err="1" smtClean="0"/>
              <a:t>n</a:t>
            </a:r>
            <a:r>
              <a:rPr lang="en-US" sz="2800" b="0" baseline="30000" dirty="0" smtClean="0"/>
              <a:t> x n</a:t>
            </a:r>
            <a:r>
              <a:rPr lang="en-US" sz="2800" b="0" dirty="0" smtClean="0"/>
              <a:t>), so that each input x can be approximately decomposed as:  </a:t>
            </a:r>
          </a:p>
          <a:p>
            <a:pPr eaLnBrk="1" hangingPunct="1">
              <a:buFontTx/>
              <a:buNone/>
            </a:pPr>
            <a:r>
              <a:rPr lang="en-US" b="0" dirty="0" smtClean="0"/>
              <a:t>			</a:t>
            </a:r>
            <a:r>
              <a:rPr lang="en-US" b="0" dirty="0" smtClean="0">
                <a:latin typeface="Times"/>
              </a:rPr>
              <a:t>x</a:t>
            </a:r>
            <a:r>
              <a:rPr lang="en-US" b="0" dirty="0" smtClean="0"/>
              <a:t> </a:t>
            </a:r>
            <a:r>
              <a:rPr lang="en-US" b="0" dirty="0" smtClean="0">
                <a:latin typeface="cmsy10"/>
              </a:rPr>
              <a:t>  </a:t>
            </a:r>
            <a:r>
              <a:rPr lang="en-US" b="0" dirty="0" smtClean="0"/>
              <a:t> </a:t>
            </a:r>
            <a:r>
              <a:rPr lang="en-US" b="0" dirty="0" smtClean="0">
                <a:latin typeface="Symbol"/>
                <a:sym typeface="Symbol"/>
              </a:rPr>
              <a:t></a:t>
            </a:r>
            <a:r>
              <a:rPr lang="en-US" b="0" dirty="0" smtClean="0"/>
              <a:t> </a:t>
            </a:r>
            <a:r>
              <a:rPr lang="en-US" b="0" dirty="0" err="1" smtClean="0">
                <a:latin typeface="Times"/>
              </a:rPr>
              <a:t>a</a:t>
            </a:r>
            <a:r>
              <a:rPr lang="en-US" b="0" baseline="-25000" dirty="0" err="1" smtClean="0">
                <a:latin typeface="Times"/>
              </a:rPr>
              <a:t>j</a:t>
            </a:r>
            <a:r>
              <a:rPr lang="en-US" b="0" baseline="30000" dirty="0" smtClean="0">
                <a:latin typeface="Helvetica"/>
              </a:rPr>
              <a:t> </a:t>
            </a:r>
            <a:r>
              <a:rPr lang="en-US" b="0" dirty="0" err="1" smtClean="0">
                <a:latin typeface="Symbol" pitchFamily="18" charset="2"/>
              </a:rPr>
              <a:t>f</a:t>
            </a:r>
            <a:r>
              <a:rPr lang="en-US" b="0" baseline="-25000" dirty="0" err="1" smtClean="0"/>
              <a:t>j</a:t>
            </a:r>
            <a:endParaRPr lang="en-US" sz="18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sz="2800" b="0" dirty="0" smtClean="0"/>
              <a:t>			</a:t>
            </a:r>
            <a:r>
              <a:rPr lang="en-US" sz="2800" b="0" dirty="0" err="1" smtClean="0"/>
              <a:t>s.t</a:t>
            </a:r>
            <a:r>
              <a:rPr lang="en-US" sz="2800" b="0" dirty="0" smtClean="0"/>
              <a:t>. </a:t>
            </a:r>
            <a:r>
              <a:rPr lang="en-US" sz="2800" b="0" dirty="0" err="1" smtClean="0">
                <a:latin typeface="Times"/>
              </a:rPr>
              <a:t>a</a:t>
            </a:r>
            <a:r>
              <a:rPr lang="en-US" sz="2800" b="0" baseline="-25000" dirty="0" err="1" smtClean="0">
                <a:latin typeface="Helvetica"/>
              </a:rPr>
              <a:t>j</a:t>
            </a:r>
            <a:r>
              <a:rPr lang="en-US" sz="2800" b="0" dirty="0" err="1" smtClean="0">
                <a:latin typeface="Times"/>
              </a:rPr>
              <a:t>’s</a:t>
            </a:r>
            <a:r>
              <a:rPr lang="en-US" sz="2800" b="0" dirty="0" smtClean="0"/>
              <a:t> are mostly zero (“sparse”) </a:t>
            </a:r>
            <a:endParaRPr lang="en-US" sz="28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28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28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1100" b="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sz="2800" b="0" dirty="0" smtClean="0">
                <a:solidFill>
                  <a:schemeClr val="bg1"/>
                </a:solidFill>
              </a:rPr>
              <a:t>Use to represent 14x14 image patch succinctly, as [a</a:t>
            </a:r>
            <a:r>
              <a:rPr lang="en-US" sz="2800" b="0" baseline="-25000" dirty="0" smtClean="0">
                <a:solidFill>
                  <a:schemeClr val="bg1"/>
                </a:solidFill>
              </a:rPr>
              <a:t>7</a:t>
            </a:r>
            <a:r>
              <a:rPr lang="en-US" sz="2800" b="0" dirty="0" smtClean="0">
                <a:solidFill>
                  <a:schemeClr val="bg1"/>
                </a:solidFill>
              </a:rPr>
              <a:t>=0.8, a</a:t>
            </a:r>
            <a:r>
              <a:rPr lang="en-US" sz="2800" b="0" baseline="-25000" dirty="0" smtClean="0">
                <a:solidFill>
                  <a:schemeClr val="bg1"/>
                </a:solidFill>
              </a:rPr>
              <a:t>36</a:t>
            </a:r>
            <a:r>
              <a:rPr lang="en-US" sz="2800" b="0" dirty="0" smtClean="0">
                <a:solidFill>
                  <a:schemeClr val="bg1"/>
                </a:solidFill>
              </a:rPr>
              <a:t>=0.3, a</a:t>
            </a:r>
            <a:r>
              <a:rPr lang="en-US" sz="2800" b="0" baseline="-25000" dirty="0" smtClean="0">
                <a:solidFill>
                  <a:schemeClr val="bg1"/>
                </a:solidFill>
              </a:rPr>
              <a:t>41</a:t>
            </a:r>
            <a:r>
              <a:rPr lang="en-US" sz="2800" b="0" dirty="0" smtClean="0">
                <a:solidFill>
                  <a:schemeClr val="bg1"/>
                </a:solidFill>
              </a:rPr>
              <a:t> = 0.5].  I.e., this indicates which “basic edges” make up the image.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44000" y="6488668"/>
            <a:ext cx="206979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eaLnBrk="0" hangingPunct="0"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  <a:latin typeface="Times"/>
              </a:rPr>
              <a:t>[NIPS 2006, 2007]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57029" y="4849180"/>
            <a:ext cx="772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400" baseline="30000" dirty="0" smtClean="0">
                <a:solidFill>
                  <a:srgbClr val="FFFFFF"/>
                </a:solidFill>
                <a:latin typeface="Helvetica"/>
                <a:sym typeface="Symbol"/>
              </a:rPr>
              <a:t>j=1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54840" y="4250954"/>
            <a:ext cx="772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400" baseline="30000" dirty="0" smtClean="0">
                <a:solidFill>
                  <a:srgbClr val="FFFFFF"/>
                </a:solidFill>
                <a:latin typeface="Helvetica"/>
                <a:sym typeface="Symbol"/>
              </a:rPr>
              <a:t>k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7" name="Picture 6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2576148" y="4696366"/>
            <a:ext cx="235728" cy="1536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 bwMode="auto">
          <a:xfrm>
            <a:off x="8028450" y="6501400"/>
            <a:ext cx="1997060" cy="1267365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coding illustration</a:t>
            </a:r>
            <a:endParaRPr lang="en-US" dirty="0"/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838200" y="838200"/>
            <a:ext cx="281940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    Natural Images</a:t>
            </a:r>
            <a:endParaRPr lang="en-US" sz="24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4725620" y="893485"/>
            <a:ext cx="5376701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Learned bases (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aseline="-25000" dirty="0" smtClean="0">
                <a:solidFill>
                  <a:schemeClr val="bg1"/>
                </a:solidFill>
                <a:latin typeface="Cambria" pitchFamily="18" charset="0"/>
                <a:sym typeface="Symbol" pitchFamily="18" charset="2"/>
              </a:rPr>
              <a:t>1 , …, 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aseline="-25000" dirty="0" smtClean="0">
                <a:solidFill>
                  <a:schemeClr val="bg1"/>
                </a:solidFill>
                <a:latin typeface="Cambria" pitchFamily="18" charset="0"/>
                <a:sym typeface="Symbol" pitchFamily="18" charset="2"/>
              </a:rPr>
              <a:t>64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):  </a:t>
            </a:r>
            <a:r>
              <a:rPr lang="en-US" sz="2400" dirty="0">
                <a:solidFill>
                  <a:schemeClr val="bg1"/>
                </a:solidFill>
                <a:latin typeface="Calibri"/>
              </a:rPr>
              <a:t>“Edges”</a:t>
            </a: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990783" y="1371996"/>
            <a:ext cx="2514236" cy="2361899"/>
            <a:chOff x="1254" y="1900"/>
            <a:chExt cx="3576" cy="3361"/>
          </a:xfrm>
        </p:grpSpPr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1254" y="1901"/>
              <a:ext cx="3576" cy="3362"/>
              <a:chOff x="929" y="5643"/>
              <a:chExt cx="7625" cy="5658"/>
            </a:xfrm>
          </p:grpSpPr>
          <p:pic>
            <p:nvPicPr>
              <p:cNvPr id="12" name="Picture 7" descr="img4_picture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5208" t="6490" r="9792" b="11691"/>
              <a:stretch>
                <a:fillRect/>
              </a:stretch>
            </p:blipFill>
            <p:spPr bwMode="auto">
              <a:xfrm>
                <a:off x="929" y="5643"/>
                <a:ext cx="3960" cy="3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  <p:pic>
            <p:nvPicPr>
              <p:cNvPr id="13" name="Picture 8" descr="img4_picture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5495" t="12363" r="16322" b="13461"/>
              <a:stretch>
                <a:fillRect/>
              </a:stretch>
            </p:blipFill>
            <p:spPr bwMode="auto">
              <a:xfrm>
                <a:off x="2782" y="6843"/>
                <a:ext cx="3957" cy="3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  <p:pic>
            <p:nvPicPr>
              <p:cNvPr id="14" name="Picture 9" descr="img4_picture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4536" t="7771" r="9883" b="10622"/>
              <a:stretch>
                <a:fillRect/>
              </a:stretch>
            </p:blipFill>
            <p:spPr bwMode="auto">
              <a:xfrm>
                <a:off x="4594" y="8103"/>
                <a:ext cx="3960" cy="31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</p:grp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1579" y="2225"/>
              <a:ext cx="325" cy="326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1700">
                <a:solidFill>
                  <a:schemeClr val="bg1"/>
                </a:solidFill>
                <a:latin typeface="Calibri"/>
                <a:ea typeface="굴림" charset="-127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3321" y="2876"/>
              <a:ext cx="326" cy="32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1700">
                <a:solidFill>
                  <a:schemeClr val="bg1"/>
                </a:solidFill>
                <a:latin typeface="Calibri"/>
                <a:ea typeface="굴림" charset="-127"/>
              </a:endParaRPr>
            </a:p>
          </p:txBody>
        </p:sp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3759" y="3507"/>
              <a:ext cx="325" cy="326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1700">
                <a:solidFill>
                  <a:schemeClr val="bg1"/>
                </a:solidFill>
                <a:latin typeface="Calibri"/>
                <a:ea typeface="굴림" charset="-127"/>
              </a:endParaRPr>
            </a:p>
          </p:txBody>
        </p:sp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4110" y="4485"/>
              <a:ext cx="325" cy="325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endParaRPr lang="ko-KR" altLang="en-US" sz="1700">
                <a:solidFill>
                  <a:schemeClr val="bg1"/>
                </a:solidFill>
                <a:latin typeface="Calibri"/>
                <a:ea typeface="굴림" charset="-127"/>
              </a:endParaRPr>
            </a:p>
          </p:txBody>
        </p:sp>
      </p:grpSp>
      <p:sp>
        <p:nvSpPr>
          <p:cNvPr id="15" name="Right Arrow 14"/>
          <p:cNvSpPr/>
          <p:nvPr/>
        </p:nvSpPr>
        <p:spPr>
          <a:xfrm>
            <a:off x="4114800" y="2133598"/>
            <a:ext cx="609600" cy="484632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endParaRPr lang="ko-KR" altLang="en-US" sz="1700">
              <a:solidFill>
                <a:schemeClr val="bg1"/>
              </a:solidFill>
            </a:endParaRPr>
          </a:p>
        </p:txBody>
      </p: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2100580" y="4426801"/>
            <a:ext cx="6370320" cy="907199"/>
            <a:chOff x="1905000" y="3352800"/>
            <a:chExt cx="6794500" cy="1081088"/>
          </a:xfrm>
        </p:grpSpPr>
        <p:pic>
          <p:nvPicPr>
            <p:cNvPr id="17" name="Picture 49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48000" y="3352800"/>
              <a:ext cx="1082675" cy="1077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Rectangle 492"/>
            <p:cNvSpPr>
              <a:spLocks noChangeArrowheads="1"/>
            </p:cNvSpPr>
            <p:nvPr/>
          </p:nvSpPr>
          <p:spPr bwMode="auto">
            <a:xfrm>
              <a:off x="1905000" y="3657601"/>
              <a:ext cx="5876725" cy="550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defTabSz="914186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schemeClr val="bg1"/>
                  </a:solidFill>
                  <a:latin typeface="Symbol"/>
                </a:rPr>
                <a:t>»</a:t>
              </a:r>
              <a:r>
                <a:rPr lang="en-US" sz="2400" dirty="0" smtClean="0">
                  <a:solidFill>
                    <a:schemeClr val="bg1"/>
                  </a:solidFill>
                  <a:latin typeface="Perpetua" pitchFamily="18" charset="0"/>
                </a:rPr>
                <a:t> </a:t>
              </a:r>
              <a:r>
                <a:rPr lang="en-US" sz="2400" dirty="0">
                  <a:solidFill>
                    <a:schemeClr val="bg1"/>
                  </a:solidFill>
                  <a:latin typeface="Perpetua" pitchFamily="18" charset="0"/>
                </a:rPr>
                <a:t>0.8 *                   + 0.3 *                     + 0.5 *</a:t>
              </a:r>
              <a:endParaRPr lang="en-US" sz="2400" dirty="0">
                <a:solidFill>
                  <a:schemeClr val="bg1"/>
                </a:solidFill>
                <a:latin typeface="cmsy10"/>
              </a:endParaRPr>
            </a:p>
          </p:txBody>
        </p:sp>
        <p:pic>
          <p:nvPicPr>
            <p:cNvPr id="19" name="Picture 49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400675" y="3352800"/>
              <a:ext cx="1076325" cy="108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49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620000" y="3352800"/>
              <a:ext cx="1079500" cy="107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1" name="Rectangle 495"/>
          <p:cNvSpPr>
            <a:spLocks noChangeArrowheads="1"/>
          </p:cNvSpPr>
          <p:nvPr/>
        </p:nvSpPr>
        <p:spPr bwMode="auto">
          <a:xfrm>
            <a:off x="914400" y="5334000"/>
            <a:ext cx="8001000" cy="52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10" rIns="91419" bIns="45710">
            <a:spAutoFit/>
          </a:bodyPr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Perpetua" pitchFamily="18" charset="0"/>
              </a:rPr>
              <a:t>     </a:t>
            </a:r>
            <a:r>
              <a:rPr lang="en-US" sz="2400" i="1" dirty="0">
                <a:solidFill>
                  <a:schemeClr val="bg1"/>
                </a:solidFill>
                <a:latin typeface="Cambria" pitchFamily="18" charset="0"/>
              </a:rPr>
              <a:t>x</a:t>
            </a:r>
            <a:r>
              <a:rPr lang="en-US" sz="2400" i="1" dirty="0">
                <a:solidFill>
                  <a:schemeClr val="bg1"/>
                </a:solidFill>
                <a:latin typeface="Perpetua" pitchFamily="18" charset="0"/>
              </a:rPr>
              <a:t> 	 </a:t>
            </a:r>
            <a:r>
              <a:rPr lang="en-US" sz="2400" i="1" dirty="0" smtClean="0">
                <a:solidFill>
                  <a:schemeClr val="bg1"/>
                </a:solidFill>
                <a:latin typeface="Perpetua" pitchFamily="18" charset="0"/>
              </a:rPr>
              <a:t>   </a:t>
            </a:r>
            <a:r>
              <a:rPr lang="en-US" sz="2400" dirty="0" smtClean="0">
                <a:solidFill>
                  <a:schemeClr val="bg1"/>
                </a:solidFill>
                <a:latin typeface="Symbol"/>
              </a:rPr>
              <a:t>»</a:t>
            </a:r>
            <a:r>
              <a:rPr lang="en-US" sz="2400" i="1" dirty="0" smtClean="0">
                <a:solidFill>
                  <a:schemeClr val="bg1"/>
                </a:solidFill>
                <a:latin typeface="Perpetua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0.8 </a:t>
            </a:r>
            <a:r>
              <a:rPr lang="en-US" sz="2400" dirty="0">
                <a:solidFill>
                  <a:schemeClr val="bg1"/>
                </a:solidFill>
                <a:latin typeface="Perpetua" pitchFamily="18" charset="0"/>
              </a:rPr>
              <a:t>*   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  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aseline="-50000" dirty="0" smtClean="0">
                <a:solidFill>
                  <a:schemeClr val="bg1"/>
                </a:solidFill>
                <a:latin typeface="Cambria" pitchFamily="18" charset="0"/>
                <a:sym typeface="Symbol" pitchFamily="18" charset="2"/>
              </a:rPr>
              <a:t>36</a:t>
            </a:r>
            <a:r>
              <a:rPr lang="en-US" sz="2400" baseline="-25000" dirty="0" smtClean="0">
                <a:solidFill>
                  <a:schemeClr val="bg1"/>
                </a:solidFill>
                <a:latin typeface="Perpetua" pitchFamily="18" charset="0"/>
                <a:sym typeface="Symbol" pitchFamily="18" charset="2"/>
              </a:rPr>
              <a:t>        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+  </a:t>
            </a:r>
            <a:r>
              <a:rPr lang="en-US" sz="2400" dirty="0">
                <a:solidFill>
                  <a:schemeClr val="bg1"/>
                </a:solidFill>
                <a:latin typeface="Perpetua" pitchFamily="18" charset="0"/>
              </a:rPr>
              <a:t>0.3 *      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aseline="-25000" dirty="0" smtClean="0">
                <a:solidFill>
                  <a:schemeClr val="bg1"/>
                </a:solidFill>
                <a:latin typeface="Cambria" pitchFamily="18" charset="0"/>
                <a:sym typeface="Symbol" pitchFamily="18" charset="2"/>
              </a:rPr>
              <a:t>42</a:t>
            </a:r>
            <a:r>
              <a:rPr lang="en-US" sz="2400" baseline="-50000" dirty="0" smtClean="0">
                <a:solidFill>
                  <a:schemeClr val="bg1"/>
                </a:solidFill>
                <a:latin typeface="Perpetua" pitchFamily="18" charset="0"/>
                <a:sym typeface="Symbol" pitchFamily="18" charset="2"/>
              </a:rPr>
              <a:t>          </a:t>
            </a:r>
            <a:r>
              <a:rPr lang="en-US" sz="2400" dirty="0" smtClean="0">
                <a:solidFill>
                  <a:schemeClr val="bg1"/>
                </a:solidFill>
                <a:latin typeface="Perpetua" pitchFamily="18" charset="0"/>
              </a:rPr>
              <a:t>+ 0.5 </a:t>
            </a:r>
            <a:r>
              <a:rPr lang="en-US" sz="2400" dirty="0">
                <a:solidFill>
                  <a:schemeClr val="bg1"/>
                </a:solidFill>
                <a:latin typeface="Perpetua" pitchFamily="18" charset="0"/>
              </a:rPr>
              <a:t>*       </a:t>
            </a:r>
            <a:r>
              <a:rPr lang="en-US" sz="2400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400" baseline="-25000" dirty="0" smtClean="0">
                <a:solidFill>
                  <a:schemeClr val="bg1"/>
                </a:solidFill>
                <a:latin typeface="Cambria" pitchFamily="18" charset="0"/>
              </a:rPr>
              <a:t>63</a:t>
            </a:r>
            <a:endParaRPr lang="en-US" sz="2400" baseline="-250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2" name="Rectangle 495"/>
          <p:cNvSpPr>
            <a:spLocks noChangeArrowheads="1"/>
          </p:cNvSpPr>
          <p:nvPr/>
        </p:nvSpPr>
        <p:spPr bwMode="auto">
          <a:xfrm>
            <a:off x="693095" y="5810110"/>
            <a:ext cx="6720875" cy="892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400" dirty="0" smtClean="0">
                <a:solidFill>
                  <a:schemeClr val="bg1"/>
                </a:solidFill>
                <a:latin typeface="Calibri"/>
              </a:rPr>
              <a:t>[a</a:t>
            </a:r>
            <a:r>
              <a:rPr lang="en-US" altLang="ko-KR" sz="2400" baseline="-25000" dirty="0" smtClean="0">
                <a:solidFill>
                  <a:schemeClr val="bg1"/>
                </a:solidFill>
                <a:latin typeface="Calibri"/>
              </a:rPr>
              <a:t>1</a:t>
            </a:r>
            <a:r>
              <a:rPr lang="en-US" altLang="ko-KR" sz="2400" dirty="0" smtClean="0">
                <a:solidFill>
                  <a:schemeClr val="bg1"/>
                </a:solidFill>
                <a:latin typeface="Calibri"/>
              </a:rPr>
              <a:t>, …, a</a:t>
            </a:r>
            <a:r>
              <a:rPr lang="en-US" altLang="ko-KR" sz="2400" baseline="-25000" dirty="0" smtClean="0">
                <a:solidFill>
                  <a:schemeClr val="bg1"/>
                </a:solidFill>
                <a:latin typeface="Calibri"/>
              </a:rPr>
              <a:t>64</a:t>
            </a:r>
            <a:r>
              <a:rPr lang="en-US" altLang="ko-KR" sz="2400" dirty="0" smtClean="0">
                <a:solidFill>
                  <a:schemeClr val="bg1"/>
                </a:solidFill>
                <a:latin typeface="Calibri"/>
              </a:rPr>
              <a:t>] = 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[</a:t>
            </a: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0, 0, …, 0,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</a:rPr>
              <a:t>0.8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, </a:t>
            </a: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0, …, 0, 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</a:rPr>
              <a:t>0.3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, </a:t>
            </a: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0, …, 0, 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</a:rPr>
              <a:t>0.5</a:t>
            </a:r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, 0</a:t>
            </a: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] </a:t>
            </a:r>
          </a:p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400" dirty="0" smtClean="0">
                <a:solidFill>
                  <a:schemeClr val="bg1"/>
                </a:solidFill>
                <a:latin typeface="Calibri"/>
              </a:rPr>
              <a:t>(feature representation) </a:t>
            </a:r>
            <a:endParaRPr lang="en-US" sz="2400" baseline="-25000" dirty="0">
              <a:solidFill>
                <a:schemeClr val="bg1"/>
              </a:solidFill>
              <a:latin typeface="Calibri"/>
            </a:endParaRPr>
          </a:p>
        </p:txBody>
      </p:sp>
      <p:grpSp>
        <p:nvGrpSpPr>
          <p:cNvPr id="16" name="Group 33"/>
          <p:cNvGrpSpPr/>
          <p:nvPr/>
        </p:nvGrpSpPr>
        <p:grpSpPr>
          <a:xfrm>
            <a:off x="5486400" y="1371598"/>
            <a:ext cx="2590800" cy="2590800"/>
            <a:chOff x="5257800" y="1524000"/>
            <a:chExt cx="2590800" cy="2590800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257800" y="1524000"/>
              <a:ext cx="2590800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3"/>
            <p:cNvPicPr>
              <a:picLocks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600704" y="3150407"/>
              <a:ext cx="302400" cy="30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4"/>
            <p:cNvPicPr>
              <a:picLocks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243637" y="2828926"/>
              <a:ext cx="302400" cy="30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5"/>
            <p:cNvPicPr>
              <a:picLocks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210422" y="3795711"/>
              <a:ext cx="302400" cy="30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" name="Rectangle 27"/>
          <p:cNvSpPr>
            <a:spLocks noChangeAspect="1"/>
          </p:cNvSpPr>
          <p:nvPr/>
        </p:nvSpPr>
        <p:spPr>
          <a:xfrm>
            <a:off x="5791200" y="2960509"/>
            <a:ext cx="360000" cy="360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endParaRPr lang="ko-KR" altLang="en-US" sz="170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>
            <a:spLocks noChangeAspect="1"/>
          </p:cNvSpPr>
          <p:nvPr/>
        </p:nvSpPr>
        <p:spPr>
          <a:xfrm>
            <a:off x="6433089" y="2644420"/>
            <a:ext cx="360000" cy="360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endParaRPr lang="ko-KR" altLang="en-US" sz="170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>
            <a:spLocks noChangeAspect="1"/>
          </p:cNvSpPr>
          <p:nvPr/>
        </p:nvSpPr>
        <p:spPr>
          <a:xfrm>
            <a:off x="7412400" y="3612442"/>
            <a:ext cx="360000" cy="360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endParaRPr lang="ko-KR" altLang="en-US" sz="1700">
              <a:solidFill>
                <a:schemeClr val="bg1"/>
              </a:solidFill>
            </a:endParaRPr>
          </a:p>
        </p:txBody>
      </p:sp>
      <p:pic>
        <p:nvPicPr>
          <p:cNvPr id="31" name="Picture 49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03300" y="4426803"/>
            <a:ext cx="1036320" cy="913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2" name="Straight Arrow Connector 31"/>
          <p:cNvCxnSpPr/>
          <p:nvPr/>
        </p:nvCxnSpPr>
        <p:spPr>
          <a:xfrm rot="10800000" flipV="1">
            <a:off x="3628646" y="3276598"/>
            <a:ext cx="2162556" cy="1150203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5529865" y="3333227"/>
            <a:ext cx="1447877" cy="739273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30" idx="2"/>
          </p:cNvCxnSpPr>
          <p:nvPr/>
        </p:nvCxnSpPr>
        <p:spPr>
          <a:xfrm rot="16200000" flipH="1">
            <a:off x="7577143" y="3987702"/>
            <a:ext cx="454359" cy="42384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33400" y="3957934"/>
            <a:ext cx="1805837" cy="461645"/>
          </a:xfrm>
          <a:prstGeom prst="rect">
            <a:avLst/>
          </a:prstGeom>
          <a:noFill/>
        </p:spPr>
        <p:txBody>
          <a:bodyPr wrap="none" lIns="91419" tIns="45710" rIns="91419" bIns="45710" rtlCol="0">
            <a:spAutoFit/>
          </a:bodyPr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2400" smtClean="0">
                <a:solidFill>
                  <a:schemeClr val="bg1"/>
                </a:solidFill>
                <a:latin typeface="Calibri"/>
              </a:rPr>
              <a:t>Test example</a:t>
            </a:r>
            <a:endParaRPr lang="ko-KR" altLang="en-US" sz="24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36" name="Rectangle 11"/>
          <p:cNvSpPr>
            <a:spLocks noChangeArrowheads="1"/>
          </p:cNvSpPr>
          <p:nvPr/>
        </p:nvSpPr>
        <p:spPr bwMode="auto">
          <a:xfrm>
            <a:off x="1295402" y="2362200"/>
            <a:ext cx="229206" cy="228389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lIns="91419" tIns="45710" rIns="91419" bIns="45710"/>
          <a:lstStyle/>
          <a:p>
            <a:pPr algn="l" defTabSz="914186" fontAlgn="auto">
              <a:spcBef>
                <a:spcPts val="0"/>
              </a:spcBef>
              <a:spcAft>
                <a:spcPts val="0"/>
              </a:spcAft>
            </a:pPr>
            <a:endParaRPr lang="ko-KR" altLang="en-US" sz="1700">
              <a:solidFill>
                <a:schemeClr val="bg1"/>
              </a:solidFill>
              <a:latin typeface="Calibri"/>
              <a:ea typeface="굴림" charset="-127"/>
            </a:endParaRPr>
          </a:p>
        </p:txBody>
      </p:sp>
      <p:sp>
        <p:nvSpPr>
          <p:cNvPr id="37" name="Rectangle 495"/>
          <p:cNvSpPr>
            <a:spLocks noChangeArrowheads="1"/>
          </p:cNvSpPr>
          <p:nvPr/>
        </p:nvSpPr>
        <p:spPr bwMode="auto">
          <a:xfrm>
            <a:off x="6363640" y="6262290"/>
            <a:ext cx="3124200" cy="584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10" rIns="91419" bIns="45710">
            <a:spAutoFit/>
          </a:bodyPr>
          <a:lstStyle/>
          <a:p>
            <a:pPr defTabSz="914186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More succinct, higher-level, representation.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8" grpId="0" animBg="1"/>
      <p:bldP spid="29" grpId="0" animBg="1"/>
      <p:bldP spid="30" grpId="0" animBg="1"/>
      <p:bldP spid="35" grpId="0"/>
      <p:bldP spid="3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More examples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779055"/>
            <a:ext cx="8229600" cy="5638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1400" dirty="0" smtClean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Represent as: [a</a:t>
            </a:r>
            <a:r>
              <a:rPr lang="en-US" sz="1800" baseline="-25000" dirty="0" smtClean="0">
                <a:solidFill>
                  <a:schemeClr val="bg1"/>
                </a:solidFill>
              </a:rPr>
              <a:t>15</a:t>
            </a:r>
            <a:r>
              <a:rPr lang="en-US" sz="1800" dirty="0" smtClean="0">
                <a:solidFill>
                  <a:schemeClr val="bg1"/>
                </a:solidFill>
              </a:rPr>
              <a:t>=0.6, a</a:t>
            </a:r>
            <a:r>
              <a:rPr lang="en-US" sz="1800" baseline="-25000" dirty="0" smtClean="0">
                <a:solidFill>
                  <a:schemeClr val="bg1"/>
                </a:solidFill>
              </a:rPr>
              <a:t>28</a:t>
            </a:r>
            <a:r>
              <a:rPr lang="en-US" sz="1800" dirty="0" smtClean="0">
                <a:solidFill>
                  <a:schemeClr val="bg1"/>
                </a:solidFill>
              </a:rPr>
              <a:t>=0.8, a</a:t>
            </a:r>
            <a:r>
              <a:rPr lang="en-US" sz="1800" baseline="-25000" dirty="0" smtClean="0">
                <a:solidFill>
                  <a:schemeClr val="bg1"/>
                </a:solidFill>
              </a:rPr>
              <a:t>37</a:t>
            </a:r>
            <a:r>
              <a:rPr lang="en-US" sz="1800" dirty="0" smtClean="0">
                <a:solidFill>
                  <a:schemeClr val="bg1"/>
                </a:solidFill>
              </a:rPr>
              <a:t> = 0.4].</a:t>
            </a:r>
          </a:p>
          <a:p>
            <a:pPr algn="ctr" eaLnBrk="1" hangingPunct="1">
              <a:buFontTx/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endParaRPr lang="en-US" sz="1200" dirty="0" smtClean="0">
              <a:solidFill>
                <a:schemeClr val="bg1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Represent as: [a</a:t>
            </a:r>
            <a:r>
              <a:rPr lang="en-US" sz="1800" baseline="-25000" dirty="0" smtClean="0"/>
              <a:t>5</a:t>
            </a:r>
            <a:r>
              <a:rPr lang="en-US" sz="1800" dirty="0" smtClean="0">
                <a:solidFill>
                  <a:schemeClr val="bg1"/>
                </a:solidFill>
              </a:rPr>
              <a:t>=1.3, a</a:t>
            </a:r>
            <a:r>
              <a:rPr lang="en-US" sz="1800" baseline="-25000" dirty="0" smtClean="0"/>
              <a:t>1</a:t>
            </a:r>
            <a:r>
              <a:rPr lang="en-US" sz="1800" baseline="-25000" dirty="0" smtClean="0">
                <a:solidFill>
                  <a:schemeClr val="bg1"/>
                </a:solidFill>
              </a:rPr>
              <a:t>8</a:t>
            </a:r>
            <a:r>
              <a:rPr lang="en-US" sz="1800" dirty="0" smtClean="0">
                <a:solidFill>
                  <a:schemeClr val="bg1"/>
                </a:solidFill>
              </a:rPr>
              <a:t>=0.9, a</a:t>
            </a:r>
            <a:r>
              <a:rPr lang="en-US" sz="1800" baseline="-25000" dirty="0" smtClean="0"/>
              <a:t>2</a:t>
            </a:r>
            <a:r>
              <a:rPr lang="en-US" sz="1800" baseline="-25000" dirty="0" smtClean="0">
                <a:solidFill>
                  <a:schemeClr val="bg1"/>
                </a:solidFill>
              </a:rPr>
              <a:t>9</a:t>
            </a:r>
            <a:r>
              <a:rPr lang="en-US" sz="1800" dirty="0" smtClean="0">
                <a:solidFill>
                  <a:schemeClr val="bg1"/>
                </a:solidFill>
              </a:rPr>
              <a:t> = 0.3].</a:t>
            </a:r>
          </a:p>
          <a:p>
            <a:pPr algn="ctr" eaLnBrk="1" hangingPunct="1">
              <a:buFontTx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US" sz="500" dirty="0" smtClean="0">
              <a:solidFill>
                <a:schemeClr val="bg1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00063" y="883830"/>
            <a:ext cx="8643937" cy="1404938"/>
            <a:chOff x="315" y="828"/>
            <a:chExt cx="5445" cy="885"/>
          </a:xfrm>
        </p:grpSpPr>
        <p:pic>
          <p:nvPicPr>
            <p:cNvPr id="6657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16" y="834"/>
              <a:ext cx="687" cy="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4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18" y="828"/>
              <a:ext cx="680" cy="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5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15" y="854"/>
              <a:ext cx="673" cy="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6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86" y="854"/>
              <a:ext cx="673" cy="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77" name="Rectangle 9"/>
            <p:cNvSpPr>
              <a:spLocks noChangeArrowheads="1"/>
            </p:cNvSpPr>
            <p:nvPr/>
          </p:nvSpPr>
          <p:spPr bwMode="auto">
            <a:xfrm>
              <a:off x="998" y="1046"/>
              <a:ext cx="354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 </a:t>
              </a:r>
              <a:r>
                <a:rPr lang="en-US" sz="2400" dirty="0" smtClean="0">
                  <a:solidFill>
                    <a:schemeClr val="bg1"/>
                  </a:solidFill>
                  <a:latin typeface="cmsy10" pitchFamily="34" charset="0"/>
                </a:rPr>
                <a:t>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0.6 </a:t>
              </a:r>
              <a:r>
                <a:rPr lang="en-US" sz="2400" dirty="0" smtClean="0">
                  <a:solidFill>
                    <a:schemeClr val="bg1"/>
                  </a:solidFill>
                  <a:latin typeface="cmsy10" pitchFamily="34" charset="0"/>
                </a:rPr>
                <a:t>*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</a:rPr>
                <a:t>              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+ 0.8 </a:t>
              </a: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*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</a:rPr>
                <a:t>              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+ 0.4 </a:t>
              </a: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*</a:t>
              </a:r>
            </a:p>
          </p:txBody>
        </p:sp>
        <p:sp>
          <p:nvSpPr>
            <p:cNvPr id="66578" name="Rectangle 10"/>
            <p:cNvSpPr>
              <a:spLocks noChangeArrowheads="1"/>
            </p:cNvSpPr>
            <p:nvPr/>
          </p:nvSpPr>
          <p:spPr bwMode="auto">
            <a:xfrm>
              <a:off x="720" y="1480"/>
              <a:ext cx="504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                  </a:t>
              </a:r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                  </a:t>
              </a:r>
              <a:r>
                <a:rPr lang="en-US" baseline="-25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15            </a:t>
              </a:r>
              <a:r>
                <a:rPr lang="en-US" dirty="0" smtClean="0">
                  <a:solidFill>
                    <a:schemeClr val="bg1"/>
                  </a:solidFill>
                  <a:latin typeface="Arial" charset="0"/>
                </a:rPr>
                <a:t>                     </a:t>
              </a:r>
              <a:r>
                <a:rPr lang="en-US" dirty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baseline="-50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28                                                 </a:t>
              </a:r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baseline="-50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37</a:t>
              </a:r>
              <a:r>
                <a:rPr lang="en-US" baseline="-25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 </a:t>
              </a:r>
              <a:endParaRPr lang="en-US" baseline="-25000" dirty="0">
                <a:solidFill>
                  <a:schemeClr val="bg1"/>
                </a:solidFill>
                <a:latin typeface="Arial" charset="0"/>
                <a:sym typeface="Symbol" pitchFamily="18" charset="2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61963" y="3006319"/>
            <a:ext cx="8823325" cy="1420813"/>
            <a:chOff x="298" y="2218"/>
            <a:chExt cx="5558" cy="895"/>
          </a:xfrm>
        </p:grpSpPr>
        <p:pic>
          <p:nvPicPr>
            <p:cNvPr id="66567" name="Picture 1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8" y="2218"/>
              <a:ext cx="682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68" name="Picture 1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810" y="2218"/>
              <a:ext cx="687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69" name="Picture 1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178" y="2218"/>
              <a:ext cx="680" cy="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70" name="Picture 1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608" y="2218"/>
              <a:ext cx="682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71" name="Rectangle 16"/>
            <p:cNvSpPr>
              <a:spLocks noChangeArrowheads="1"/>
            </p:cNvSpPr>
            <p:nvPr/>
          </p:nvSpPr>
          <p:spPr bwMode="auto">
            <a:xfrm>
              <a:off x="1018" y="2418"/>
              <a:ext cx="354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 </a:t>
              </a:r>
              <a:r>
                <a:rPr lang="en-US" sz="2400" dirty="0" smtClean="0">
                  <a:solidFill>
                    <a:schemeClr val="bg1"/>
                  </a:solidFill>
                  <a:latin typeface="cmsy10" pitchFamily="34" charset="0"/>
                </a:rPr>
                <a:t>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1.3 </a:t>
              </a: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*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</a:rPr>
                <a:t>              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+ 0.9 </a:t>
              </a: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*</a:t>
              </a:r>
              <a:r>
                <a:rPr lang="en-US" sz="2400" dirty="0" smtClean="0">
                  <a:solidFill>
                    <a:schemeClr val="bg1"/>
                  </a:solidFill>
                  <a:latin typeface="Times New Roman" pitchFamily="18" charset="0"/>
                </a:rPr>
                <a:t>                 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</a:rPr>
                <a:t>+ 0.3 </a:t>
              </a:r>
              <a:r>
                <a:rPr lang="en-US" sz="2400" dirty="0">
                  <a:solidFill>
                    <a:schemeClr val="bg1"/>
                  </a:solidFill>
                  <a:latin typeface="cmsy10" pitchFamily="34" charset="0"/>
                </a:rPr>
                <a:t>*</a:t>
              </a:r>
            </a:p>
          </p:txBody>
        </p:sp>
        <p:sp>
          <p:nvSpPr>
            <p:cNvPr id="66572" name="Rectangle 17"/>
            <p:cNvSpPr>
              <a:spLocks noChangeArrowheads="1"/>
            </p:cNvSpPr>
            <p:nvPr/>
          </p:nvSpPr>
          <p:spPr bwMode="auto">
            <a:xfrm>
              <a:off x="816" y="2880"/>
              <a:ext cx="504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                                   </a:t>
              </a:r>
              <a:r>
                <a:rPr lang="en-US" baseline="-25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5            </a:t>
              </a:r>
              <a:r>
                <a:rPr lang="en-US" dirty="0" smtClean="0">
                  <a:solidFill>
                    <a:schemeClr val="bg1"/>
                  </a:solidFill>
                  <a:latin typeface="Arial" charset="0"/>
                </a:rPr>
                <a:t>                       </a:t>
              </a:r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baseline="-50000" dirty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1</a:t>
              </a:r>
              <a:r>
                <a:rPr lang="en-US" baseline="-50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8                                               </a:t>
              </a:r>
              <a:r>
                <a:rPr lang="en-US" dirty="0" smtClean="0">
                  <a:solidFill>
                    <a:schemeClr val="bg1"/>
                  </a:solidFill>
                  <a:latin typeface="Symbol" pitchFamily="18" charset="2"/>
                  <a:sym typeface="Symbol" pitchFamily="18" charset="2"/>
                </a:rPr>
                <a:t></a:t>
              </a:r>
              <a:r>
                <a:rPr lang="en-US" baseline="-50000" dirty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2</a:t>
              </a:r>
              <a:r>
                <a:rPr lang="en-US" baseline="-50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9</a:t>
              </a:r>
              <a:r>
                <a:rPr lang="en-US" baseline="-25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 </a:t>
              </a:r>
              <a:endParaRPr lang="en-US" baseline="-25000" dirty="0">
                <a:solidFill>
                  <a:schemeClr val="bg1"/>
                </a:solidFill>
                <a:latin typeface="Arial" charset="0"/>
                <a:sym typeface="Symbol" pitchFamily="18" charset="2"/>
              </a:endParaRPr>
            </a:p>
          </p:txBody>
        </p:sp>
      </p:grpSp>
      <p:sp>
        <p:nvSpPr>
          <p:cNvPr id="66566" name="Text Box 20"/>
          <p:cNvSpPr txBox="1">
            <a:spLocks noChangeArrowheads="1"/>
          </p:cNvSpPr>
          <p:nvPr/>
        </p:nvSpPr>
        <p:spPr bwMode="auto">
          <a:xfrm>
            <a:off x="385763" y="4985802"/>
            <a:ext cx="8256587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ts val="600"/>
              </a:spcBef>
              <a:buFontTx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 Method “invents” edge detection. </a:t>
            </a:r>
            <a:endParaRPr lang="en-US" sz="2000" dirty="0">
              <a:solidFill>
                <a:schemeClr val="bg1"/>
              </a:solidFill>
              <a:latin typeface="Arial" charset="0"/>
            </a:endParaRPr>
          </a:p>
          <a:p>
            <a:pPr algn="l">
              <a:spcBef>
                <a:spcPts val="600"/>
              </a:spcBef>
              <a:buFontTx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 Automatically learns to represent an image in terms of the edges that appear in it.  Gives a 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more succinct, higher-level representation 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than the raw pixels. </a:t>
            </a:r>
          </a:p>
          <a:p>
            <a:pPr algn="l">
              <a:spcBef>
                <a:spcPts val="600"/>
              </a:spcBef>
              <a:buFontTx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 Quantitatively similar to primary visual cortex (area V1) in brain. </a:t>
            </a:r>
            <a:endParaRPr lang="en-US" sz="20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9" name="Picture 18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1730030" y="1408417"/>
            <a:ext cx="254318" cy="165735"/>
          </a:xfrm>
          <a:prstGeom prst="rect">
            <a:avLst/>
          </a:prstGeom>
        </p:spPr>
      </p:pic>
      <p:pic>
        <p:nvPicPr>
          <p:cNvPr id="20" name="Picture 19" descr="addin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1730030" y="3466630"/>
            <a:ext cx="254318" cy="1657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coding applied to audio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1073432"/>
            <a:ext cx="4894263" cy="538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494463"/>
            <a:ext cx="3722688" cy="3667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ctr">
              <a:spcBef>
                <a:spcPct val="100000"/>
              </a:spcBef>
            </a:pPr>
            <a:r>
              <a:rPr lang="en-US">
                <a:solidFill>
                  <a:srgbClr val="FFFFFF"/>
                </a:solidFill>
                <a:latin typeface="Helvetica" pitchFamily="34" charset="0"/>
              </a:rPr>
              <a:t>[Evan Smith &amp; Mike Lewicki, 2006]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3525" y="663840"/>
            <a:ext cx="657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Image shows 20 basis functions learned from unlabeled audio.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coding applied to audio</a:t>
            </a:r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494463"/>
            <a:ext cx="3722688" cy="3667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ctr">
              <a:spcBef>
                <a:spcPct val="100000"/>
              </a:spcBef>
            </a:pPr>
            <a:r>
              <a:rPr lang="en-US" dirty="0">
                <a:solidFill>
                  <a:srgbClr val="FFFFFF"/>
                </a:solidFill>
                <a:latin typeface="Helvetica" pitchFamily="34" charset="0"/>
              </a:rPr>
              <a:t>[Evan Smith &amp; Mike </a:t>
            </a:r>
            <a:r>
              <a:rPr lang="en-US" dirty="0" err="1">
                <a:solidFill>
                  <a:srgbClr val="FFFFFF"/>
                </a:solidFill>
                <a:latin typeface="Helvetica" pitchFamily="34" charset="0"/>
              </a:rPr>
              <a:t>Lewicki</a:t>
            </a:r>
            <a:r>
              <a:rPr lang="en-US" dirty="0">
                <a:solidFill>
                  <a:srgbClr val="FFFFFF"/>
                </a:solidFill>
                <a:latin typeface="Helvetica" pitchFamily="34" charset="0"/>
              </a:rPr>
              <a:t>, 2006]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1073432"/>
            <a:ext cx="4894263" cy="538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23525" y="663840"/>
            <a:ext cx="657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Image shows 20 basis functions learned from unlabeled audio.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Somatosensory (touch) processing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885120" y="2875831"/>
            <a:ext cx="3725285" cy="2150680"/>
            <a:chOff x="616285" y="4158695"/>
            <a:chExt cx="3725285" cy="2150680"/>
          </a:xfrm>
        </p:grpSpPr>
        <p:pic>
          <p:nvPicPr>
            <p:cNvPr id="7" name="Picture 2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15" t="7608" r="41478" b="75275"/>
            <a:stretch>
              <a:fillRect/>
            </a:stretch>
          </p:blipFill>
          <p:spPr bwMode="auto">
            <a:xfrm>
              <a:off x="616285" y="4158695"/>
              <a:ext cx="3725285" cy="10369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26" t="7608" r="9242" b="75275"/>
            <a:stretch>
              <a:fillRect/>
            </a:stretch>
          </p:blipFill>
          <p:spPr bwMode="auto">
            <a:xfrm>
              <a:off x="1115550" y="5272440"/>
              <a:ext cx="2534730" cy="10369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961930" y="2453376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Example learned representations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493720" y="2453375"/>
            <a:ext cx="3331043" cy="3318329"/>
            <a:chOff x="5148075" y="3774645"/>
            <a:chExt cx="3033995" cy="2871140"/>
          </a:xfrm>
        </p:grpSpPr>
        <p:pic>
          <p:nvPicPr>
            <p:cNvPr id="8" name="Picture 3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5" b="35384"/>
            <a:stretch>
              <a:fillRect/>
            </a:stretch>
          </p:blipFill>
          <p:spPr bwMode="auto">
            <a:xfrm>
              <a:off x="5148075" y="3774645"/>
              <a:ext cx="3033995" cy="287114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877770" y="3813050"/>
              <a:ext cx="1612942" cy="153888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tIns="0" bIns="0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000" dirty="0" smtClean="0"/>
                <a:t>      Biological data           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31390" y="5084781"/>
              <a:ext cx="1255472" cy="246221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tIns="0" bIns="0" rtlCol="0">
              <a:spAutoFit/>
            </a:bodyPr>
            <a:lstStyle/>
            <a:p>
              <a:pPr>
                <a:spcBef>
                  <a:spcPts val="0"/>
                </a:spcBef>
              </a:pPr>
              <a:endParaRPr lang="en-US" sz="600" dirty="0" smtClean="0"/>
            </a:p>
            <a:p>
              <a:pPr>
                <a:spcBef>
                  <a:spcPts val="0"/>
                </a:spcBef>
              </a:pPr>
              <a:r>
                <a:rPr lang="en-US" sz="1000" dirty="0" smtClean="0"/>
                <a:t>Learning Algorithm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819263" y="6570046"/>
            <a:ext cx="1399742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[Andrew Saxe]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Learning </a:t>
            </a:r>
            <a:r>
              <a:rPr lang="en-US" dirty="0" smtClean="0"/>
              <a:t>feature hierarchies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463" y="1700213"/>
            <a:ext cx="5070475" cy="353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5991225" y="4619625"/>
            <a:ext cx="2195513" cy="36671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Input image (pixels)</a:t>
            </a:r>
          </a:p>
        </p:txBody>
      </p:sp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6029325" y="3198813"/>
            <a:ext cx="1816202" cy="643766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“Sparse coding”</a:t>
            </a:r>
          </a:p>
          <a:p>
            <a:pPr marL="381000" indent="-381000" algn="l"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(edges; cf. V1) 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28070" name="Text Box 6"/>
          <p:cNvSpPr txBox="1">
            <a:spLocks noChangeArrowheads="1"/>
          </p:cNvSpPr>
          <p:nvPr/>
        </p:nvSpPr>
        <p:spPr bwMode="auto">
          <a:xfrm>
            <a:off x="6087409" y="1892300"/>
            <a:ext cx="2747546" cy="1031564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Higher layer</a:t>
            </a:r>
          </a:p>
          <a:p>
            <a:pPr marL="381000" indent="-381000" algn="l">
              <a:spcBef>
                <a:spcPct val="20000"/>
              </a:spcBef>
            </a:pP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(Combinations of edges; </a:t>
            </a:r>
          </a:p>
          <a:p>
            <a:pPr marL="381000" indent="-381000" algn="l">
              <a:spcBef>
                <a:spcPct val="20000"/>
              </a:spcBef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  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cf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V2)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6263" name="Rectangle 7"/>
          <p:cNvSpPr>
            <a:spLocks noChangeArrowheads="1"/>
          </p:cNvSpPr>
          <p:nvPr/>
        </p:nvSpPr>
        <p:spPr bwMode="auto">
          <a:xfrm>
            <a:off x="76200" y="1508125"/>
            <a:ext cx="914400" cy="914400"/>
          </a:xfrm>
          <a:prstGeom prst="rect">
            <a:avLst/>
          </a:prstGeom>
          <a:solidFill>
            <a:schemeClr val="tx1"/>
          </a:solidFill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>
              <a:spcBef>
                <a:spcPct val="0"/>
              </a:spcBef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960438" y="1547813"/>
            <a:ext cx="4378325" cy="1841500"/>
            <a:chOff x="969" y="975"/>
            <a:chExt cx="2758" cy="1160"/>
          </a:xfrm>
          <a:solidFill>
            <a:schemeClr val="tx1"/>
          </a:solidFill>
        </p:grpSpPr>
        <p:sp>
          <p:nvSpPr>
            <p:cNvPr id="96267" name="Rectangle 9"/>
            <p:cNvSpPr>
              <a:spLocks noChangeArrowheads="1"/>
            </p:cNvSpPr>
            <p:nvPr/>
          </p:nvSpPr>
          <p:spPr bwMode="auto">
            <a:xfrm>
              <a:off x="969" y="975"/>
              <a:ext cx="2758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wrap="none"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68" name="Rectangle 10"/>
            <p:cNvSpPr>
              <a:spLocks noChangeArrowheads="1"/>
            </p:cNvSpPr>
            <p:nvPr/>
          </p:nvSpPr>
          <p:spPr bwMode="auto">
            <a:xfrm>
              <a:off x="1646" y="1047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69" name="Rectangle 11"/>
            <p:cNvSpPr>
              <a:spLocks noChangeArrowheads="1"/>
            </p:cNvSpPr>
            <p:nvPr/>
          </p:nvSpPr>
          <p:spPr bwMode="auto">
            <a:xfrm>
              <a:off x="1767" y="1047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70" name="Rectangle 12"/>
            <p:cNvSpPr>
              <a:spLocks noChangeArrowheads="1"/>
            </p:cNvSpPr>
            <p:nvPr/>
          </p:nvSpPr>
          <p:spPr bwMode="auto">
            <a:xfrm>
              <a:off x="1695" y="1168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71" name="Rectangle 13"/>
            <p:cNvSpPr>
              <a:spLocks noChangeArrowheads="1"/>
            </p:cNvSpPr>
            <p:nvPr/>
          </p:nvSpPr>
          <p:spPr bwMode="auto">
            <a:xfrm>
              <a:off x="2541" y="1047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72" name="Rectangle 14"/>
            <p:cNvSpPr>
              <a:spLocks noChangeArrowheads="1"/>
            </p:cNvSpPr>
            <p:nvPr/>
          </p:nvSpPr>
          <p:spPr bwMode="auto">
            <a:xfrm>
              <a:off x="2614" y="1120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6273" name="Rectangle 15"/>
            <p:cNvSpPr>
              <a:spLocks noChangeArrowheads="1"/>
            </p:cNvSpPr>
            <p:nvPr/>
          </p:nvSpPr>
          <p:spPr bwMode="auto">
            <a:xfrm>
              <a:off x="2668" y="1059"/>
              <a:ext cx="435" cy="967"/>
            </a:xfrm>
            <a:prstGeom prst="rect">
              <a:avLst/>
            </a:prstGeom>
            <a:grpFill/>
            <a:ln w="25400" algn="ctr">
              <a:noFill/>
              <a:miter lim="800000"/>
              <a:headEnd/>
              <a:tailEnd/>
            </a:ln>
          </p:spPr>
          <p:txBody>
            <a:bodyPr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569060" y="6501400"/>
            <a:ext cx="2637260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  <a:latin typeface="Times"/>
              </a:rPr>
              <a:t>[Lee, Ranganath &amp; Ng, 2007]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856240" y="3198570"/>
            <a:ext cx="4733645" cy="1844245"/>
            <a:chOff x="856240" y="3198570"/>
            <a:chExt cx="4733645" cy="1844245"/>
          </a:xfrm>
        </p:grpSpPr>
        <p:sp>
          <p:nvSpPr>
            <p:cNvPr id="19" name="TextBox 18"/>
            <p:cNvSpPr txBox="1"/>
            <p:nvPr/>
          </p:nvSpPr>
          <p:spPr>
            <a:xfrm>
              <a:off x="856240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306105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46804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3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48739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4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18685" y="3198570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a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997395" y="3198570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a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596124" y="3198570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a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17020" y="6155755"/>
            <a:ext cx="7048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[Technical details: Sparse autoencoder or sparse version of Hinton’s DBN.]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807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550" y="215900"/>
            <a:ext cx="7156115" cy="304800"/>
          </a:xfrm>
        </p:spPr>
        <p:txBody>
          <a:bodyPr/>
          <a:lstStyle/>
          <a:p>
            <a:r>
              <a:rPr lang="en-US" dirty="0" smtClean="0"/>
              <a:t>What do we want computers to do with our data?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950" y="1130450"/>
            <a:ext cx="8229600" cy="4570412"/>
          </a:xfrm>
        </p:spPr>
        <p:txBody>
          <a:bodyPr/>
          <a:lstStyle/>
          <a:p>
            <a:pPr>
              <a:buNone/>
            </a:pPr>
            <a:r>
              <a:rPr lang="en-US" sz="2000" b="0" dirty="0" smtClean="0"/>
              <a:t>Images/video</a:t>
            </a:r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r>
              <a:rPr lang="en-US" sz="2000" b="0" dirty="0" smtClean="0"/>
              <a:t>Audio</a:t>
            </a:r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r>
              <a:rPr lang="en-US" sz="2000" b="0" dirty="0" smtClean="0"/>
              <a:t>Text</a:t>
            </a:r>
            <a:endParaRPr lang="en-US" sz="2000" b="0" dirty="0"/>
          </a:p>
        </p:txBody>
      </p:sp>
      <p:pic>
        <p:nvPicPr>
          <p:cNvPr id="2661378" name="Picture 2" descr="C:\Users\ang\Desktop\1961 Norton #271 Ridden by Jesse Seary in turn 9 at Road America, Elkhart Lake, W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045" y="1118437"/>
            <a:ext cx="1662824" cy="1113745"/>
          </a:xfrm>
          <a:prstGeom prst="rect">
            <a:avLst/>
          </a:prstGeom>
          <a:noFill/>
        </p:spPr>
      </p:pic>
      <p:pic>
        <p:nvPicPr>
          <p:cNvPr id="5" name="Picture 3" descr="C:\Documents and Settings\hllee\Application Data\SSH\temp\speech_demo.png"/>
          <p:cNvPicPr>
            <a:picLocks noChangeAspect="1" noChangeArrowheads="1"/>
          </p:cNvPicPr>
          <p:nvPr/>
        </p:nvPicPr>
        <p:blipFill>
          <a:blip r:embed="rId4" cstate="print"/>
          <a:srcRect l="47730" t="11764" r="30080" b="61154"/>
          <a:stretch>
            <a:fillRect/>
          </a:stretch>
        </p:blipFill>
        <p:spPr bwMode="auto">
          <a:xfrm>
            <a:off x="2377451" y="2846663"/>
            <a:ext cx="1613010" cy="1198048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flipH="1">
            <a:off x="4111519" y="1660068"/>
            <a:ext cx="1530356" cy="1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9" name="Straight Arrow Connector 8"/>
          <p:cNvCxnSpPr/>
          <p:nvPr/>
        </p:nvCxnSpPr>
        <p:spPr>
          <a:xfrm flipH="1">
            <a:off x="4144080" y="3444763"/>
            <a:ext cx="1530356" cy="1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8" name="TextBox 7"/>
          <p:cNvSpPr txBox="1"/>
          <p:nvPr/>
        </p:nvSpPr>
        <p:spPr>
          <a:xfrm>
            <a:off x="5641875" y="1121311"/>
            <a:ext cx="21467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Label: “Motorcycle”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Suggest tags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Image search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6156" y="2846662"/>
            <a:ext cx="23903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Speech recognition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Music classification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Speaker identification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…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2" descr="http://www.elbacom.com/assets/images/textdocument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2055" y="6883930"/>
            <a:ext cx="1536200" cy="1536200"/>
          </a:xfrm>
          <a:prstGeom prst="rect">
            <a:avLst/>
          </a:prstGeom>
          <a:noFill/>
        </p:spPr>
      </p:pic>
      <p:cxnSp>
        <p:nvCxnSpPr>
          <p:cNvPr id="14" name="Straight Arrow Connector 13"/>
          <p:cNvCxnSpPr/>
          <p:nvPr/>
        </p:nvCxnSpPr>
        <p:spPr>
          <a:xfrm flipH="1">
            <a:off x="4188329" y="5115922"/>
            <a:ext cx="1530356" cy="1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2323458" name="Picture 2" descr="C:\Users\ang\Desktop\aiwik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837" y="7231095"/>
            <a:ext cx="2022376" cy="15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3459" name="Picture 3" descr="C:\Users\ang\Desktop\ny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426" y="4536482"/>
            <a:ext cx="1832062" cy="142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821366" y="4705647"/>
            <a:ext cx="21852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Web search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Anti-spam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Machine translation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…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Learning feature hierarchies</a:t>
            </a:r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5953125" y="5448300"/>
            <a:ext cx="1374775" cy="3635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Input image</a:t>
            </a:r>
          </a:p>
        </p:txBody>
      </p:sp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5991225" y="4027488"/>
            <a:ext cx="1146175" cy="36353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Model V1</a:t>
            </a:r>
          </a:p>
        </p:txBody>
      </p:sp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5946775" y="2720975"/>
            <a:ext cx="1425575" cy="6937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Higher layer</a:t>
            </a:r>
          </a:p>
          <a:p>
            <a:pPr marL="381000" indent="-381000" algn="l">
              <a:spcBef>
                <a:spcPct val="2000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(Model V2?)</a:t>
            </a:r>
          </a:p>
        </p:txBody>
      </p:sp>
      <p:grpSp>
        <p:nvGrpSpPr>
          <p:cNvPr id="2" name="Group 20"/>
          <p:cNvGrpSpPr/>
          <p:nvPr/>
        </p:nvGrpSpPr>
        <p:grpSpPr>
          <a:xfrm>
            <a:off x="38100" y="1136021"/>
            <a:ext cx="5719763" cy="4931404"/>
            <a:chOff x="757237" y="1540833"/>
            <a:chExt cx="5719763" cy="4931404"/>
          </a:xfrm>
        </p:grpSpPr>
        <p:grpSp>
          <p:nvGrpSpPr>
            <p:cNvPr id="3" name="Group 19"/>
            <p:cNvGrpSpPr/>
            <p:nvPr/>
          </p:nvGrpSpPr>
          <p:grpSpPr>
            <a:xfrm>
              <a:off x="1096274" y="1540833"/>
              <a:ext cx="5380726" cy="4228061"/>
              <a:chOff x="1104900" y="1540833"/>
              <a:chExt cx="5380726" cy="4228061"/>
            </a:xfrm>
          </p:grpSpPr>
          <p:pic>
            <p:nvPicPr>
              <p:cNvPr id="8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41297" y="1540833"/>
                <a:ext cx="5070475" cy="35385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1104900" y="3186136"/>
                <a:ext cx="5380726" cy="2582758"/>
              </a:xfrm>
              <a:prstGeom prst="rect">
                <a:avLst/>
              </a:prstGeom>
              <a:solidFill>
                <a:schemeClr val="tx1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wrap="square" lIns="90487" tIns="44450" rIns="90487" bIns="44450" anchor="ctr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endParaRPr lang="en-US" dirty="0" smtClean="0">
                  <a:solidFill>
                    <a:srgbClr val="000000"/>
                  </a:solidFill>
                  <a:latin typeface="Arial" charset="0"/>
                </a:endParaRPr>
              </a:p>
              <a:p>
                <a:pPr algn="l">
                  <a:spcBef>
                    <a:spcPct val="0"/>
                  </a:spcBef>
                </a:pPr>
                <a:endParaRPr lang="en-US" dirty="0" smtClean="0">
                  <a:solidFill>
                    <a:srgbClr val="000000"/>
                  </a:solidFill>
                  <a:latin typeface="Arial" charset="0"/>
                </a:endParaRPr>
              </a:p>
              <a:p>
                <a:pPr algn="l">
                  <a:spcBef>
                    <a:spcPct val="0"/>
                  </a:spcBef>
                </a:pPr>
                <a:endParaRPr lang="en-US" dirty="0" smtClean="0">
                  <a:solidFill>
                    <a:srgbClr val="000000"/>
                  </a:solidFill>
                  <a:latin typeface="Arial" charset="0"/>
                </a:endParaRPr>
              </a:p>
              <a:p>
                <a:pPr algn="l">
                  <a:spcBef>
                    <a:spcPct val="0"/>
                  </a:spcBef>
                </a:pPr>
                <a:endParaRPr lang="en-US" dirty="0" smtClean="0">
                  <a:solidFill>
                    <a:srgbClr val="000000"/>
                  </a:solidFill>
                  <a:latin typeface="Arial" charset="0"/>
                </a:endParaRPr>
              </a:p>
              <a:p>
                <a:pPr algn="l">
                  <a:spcBef>
                    <a:spcPct val="0"/>
                  </a:spcBef>
                </a:pPr>
                <a:endParaRPr lang="en-US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pic>
          <p:nvPicPr>
            <p:cNvPr id="9728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3500" y="2933700"/>
              <a:ext cx="5070475" cy="3538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7287" name="Rectangle 7"/>
            <p:cNvSpPr>
              <a:spLocks noChangeArrowheads="1"/>
            </p:cNvSpPr>
            <p:nvPr/>
          </p:nvSpPr>
          <p:spPr bwMode="auto">
            <a:xfrm>
              <a:off x="757237" y="2741612"/>
              <a:ext cx="914400" cy="91440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 lIns="90487" tIns="44450" rIns="90487" bIns="44450" anchor="ctr">
              <a:spAutoFit/>
            </a:bodyPr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5948363" y="1225550"/>
            <a:ext cx="1425575" cy="6937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381000" indent="-381000"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Higher layer</a:t>
            </a:r>
          </a:p>
          <a:p>
            <a:pPr marL="381000" indent="-381000" algn="l">
              <a:spcBef>
                <a:spcPct val="2000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(Model </a:t>
            </a:r>
            <a:r>
              <a:rPr lang="en-US" dirty="0" smtClean="0">
                <a:solidFill>
                  <a:srgbClr val="FFFFFF"/>
                </a:solidFill>
                <a:latin typeface="Arial" charset="0"/>
              </a:rPr>
              <a:t>V3?)</a:t>
            </a:r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69060" y="6501400"/>
            <a:ext cx="2637260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rgbClr val="FFFFFF"/>
                </a:solidFill>
                <a:latin typeface="Times"/>
              </a:rPr>
              <a:t>[Lee, Ranganath &amp; Ng, 2007]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7020" y="6155755"/>
            <a:ext cx="7048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[Technical details: Sparse autoencoder or sparse version of Hinton’s DBN.]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17835" y="4033150"/>
            <a:ext cx="4733645" cy="1844245"/>
            <a:chOff x="856240" y="3198570"/>
            <a:chExt cx="4733645" cy="1844245"/>
          </a:xfrm>
        </p:grpSpPr>
        <p:sp>
          <p:nvSpPr>
            <p:cNvPr id="17" name="TextBox 16"/>
            <p:cNvSpPr txBox="1"/>
            <p:nvPr/>
          </p:nvSpPr>
          <p:spPr>
            <a:xfrm>
              <a:off x="856240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06105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746804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3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48739" y="4581150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x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4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18685" y="3198570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a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3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997395" y="3198570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a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596124" y="3198570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a</a:t>
              </a:r>
              <a:r>
                <a:rPr lang="en-US" sz="2400" baseline="-25000" dirty="0" smtClean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" y="215900"/>
            <a:ext cx="9178795" cy="304800"/>
          </a:xfrm>
        </p:spPr>
        <p:txBody>
          <a:bodyPr/>
          <a:lstStyle/>
          <a:p>
            <a:r>
              <a:rPr lang="en-US" dirty="0" smtClean="0"/>
              <a:t>Hierarchical Sparse coding (Sparse DBN): Trained on face images</a:t>
            </a:r>
            <a:endParaRPr lang="en-US" dirty="0"/>
          </a:p>
        </p:txBody>
      </p:sp>
      <p:graphicFrame>
        <p:nvGraphicFramePr>
          <p:cNvPr id="3085314" name="Object 2"/>
          <p:cNvGraphicFramePr>
            <a:graphicFrameLocks noChangeAspect="1"/>
          </p:cNvGraphicFramePr>
          <p:nvPr/>
        </p:nvGraphicFramePr>
        <p:xfrm>
          <a:off x="4624994" y="4122263"/>
          <a:ext cx="1752006" cy="11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543" name="Acrobat Document" r:id="rId4" imgW="5728680" imgH="3856320" progId="AcroExch.Document.7">
                  <p:embed/>
                </p:oleObj>
              </mc:Choice>
              <mc:Fallback>
                <p:oleObj name="Acrobat Document" r:id="rId4" imgW="5728680" imgH="3856320" progId="AcroExch.Document.7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4994" y="4122263"/>
                        <a:ext cx="1752006" cy="11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53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18965" y="5667234"/>
            <a:ext cx="966716" cy="966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076750" y="5983700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pixels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308531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38740" y="1431940"/>
            <a:ext cx="1920250" cy="2096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6556698" y="4525665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edges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9" name="AutoShape 4"/>
          <p:cNvSpPr>
            <a:spLocks noChangeArrowheads="1"/>
          </p:cNvSpPr>
          <p:nvPr/>
        </p:nvSpPr>
        <p:spPr bwMode="auto">
          <a:xfrm rot="5400000">
            <a:off x="5257160" y="5280052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4" name="Group 27"/>
          <p:cNvGrpSpPr/>
          <p:nvPr/>
        </p:nvGrpSpPr>
        <p:grpSpPr>
          <a:xfrm>
            <a:off x="4527732" y="2324780"/>
            <a:ext cx="2011362" cy="1379665"/>
            <a:chOff x="2313296" y="1969937"/>
            <a:chExt cx="2011362" cy="1379665"/>
          </a:xfrm>
        </p:grpSpPr>
        <p:graphicFrame>
          <p:nvGraphicFramePr>
            <p:cNvPr id="23" name="Object 91"/>
            <p:cNvGraphicFramePr>
              <a:graphicFrameLocks noChangeAspect="1"/>
            </p:cNvGraphicFramePr>
            <p:nvPr/>
          </p:nvGraphicFramePr>
          <p:xfrm>
            <a:off x="2330119" y="1990702"/>
            <a:ext cx="1962150" cy="1358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5544" name="Acrobat Document" r:id="rId8" imgW="5728680" imgH="3843720" progId="AcroExch.Document.7">
                    <p:embed/>
                  </p:oleObj>
                </mc:Choice>
                <mc:Fallback>
                  <p:oleObj name="Acrobat Document" r:id="rId8" imgW="5728680" imgH="3843720" progId="AcroExch.Document.7">
                    <p:embed/>
                    <p:pic>
                      <p:nvPicPr>
                        <p:cNvPr id="0" name="Picture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30119" y="1990702"/>
                          <a:ext cx="1962150" cy="1358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 useBgFill="1"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2313296" y="1969937"/>
              <a:ext cx="2011362" cy="365760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endParaRPr lang="en-US" sz="160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5" name="Group 26"/>
          <p:cNvGrpSpPr/>
          <p:nvPr/>
        </p:nvGrpSpPr>
        <p:grpSpPr>
          <a:xfrm>
            <a:off x="4462332" y="655093"/>
            <a:ext cx="2011680" cy="1526251"/>
            <a:chOff x="487339" y="750628"/>
            <a:chExt cx="2011680" cy="1526251"/>
          </a:xfrm>
        </p:grpSpPr>
        <p:graphicFrame>
          <p:nvGraphicFramePr>
            <p:cNvPr id="25" name="Object 92"/>
            <p:cNvGraphicFramePr>
              <a:graphicFrameLocks noChangeAspect="1"/>
            </p:cNvGraphicFramePr>
            <p:nvPr/>
          </p:nvGraphicFramePr>
          <p:xfrm>
            <a:off x="528614" y="838604"/>
            <a:ext cx="1962150" cy="1438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5545" name="Acrobat Document" r:id="rId10" imgW="5728680" imgH="4071960" progId="AcroExch.Document.7">
                    <p:embed/>
                  </p:oleObj>
                </mc:Choice>
                <mc:Fallback>
                  <p:oleObj name="Acrobat Document" r:id="rId10" imgW="5728680" imgH="4071960" progId="AcroExch.Document.7">
                    <p:embed/>
                    <p:pic>
                      <p:nvPicPr>
                        <p:cNvPr id="0" name="Picture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614" y="838604"/>
                          <a:ext cx="1962150" cy="1438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 useBgFill="1">
          <p:nvSpPr>
            <p:cNvPr id="26" name="TextBox 27"/>
            <p:cNvSpPr txBox="1">
              <a:spLocks noChangeArrowheads="1"/>
            </p:cNvSpPr>
            <p:nvPr/>
          </p:nvSpPr>
          <p:spPr bwMode="auto">
            <a:xfrm>
              <a:off x="487339" y="750628"/>
              <a:ext cx="2011680" cy="182880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endParaRPr lang="en-US" sz="160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9" name="AutoShape 4"/>
          <p:cNvSpPr>
            <a:spLocks noChangeArrowheads="1"/>
          </p:cNvSpPr>
          <p:nvPr/>
        </p:nvSpPr>
        <p:spPr bwMode="auto">
          <a:xfrm rot="5400000">
            <a:off x="5294618" y="3726483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AutoShape 4"/>
          <p:cNvSpPr>
            <a:spLocks noChangeArrowheads="1"/>
          </p:cNvSpPr>
          <p:nvPr/>
        </p:nvSpPr>
        <p:spPr bwMode="auto">
          <a:xfrm rot="5400000">
            <a:off x="5234411" y="2254799"/>
            <a:ext cx="365760" cy="274320"/>
          </a:xfrm>
          <a:prstGeom prst="leftArrow">
            <a:avLst>
              <a:gd name="adj1" fmla="val 50000"/>
              <a:gd name="adj2" fmla="val 43783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95448" y="2699139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object parts</a:t>
            </a:r>
          </a:p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(combination </a:t>
            </a:r>
          </a:p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of edges)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84075" y="1295695"/>
            <a:ext cx="1766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object models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31164" y="6519446"/>
            <a:ext cx="1449436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[Honglak Lee]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85120" y="3736240"/>
            <a:ext cx="2266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Training set: Aligned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images of faces.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/>
      <p:bldP spid="3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550" y="1931988"/>
            <a:ext cx="7772400" cy="2360612"/>
          </a:xfrm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rgbClr val="0070C0"/>
                </a:solidFill>
              </a:rPr>
              <a:t>Machine learning applications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4829175" y="753350"/>
            <a:ext cx="3640138" cy="256032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793750" y="740650"/>
            <a:ext cx="3640138" cy="256032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>
          <a:xfrm>
            <a:off x="872335" y="215900"/>
            <a:ext cx="7386545" cy="304800"/>
          </a:xfrm>
        </p:spPr>
        <p:txBody>
          <a:bodyPr/>
          <a:lstStyle/>
          <a:p>
            <a:pPr eaLnBrk="1" hangingPunct="1"/>
            <a:r>
              <a:rPr lang="en-US" dirty="0" smtClean="0"/>
              <a:t>Unsupervised feature learning (Self-taught learning)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7365" name="Text Box 19"/>
          <p:cNvSpPr txBox="1">
            <a:spLocks noChangeArrowheads="1"/>
          </p:cNvSpPr>
          <p:nvPr/>
        </p:nvSpPr>
        <p:spPr bwMode="auto">
          <a:xfrm>
            <a:off x="6876300" y="4273909"/>
            <a:ext cx="1619250" cy="6413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Testing:</a:t>
            </a:r>
          </a:p>
          <a:p>
            <a:pPr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What is this?  </a:t>
            </a:r>
          </a:p>
        </p:txBody>
      </p:sp>
      <p:sp>
        <p:nvSpPr>
          <p:cNvPr id="57362" name="Text Box 20"/>
          <p:cNvSpPr txBox="1">
            <a:spLocks noChangeArrowheads="1"/>
          </p:cNvSpPr>
          <p:nvPr/>
        </p:nvSpPr>
        <p:spPr bwMode="auto">
          <a:xfrm>
            <a:off x="1923875" y="2861814"/>
            <a:ext cx="1531188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Motorcycles</a:t>
            </a: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63" name="Text Box 21"/>
          <p:cNvSpPr txBox="1">
            <a:spLocks noChangeArrowheads="1"/>
          </p:cNvSpPr>
          <p:nvPr/>
        </p:nvSpPr>
        <p:spPr bwMode="auto">
          <a:xfrm>
            <a:off x="5677991" y="2882844"/>
            <a:ext cx="1992853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Not motorcycles</a:t>
            </a: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6858000"/>
            <a:ext cx="5450531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200" dirty="0" smtClean="0">
                <a:solidFill>
                  <a:schemeClr val="bg1"/>
                </a:solidFill>
              </a:rPr>
              <a:t>[This uses unlabeled data. One can learn the features from labeled data too.]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0100" y="900987"/>
            <a:ext cx="1257374" cy="75646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2" name="Picture 6" descr="http://t2.gstatic.com/images?q=tbn:ANd9GcTL9hSacq02lg06-d1mjwiBX5E3yNKEBXdBdyL2OuTvLG_4Wq1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332" y="1962569"/>
            <a:ext cx="1281113" cy="89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3" descr="C:\Users\ang\Desktop\treesAndGrer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055" y="1938445"/>
            <a:ext cx="1152150" cy="90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4" descr="C:\Users\ang\Desktop\imgre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542" y="909820"/>
            <a:ext cx="1124545" cy="84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30092" y="2129962"/>
            <a:ext cx="1133475" cy="609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6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367" y="1028237"/>
            <a:ext cx="1285875" cy="8096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7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53717" y="2142662"/>
            <a:ext cx="1266825" cy="638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8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02930" y="925050"/>
            <a:ext cx="1238250" cy="9810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42" name="Picture 2" descr="C:\Users\ang\Desktop\1961 Norton #271 Ridden by Jesse Seary in turn 9 at Road America, Elkhart Lake, WI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90483" y="5001809"/>
            <a:ext cx="1649973" cy="1105137"/>
          </a:xfrm>
          <a:prstGeom prst="rect">
            <a:avLst/>
          </a:prstGeom>
          <a:noFill/>
        </p:spPr>
      </p:pic>
      <p:grpSp>
        <p:nvGrpSpPr>
          <p:cNvPr id="2" name="Group 40"/>
          <p:cNvGrpSpPr/>
          <p:nvPr/>
        </p:nvGrpSpPr>
        <p:grpSpPr>
          <a:xfrm>
            <a:off x="616285" y="3544215"/>
            <a:ext cx="5486400" cy="3017520"/>
            <a:chOff x="616285" y="3544215"/>
            <a:chExt cx="5486400" cy="3017520"/>
          </a:xfrm>
        </p:grpSpPr>
        <p:grpSp>
          <p:nvGrpSpPr>
            <p:cNvPr id="5" name="Group 38"/>
            <p:cNvGrpSpPr/>
            <p:nvPr/>
          </p:nvGrpSpPr>
          <p:grpSpPr>
            <a:xfrm>
              <a:off x="616285" y="3544215"/>
              <a:ext cx="5486400" cy="3017520"/>
              <a:chOff x="660205" y="3505810"/>
              <a:chExt cx="5486400" cy="3017520"/>
            </a:xfrm>
          </p:grpSpPr>
          <p:sp>
            <p:nvSpPr>
              <p:cNvPr id="22" name="Rectangle 4"/>
              <p:cNvSpPr>
                <a:spLocks noChangeArrowheads="1"/>
              </p:cNvSpPr>
              <p:nvPr/>
            </p:nvSpPr>
            <p:spPr bwMode="auto">
              <a:xfrm>
                <a:off x="660205" y="3505810"/>
                <a:ext cx="5486400" cy="3017520"/>
              </a:xfrm>
              <a:prstGeom prst="rect">
                <a:avLst/>
              </a:prstGeom>
              <a:solidFill>
                <a:srgbClr val="FFCC00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23" name="Picture 5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986450" y="3709937"/>
                <a:ext cx="1050820" cy="588459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pic>
            <p:nvPicPr>
              <p:cNvPr id="24" name="Picture 6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573470" y="3709937"/>
                <a:ext cx="849183" cy="635402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pic>
            <p:nvPicPr>
              <p:cNvPr id="25" name="Picture 8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836758" y="4524454"/>
                <a:ext cx="897147" cy="671292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pic>
            <p:nvPicPr>
              <p:cNvPr id="26" name="Picture 9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986450" y="5354402"/>
                <a:ext cx="1012416" cy="762687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sp>
            <p:nvSpPr>
              <p:cNvPr id="27" name="Text Box 10"/>
              <p:cNvSpPr txBox="1">
                <a:spLocks noChangeArrowheads="1"/>
              </p:cNvSpPr>
              <p:nvPr/>
            </p:nvSpPr>
            <p:spPr bwMode="auto">
              <a:xfrm>
                <a:off x="2344510" y="6117350"/>
                <a:ext cx="2146742" cy="369332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b="1" dirty="0" smtClean="0">
                    <a:solidFill>
                      <a:srgbClr val="000000"/>
                    </a:solidFill>
                    <a:latin typeface="Arial" charset="0"/>
                  </a:rPr>
                  <a:t>Unlabeled images</a:t>
                </a:r>
                <a:endParaRPr lang="en-US" b="1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pic>
            <p:nvPicPr>
              <p:cNvPr id="28" name="Picture 11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997716" y="4485933"/>
                <a:ext cx="1001150" cy="748334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</p:pic>
          <p:pic>
            <p:nvPicPr>
              <p:cNvPr id="29" name="Picture 23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2356464" y="3729780"/>
                <a:ext cx="785780" cy="544129"/>
              </a:xfrm>
              <a:prstGeom prst="rect">
                <a:avLst/>
              </a:prstGeom>
              <a:noFill/>
              <a:ln w="25400" algn="ctr">
                <a:noFill/>
                <a:miter lim="800000"/>
                <a:headEnd/>
                <a:tailEnd/>
              </a:ln>
            </p:spPr>
          </p:pic>
          <p:pic>
            <p:nvPicPr>
              <p:cNvPr id="2327554" name="Picture 2" descr="C:\Users\ang\Desktop\imgres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20967" y="4485934"/>
                <a:ext cx="986981" cy="6712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7556" name="Picture 4" descr="C:\Users\ang\Desktop\Giant-Anteater.jpg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1046" y="5344360"/>
                <a:ext cx="1115832" cy="7431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7557" name="Picture 5" descr="C:\Users\ang\Desktop\imgres.jpg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2074" y="3709937"/>
                <a:ext cx="1166515" cy="682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7559" name="Picture 7" descr="C:\Users\ang\Desktop\imgres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7301" y="5316077"/>
                <a:ext cx="961670" cy="7942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4837538" y="4931173"/>
                <a:ext cx="1031051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6600" dirty="0" smtClean="0">
                    <a:solidFill>
                      <a:schemeClr val="tx2"/>
                    </a:solidFill>
                  </a:rPr>
                  <a:t>…</a:t>
                </a:r>
              </a:p>
            </p:txBody>
          </p:sp>
        </p:grpSp>
        <p:pic>
          <p:nvPicPr>
            <p:cNvPr id="2102274" name="Picture 2" descr="C:\Users\ang\Desktop\imgres.jp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3496660" y="4504340"/>
              <a:ext cx="949637" cy="711311"/>
            </a:xfrm>
            <a:prstGeom prst="rect">
              <a:avLst/>
            </a:prstGeom>
            <a:noFill/>
          </p:spPr>
        </p:pic>
      </p:grpSp>
      <p:sp>
        <p:nvSpPr>
          <p:cNvPr id="39" name="TextBox 38"/>
          <p:cNvSpPr txBox="1"/>
          <p:nvPr/>
        </p:nvSpPr>
        <p:spPr>
          <a:xfrm>
            <a:off x="4561961" y="6578210"/>
            <a:ext cx="4657044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[Lee, Raina and Ng, 2006; Raina, Lee, Battle, Packer &amp; Ng, 2007]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8182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120" y="215900"/>
            <a:ext cx="7348140" cy="304800"/>
          </a:xfrm>
        </p:spPr>
        <p:txBody>
          <a:bodyPr/>
          <a:lstStyle/>
          <a:p>
            <a:r>
              <a:rPr lang="en-US" dirty="0" smtClean="0"/>
              <a:t>Video Activity recognition (Hollywood 2 benchmark)</a:t>
            </a:r>
            <a:endParaRPr lang="en-US" dirty="0"/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2408334"/>
              </p:ext>
            </p:extLst>
          </p:nvPr>
        </p:nvGraphicFramePr>
        <p:xfrm>
          <a:off x="577880" y="2699305"/>
          <a:ext cx="7796215" cy="2966720"/>
        </p:xfrm>
        <a:graphic>
          <a:graphicData uri="http://schemas.openxmlformats.org/drawingml/2006/table">
            <a:tbl>
              <a:tblPr firstRow="1" bandRow="1"/>
              <a:tblGrid>
                <a:gridCol w="6619428"/>
                <a:gridCol w="1176787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Method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Accuracy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Hessian + ESURF [</a:t>
                      </a:r>
                      <a:r>
                        <a:rPr lang="en-US" b="0" dirty="0" err="1" smtClean="0"/>
                        <a:t>Williems</a:t>
                      </a:r>
                      <a:r>
                        <a:rPr lang="en-US" b="0" dirty="0" smtClean="0"/>
                        <a:t> et al 2008]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38%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Harris3D</a:t>
                      </a:r>
                      <a:r>
                        <a:rPr lang="en-US" b="0" baseline="0" dirty="0" smtClean="0"/>
                        <a:t> + HOG/HOF [Laptev et al 2003, 2004]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45%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Cuboids + HOG/HOF  [Dollar et al 2005,</a:t>
                      </a:r>
                      <a:r>
                        <a:rPr lang="en-US" b="0" baseline="0" dirty="0" smtClean="0"/>
                        <a:t> Laptev 2004</a:t>
                      </a:r>
                      <a:r>
                        <a:rPr lang="en-US" b="0" dirty="0" smtClean="0"/>
                        <a:t>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46%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Hessian + HOG/HOF [Laptev 2004,</a:t>
                      </a:r>
                      <a:r>
                        <a:rPr lang="en-US" b="0" baseline="0" dirty="0" smtClean="0"/>
                        <a:t> </a:t>
                      </a:r>
                      <a:r>
                        <a:rPr lang="en-US" b="0" dirty="0" err="1" smtClean="0"/>
                        <a:t>Williems</a:t>
                      </a:r>
                      <a:r>
                        <a:rPr lang="en-US" b="0" baseline="0" dirty="0" smtClean="0"/>
                        <a:t> et al 2008]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46%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Dense + HOG / HOF [Laptev 2004]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47%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Cuboids + HOG3D [</a:t>
                      </a:r>
                      <a:r>
                        <a:rPr lang="en-US" b="0" dirty="0" err="1" smtClean="0"/>
                        <a:t>Klaser</a:t>
                      </a:r>
                      <a:r>
                        <a:rPr lang="en-US" b="0" baseline="0" dirty="0" smtClean="0"/>
                        <a:t> 2008, 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Dollar et al 2005</a:t>
                      </a:r>
                      <a:r>
                        <a:rPr lang="en-US" b="0" dirty="0" smtClean="0"/>
                        <a:t>]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0" dirty="0" smtClean="0"/>
                        <a:t>46%</a:t>
                      </a:r>
                      <a:endParaRPr lang="en-US" b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Unsupervised feature learning (our method)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b="1" dirty="0" smtClean="0"/>
                        <a:t>52%</a:t>
                      </a:r>
                      <a:endParaRPr lang="en-US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614815" y="5848515"/>
            <a:ext cx="624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Unsupervised feature learning significantly improves on the previous state-of-the-art. </a:t>
            </a:r>
          </a:p>
        </p:txBody>
      </p:sp>
      <p:pic>
        <p:nvPicPr>
          <p:cNvPr id="2136067" name="Picture 3" descr="C:\Users\ang\Desktop\Hollywoo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1930" y="817460"/>
            <a:ext cx="7335355" cy="1627407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 bwMode="auto">
          <a:xfrm rot="10800000">
            <a:off x="8489310" y="5464465"/>
            <a:ext cx="460860" cy="158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7237430" y="6550223"/>
            <a:ext cx="1935145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[Le, Zhou &amp; Ng, 2011]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501070" y="5470236"/>
            <a:ext cx="4187737" cy="1299999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94318" y="1708899"/>
            <a:ext cx="8305800" cy="1374456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76250" y="272642"/>
            <a:ext cx="8305800" cy="1340946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448032"/>
              </p:ext>
            </p:extLst>
          </p:nvPr>
        </p:nvGraphicFramePr>
        <p:xfrm>
          <a:off x="683646" y="592801"/>
          <a:ext cx="3811544" cy="915212"/>
        </p:xfrm>
        <a:graphic>
          <a:graphicData uri="http://schemas.openxmlformats.org/drawingml/2006/table">
            <a:tbl>
              <a:tblPr firstRow="1" bandRow="1"/>
              <a:tblGrid>
                <a:gridCol w="2652332"/>
                <a:gridCol w="1159212"/>
              </a:tblGrid>
              <a:tr h="2564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TIMIT Phone classification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0561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(Clarkson et al.,1999)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79.6%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60549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 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80.3%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77624"/>
              </p:ext>
            </p:extLst>
          </p:nvPr>
        </p:nvGraphicFramePr>
        <p:xfrm>
          <a:off x="4840835" y="592801"/>
          <a:ext cx="3783265" cy="914400"/>
        </p:xfrm>
        <a:graphic>
          <a:graphicData uri="http://schemas.openxmlformats.org/drawingml/2006/table">
            <a:tbl>
              <a:tblPr firstRow="1" bandRow="1"/>
              <a:tblGrid>
                <a:gridCol w="2758474"/>
                <a:gridCol w="1024791"/>
              </a:tblGrid>
              <a:tr h="1690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TIMIT Speaker identification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2210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(Reynolds, 1995)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99.7%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2454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 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100.0%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16285" y="272641"/>
            <a:ext cx="1863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+mn-lt"/>
                <a:cs typeface="Calibri" pitchFamily="34" charset="0"/>
              </a:rPr>
              <a:t>Audio</a:t>
            </a:r>
            <a:endParaRPr lang="en-US" sz="1600" kern="0" dirty="0">
              <a:solidFill>
                <a:sysClr val="windowText" lastClr="000000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1571" y="1700774"/>
            <a:ext cx="1329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+mn-lt"/>
                <a:cs typeface="Calibri" pitchFamily="34" charset="0"/>
              </a:rPr>
              <a:t>Images</a:t>
            </a:r>
            <a:endParaRPr lang="en-US" kern="0" dirty="0">
              <a:solidFill>
                <a:sysClr val="windowText" lastClr="000000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6282" y="5467120"/>
            <a:ext cx="2417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+mn-lt"/>
                <a:cs typeface="Calibri" pitchFamily="34" charset="0"/>
              </a:rPr>
              <a:t>Multimodal (audio/video)</a:t>
            </a:r>
            <a:endParaRPr lang="en-US" sz="1600" kern="0" dirty="0">
              <a:solidFill>
                <a:sysClr val="windowText" lastClr="000000"/>
              </a:solidFill>
              <a:latin typeface="+mn-lt"/>
              <a:cs typeface="Calibri" pitchFamily="34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953260"/>
              </p:ext>
            </p:extLst>
          </p:nvPr>
        </p:nvGraphicFramePr>
        <p:xfrm>
          <a:off x="683645" y="2040192"/>
          <a:ext cx="3779965" cy="918283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520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CIFAR Object classification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520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(Ciresan et al., 2011) 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80.5%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68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 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82.0%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004526"/>
              </p:ext>
            </p:extLst>
          </p:nvPr>
        </p:nvGraphicFramePr>
        <p:xfrm>
          <a:off x="4844135" y="2040192"/>
          <a:ext cx="3779965" cy="914400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6754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NORB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Object classification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6754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(Scherer</a:t>
                      </a:r>
                      <a:r>
                        <a:rPr lang="en-US" sz="1200" baseline="0" dirty="0" smtClean="0"/>
                        <a:t> et al., 2010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94.4%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8478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95.0%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2771241"/>
              </p:ext>
            </p:extLst>
          </p:nvPr>
        </p:nvGraphicFramePr>
        <p:xfrm>
          <a:off x="697987" y="5778433"/>
          <a:ext cx="3779965" cy="914400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19825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AVLetters Lip reading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3909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(Zhao et al., 2009)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58.9%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263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 Feature</a:t>
                      </a:r>
                      <a:r>
                        <a:rPr lang="en-US" sz="1200" baseline="0" dirty="0" smtClean="0"/>
                        <a:t> 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65.8%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688240" y="3117031"/>
            <a:ext cx="1863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+mn-lt"/>
                <a:cs typeface="Calibri" pitchFamily="34" charset="0"/>
              </a:rPr>
              <a:t>Galaxy</a:t>
            </a:r>
            <a:endParaRPr lang="en-US" sz="1600" kern="0" dirty="0">
              <a:solidFill>
                <a:sysClr val="windowText" lastClr="000000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84093" y="3180736"/>
            <a:ext cx="8350862" cy="2206919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081385"/>
              </p:ext>
            </p:extLst>
          </p:nvPr>
        </p:nvGraphicFramePr>
        <p:xfrm>
          <a:off x="683645" y="3468210"/>
          <a:ext cx="3779965" cy="914400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5603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Hollywood2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C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lassification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5603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(Laptev et</a:t>
                      </a:r>
                      <a:r>
                        <a:rPr lang="en-US" sz="1200" baseline="0" dirty="0" smtClean="0"/>
                        <a:t> al.</a:t>
                      </a:r>
                      <a:r>
                        <a:rPr lang="en-US" sz="1200" dirty="0" smtClean="0"/>
                        <a:t>,</a:t>
                      </a:r>
                      <a:r>
                        <a:rPr lang="en-US" sz="1200" baseline="0" dirty="0" smtClean="0"/>
                        <a:t> 2004)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48%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25603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53%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33351"/>
              </p:ext>
            </p:extLst>
          </p:nvPr>
        </p:nvGraphicFramePr>
        <p:xfrm>
          <a:off x="683645" y="4397251"/>
          <a:ext cx="3779965" cy="914400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1977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KTH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8380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(Wang et al.,</a:t>
                      </a:r>
                      <a:r>
                        <a:rPr lang="en-US" sz="1200" baseline="0" dirty="0" smtClean="0"/>
                        <a:t> 2010)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92.1%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4784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93.9%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474445"/>
              </p:ext>
            </p:extLst>
          </p:nvPr>
        </p:nvGraphicFramePr>
        <p:xfrm>
          <a:off x="4844135" y="4397251"/>
          <a:ext cx="3779965" cy="914400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0369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UCF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2932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(Wang et al.,</a:t>
                      </a:r>
                      <a:r>
                        <a:rPr lang="en-US" sz="1200" baseline="0" dirty="0" smtClean="0"/>
                        <a:t> 2010)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85.6%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3176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86.5%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118324"/>
              </p:ext>
            </p:extLst>
          </p:nvPr>
        </p:nvGraphicFramePr>
        <p:xfrm>
          <a:off x="4844135" y="3468210"/>
          <a:ext cx="3779965" cy="914400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6883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YouTube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76018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(Liu et al.,</a:t>
                      </a:r>
                      <a:r>
                        <a:rPr lang="en-US" sz="1200" baseline="0" dirty="0" smtClean="0"/>
                        <a:t> 2009)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71.2%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4005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75.8%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704933" y="3184120"/>
            <a:ext cx="1863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+mn-lt"/>
              </a:rPr>
              <a:t>Video</a:t>
            </a:r>
            <a:endParaRPr lang="en-US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94317" y="5472589"/>
            <a:ext cx="8263827" cy="1374456"/>
          </a:xfrm>
          <a:prstGeom prst="round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" lastClr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1570" y="5464464"/>
            <a:ext cx="3766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  <a:latin typeface="+mn-lt"/>
                <a:cs typeface="Calibri" pitchFamily="34" charset="0"/>
              </a:rPr>
              <a:t>Text/NLP</a:t>
            </a:r>
            <a:endParaRPr lang="en-US" kern="0" dirty="0">
              <a:solidFill>
                <a:sysClr val="windowText" lastClr="000000"/>
              </a:solidFill>
              <a:latin typeface="+mn-lt"/>
              <a:cs typeface="Calibri" pitchFamily="34" charset="0"/>
            </a:endParaRP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156690"/>
              </p:ext>
            </p:extLst>
          </p:nvPr>
        </p:nvGraphicFramePr>
        <p:xfrm>
          <a:off x="683645" y="5803882"/>
          <a:ext cx="3779965" cy="918283"/>
        </p:xfrm>
        <a:graphic>
          <a:graphicData uri="http://schemas.openxmlformats.org/drawingml/2006/table">
            <a:tbl>
              <a:tblPr firstRow="1" bandRow="1"/>
              <a:tblGrid>
                <a:gridCol w="2701989"/>
                <a:gridCol w="1077976"/>
              </a:tblGrid>
              <a:tr h="2520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Paraphrase detection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520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(Das &amp; Smith, 2009) 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76.1%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68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 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76.4%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676822"/>
              </p:ext>
            </p:extLst>
          </p:nvPr>
        </p:nvGraphicFramePr>
        <p:xfrm>
          <a:off x="4764025" y="5810110"/>
          <a:ext cx="3779965" cy="918283"/>
        </p:xfrm>
        <a:graphic>
          <a:graphicData uri="http://schemas.openxmlformats.org/drawingml/2006/table">
            <a:tbl>
              <a:tblPr firstRow="1" bandRow="1"/>
              <a:tblGrid>
                <a:gridCol w="2765160"/>
                <a:gridCol w="1014805"/>
              </a:tblGrid>
              <a:tr h="2520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Sentiment (MR/MPQA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data)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Accuracy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252024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Prior art (Nakagawa et al., 2010) 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/>
                        <a:t>77.3%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0868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/>
                        <a:t>Stanford Feature </a:t>
                      </a:r>
                      <a:r>
                        <a:rPr lang="en-US" sz="1200" baseline="0" dirty="0" smtClean="0"/>
                        <a:t>learning</a:t>
                      </a:r>
                      <a:endParaRPr lang="en-US" sz="12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 smtClean="0"/>
                        <a:t>77.7%</a:t>
                      </a:r>
                      <a:endParaRPr lang="en-US" sz="14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6577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11"/>
          <p:cNvSpPr>
            <a:spLocks noChangeArrowheads="1"/>
          </p:cNvSpPr>
          <p:nvPr/>
        </p:nvSpPr>
        <p:spPr bwMode="auto">
          <a:xfrm>
            <a:off x="1025525" y="527050"/>
            <a:ext cx="7748588" cy="147638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 dirty="0">
              <a:solidFill>
                <a:srgbClr val="FFFFFF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230473" y="2699305"/>
            <a:ext cx="86995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6000" b="1" dirty="0" smtClean="0">
                <a:solidFill>
                  <a:srgbClr val="FFFFFF"/>
                </a:solidFill>
                <a:latin typeface="Pristina" pitchFamily="66" charset="0"/>
              </a:rPr>
              <a:t>How do you build a high accuracy learning system?</a:t>
            </a:r>
            <a:endParaRPr lang="en-US" sz="6000" b="1" kern="1200" dirty="0">
              <a:solidFill>
                <a:srgbClr val="FFFFFF"/>
              </a:solidFill>
              <a:latin typeface="Pristin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1990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Learning: Labeled data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2235" y="1086295"/>
            <a:ext cx="8229600" cy="4915841"/>
          </a:xfrm>
        </p:spPr>
        <p:txBody>
          <a:bodyPr/>
          <a:lstStyle/>
          <a:p>
            <a:r>
              <a:rPr lang="en-US" sz="2000" b="0" dirty="0" smtClean="0"/>
              <a:t>Choices of learning algorithm:</a:t>
            </a:r>
          </a:p>
          <a:p>
            <a:pPr lvl="1"/>
            <a:r>
              <a:rPr lang="en-US" sz="2000" b="0" dirty="0" smtClean="0"/>
              <a:t>Memory based</a:t>
            </a:r>
          </a:p>
          <a:p>
            <a:pPr lvl="1"/>
            <a:r>
              <a:rPr lang="en-US" sz="2000" b="0" dirty="0" smtClean="0"/>
              <a:t>Winnow</a:t>
            </a:r>
          </a:p>
          <a:p>
            <a:pPr lvl="1"/>
            <a:r>
              <a:rPr lang="en-US" sz="2000" b="0" dirty="0" smtClean="0"/>
              <a:t>Perceptron</a:t>
            </a:r>
          </a:p>
          <a:p>
            <a:pPr lvl="1"/>
            <a:r>
              <a:rPr lang="en-US" sz="2000" b="0" dirty="0" smtClean="0"/>
              <a:t>Naïve Bayes</a:t>
            </a:r>
          </a:p>
          <a:p>
            <a:pPr lvl="1"/>
            <a:r>
              <a:rPr lang="en-US" sz="2000" b="0" dirty="0" smtClean="0"/>
              <a:t>SVM</a:t>
            </a:r>
          </a:p>
          <a:p>
            <a:pPr lvl="1"/>
            <a:r>
              <a:rPr lang="en-US" sz="2000" b="0" dirty="0" smtClean="0"/>
              <a:t>…. </a:t>
            </a:r>
          </a:p>
          <a:p>
            <a:r>
              <a:rPr lang="en-US" sz="2000" b="0" dirty="0" smtClean="0"/>
              <a:t>What matters the most? </a:t>
            </a:r>
          </a:p>
          <a:p>
            <a:pPr lvl="0">
              <a:buNone/>
            </a:pPr>
            <a:endParaRPr lang="en-US" sz="2000" b="0" dirty="0" smtClean="0">
              <a:solidFill>
                <a:srgbClr val="FFFFFF"/>
              </a:solidFill>
            </a:endParaRPr>
          </a:p>
          <a:p>
            <a:pPr lvl="1"/>
            <a:endParaRPr lang="en-US" sz="2000" b="0" dirty="0" smtClean="0"/>
          </a:p>
          <a:p>
            <a:pPr lvl="1"/>
            <a:endParaRPr lang="en-US" sz="2000" b="0" dirty="0" smtClean="0"/>
          </a:p>
        </p:txBody>
      </p:sp>
      <p:grpSp>
        <p:nvGrpSpPr>
          <p:cNvPr id="3" name="Group 9"/>
          <p:cNvGrpSpPr/>
          <p:nvPr/>
        </p:nvGrpSpPr>
        <p:grpSpPr>
          <a:xfrm>
            <a:off x="4341569" y="1047889"/>
            <a:ext cx="4753937" cy="4109335"/>
            <a:chOff x="4341570" y="1047890"/>
            <a:chExt cx="4531790" cy="3917310"/>
          </a:xfrm>
        </p:grpSpPr>
        <p:grpSp>
          <p:nvGrpSpPr>
            <p:cNvPr id="4" name="Group 3"/>
            <p:cNvGrpSpPr/>
            <p:nvPr/>
          </p:nvGrpSpPr>
          <p:grpSpPr>
            <a:xfrm>
              <a:off x="4341570" y="1047890"/>
              <a:ext cx="4531790" cy="3917310"/>
              <a:chOff x="2229295" y="894270"/>
              <a:chExt cx="4915840" cy="4416575"/>
            </a:xfrm>
          </p:grpSpPr>
          <p:pic>
            <p:nvPicPr>
              <p:cNvPr id="6" name="Picture 2" descr="C:\Users\ang\Desktop\Noname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229295" y="894270"/>
                <a:ext cx="4839030" cy="4131070"/>
              </a:xfrm>
              <a:prstGeom prst="rect">
                <a:avLst/>
              </a:prstGeom>
              <a:noFill/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5336627" y="5003068"/>
                <a:ext cx="18085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FFFF"/>
                    </a:solidFill>
                  </a:rPr>
                  <a:t>[</a:t>
                </a:r>
                <a:r>
                  <a:rPr lang="en-US" sz="1400" dirty="0" err="1" smtClean="0">
                    <a:solidFill>
                      <a:srgbClr val="FFFFFF"/>
                    </a:solidFill>
                  </a:rPr>
                  <a:t>Banko</a:t>
                </a:r>
                <a:r>
                  <a:rPr lang="en-US" sz="1400" dirty="0" smtClean="0">
                    <a:solidFill>
                      <a:srgbClr val="FFFFFF"/>
                    </a:solidFill>
                  </a:rPr>
                  <a:t> &amp; Brill, 2001]</a:t>
                </a:r>
                <a:endParaRPr lang="en-US" sz="14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566333" y="4503552"/>
              <a:ext cx="2142452" cy="2053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Training set size (millions)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3749092" y="2649757"/>
              <a:ext cx="140910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     Accuracy     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422790" y="5464465"/>
            <a:ext cx="67208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solidFill>
                  <a:srgbClr val="FFFFFF"/>
                </a:solidFill>
              </a:rPr>
              <a:t>“It’s not who has the best algorithm that wins. It’s who has the most data.”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5304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02245"/>
            <a:ext cx="8229600" cy="6155755"/>
          </a:xfrm>
        </p:spPr>
        <p:txBody>
          <a:bodyPr/>
          <a:lstStyle/>
          <a:p>
            <a:pPr>
              <a:buNone/>
            </a:pPr>
            <a:r>
              <a:rPr lang="en-US" sz="1800" b="0" dirty="0" smtClean="0"/>
              <a:t>Large numbers of features is critical. The specific learning algorithm is important, but ones that can scale to many features also have a big advantage. </a:t>
            </a:r>
            <a:endParaRPr lang="en-US" sz="1800" b="0" dirty="0"/>
          </a:p>
        </p:txBody>
      </p:sp>
      <p:pic>
        <p:nvPicPr>
          <p:cNvPr id="6" name="Picture 5" descr="whiteningcv.png"/>
          <p:cNvPicPr>
            <a:picLocks noChangeAspect="1"/>
          </p:cNvPicPr>
          <p:nvPr/>
        </p:nvPicPr>
        <p:blipFill>
          <a:blip r:embed="rId3" cstate="print"/>
          <a:srcRect t="6348"/>
          <a:stretch>
            <a:fillRect/>
          </a:stretch>
        </p:blipFill>
        <p:spPr>
          <a:xfrm>
            <a:off x="729695" y="1824236"/>
            <a:ext cx="7260350" cy="50996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98020" y="6539805"/>
            <a:ext cx="1369286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rgbClr val="FFFFFF"/>
                </a:solidFill>
                <a:latin typeface="Helvetica"/>
              </a:rPr>
              <a:t>[Adam Coates]</a:t>
            </a:r>
          </a:p>
        </p:txBody>
      </p:sp>
    </p:spTree>
    <p:extLst>
      <p:ext uri="{BB962C8B-B14F-4D97-AF65-F5344CB8AC3E}">
        <p14:creationId xmlns:p14="http://schemas.microsoft.com/office/powerpoint/2010/main" val="275440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64113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1056904" y="239091"/>
            <a:ext cx="694444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9" tIns="44441" rIns="90469" bIns="44441" numCol="1" anchor="ctr" anchorCtr="0" compatLnSpc="1">
            <a:prstTxWarp prst="textNoShape">
              <a:avLst/>
            </a:prstTxWarp>
          </a:bodyPr>
          <a:lstStyle/>
          <a:p>
            <a:pPr algn="ctr" defTabSz="914210">
              <a:defRPr/>
            </a:pPr>
            <a:r>
              <a:rPr lang="en-US" sz="24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Computer vision is hard! </a:t>
            </a:r>
            <a:endParaRPr lang="en-US" sz="2400" b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201026" name="Picture 2" descr="C:\Users\ang\Desktop\img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310" y="855865"/>
            <a:ext cx="2265895" cy="1507850"/>
          </a:xfrm>
          <a:prstGeom prst="rect">
            <a:avLst/>
          </a:prstGeom>
          <a:noFill/>
        </p:spPr>
      </p:pic>
      <p:pic>
        <p:nvPicPr>
          <p:cNvPr id="3201027" name="Picture 3" descr="C:\Users\ang\Desktop\imgr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6660" y="855865"/>
            <a:ext cx="1997060" cy="1495867"/>
          </a:xfrm>
          <a:prstGeom prst="rect">
            <a:avLst/>
          </a:prstGeom>
          <a:noFill/>
        </p:spPr>
      </p:pic>
      <p:pic>
        <p:nvPicPr>
          <p:cNvPr id="3201028" name="Picture 4" descr="C:\Users\ang\Desktop\imgr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8309" y="4696365"/>
            <a:ext cx="2153451" cy="1613010"/>
          </a:xfrm>
          <a:prstGeom prst="rect">
            <a:avLst/>
          </a:prstGeom>
          <a:noFill/>
        </p:spPr>
      </p:pic>
      <p:pic>
        <p:nvPicPr>
          <p:cNvPr id="3201029" name="Picture 5" descr="C:\Users\ang\Desktop\imgr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905" y="2584090"/>
            <a:ext cx="2286000" cy="1714500"/>
          </a:xfrm>
          <a:prstGeom prst="rect">
            <a:avLst/>
          </a:prstGeom>
          <a:noFill/>
        </p:spPr>
      </p:pic>
      <p:pic>
        <p:nvPicPr>
          <p:cNvPr id="3201030" name="Picture 6" descr="C:\Users\ang\Desktop\imgre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6660" y="2699305"/>
            <a:ext cx="1999634" cy="1497795"/>
          </a:xfrm>
          <a:prstGeom prst="rect">
            <a:avLst/>
          </a:prstGeom>
          <a:noFill/>
        </p:spPr>
      </p:pic>
      <p:pic>
        <p:nvPicPr>
          <p:cNvPr id="3201031" name="Picture 7" descr="C:\Users\ang\Desktop\imgre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92985" y="2737710"/>
            <a:ext cx="2050906" cy="1536200"/>
          </a:xfrm>
          <a:prstGeom prst="rect">
            <a:avLst/>
          </a:prstGeom>
          <a:noFill/>
        </p:spPr>
      </p:pic>
      <p:pic>
        <p:nvPicPr>
          <p:cNvPr id="3201032" name="Picture 8" descr="C:\Users\ang\Desktop\imgre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54580" y="855865"/>
            <a:ext cx="2050906" cy="1536200"/>
          </a:xfrm>
          <a:prstGeom prst="rect">
            <a:avLst/>
          </a:prstGeom>
          <a:noFill/>
        </p:spPr>
      </p:pic>
      <p:pic>
        <p:nvPicPr>
          <p:cNvPr id="3201033" name="Picture 9" descr="C:\Users\ang\Desktop\imgres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58255" y="4619555"/>
            <a:ext cx="2150680" cy="1737749"/>
          </a:xfrm>
          <a:prstGeom prst="rect">
            <a:avLst/>
          </a:prstGeom>
          <a:noFill/>
        </p:spPr>
      </p:pic>
      <p:pic>
        <p:nvPicPr>
          <p:cNvPr id="3201034" name="Picture 10" descr="C:\Users\ang\Desktop\imgre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54580" y="4619555"/>
            <a:ext cx="2316178" cy="1728225"/>
          </a:xfrm>
          <a:prstGeom prst="rect">
            <a:avLst/>
          </a:prstGeom>
          <a:noFill/>
        </p:spPr>
      </p:pic>
      <p:grpSp>
        <p:nvGrpSpPr>
          <p:cNvPr id="2" name="Group 20"/>
          <p:cNvGrpSpPr/>
          <p:nvPr/>
        </p:nvGrpSpPr>
        <p:grpSpPr>
          <a:xfrm>
            <a:off x="856545" y="932675"/>
            <a:ext cx="2064040" cy="1366114"/>
            <a:chOff x="856545" y="932675"/>
            <a:chExt cx="2064040" cy="1366114"/>
          </a:xfrm>
        </p:grpSpPr>
        <p:sp>
          <p:nvSpPr>
            <p:cNvPr id="14" name="Rectangle 13"/>
            <p:cNvSpPr/>
            <p:nvPr/>
          </p:nvSpPr>
          <p:spPr bwMode="auto">
            <a:xfrm>
              <a:off x="961930" y="1201509"/>
              <a:ext cx="1958655" cy="1097280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56545" y="932675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573470" y="1444747"/>
            <a:ext cx="1219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rgbClr val="63F828"/>
                </a:solidFill>
              </a:rPr>
              <a:t>Motorcycle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3611876" y="1713580"/>
            <a:ext cx="1075339" cy="640080"/>
          </a:xfrm>
          <a:prstGeom prst="rect">
            <a:avLst/>
          </a:prstGeom>
          <a:noFill/>
          <a:ln w="38100" cap="flat" cmpd="sng" algn="ctr">
            <a:solidFill>
              <a:srgbClr val="63F82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grpSp>
        <p:nvGrpSpPr>
          <p:cNvPr id="3" name="Group 21"/>
          <p:cNvGrpSpPr/>
          <p:nvPr/>
        </p:nvGrpSpPr>
        <p:grpSpPr>
          <a:xfrm>
            <a:off x="5877770" y="817460"/>
            <a:ext cx="2035465" cy="1344175"/>
            <a:chOff x="856545" y="932675"/>
            <a:chExt cx="2064040" cy="1366114"/>
          </a:xfrm>
        </p:grpSpPr>
        <p:sp>
          <p:nvSpPr>
            <p:cNvPr id="23" name="Rectangle 22"/>
            <p:cNvSpPr/>
            <p:nvPr/>
          </p:nvSpPr>
          <p:spPr bwMode="auto">
            <a:xfrm>
              <a:off x="961930" y="1201509"/>
              <a:ext cx="1958655" cy="1097280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56545" y="932675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  <p:grpSp>
        <p:nvGrpSpPr>
          <p:cNvPr id="4" name="Group 25"/>
          <p:cNvGrpSpPr/>
          <p:nvPr/>
        </p:nvGrpSpPr>
        <p:grpSpPr>
          <a:xfrm>
            <a:off x="1077145" y="2353965"/>
            <a:ext cx="1691040" cy="1154825"/>
            <a:chOff x="856545" y="886067"/>
            <a:chExt cx="2064040" cy="1412722"/>
          </a:xfrm>
        </p:grpSpPr>
        <p:sp>
          <p:nvSpPr>
            <p:cNvPr id="27" name="Rectangle 26"/>
            <p:cNvSpPr/>
            <p:nvPr/>
          </p:nvSpPr>
          <p:spPr bwMode="auto">
            <a:xfrm>
              <a:off x="961930" y="1201509"/>
              <a:ext cx="1958655" cy="1097280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56545" y="886067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  <p:grpSp>
        <p:nvGrpSpPr>
          <p:cNvPr id="6" name="Group 28"/>
          <p:cNvGrpSpPr/>
          <p:nvPr/>
        </p:nvGrpSpPr>
        <p:grpSpPr>
          <a:xfrm>
            <a:off x="3727090" y="2862755"/>
            <a:ext cx="1691040" cy="1145300"/>
            <a:chOff x="856545" y="897719"/>
            <a:chExt cx="2064040" cy="1401070"/>
          </a:xfrm>
        </p:grpSpPr>
        <p:sp>
          <p:nvSpPr>
            <p:cNvPr id="30" name="Rectangle 29"/>
            <p:cNvSpPr/>
            <p:nvPr/>
          </p:nvSpPr>
          <p:spPr bwMode="auto">
            <a:xfrm>
              <a:off x="961930" y="1201509"/>
              <a:ext cx="1958655" cy="1097280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56545" y="897719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  <p:grpSp>
        <p:nvGrpSpPr>
          <p:cNvPr id="7" name="Group 31"/>
          <p:cNvGrpSpPr/>
          <p:nvPr/>
        </p:nvGrpSpPr>
        <p:grpSpPr>
          <a:xfrm>
            <a:off x="6108200" y="2833875"/>
            <a:ext cx="1691040" cy="1135775"/>
            <a:chOff x="856545" y="909371"/>
            <a:chExt cx="2064040" cy="1389418"/>
          </a:xfrm>
        </p:grpSpPr>
        <p:sp>
          <p:nvSpPr>
            <p:cNvPr id="33" name="Rectangle 32"/>
            <p:cNvSpPr/>
            <p:nvPr/>
          </p:nvSpPr>
          <p:spPr bwMode="auto">
            <a:xfrm>
              <a:off x="961930" y="1201509"/>
              <a:ext cx="1958655" cy="1097280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56545" y="909371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  <p:grpSp>
        <p:nvGrpSpPr>
          <p:cNvPr id="8" name="Group 37"/>
          <p:cNvGrpSpPr/>
          <p:nvPr/>
        </p:nvGrpSpPr>
        <p:grpSpPr>
          <a:xfrm>
            <a:off x="6530655" y="5272440"/>
            <a:ext cx="1152149" cy="960125"/>
            <a:chOff x="1453510" y="1936870"/>
            <a:chExt cx="1989877" cy="1605463"/>
          </a:xfrm>
        </p:grpSpPr>
        <p:sp>
          <p:nvSpPr>
            <p:cNvPr id="39" name="Rectangle 38"/>
            <p:cNvSpPr/>
            <p:nvPr/>
          </p:nvSpPr>
          <p:spPr bwMode="auto">
            <a:xfrm>
              <a:off x="1484731" y="2445050"/>
              <a:ext cx="1958656" cy="1097283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53510" y="1936870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  <p:grpSp>
        <p:nvGrpSpPr>
          <p:cNvPr id="9" name="Group 43"/>
          <p:cNvGrpSpPr/>
          <p:nvPr/>
        </p:nvGrpSpPr>
        <p:grpSpPr>
          <a:xfrm>
            <a:off x="3938775" y="4427225"/>
            <a:ext cx="1209299" cy="922025"/>
            <a:chOff x="1354804" y="2000578"/>
            <a:chExt cx="2088583" cy="1541755"/>
          </a:xfrm>
        </p:grpSpPr>
        <p:sp>
          <p:nvSpPr>
            <p:cNvPr id="45" name="Rectangle 44"/>
            <p:cNvSpPr/>
            <p:nvPr/>
          </p:nvSpPr>
          <p:spPr bwMode="auto">
            <a:xfrm>
              <a:off x="1484731" y="2445050"/>
              <a:ext cx="1958656" cy="1097283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54804" y="2000578"/>
              <a:ext cx="10502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  <p:grpSp>
        <p:nvGrpSpPr>
          <p:cNvPr id="10" name="Group 46"/>
          <p:cNvGrpSpPr/>
          <p:nvPr/>
        </p:nvGrpSpPr>
        <p:grpSpPr>
          <a:xfrm>
            <a:off x="1384385" y="5080415"/>
            <a:ext cx="1613010" cy="1164953"/>
            <a:chOff x="1354016" y="2081362"/>
            <a:chExt cx="2089371" cy="1460971"/>
          </a:xfrm>
        </p:grpSpPr>
        <p:sp>
          <p:nvSpPr>
            <p:cNvPr id="48" name="Rectangle 47"/>
            <p:cNvSpPr/>
            <p:nvPr/>
          </p:nvSpPr>
          <p:spPr bwMode="auto">
            <a:xfrm>
              <a:off x="1484731" y="2445050"/>
              <a:ext cx="1958656" cy="1097283"/>
            </a:xfrm>
            <a:prstGeom prst="rect">
              <a:avLst/>
            </a:prstGeom>
            <a:noFill/>
            <a:ln w="38100" cap="flat" cmpd="sng" algn="ctr">
              <a:solidFill>
                <a:srgbClr val="63F82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354016" y="2081362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400" dirty="0" smtClean="0">
                  <a:solidFill>
                    <a:srgbClr val="63F828"/>
                  </a:solidFill>
                </a:rPr>
                <a:t>Motorcycle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6915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 Box 6"/>
          <p:cNvSpPr txBox="1">
            <a:spLocks noChangeArrowheads="1"/>
          </p:cNvSpPr>
          <p:nvPr/>
        </p:nvSpPr>
        <p:spPr bwMode="auto">
          <a:xfrm>
            <a:off x="230473" y="2699305"/>
            <a:ext cx="8699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6000" b="1" dirty="0" smtClean="0">
                <a:solidFill>
                  <a:srgbClr val="000000"/>
                </a:solidFill>
                <a:latin typeface="Pristina" pitchFamily="66" charset="0"/>
              </a:rPr>
              <a:t>Learning from Labeled data</a:t>
            </a:r>
            <a:endParaRPr lang="en-US" sz="6000" b="1" dirty="0">
              <a:solidFill>
                <a:srgbClr val="000000"/>
              </a:solidFill>
              <a:latin typeface="Pristin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6170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1"/>
          <p:cNvGrpSpPr>
            <a:grpSpLocks/>
          </p:cNvGrpSpPr>
          <p:nvPr/>
        </p:nvGrpSpPr>
        <p:grpSpPr bwMode="auto">
          <a:xfrm>
            <a:off x="1017984" y="1777008"/>
            <a:ext cx="2241352" cy="2402086"/>
            <a:chOff x="0" y="0"/>
            <a:chExt cx="2008" cy="2152"/>
          </a:xfrm>
        </p:grpSpPr>
        <p:grpSp>
          <p:nvGrpSpPr>
            <p:cNvPr id="19458" name="Group 2"/>
            <p:cNvGrpSpPr>
              <a:grpSpLocks/>
            </p:cNvGrpSpPr>
            <p:nvPr/>
          </p:nvGrpSpPr>
          <p:grpSpPr bwMode="auto">
            <a:xfrm>
              <a:off x="344" y="96"/>
              <a:ext cx="1320" cy="496"/>
              <a:chOff x="0" y="0"/>
              <a:chExt cx="1320" cy="496"/>
            </a:xfrm>
          </p:grpSpPr>
          <p:sp>
            <p:nvSpPr>
              <p:cNvPr id="19459" name="Line 3"/>
              <p:cNvSpPr>
                <a:spLocks noChangeShapeType="1"/>
              </p:cNvSpPr>
              <p:nvPr/>
            </p:nvSpPr>
            <p:spPr bwMode="auto">
              <a:xfrm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0" name="Line 4"/>
              <p:cNvSpPr>
                <a:spLocks noChangeShapeType="1"/>
              </p:cNvSpPr>
              <p:nvPr/>
            </p:nvSpPr>
            <p:spPr bwMode="auto">
              <a:xfrm rot="10800000" flipH="1">
                <a:off x="792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1" name="Line 5"/>
              <p:cNvSpPr>
                <a:spLocks noChangeShapeType="1"/>
              </p:cNvSpPr>
              <p:nvPr/>
            </p:nvSpPr>
            <p:spPr bwMode="auto">
              <a:xfrm rot="10800000" flipH="1">
                <a:off x="1048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2" name="Line 6"/>
              <p:cNvSpPr>
                <a:spLocks noChangeShapeType="1"/>
              </p:cNvSpPr>
              <p:nvPr/>
            </p:nvSpPr>
            <p:spPr bwMode="auto">
              <a:xfrm>
                <a:off x="792" y="2"/>
                <a:ext cx="261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3" name="Line 7"/>
              <p:cNvSpPr>
                <a:spLocks noChangeShapeType="1"/>
              </p:cNvSpPr>
              <p:nvPr/>
            </p:nvSpPr>
            <p:spPr bwMode="auto">
              <a:xfrm rot="10800000" flipH="1">
                <a:off x="530" y="2"/>
                <a:ext cx="262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4" name="Line 8"/>
              <p:cNvSpPr>
                <a:spLocks noChangeShapeType="1"/>
              </p:cNvSpPr>
              <p:nvPr/>
            </p:nvSpPr>
            <p:spPr bwMode="auto">
              <a:xfrm rot="10800000" flipH="1">
                <a:off x="784" y="49"/>
                <a:ext cx="0" cy="39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5" name="Line 9"/>
              <p:cNvSpPr>
                <a:spLocks noChangeShapeType="1"/>
              </p:cNvSpPr>
              <p:nvPr/>
            </p:nvSpPr>
            <p:spPr bwMode="auto">
              <a:xfrm>
                <a:off x="528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6" name="Line 10"/>
              <p:cNvSpPr>
                <a:spLocks noChangeShapeType="1"/>
              </p:cNvSpPr>
              <p:nvPr/>
            </p:nvSpPr>
            <p:spPr bwMode="auto">
              <a:xfrm rot="10800000" flipH="1"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7" name="Line 11"/>
              <p:cNvSpPr>
                <a:spLocks noChangeShapeType="1"/>
              </p:cNvSpPr>
              <p:nvPr/>
            </p:nvSpPr>
            <p:spPr bwMode="auto">
              <a:xfrm rot="10800000" flipH="1">
                <a:off x="520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8" name="Line 12"/>
              <p:cNvSpPr>
                <a:spLocks noChangeShapeType="1"/>
              </p:cNvSpPr>
              <p:nvPr/>
            </p:nvSpPr>
            <p:spPr bwMode="auto">
              <a:xfrm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69" name="Line 13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70" name="Line 14"/>
              <p:cNvSpPr>
                <a:spLocks noChangeShapeType="1"/>
              </p:cNvSpPr>
              <p:nvPr/>
            </p:nvSpPr>
            <p:spPr bwMode="auto">
              <a:xfrm rot="10800000" flipH="1">
                <a:off x="25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9471" name="Group 15"/>
            <p:cNvGrpSpPr>
              <a:grpSpLocks/>
            </p:cNvGrpSpPr>
            <p:nvPr/>
          </p:nvGrpSpPr>
          <p:grpSpPr bwMode="auto">
            <a:xfrm>
              <a:off x="80" y="584"/>
              <a:ext cx="1848" cy="496"/>
              <a:chOff x="0" y="0"/>
              <a:chExt cx="1848" cy="496"/>
            </a:xfrm>
          </p:grpSpPr>
          <p:sp>
            <p:nvSpPr>
              <p:cNvPr id="19472" name="Line 16"/>
              <p:cNvSpPr>
                <a:spLocks noChangeShapeType="1"/>
              </p:cNvSpPr>
              <p:nvPr/>
            </p:nvSpPr>
            <p:spPr bwMode="auto">
              <a:xfrm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73" name="Line 17"/>
              <p:cNvSpPr>
                <a:spLocks noChangeShapeType="1"/>
              </p:cNvSpPr>
              <p:nvPr/>
            </p:nvSpPr>
            <p:spPr bwMode="auto">
              <a:xfrm rot="10800000" flipH="1"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74" name="Line 18"/>
              <p:cNvSpPr>
                <a:spLocks noChangeShapeType="1"/>
              </p:cNvSpPr>
              <p:nvPr/>
            </p:nvSpPr>
            <p:spPr bwMode="auto">
              <a:xfrm rot="10800000" flipH="1">
                <a:off x="1312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75" name="Line 19"/>
              <p:cNvSpPr>
                <a:spLocks noChangeShapeType="1"/>
              </p:cNvSpPr>
              <p:nvPr/>
            </p:nvSpPr>
            <p:spPr bwMode="auto">
              <a:xfrm>
                <a:off x="158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76" name="Line 20"/>
              <p:cNvSpPr>
                <a:spLocks noChangeShapeType="1"/>
              </p:cNvSpPr>
              <p:nvPr/>
            </p:nvSpPr>
            <p:spPr bwMode="auto">
              <a:xfrm rot="10800000" flipH="1"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77" name="Line 21"/>
              <p:cNvSpPr>
                <a:spLocks noChangeShapeType="1"/>
              </p:cNvSpPr>
              <p:nvPr/>
            </p:nvSpPr>
            <p:spPr bwMode="auto">
              <a:xfrm rot="10800000" flipH="1">
                <a:off x="157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78" name="Line 22"/>
              <p:cNvSpPr>
                <a:spLocks noChangeShapeType="1"/>
              </p:cNvSpPr>
              <p:nvPr/>
            </p:nvSpPr>
            <p:spPr bwMode="auto">
              <a:xfrm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79" name="Line 23"/>
              <p:cNvSpPr>
                <a:spLocks noChangeShapeType="1"/>
              </p:cNvSpPr>
              <p:nvPr/>
            </p:nvSpPr>
            <p:spPr bwMode="auto">
              <a:xfrm rot="10800000" flipH="1">
                <a:off x="792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0" name="Line 24"/>
              <p:cNvSpPr>
                <a:spLocks noChangeShapeType="1"/>
              </p:cNvSpPr>
              <p:nvPr/>
            </p:nvSpPr>
            <p:spPr bwMode="auto">
              <a:xfrm rot="10800000" flipH="1">
                <a:off x="1048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1" name="Line 25"/>
              <p:cNvSpPr>
                <a:spLocks noChangeShapeType="1"/>
              </p:cNvSpPr>
              <p:nvPr/>
            </p:nvSpPr>
            <p:spPr bwMode="auto">
              <a:xfrm>
                <a:off x="792" y="2"/>
                <a:ext cx="261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2" name="Line 26"/>
              <p:cNvSpPr>
                <a:spLocks noChangeShapeType="1"/>
              </p:cNvSpPr>
              <p:nvPr/>
            </p:nvSpPr>
            <p:spPr bwMode="auto">
              <a:xfrm rot="10800000" flipH="1">
                <a:off x="530" y="2"/>
                <a:ext cx="262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3" name="Line 27"/>
              <p:cNvSpPr>
                <a:spLocks noChangeShapeType="1"/>
              </p:cNvSpPr>
              <p:nvPr/>
            </p:nvSpPr>
            <p:spPr bwMode="auto">
              <a:xfrm rot="10800000" flipH="1">
                <a:off x="784" y="49"/>
                <a:ext cx="0" cy="39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4" name="Line 28"/>
              <p:cNvSpPr>
                <a:spLocks noChangeShapeType="1"/>
              </p:cNvSpPr>
              <p:nvPr/>
            </p:nvSpPr>
            <p:spPr bwMode="auto">
              <a:xfrm>
                <a:off x="528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5" name="Line 29"/>
              <p:cNvSpPr>
                <a:spLocks noChangeShapeType="1"/>
              </p:cNvSpPr>
              <p:nvPr/>
            </p:nvSpPr>
            <p:spPr bwMode="auto">
              <a:xfrm rot="10800000" flipH="1"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6" name="Line 30"/>
              <p:cNvSpPr>
                <a:spLocks noChangeShapeType="1"/>
              </p:cNvSpPr>
              <p:nvPr/>
            </p:nvSpPr>
            <p:spPr bwMode="auto">
              <a:xfrm rot="10800000" flipH="1">
                <a:off x="520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7" name="Line 31"/>
              <p:cNvSpPr>
                <a:spLocks noChangeShapeType="1"/>
              </p:cNvSpPr>
              <p:nvPr/>
            </p:nvSpPr>
            <p:spPr bwMode="auto">
              <a:xfrm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8" name="Line 32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89" name="Line 33"/>
              <p:cNvSpPr>
                <a:spLocks noChangeShapeType="1"/>
              </p:cNvSpPr>
              <p:nvPr/>
            </p:nvSpPr>
            <p:spPr bwMode="auto">
              <a:xfrm rot="10800000" flipH="1">
                <a:off x="25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9490" name="Group 34"/>
            <p:cNvGrpSpPr>
              <a:grpSpLocks/>
            </p:cNvGrpSpPr>
            <p:nvPr/>
          </p:nvGrpSpPr>
          <p:grpSpPr bwMode="auto">
            <a:xfrm>
              <a:off x="80" y="1080"/>
              <a:ext cx="1848" cy="496"/>
              <a:chOff x="0" y="0"/>
              <a:chExt cx="1848" cy="496"/>
            </a:xfrm>
          </p:grpSpPr>
          <p:sp>
            <p:nvSpPr>
              <p:cNvPr id="19491" name="Line 35"/>
              <p:cNvSpPr>
                <a:spLocks noChangeShapeType="1"/>
              </p:cNvSpPr>
              <p:nvPr/>
            </p:nvSpPr>
            <p:spPr bwMode="auto">
              <a:xfrm rot="10800000" flipH="1"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92" name="Line 36"/>
              <p:cNvSpPr>
                <a:spLocks noChangeShapeType="1"/>
              </p:cNvSpPr>
              <p:nvPr/>
            </p:nvSpPr>
            <p:spPr bwMode="auto">
              <a:xfrm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93" name="Line 37"/>
              <p:cNvSpPr>
                <a:spLocks noChangeShapeType="1"/>
              </p:cNvSpPr>
              <p:nvPr/>
            </p:nvSpPr>
            <p:spPr bwMode="auto">
              <a:xfrm>
                <a:off x="1312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94" name="Line 38"/>
              <p:cNvSpPr>
                <a:spLocks noChangeShapeType="1"/>
              </p:cNvSpPr>
              <p:nvPr/>
            </p:nvSpPr>
            <p:spPr bwMode="auto">
              <a:xfrm rot="10800000" flipH="1">
                <a:off x="158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95" name="Line 39"/>
              <p:cNvSpPr>
                <a:spLocks noChangeShapeType="1"/>
              </p:cNvSpPr>
              <p:nvPr/>
            </p:nvSpPr>
            <p:spPr bwMode="auto">
              <a:xfrm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96" name="Line 40"/>
              <p:cNvSpPr>
                <a:spLocks noChangeShapeType="1"/>
              </p:cNvSpPr>
              <p:nvPr/>
            </p:nvSpPr>
            <p:spPr bwMode="auto">
              <a:xfrm>
                <a:off x="1576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97" name="Line 41"/>
              <p:cNvSpPr>
                <a:spLocks noChangeShapeType="1"/>
              </p:cNvSpPr>
              <p:nvPr/>
            </p:nvSpPr>
            <p:spPr bwMode="auto">
              <a:xfrm rot="10800000" flipH="1"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98" name="Line 42"/>
              <p:cNvSpPr>
                <a:spLocks noChangeShapeType="1"/>
              </p:cNvSpPr>
              <p:nvPr/>
            </p:nvSpPr>
            <p:spPr bwMode="auto">
              <a:xfrm>
                <a:off x="792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499" name="Line 43"/>
              <p:cNvSpPr>
                <a:spLocks noChangeShapeType="1"/>
              </p:cNvSpPr>
              <p:nvPr/>
            </p:nvSpPr>
            <p:spPr bwMode="auto">
              <a:xfrm>
                <a:off x="1048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0" name="Line 44"/>
              <p:cNvSpPr>
                <a:spLocks noChangeShapeType="1"/>
              </p:cNvSpPr>
              <p:nvPr/>
            </p:nvSpPr>
            <p:spPr bwMode="auto">
              <a:xfrm rot="10800000" flipH="1">
                <a:off x="792" y="2"/>
                <a:ext cx="261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1" name="Line 45"/>
              <p:cNvSpPr>
                <a:spLocks noChangeShapeType="1"/>
              </p:cNvSpPr>
              <p:nvPr/>
            </p:nvSpPr>
            <p:spPr bwMode="auto">
              <a:xfrm>
                <a:off x="530" y="2"/>
                <a:ext cx="262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2" name="Line 46"/>
              <p:cNvSpPr>
                <a:spLocks noChangeShapeType="1"/>
              </p:cNvSpPr>
              <p:nvPr/>
            </p:nvSpPr>
            <p:spPr bwMode="auto">
              <a:xfrm>
                <a:off x="784" y="49"/>
                <a:ext cx="0" cy="39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3" name="Line 47"/>
              <p:cNvSpPr>
                <a:spLocks noChangeShapeType="1"/>
              </p:cNvSpPr>
              <p:nvPr/>
            </p:nvSpPr>
            <p:spPr bwMode="auto">
              <a:xfrm rot="10800000" flipH="1">
                <a:off x="528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4" name="Line 48"/>
              <p:cNvSpPr>
                <a:spLocks noChangeShapeType="1"/>
              </p:cNvSpPr>
              <p:nvPr/>
            </p:nvSpPr>
            <p:spPr bwMode="auto">
              <a:xfrm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5" name="Line 49"/>
              <p:cNvSpPr>
                <a:spLocks noChangeShapeType="1"/>
              </p:cNvSpPr>
              <p:nvPr/>
            </p:nvSpPr>
            <p:spPr bwMode="auto">
              <a:xfrm>
                <a:off x="520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6" name="Line 50"/>
              <p:cNvSpPr>
                <a:spLocks noChangeShapeType="1"/>
              </p:cNvSpPr>
              <p:nvPr/>
            </p:nvSpPr>
            <p:spPr bwMode="auto">
              <a:xfrm rot="10800000" flipH="1"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7" name="Line 51"/>
              <p:cNvSpPr>
                <a:spLocks noChangeShapeType="1"/>
              </p:cNvSpPr>
              <p:nvPr/>
            </p:nvSpPr>
            <p:spPr bwMode="auto">
              <a:xfrm>
                <a:off x="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08" name="Line 52"/>
              <p:cNvSpPr>
                <a:spLocks noChangeShapeType="1"/>
              </p:cNvSpPr>
              <p:nvPr/>
            </p:nvSpPr>
            <p:spPr bwMode="auto">
              <a:xfrm>
                <a:off x="256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9509" name="Group 53"/>
            <p:cNvGrpSpPr>
              <a:grpSpLocks/>
            </p:cNvGrpSpPr>
            <p:nvPr/>
          </p:nvGrpSpPr>
          <p:grpSpPr bwMode="auto">
            <a:xfrm>
              <a:off x="80" y="1568"/>
              <a:ext cx="1848" cy="496"/>
              <a:chOff x="0" y="0"/>
              <a:chExt cx="1848" cy="496"/>
            </a:xfrm>
          </p:grpSpPr>
          <p:sp>
            <p:nvSpPr>
              <p:cNvPr id="19510" name="Line 54"/>
              <p:cNvSpPr>
                <a:spLocks noChangeShapeType="1"/>
              </p:cNvSpPr>
              <p:nvPr/>
            </p:nvSpPr>
            <p:spPr bwMode="auto">
              <a:xfrm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1" name="Line 55"/>
              <p:cNvSpPr>
                <a:spLocks noChangeShapeType="1"/>
              </p:cNvSpPr>
              <p:nvPr/>
            </p:nvSpPr>
            <p:spPr bwMode="auto">
              <a:xfrm rot="10800000" flipH="1"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2" name="Line 56"/>
              <p:cNvSpPr>
                <a:spLocks noChangeShapeType="1"/>
              </p:cNvSpPr>
              <p:nvPr/>
            </p:nvSpPr>
            <p:spPr bwMode="auto">
              <a:xfrm rot="10800000" flipH="1">
                <a:off x="1312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3" name="Line 57"/>
              <p:cNvSpPr>
                <a:spLocks noChangeShapeType="1"/>
              </p:cNvSpPr>
              <p:nvPr/>
            </p:nvSpPr>
            <p:spPr bwMode="auto">
              <a:xfrm>
                <a:off x="158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4" name="Line 58"/>
              <p:cNvSpPr>
                <a:spLocks noChangeShapeType="1"/>
              </p:cNvSpPr>
              <p:nvPr/>
            </p:nvSpPr>
            <p:spPr bwMode="auto">
              <a:xfrm rot="10800000" flipH="1"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5" name="Line 59"/>
              <p:cNvSpPr>
                <a:spLocks noChangeShapeType="1"/>
              </p:cNvSpPr>
              <p:nvPr/>
            </p:nvSpPr>
            <p:spPr bwMode="auto">
              <a:xfrm rot="10800000" flipH="1">
                <a:off x="157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6" name="Line 60"/>
              <p:cNvSpPr>
                <a:spLocks noChangeShapeType="1"/>
              </p:cNvSpPr>
              <p:nvPr/>
            </p:nvSpPr>
            <p:spPr bwMode="auto">
              <a:xfrm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7" name="Line 61"/>
              <p:cNvSpPr>
                <a:spLocks noChangeShapeType="1"/>
              </p:cNvSpPr>
              <p:nvPr/>
            </p:nvSpPr>
            <p:spPr bwMode="auto">
              <a:xfrm rot="10800000" flipH="1">
                <a:off x="792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8" name="Line 62"/>
              <p:cNvSpPr>
                <a:spLocks noChangeShapeType="1"/>
              </p:cNvSpPr>
              <p:nvPr/>
            </p:nvSpPr>
            <p:spPr bwMode="auto">
              <a:xfrm rot="10800000" flipH="1">
                <a:off x="1048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19" name="Line 63"/>
              <p:cNvSpPr>
                <a:spLocks noChangeShapeType="1"/>
              </p:cNvSpPr>
              <p:nvPr/>
            </p:nvSpPr>
            <p:spPr bwMode="auto">
              <a:xfrm>
                <a:off x="792" y="2"/>
                <a:ext cx="261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20" name="Line 64"/>
              <p:cNvSpPr>
                <a:spLocks noChangeShapeType="1"/>
              </p:cNvSpPr>
              <p:nvPr/>
            </p:nvSpPr>
            <p:spPr bwMode="auto">
              <a:xfrm rot="10800000" flipH="1">
                <a:off x="530" y="2"/>
                <a:ext cx="262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21" name="Line 65"/>
              <p:cNvSpPr>
                <a:spLocks noChangeShapeType="1"/>
              </p:cNvSpPr>
              <p:nvPr/>
            </p:nvSpPr>
            <p:spPr bwMode="auto">
              <a:xfrm rot="10800000" flipH="1">
                <a:off x="784" y="49"/>
                <a:ext cx="0" cy="39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22" name="Line 66"/>
              <p:cNvSpPr>
                <a:spLocks noChangeShapeType="1"/>
              </p:cNvSpPr>
              <p:nvPr/>
            </p:nvSpPr>
            <p:spPr bwMode="auto">
              <a:xfrm>
                <a:off x="528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23" name="Line 67"/>
              <p:cNvSpPr>
                <a:spLocks noChangeShapeType="1"/>
              </p:cNvSpPr>
              <p:nvPr/>
            </p:nvSpPr>
            <p:spPr bwMode="auto">
              <a:xfrm rot="10800000" flipH="1"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24" name="Line 68"/>
              <p:cNvSpPr>
                <a:spLocks noChangeShapeType="1"/>
              </p:cNvSpPr>
              <p:nvPr/>
            </p:nvSpPr>
            <p:spPr bwMode="auto">
              <a:xfrm rot="10800000" flipH="1">
                <a:off x="520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25" name="Line 69"/>
              <p:cNvSpPr>
                <a:spLocks noChangeShapeType="1"/>
              </p:cNvSpPr>
              <p:nvPr/>
            </p:nvSpPr>
            <p:spPr bwMode="auto">
              <a:xfrm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26" name="Line 70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27" name="Line 71"/>
              <p:cNvSpPr>
                <a:spLocks noChangeShapeType="1"/>
              </p:cNvSpPr>
              <p:nvPr/>
            </p:nvSpPr>
            <p:spPr bwMode="auto">
              <a:xfrm rot="10800000" flipH="1">
                <a:off x="25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9528" name="Group 72"/>
            <p:cNvGrpSpPr>
              <a:grpSpLocks/>
            </p:cNvGrpSpPr>
            <p:nvPr/>
          </p:nvGrpSpPr>
          <p:grpSpPr bwMode="auto">
            <a:xfrm>
              <a:off x="0" y="1992"/>
              <a:ext cx="2008" cy="160"/>
              <a:chOff x="0" y="0"/>
              <a:chExt cx="2008" cy="160"/>
            </a:xfrm>
          </p:grpSpPr>
          <p:sp>
            <p:nvSpPr>
              <p:cNvPr id="19529" name="Oval 73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30" name="Oval 74"/>
              <p:cNvSpPr>
                <a:spLocks/>
              </p:cNvSpPr>
              <p:nvPr/>
            </p:nvSpPr>
            <p:spPr bwMode="auto">
              <a:xfrm>
                <a:off x="26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31" name="Oval 75"/>
              <p:cNvSpPr>
                <a:spLocks/>
              </p:cNvSpPr>
              <p:nvPr/>
            </p:nvSpPr>
            <p:spPr bwMode="auto">
              <a:xfrm>
                <a:off x="52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32" name="Oval 76"/>
              <p:cNvSpPr>
                <a:spLocks/>
              </p:cNvSpPr>
              <p:nvPr/>
            </p:nvSpPr>
            <p:spPr bwMode="auto">
              <a:xfrm>
                <a:off x="792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33" name="Oval 77"/>
              <p:cNvSpPr>
                <a:spLocks/>
              </p:cNvSpPr>
              <p:nvPr/>
            </p:nvSpPr>
            <p:spPr bwMode="auto">
              <a:xfrm>
                <a:off x="105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34" name="Oval 78"/>
              <p:cNvSpPr>
                <a:spLocks/>
              </p:cNvSpPr>
              <p:nvPr/>
            </p:nvSpPr>
            <p:spPr bwMode="auto">
              <a:xfrm>
                <a:off x="132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35" name="Oval 79"/>
              <p:cNvSpPr>
                <a:spLocks/>
              </p:cNvSpPr>
              <p:nvPr/>
            </p:nvSpPr>
            <p:spPr bwMode="auto">
              <a:xfrm>
                <a:off x="158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36" name="Oval 80"/>
              <p:cNvSpPr>
                <a:spLocks/>
              </p:cNvSpPr>
              <p:nvPr/>
            </p:nvSpPr>
            <p:spPr bwMode="auto">
              <a:xfrm>
                <a:off x="184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9537" name="Group 81"/>
            <p:cNvGrpSpPr>
              <a:grpSpLocks/>
            </p:cNvGrpSpPr>
            <p:nvPr/>
          </p:nvGrpSpPr>
          <p:grpSpPr bwMode="auto">
            <a:xfrm>
              <a:off x="264" y="1496"/>
              <a:ext cx="1480" cy="160"/>
              <a:chOff x="0" y="0"/>
              <a:chExt cx="1480" cy="160"/>
            </a:xfrm>
          </p:grpSpPr>
          <p:sp>
            <p:nvSpPr>
              <p:cNvPr id="19538" name="Oval 82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39" name="Oval 83"/>
              <p:cNvSpPr>
                <a:spLocks/>
              </p:cNvSpPr>
              <p:nvPr/>
            </p:nvSpPr>
            <p:spPr bwMode="auto">
              <a:xfrm>
                <a:off x="26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40" name="Oval 84"/>
              <p:cNvSpPr>
                <a:spLocks/>
              </p:cNvSpPr>
              <p:nvPr/>
            </p:nvSpPr>
            <p:spPr bwMode="auto">
              <a:xfrm>
                <a:off x="52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41" name="Oval 85"/>
              <p:cNvSpPr>
                <a:spLocks/>
              </p:cNvSpPr>
              <p:nvPr/>
            </p:nvSpPr>
            <p:spPr bwMode="auto">
              <a:xfrm>
                <a:off x="792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42" name="Oval 86"/>
              <p:cNvSpPr>
                <a:spLocks/>
              </p:cNvSpPr>
              <p:nvPr/>
            </p:nvSpPr>
            <p:spPr bwMode="auto">
              <a:xfrm>
                <a:off x="105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43" name="Oval 87"/>
              <p:cNvSpPr>
                <a:spLocks/>
              </p:cNvSpPr>
              <p:nvPr/>
            </p:nvSpPr>
            <p:spPr bwMode="auto">
              <a:xfrm>
                <a:off x="132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9544" name="Group 88"/>
            <p:cNvGrpSpPr>
              <a:grpSpLocks/>
            </p:cNvGrpSpPr>
            <p:nvPr/>
          </p:nvGrpSpPr>
          <p:grpSpPr bwMode="auto">
            <a:xfrm>
              <a:off x="0" y="1000"/>
              <a:ext cx="2008" cy="160"/>
              <a:chOff x="0" y="0"/>
              <a:chExt cx="2008" cy="160"/>
            </a:xfrm>
          </p:grpSpPr>
          <p:sp>
            <p:nvSpPr>
              <p:cNvPr id="19545" name="Oval 89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46" name="Oval 90"/>
              <p:cNvSpPr>
                <a:spLocks/>
              </p:cNvSpPr>
              <p:nvPr/>
            </p:nvSpPr>
            <p:spPr bwMode="auto">
              <a:xfrm>
                <a:off x="26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47" name="Oval 91"/>
              <p:cNvSpPr>
                <a:spLocks/>
              </p:cNvSpPr>
              <p:nvPr/>
            </p:nvSpPr>
            <p:spPr bwMode="auto">
              <a:xfrm>
                <a:off x="52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48" name="Oval 92"/>
              <p:cNvSpPr>
                <a:spLocks/>
              </p:cNvSpPr>
              <p:nvPr/>
            </p:nvSpPr>
            <p:spPr bwMode="auto">
              <a:xfrm>
                <a:off x="792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49" name="Oval 93"/>
              <p:cNvSpPr>
                <a:spLocks/>
              </p:cNvSpPr>
              <p:nvPr/>
            </p:nvSpPr>
            <p:spPr bwMode="auto">
              <a:xfrm>
                <a:off x="105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50" name="Oval 94"/>
              <p:cNvSpPr>
                <a:spLocks/>
              </p:cNvSpPr>
              <p:nvPr/>
            </p:nvSpPr>
            <p:spPr bwMode="auto">
              <a:xfrm>
                <a:off x="132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51" name="Oval 95"/>
              <p:cNvSpPr>
                <a:spLocks/>
              </p:cNvSpPr>
              <p:nvPr/>
            </p:nvSpPr>
            <p:spPr bwMode="auto">
              <a:xfrm>
                <a:off x="158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52" name="Oval 96"/>
              <p:cNvSpPr>
                <a:spLocks/>
              </p:cNvSpPr>
              <p:nvPr/>
            </p:nvSpPr>
            <p:spPr bwMode="auto">
              <a:xfrm>
                <a:off x="184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9553" name="Group 97"/>
            <p:cNvGrpSpPr>
              <a:grpSpLocks/>
            </p:cNvGrpSpPr>
            <p:nvPr/>
          </p:nvGrpSpPr>
          <p:grpSpPr bwMode="auto">
            <a:xfrm>
              <a:off x="264" y="504"/>
              <a:ext cx="1480" cy="160"/>
              <a:chOff x="0" y="0"/>
              <a:chExt cx="1480" cy="160"/>
            </a:xfrm>
          </p:grpSpPr>
          <p:sp>
            <p:nvSpPr>
              <p:cNvPr id="19554" name="Oval 98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55" name="Oval 99"/>
              <p:cNvSpPr>
                <a:spLocks/>
              </p:cNvSpPr>
              <p:nvPr/>
            </p:nvSpPr>
            <p:spPr bwMode="auto">
              <a:xfrm>
                <a:off x="26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56" name="Oval 100"/>
              <p:cNvSpPr>
                <a:spLocks/>
              </p:cNvSpPr>
              <p:nvPr/>
            </p:nvSpPr>
            <p:spPr bwMode="auto">
              <a:xfrm>
                <a:off x="52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57" name="Oval 101"/>
              <p:cNvSpPr>
                <a:spLocks/>
              </p:cNvSpPr>
              <p:nvPr/>
            </p:nvSpPr>
            <p:spPr bwMode="auto">
              <a:xfrm>
                <a:off x="792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58" name="Oval 102"/>
              <p:cNvSpPr>
                <a:spLocks/>
              </p:cNvSpPr>
              <p:nvPr/>
            </p:nvSpPr>
            <p:spPr bwMode="auto">
              <a:xfrm>
                <a:off x="105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59" name="Oval 103"/>
              <p:cNvSpPr>
                <a:spLocks/>
              </p:cNvSpPr>
              <p:nvPr/>
            </p:nvSpPr>
            <p:spPr bwMode="auto">
              <a:xfrm>
                <a:off x="132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9560" name="Group 104"/>
            <p:cNvGrpSpPr>
              <a:grpSpLocks/>
            </p:cNvGrpSpPr>
            <p:nvPr/>
          </p:nvGrpSpPr>
          <p:grpSpPr bwMode="auto">
            <a:xfrm>
              <a:off x="536" y="0"/>
              <a:ext cx="936" cy="168"/>
              <a:chOff x="0" y="0"/>
              <a:chExt cx="936" cy="168"/>
            </a:xfrm>
          </p:grpSpPr>
          <p:sp>
            <p:nvSpPr>
              <p:cNvPr id="19561" name="Oval 105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62" name="Oval 106"/>
              <p:cNvSpPr>
                <a:spLocks/>
              </p:cNvSpPr>
              <p:nvPr/>
            </p:nvSpPr>
            <p:spPr bwMode="auto">
              <a:xfrm>
                <a:off x="24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63" name="Oval 107"/>
              <p:cNvSpPr>
                <a:spLocks/>
              </p:cNvSpPr>
              <p:nvPr/>
            </p:nvSpPr>
            <p:spPr bwMode="auto">
              <a:xfrm>
                <a:off x="512" y="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64" name="Oval 108"/>
              <p:cNvSpPr>
                <a:spLocks/>
              </p:cNvSpPr>
              <p:nvPr/>
            </p:nvSpPr>
            <p:spPr bwMode="auto">
              <a:xfrm>
                <a:off x="77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19565" name="Rectangle 109"/>
          <p:cNvSpPr>
            <a:spLocks/>
          </p:cNvSpPr>
          <p:nvPr/>
        </p:nvSpPr>
        <p:spPr bwMode="auto">
          <a:xfrm>
            <a:off x="761256" y="1095576"/>
            <a:ext cx="883655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Model</a:t>
            </a:r>
          </a:p>
        </p:txBody>
      </p:sp>
      <p:sp>
        <p:nvSpPr>
          <p:cNvPr id="19566" name="Rectangle 110"/>
          <p:cNvSpPr>
            <a:spLocks/>
          </p:cNvSpPr>
          <p:nvPr/>
        </p:nvSpPr>
        <p:spPr bwMode="auto">
          <a:xfrm>
            <a:off x="759024" y="1526977"/>
            <a:ext cx="2768203" cy="28575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grpSp>
        <p:nvGrpSpPr>
          <p:cNvPr id="19568" name="Group 112"/>
          <p:cNvGrpSpPr>
            <a:grpSpLocks/>
          </p:cNvGrpSpPr>
          <p:nvPr/>
        </p:nvGrpSpPr>
        <p:grpSpPr bwMode="auto">
          <a:xfrm>
            <a:off x="1203276" y="4545212"/>
            <a:ext cx="1935586" cy="1628551"/>
            <a:chOff x="0" y="0"/>
            <a:chExt cx="1733" cy="1459"/>
          </a:xfrm>
        </p:grpSpPr>
        <p:grpSp>
          <p:nvGrpSpPr>
            <p:cNvPr id="19569" name="Group 113"/>
            <p:cNvGrpSpPr>
              <a:grpSpLocks/>
            </p:cNvGrpSpPr>
            <p:nvPr/>
          </p:nvGrpSpPr>
          <p:grpSpPr bwMode="auto">
            <a:xfrm>
              <a:off x="497" y="424"/>
              <a:ext cx="640" cy="648"/>
              <a:chOff x="0" y="0"/>
              <a:chExt cx="640" cy="648"/>
            </a:xfrm>
          </p:grpSpPr>
          <p:sp>
            <p:nvSpPr>
              <p:cNvPr id="19570" name="Oval 114"/>
              <p:cNvSpPr>
                <a:spLocks/>
              </p:cNvSpPr>
              <p:nvPr/>
            </p:nvSpPr>
            <p:spPr bwMode="auto">
              <a:xfrm>
                <a:off x="0" y="48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71" name="Rectangle 115"/>
              <p:cNvSpPr>
                <a:spLocks/>
              </p:cNvSpPr>
              <p:nvPr/>
            </p:nvSpPr>
            <p:spPr bwMode="auto">
              <a:xfrm>
                <a:off x="0" y="104"/>
                <a:ext cx="640" cy="448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>
                        <a:alpha val="70000"/>
                      </a:schemeClr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72" name="Oval 116"/>
              <p:cNvSpPr>
                <a:spLocks/>
              </p:cNvSpPr>
              <p:nvPr/>
            </p:nvSpPr>
            <p:spPr bwMode="auto">
              <a:xfrm>
                <a:off x="0" y="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73" name="Line 117"/>
              <p:cNvSpPr>
                <a:spLocks noChangeShapeType="1"/>
              </p:cNvSpPr>
              <p:nvPr/>
            </p:nvSpPr>
            <p:spPr bwMode="auto">
              <a:xfrm flipH="1">
                <a:off x="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9574" name="Line 118"/>
              <p:cNvSpPr>
                <a:spLocks noChangeShapeType="1"/>
              </p:cNvSpPr>
              <p:nvPr/>
            </p:nvSpPr>
            <p:spPr bwMode="auto">
              <a:xfrm flipH="1">
                <a:off x="64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19575" name="Line 119"/>
            <p:cNvSpPr>
              <a:spLocks noChangeShapeType="1"/>
            </p:cNvSpPr>
            <p:nvPr/>
          </p:nvSpPr>
          <p:spPr bwMode="auto">
            <a:xfrm>
              <a:off x="817" y="0"/>
              <a:ext cx="0" cy="49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19576" name="Rectangle 120"/>
            <p:cNvSpPr>
              <a:spLocks/>
            </p:cNvSpPr>
            <p:nvPr/>
          </p:nvSpPr>
          <p:spPr bwMode="auto">
            <a:xfrm>
              <a:off x="0" y="1110"/>
              <a:ext cx="1733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Training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87889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Group 1"/>
          <p:cNvGrpSpPr>
            <a:grpSpLocks/>
          </p:cNvGrpSpPr>
          <p:nvPr/>
        </p:nvGrpSpPr>
        <p:grpSpPr bwMode="auto">
          <a:xfrm>
            <a:off x="1017984" y="1777008"/>
            <a:ext cx="2241352" cy="2402086"/>
            <a:chOff x="0" y="0"/>
            <a:chExt cx="2008" cy="2152"/>
          </a:xfrm>
        </p:grpSpPr>
        <p:grpSp>
          <p:nvGrpSpPr>
            <p:cNvPr id="20482" name="Group 2"/>
            <p:cNvGrpSpPr>
              <a:grpSpLocks/>
            </p:cNvGrpSpPr>
            <p:nvPr/>
          </p:nvGrpSpPr>
          <p:grpSpPr bwMode="auto">
            <a:xfrm>
              <a:off x="344" y="96"/>
              <a:ext cx="1320" cy="496"/>
              <a:chOff x="0" y="0"/>
              <a:chExt cx="1320" cy="496"/>
            </a:xfrm>
          </p:grpSpPr>
          <p:sp>
            <p:nvSpPr>
              <p:cNvPr id="20483" name="Line 3"/>
              <p:cNvSpPr>
                <a:spLocks noChangeShapeType="1"/>
              </p:cNvSpPr>
              <p:nvPr/>
            </p:nvSpPr>
            <p:spPr bwMode="auto">
              <a:xfrm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84" name="Line 4"/>
              <p:cNvSpPr>
                <a:spLocks noChangeShapeType="1"/>
              </p:cNvSpPr>
              <p:nvPr/>
            </p:nvSpPr>
            <p:spPr bwMode="auto">
              <a:xfrm rot="10800000" flipH="1">
                <a:off x="792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85" name="Line 5"/>
              <p:cNvSpPr>
                <a:spLocks noChangeShapeType="1"/>
              </p:cNvSpPr>
              <p:nvPr/>
            </p:nvSpPr>
            <p:spPr bwMode="auto">
              <a:xfrm rot="10800000" flipH="1">
                <a:off x="1048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86" name="Line 6"/>
              <p:cNvSpPr>
                <a:spLocks noChangeShapeType="1"/>
              </p:cNvSpPr>
              <p:nvPr/>
            </p:nvSpPr>
            <p:spPr bwMode="auto">
              <a:xfrm>
                <a:off x="792" y="2"/>
                <a:ext cx="261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87" name="Line 7"/>
              <p:cNvSpPr>
                <a:spLocks noChangeShapeType="1"/>
              </p:cNvSpPr>
              <p:nvPr/>
            </p:nvSpPr>
            <p:spPr bwMode="auto">
              <a:xfrm rot="10800000" flipH="1">
                <a:off x="530" y="2"/>
                <a:ext cx="262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88" name="Line 8"/>
              <p:cNvSpPr>
                <a:spLocks noChangeShapeType="1"/>
              </p:cNvSpPr>
              <p:nvPr/>
            </p:nvSpPr>
            <p:spPr bwMode="auto">
              <a:xfrm rot="10800000" flipH="1">
                <a:off x="784" y="49"/>
                <a:ext cx="0" cy="39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89" name="Line 9"/>
              <p:cNvSpPr>
                <a:spLocks noChangeShapeType="1"/>
              </p:cNvSpPr>
              <p:nvPr/>
            </p:nvSpPr>
            <p:spPr bwMode="auto">
              <a:xfrm>
                <a:off x="528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90" name="Line 10"/>
              <p:cNvSpPr>
                <a:spLocks noChangeShapeType="1"/>
              </p:cNvSpPr>
              <p:nvPr/>
            </p:nvSpPr>
            <p:spPr bwMode="auto">
              <a:xfrm rot="10800000" flipH="1"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91" name="Line 11"/>
              <p:cNvSpPr>
                <a:spLocks noChangeShapeType="1"/>
              </p:cNvSpPr>
              <p:nvPr/>
            </p:nvSpPr>
            <p:spPr bwMode="auto">
              <a:xfrm rot="10800000" flipH="1">
                <a:off x="520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92" name="Line 12"/>
              <p:cNvSpPr>
                <a:spLocks noChangeShapeType="1"/>
              </p:cNvSpPr>
              <p:nvPr/>
            </p:nvSpPr>
            <p:spPr bwMode="auto">
              <a:xfrm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93" name="Line 13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94" name="Line 14"/>
              <p:cNvSpPr>
                <a:spLocks noChangeShapeType="1"/>
              </p:cNvSpPr>
              <p:nvPr/>
            </p:nvSpPr>
            <p:spPr bwMode="auto">
              <a:xfrm rot="10800000" flipH="1">
                <a:off x="25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0495" name="Group 15"/>
            <p:cNvGrpSpPr>
              <a:grpSpLocks/>
            </p:cNvGrpSpPr>
            <p:nvPr/>
          </p:nvGrpSpPr>
          <p:grpSpPr bwMode="auto">
            <a:xfrm>
              <a:off x="80" y="584"/>
              <a:ext cx="1848" cy="496"/>
              <a:chOff x="0" y="0"/>
              <a:chExt cx="1848" cy="496"/>
            </a:xfrm>
          </p:grpSpPr>
          <p:sp>
            <p:nvSpPr>
              <p:cNvPr id="20496" name="Line 16"/>
              <p:cNvSpPr>
                <a:spLocks noChangeShapeType="1"/>
              </p:cNvSpPr>
              <p:nvPr/>
            </p:nvSpPr>
            <p:spPr bwMode="auto">
              <a:xfrm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97" name="Line 17"/>
              <p:cNvSpPr>
                <a:spLocks noChangeShapeType="1"/>
              </p:cNvSpPr>
              <p:nvPr/>
            </p:nvSpPr>
            <p:spPr bwMode="auto">
              <a:xfrm rot="10800000" flipH="1"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98" name="Line 18"/>
              <p:cNvSpPr>
                <a:spLocks noChangeShapeType="1"/>
              </p:cNvSpPr>
              <p:nvPr/>
            </p:nvSpPr>
            <p:spPr bwMode="auto">
              <a:xfrm rot="10800000" flipH="1">
                <a:off x="1312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499" name="Line 19"/>
              <p:cNvSpPr>
                <a:spLocks noChangeShapeType="1"/>
              </p:cNvSpPr>
              <p:nvPr/>
            </p:nvSpPr>
            <p:spPr bwMode="auto">
              <a:xfrm>
                <a:off x="158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0" name="Line 20"/>
              <p:cNvSpPr>
                <a:spLocks noChangeShapeType="1"/>
              </p:cNvSpPr>
              <p:nvPr/>
            </p:nvSpPr>
            <p:spPr bwMode="auto">
              <a:xfrm rot="10800000" flipH="1"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1" name="Line 21"/>
              <p:cNvSpPr>
                <a:spLocks noChangeShapeType="1"/>
              </p:cNvSpPr>
              <p:nvPr/>
            </p:nvSpPr>
            <p:spPr bwMode="auto">
              <a:xfrm rot="10800000" flipH="1">
                <a:off x="157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2" name="Line 22"/>
              <p:cNvSpPr>
                <a:spLocks noChangeShapeType="1"/>
              </p:cNvSpPr>
              <p:nvPr/>
            </p:nvSpPr>
            <p:spPr bwMode="auto">
              <a:xfrm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3" name="Line 23"/>
              <p:cNvSpPr>
                <a:spLocks noChangeShapeType="1"/>
              </p:cNvSpPr>
              <p:nvPr/>
            </p:nvSpPr>
            <p:spPr bwMode="auto">
              <a:xfrm rot="10800000" flipH="1">
                <a:off x="792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4" name="Line 24"/>
              <p:cNvSpPr>
                <a:spLocks noChangeShapeType="1"/>
              </p:cNvSpPr>
              <p:nvPr/>
            </p:nvSpPr>
            <p:spPr bwMode="auto">
              <a:xfrm rot="10800000" flipH="1">
                <a:off x="1048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5" name="Line 25"/>
              <p:cNvSpPr>
                <a:spLocks noChangeShapeType="1"/>
              </p:cNvSpPr>
              <p:nvPr/>
            </p:nvSpPr>
            <p:spPr bwMode="auto">
              <a:xfrm>
                <a:off x="792" y="2"/>
                <a:ext cx="261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6" name="Line 26"/>
              <p:cNvSpPr>
                <a:spLocks noChangeShapeType="1"/>
              </p:cNvSpPr>
              <p:nvPr/>
            </p:nvSpPr>
            <p:spPr bwMode="auto">
              <a:xfrm rot="10800000" flipH="1">
                <a:off x="530" y="2"/>
                <a:ext cx="262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7" name="Line 27"/>
              <p:cNvSpPr>
                <a:spLocks noChangeShapeType="1"/>
              </p:cNvSpPr>
              <p:nvPr/>
            </p:nvSpPr>
            <p:spPr bwMode="auto">
              <a:xfrm rot="10800000" flipH="1">
                <a:off x="784" y="49"/>
                <a:ext cx="0" cy="39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8" name="Line 28"/>
              <p:cNvSpPr>
                <a:spLocks noChangeShapeType="1"/>
              </p:cNvSpPr>
              <p:nvPr/>
            </p:nvSpPr>
            <p:spPr bwMode="auto">
              <a:xfrm>
                <a:off x="528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09" name="Line 29"/>
              <p:cNvSpPr>
                <a:spLocks noChangeShapeType="1"/>
              </p:cNvSpPr>
              <p:nvPr/>
            </p:nvSpPr>
            <p:spPr bwMode="auto">
              <a:xfrm rot="10800000" flipH="1"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10" name="Line 30"/>
              <p:cNvSpPr>
                <a:spLocks noChangeShapeType="1"/>
              </p:cNvSpPr>
              <p:nvPr/>
            </p:nvSpPr>
            <p:spPr bwMode="auto">
              <a:xfrm rot="10800000" flipH="1">
                <a:off x="520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11" name="Line 31"/>
              <p:cNvSpPr>
                <a:spLocks noChangeShapeType="1"/>
              </p:cNvSpPr>
              <p:nvPr/>
            </p:nvSpPr>
            <p:spPr bwMode="auto">
              <a:xfrm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12" name="Line 32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13" name="Line 33"/>
              <p:cNvSpPr>
                <a:spLocks noChangeShapeType="1"/>
              </p:cNvSpPr>
              <p:nvPr/>
            </p:nvSpPr>
            <p:spPr bwMode="auto">
              <a:xfrm rot="10800000" flipH="1">
                <a:off x="25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0514" name="Group 34"/>
            <p:cNvGrpSpPr>
              <a:grpSpLocks/>
            </p:cNvGrpSpPr>
            <p:nvPr/>
          </p:nvGrpSpPr>
          <p:grpSpPr bwMode="auto">
            <a:xfrm>
              <a:off x="80" y="1080"/>
              <a:ext cx="1848" cy="496"/>
              <a:chOff x="0" y="0"/>
              <a:chExt cx="1848" cy="496"/>
            </a:xfrm>
          </p:grpSpPr>
          <p:sp>
            <p:nvSpPr>
              <p:cNvPr id="20515" name="Line 35"/>
              <p:cNvSpPr>
                <a:spLocks noChangeShapeType="1"/>
              </p:cNvSpPr>
              <p:nvPr/>
            </p:nvSpPr>
            <p:spPr bwMode="auto">
              <a:xfrm rot="10800000" flipH="1"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16" name="Line 36"/>
              <p:cNvSpPr>
                <a:spLocks noChangeShapeType="1"/>
              </p:cNvSpPr>
              <p:nvPr/>
            </p:nvSpPr>
            <p:spPr bwMode="auto">
              <a:xfrm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17" name="Line 37"/>
              <p:cNvSpPr>
                <a:spLocks noChangeShapeType="1"/>
              </p:cNvSpPr>
              <p:nvPr/>
            </p:nvSpPr>
            <p:spPr bwMode="auto">
              <a:xfrm>
                <a:off x="1312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18" name="Line 38"/>
              <p:cNvSpPr>
                <a:spLocks noChangeShapeType="1"/>
              </p:cNvSpPr>
              <p:nvPr/>
            </p:nvSpPr>
            <p:spPr bwMode="auto">
              <a:xfrm rot="10800000" flipH="1">
                <a:off x="158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19" name="Line 39"/>
              <p:cNvSpPr>
                <a:spLocks noChangeShapeType="1"/>
              </p:cNvSpPr>
              <p:nvPr/>
            </p:nvSpPr>
            <p:spPr bwMode="auto">
              <a:xfrm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0" name="Line 40"/>
              <p:cNvSpPr>
                <a:spLocks noChangeShapeType="1"/>
              </p:cNvSpPr>
              <p:nvPr/>
            </p:nvSpPr>
            <p:spPr bwMode="auto">
              <a:xfrm>
                <a:off x="1576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1" name="Line 41"/>
              <p:cNvSpPr>
                <a:spLocks noChangeShapeType="1"/>
              </p:cNvSpPr>
              <p:nvPr/>
            </p:nvSpPr>
            <p:spPr bwMode="auto">
              <a:xfrm rot="10800000" flipH="1"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2" name="Line 42"/>
              <p:cNvSpPr>
                <a:spLocks noChangeShapeType="1"/>
              </p:cNvSpPr>
              <p:nvPr/>
            </p:nvSpPr>
            <p:spPr bwMode="auto">
              <a:xfrm>
                <a:off x="792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3" name="Line 43"/>
              <p:cNvSpPr>
                <a:spLocks noChangeShapeType="1"/>
              </p:cNvSpPr>
              <p:nvPr/>
            </p:nvSpPr>
            <p:spPr bwMode="auto">
              <a:xfrm>
                <a:off x="1048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4" name="Line 44"/>
              <p:cNvSpPr>
                <a:spLocks noChangeShapeType="1"/>
              </p:cNvSpPr>
              <p:nvPr/>
            </p:nvSpPr>
            <p:spPr bwMode="auto">
              <a:xfrm rot="10800000" flipH="1">
                <a:off x="792" y="2"/>
                <a:ext cx="261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5" name="Line 45"/>
              <p:cNvSpPr>
                <a:spLocks noChangeShapeType="1"/>
              </p:cNvSpPr>
              <p:nvPr/>
            </p:nvSpPr>
            <p:spPr bwMode="auto">
              <a:xfrm>
                <a:off x="530" y="2"/>
                <a:ext cx="262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6" name="Line 46"/>
              <p:cNvSpPr>
                <a:spLocks noChangeShapeType="1"/>
              </p:cNvSpPr>
              <p:nvPr/>
            </p:nvSpPr>
            <p:spPr bwMode="auto">
              <a:xfrm>
                <a:off x="784" y="49"/>
                <a:ext cx="0" cy="39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7" name="Line 47"/>
              <p:cNvSpPr>
                <a:spLocks noChangeShapeType="1"/>
              </p:cNvSpPr>
              <p:nvPr/>
            </p:nvSpPr>
            <p:spPr bwMode="auto">
              <a:xfrm rot="10800000" flipH="1">
                <a:off x="528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8" name="Line 48"/>
              <p:cNvSpPr>
                <a:spLocks noChangeShapeType="1"/>
              </p:cNvSpPr>
              <p:nvPr/>
            </p:nvSpPr>
            <p:spPr bwMode="auto">
              <a:xfrm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29" name="Line 49"/>
              <p:cNvSpPr>
                <a:spLocks noChangeShapeType="1"/>
              </p:cNvSpPr>
              <p:nvPr/>
            </p:nvSpPr>
            <p:spPr bwMode="auto">
              <a:xfrm>
                <a:off x="520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30" name="Line 50"/>
              <p:cNvSpPr>
                <a:spLocks noChangeShapeType="1"/>
              </p:cNvSpPr>
              <p:nvPr/>
            </p:nvSpPr>
            <p:spPr bwMode="auto">
              <a:xfrm rot="10800000" flipH="1"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31" name="Line 51"/>
              <p:cNvSpPr>
                <a:spLocks noChangeShapeType="1"/>
              </p:cNvSpPr>
              <p:nvPr/>
            </p:nvSpPr>
            <p:spPr bwMode="auto">
              <a:xfrm>
                <a:off x="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32" name="Line 52"/>
              <p:cNvSpPr>
                <a:spLocks noChangeShapeType="1"/>
              </p:cNvSpPr>
              <p:nvPr/>
            </p:nvSpPr>
            <p:spPr bwMode="auto">
              <a:xfrm>
                <a:off x="256" y="48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0533" name="Group 53"/>
            <p:cNvGrpSpPr>
              <a:grpSpLocks/>
            </p:cNvGrpSpPr>
            <p:nvPr/>
          </p:nvGrpSpPr>
          <p:grpSpPr bwMode="auto">
            <a:xfrm>
              <a:off x="80" y="1568"/>
              <a:ext cx="1848" cy="496"/>
              <a:chOff x="0" y="0"/>
              <a:chExt cx="1848" cy="496"/>
            </a:xfrm>
          </p:grpSpPr>
          <p:sp>
            <p:nvSpPr>
              <p:cNvPr id="20534" name="Line 54"/>
              <p:cNvSpPr>
                <a:spLocks noChangeShapeType="1"/>
              </p:cNvSpPr>
              <p:nvPr/>
            </p:nvSpPr>
            <p:spPr bwMode="auto">
              <a:xfrm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35" name="Line 55"/>
              <p:cNvSpPr>
                <a:spLocks noChangeShapeType="1"/>
              </p:cNvSpPr>
              <p:nvPr/>
            </p:nvSpPr>
            <p:spPr bwMode="auto">
              <a:xfrm rot="10800000" flipH="1"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36" name="Line 56"/>
              <p:cNvSpPr>
                <a:spLocks noChangeShapeType="1"/>
              </p:cNvSpPr>
              <p:nvPr/>
            </p:nvSpPr>
            <p:spPr bwMode="auto">
              <a:xfrm rot="10800000" flipH="1">
                <a:off x="1312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37" name="Line 57"/>
              <p:cNvSpPr>
                <a:spLocks noChangeShapeType="1"/>
              </p:cNvSpPr>
              <p:nvPr/>
            </p:nvSpPr>
            <p:spPr bwMode="auto">
              <a:xfrm>
                <a:off x="158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38" name="Line 58"/>
              <p:cNvSpPr>
                <a:spLocks noChangeShapeType="1"/>
              </p:cNvSpPr>
              <p:nvPr/>
            </p:nvSpPr>
            <p:spPr bwMode="auto">
              <a:xfrm rot="10800000" flipH="1">
                <a:off x="132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39" name="Line 59"/>
              <p:cNvSpPr>
                <a:spLocks noChangeShapeType="1"/>
              </p:cNvSpPr>
              <p:nvPr/>
            </p:nvSpPr>
            <p:spPr bwMode="auto">
              <a:xfrm rot="10800000" flipH="1">
                <a:off x="157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0" name="Line 60"/>
              <p:cNvSpPr>
                <a:spLocks noChangeShapeType="1"/>
              </p:cNvSpPr>
              <p:nvPr/>
            </p:nvSpPr>
            <p:spPr bwMode="auto">
              <a:xfrm>
                <a:off x="1056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1" name="Line 61"/>
              <p:cNvSpPr>
                <a:spLocks noChangeShapeType="1"/>
              </p:cNvSpPr>
              <p:nvPr/>
            </p:nvSpPr>
            <p:spPr bwMode="auto">
              <a:xfrm rot="10800000" flipH="1">
                <a:off x="792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2" name="Line 62"/>
              <p:cNvSpPr>
                <a:spLocks noChangeShapeType="1"/>
              </p:cNvSpPr>
              <p:nvPr/>
            </p:nvSpPr>
            <p:spPr bwMode="auto">
              <a:xfrm rot="10800000" flipH="1">
                <a:off x="1048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3" name="Line 63"/>
              <p:cNvSpPr>
                <a:spLocks noChangeShapeType="1"/>
              </p:cNvSpPr>
              <p:nvPr/>
            </p:nvSpPr>
            <p:spPr bwMode="auto">
              <a:xfrm>
                <a:off x="792" y="2"/>
                <a:ext cx="261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4" name="Line 64"/>
              <p:cNvSpPr>
                <a:spLocks noChangeShapeType="1"/>
              </p:cNvSpPr>
              <p:nvPr/>
            </p:nvSpPr>
            <p:spPr bwMode="auto">
              <a:xfrm rot="10800000" flipH="1">
                <a:off x="530" y="2"/>
                <a:ext cx="262" cy="4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5" name="Line 65"/>
              <p:cNvSpPr>
                <a:spLocks noChangeShapeType="1"/>
              </p:cNvSpPr>
              <p:nvPr/>
            </p:nvSpPr>
            <p:spPr bwMode="auto">
              <a:xfrm rot="10800000" flipH="1">
                <a:off x="784" y="49"/>
                <a:ext cx="0" cy="39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6" name="Line 66"/>
              <p:cNvSpPr>
                <a:spLocks noChangeShapeType="1"/>
              </p:cNvSpPr>
              <p:nvPr/>
            </p:nvSpPr>
            <p:spPr bwMode="auto">
              <a:xfrm>
                <a:off x="528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7" name="Line 67"/>
              <p:cNvSpPr>
                <a:spLocks noChangeShapeType="1"/>
              </p:cNvSpPr>
              <p:nvPr/>
            </p:nvSpPr>
            <p:spPr bwMode="auto">
              <a:xfrm rot="10800000" flipH="1"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8" name="Line 68"/>
              <p:cNvSpPr>
                <a:spLocks noChangeShapeType="1"/>
              </p:cNvSpPr>
              <p:nvPr/>
            </p:nvSpPr>
            <p:spPr bwMode="auto">
              <a:xfrm rot="10800000" flipH="1">
                <a:off x="520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49" name="Line 69"/>
              <p:cNvSpPr>
                <a:spLocks noChangeShapeType="1"/>
              </p:cNvSpPr>
              <p:nvPr/>
            </p:nvSpPr>
            <p:spPr bwMode="auto">
              <a:xfrm>
                <a:off x="264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50" name="Line 70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264" cy="496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51" name="Line 71"/>
              <p:cNvSpPr>
                <a:spLocks noChangeShapeType="1"/>
              </p:cNvSpPr>
              <p:nvPr/>
            </p:nvSpPr>
            <p:spPr bwMode="auto">
              <a:xfrm rot="10800000" flipH="1">
                <a:off x="256" y="47"/>
                <a:ext cx="0" cy="4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0552" name="Group 72"/>
            <p:cNvGrpSpPr>
              <a:grpSpLocks/>
            </p:cNvGrpSpPr>
            <p:nvPr/>
          </p:nvGrpSpPr>
          <p:grpSpPr bwMode="auto">
            <a:xfrm>
              <a:off x="0" y="1992"/>
              <a:ext cx="2008" cy="160"/>
              <a:chOff x="0" y="0"/>
              <a:chExt cx="2008" cy="160"/>
            </a:xfrm>
          </p:grpSpPr>
          <p:sp>
            <p:nvSpPr>
              <p:cNvPr id="20553" name="Oval 73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54" name="Oval 74"/>
              <p:cNvSpPr>
                <a:spLocks/>
              </p:cNvSpPr>
              <p:nvPr/>
            </p:nvSpPr>
            <p:spPr bwMode="auto">
              <a:xfrm>
                <a:off x="26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55" name="Oval 75"/>
              <p:cNvSpPr>
                <a:spLocks/>
              </p:cNvSpPr>
              <p:nvPr/>
            </p:nvSpPr>
            <p:spPr bwMode="auto">
              <a:xfrm>
                <a:off x="52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56" name="Oval 76"/>
              <p:cNvSpPr>
                <a:spLocks/>
              </p:cNvSpPr>
              <p:nvPr/>
            </p:nvSpPr>
            <p:spPr bwMode="auto">
              <a:xfrm>
                <a:off x="792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57" name="Oval 77"/>
              <p:cNvSpPr>
                <a:spLocks/>
              </p:cNvSpPr>
              <p:nvPr/>
            </p:nvSpPr>
            <p:spPr bwMode="auto">
              <a:xfrm>
                <a:off x="105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58" name="Oval 78"/>
              <p:cNvSpPr>
                <a:spLocks/>
              </p:cNvSpPr>
              <p:nvPr/>
            </p:nvSpPr>
            <p:spPr bwMode="auto">
              <a:xfrm>
                <a:off x="132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59" name="Oval 79"/>
              <p:cNvSpPr>
                <a:spLocks/>
              </p:cNvSpPr>
              <p:nvPr/>
            </p:nvSpPr>
            <p:spPr bwMode="auto">
              <a:xfrm>
                <a:off x="158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60" name="Oval 80"/>
              <p:cNvSpPr>
                <a:spLocks/>
              </p:cNvSpPr>
              <p:nvPr/>
            </p:nvSpPr>
            <p:spPr bwMode="auto">
              <a:xfrm>
                <a:off x="184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0561" name="Group 81"/>
            <p:cNvGrpSpPr>
              <a:grpSpLocks/>
            </p:cNvGrpSpPr>
            <p:nvPr/>
          </p:nvGrpSpPr>
          <p:grpSpPr bwMode="auto">
            <a:xfrm>
              <a:off x="264" y="1496"/>
              <a:ext cx="1480" cy="160"/>
              <a:chOff x="0" y="0"/>
              <a:chExt cx="1480" cy="160"/>
            </a:xfrm>
          </p:grpSpPr>
          <p:sp>
            <p:nvSpPr>
              <p:cNvPr id="20562" name="Oval 82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63" name="Oval 83"/>
              <p:cNvSpPr>
                <a:spLocks/>
              </p:cNvSpPr>
              <p:nvPr/>
            </p:nvSpPr>
            <p:spPr bwMode="auto">
              <a:xfrm>
                <a:off x="26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64" name="Oval 84"/>
              <p:cNvSpPr>
                <a:spLocks/>
              </p:cNvSpPr>
              <p:nvPr/>
            </p:nvSpPr>
            <p:spPr bwMode="auto">
              <a:xfrm>
                <a:off x="52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65" name="Oval 85"/>
              <p:cNvSpPr>
                <a:spLocks/>
              </p:cNvSpPr>
              <p:nvPr/>
            </p:nvSpPr>
            <p:spPr bwMode="auto">
              <a:xfrm>
                <a:off x="792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66" name="Oval 86"/>
              <p:cNvSpPr>
                <a:spLocks/>
              </p:cNvSpPr>
              <p:nvPr/>
            </p:nvSpPr>
            <p:spPr bwMode="auto">
              <a:xfrm>
                <a:off x="105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67" name="Oval 87"/>
              <p:cNvSpPr>
                <a:spLocks/>
              </p:cNvSpPr>
              <p:nvPr/>
            </p:nvSpPr>
            <p:spPr bwMode="auto">
              <a:xfrm>
                <a:off x="132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0568" name="Group 88"/>
            <p:cNvGrpSpPr>
              <a:grpSpLocks/>
            </p:cNvGrpSpPr>
            <p:nvPr/>
          </p:nvGrpSpPr>
          <p:grpSpPr bwMode="auto">
            <a:xfrm>
              <a:off x="0" y="1000"/>
              <a:ext cx="2008" cy="160"/>
              <a:chOff x="0" y="0"/>
              <a:chExt cx="2008" cy="160"/>
            </a:xfrm>
          </p:grpSpPr>
          <p:sp>
            <p:nvSpPr>
              <p:cNvPr id="20569" name="Oval 89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70" name="Oval 90"/>
              <p:cNvSpPr>
                <a:spLocks/>
              </p:cNvSpPr>
              <p:nvPr/>
            </p:nvSpPr>
            <p:spPr bwMode="auto">
              <a:xfrm>
                <a:off x="26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71" name="Oval 91"/>
              <p:cNvSpPr>
                <a:spLocks/>
              </p:cNvSpPr>
              <p:nvPr/>
            </p:nvSpPr>
            <p:spPr bwMode="auto">
              <a:xfrm>
                <a:off x="52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72" name="Oval 92"/>
              <p:cNvSpPr>
                <a:spLocks/>
              </p:cNvSpPr>
              <p:nvPr/>
            </p:nvSpPr>
            <p:spPr bwMode="auto">
              <a:xfrm>
                <a:off x="792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73" name="Oval 93"/>
              <p:cNvSpPr>
                <a:spLocks/>
              </p:cNvSpPr>
              <p:nvPr/>
            </p:nvSpPr>
            <p:spPr bwMode="auto">
              <a:xfrm>
                <a:off x="105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74" name="Oval 94"/>
              <p:cNvSpPr>
                <a:spLocks/>
              </p:cNvSpPr>
              <p:nvPr/>
            </p:nvSpPr>
            <p:spPr bwMode="auto">
              <a:xfrm>
                <a:off x="132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75" name="Oval 95"/>
              <p:cNvSpPr>
                <a:spLocks/>
              </p:cNvSpPr>
              <p:nvPr/>
            </p:nvSpPr>
            <p:spPr bwMode="auto">
              <a:xfrm>
                <a:off x="158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76" name="Oval 96"/>
              <p:cNvSpPr>
                <a:spLocks/>
              </p:cNvSpPr>
              <p:nvPr/>
            </p:nvSpPr>
            <p:spPr bwMode="auto">
              <a:xfrm>
                <a:off x="184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0577" name="Group 97"/>
            <p:cNvGrpSpPr>
              <a:grpSpLocks/>
            </p:cNvGrpSpPr>
            <p:nvPr/>
          </p:nvGrpSpPr>
          <p:grpSpPr bwMode="auto">
            <a:xfrm>
              <a:off x="264" y="504"/>
              <a:ext cx="1480" cy="160"/>
              <a:chOff x="0" y="0"/>
              <a:chExt cx="1480" cy="160"/>
            </a:xfrm>
          </p:grpSpPr>
          <p:sp>
            <p:nvSpPr>
              <p:cNvPr id="20578" name="Oval 98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79" name="Oval 99"/>
              <p:cNvSpPr>
                <a:spLocks/>
              </p:cNvSpPr>
              <p:nvPr/>
            </p:nvSpPr>
            <p:spPr bwMode="auto">
              <a:xfrm>
                <a:off x="264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80" name="Oval 100"/>
              <p:cNvSpPr>
                <a:spLocks/>
              </p:cNvSpPr>
              <p:nvPr/>
            </p:nvSpPr>
            <p:spPr bwMode="auto">
              <a:xfrm>
                <a:off x="52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81" name="Oval 101"/>
              <p:cNvSpPr>
                <a:spLocks/>
              </p:cNvSpPr>
              <p:nvPr/>
            </p:nvSpPr>
            <p:spPr bwMode="auto">
              <a:xfrm>
                <a:off x="792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82" name="Oval 102"/>
              <p:cNvSpPr>
                <a:spLocks/>
              </p:cNvSpPr>
              <p:nvPr/>
            </p:nvSpPr>
            <p:spPr bwMode="auto">
              <a:xfrm>
                <a:off x="105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83" name="Oval 103"/>
              <p:cNvSpPr>
                <a:spLocks/>
              </p:cNvSpPr>
              <p:nvPr/>
            </p:nvSpPr>
            <p:spPr bwMode="auto">
              <a:xfrm>
                <a:off x="132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0584" name="Group 104"/>
            <p:cNvGrpSpPr>
              <a:grpSpLocks/>
            </p:cNvGrpSpPr>
            <p:nvPr/>
          </p:nvGrpSpPr>
          <p:grpSpPr bwMode="auto">
            <a:xfrm>
              <a:off x="536" y="0"/>
              <a:ext cx="936" cy="168"/>
              <a:chOff x="0" y="0"/>
              <a:chExt cx="936" cy="168"/>
            </a:xfrm>
          </p:grpSpPr>
          <p:sp>
            <p:nvSpPr>
              <p:cNvPr id="20585" name="Oval 105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86" name="Oval 106"/>
              <p:cNvSpPr>
                <a:spLocks/>
              </p:cNvSpPr>
              <p:nvPr/>
            </p:nvSpPr>
            <p:spPr bwMode="auto">
              <a:xfrm>
                <a:off x="248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87" name="Oval 107"/>
              <p:cNvSpPr>
                <a:spLocks/>
              </p:cNvSpPr>
              <p:nvPr/>
            </p:nvSpPr>
            <p:spPr bwMode="auto">
              <a:xfrm>
                <a:off x="512" y="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588" name="Oval 108"/>
              <p:cNvSpPr>
                <a:spLocks/>
              </p:cNvSpPr>
              <p:nvPr/>
            </p:nvSpPr>
            <p:spPr bwMode="auto">
              <a:xfrm>
                <a:off x="776" y="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20589" name="Rectangle 109"/>
          <p:cNvSpPr>
            <a:spLocks/>
          </p:cNvSpPr>
          <p:nvPr/>
        </p:nvSpPr>
        <p:spPr bwMode="auto">
          <a:xfrm>
            <a:off x="761256" y="1095576"/>
            <a:ext cx="883655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Model</a:t>
            </a:r>
          </a:p>
        </p:txBody>
      </p:sp>
      <p:sp>
        <p:nvSpPr>
          <p:cNvPr id="20590" name="AutoShape 110"/>
          <p:cNvSpPr>
            <a:spLocks/>
          </p:cNvSpPr>
          <p:nvPr/>
        </p:nvSpPr>
        <p:spPr bwMode="auto">
          <a:xfrm>
            <a:off x="857250" y="1625203"/>
            <a:ext cx="1250156" cy="1035844"/>
          </a:xfrm>
          <a:prstGeom prst="roundRect">
            <a:avLst>
              <a:gd name="adj" fmla="val 12931"/>
            </a:avLst>
          </a:prstGeom>
          <a:solidFill>
            <a:srgbClr val="84DDFD">
              <a:alpha val="50000"/>
            </a:srgbClr>
          </a:solidFill>
          <a:ln w="25400" cap="flat">
            <a:solidFill>
              <a:schemeClr val="tx1">
                <a:alpha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0591" name="AutoShape 111"/>
          <p:cNvSpPr>
            <a:spLocks/>
          </p:cNvSpPr>
          <p:nvPr/>
        </p:nvSpPr>
        <p:spPr bwMode="auto">
          <a:xfrm>
            <a:off x="2171031" y="1640830"/>
            <a:ext cx="1211089" cy="1003474"/>
          </a:xfrm>
          <a:prstGeom prst="roundRect">
            <a:avLst>
              <a:gd name="adj" fmla="val 13347"/>
            </a:avLst>
          </a:prstGeom>
          <a:solidFill>
            <a:srgbClr val="84DDFD">
              <a:alpha val="50000"/>
            </a:srgbClr>
          </a:solidFill>
          <a:ln w="25400" cap="flat">
            <a:solidFill>
              <a:schemeClr val="tx1">
                <a:alpha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0592" name="AutoShape 112"/>
          <p:cNvSpPr>
            <a:spLocks/>
          </p:cNvSpPr>
          <p:nvPr/>
        </p:nvSpPr>
        <p:spPr bwMode="auto">
          <a:xfrm>
            <a:off x="857250" y="2759273"/>
            <a:ext cx="1250156" cy="1491258"/>
          </a:xfrm>
          <a:prstGeom prst="roundRect">
            <a:avLst>
              <a:gd name="adj" fmla="val 10713"/>
            </a:avLst>
          </a:prstGeom>
          <a:solidFill>
            <a:srgbClr val="84DDFD">
              <a:alpha val="50000"/>
            </a:srgbClr>
          </a:solidFill>
          <a:ln w="25400" cap="flat">
            <a:solidFill>
              <a:schemeClr val="tx1">
                <a:alpha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0593" name="AutoShape 113"/>
          <p:cNvSpPr>
            <a:spLocks/>
          </p:cNvSpPr>
          <p:nvPr/>
        </p:nvSpPr>
        <p:spPr bwMode="auto">
          <a:xfrm>
            <a:off x="2169914" y="2759273"/>
            <a:ext cx="1250156" cy="1491258"/>
          </a:xfrm>
          <a:prstGeom prst="roundRect">
            <a:avLst>
              <a:gd name="adj" fmla="val 10713"/>
            </a:avLst>
          </a:prstGeom>
          <a:solidFill>
            <a:srgbClr val="84DDFD">
              <a:alpha val="50000"/>
            </a:srgbClr>
          </a:solidFill>
          <a:ln w="25400" cap="flat">
            <a:solidFill>
              <a:schemeClr val="tx1">
                <a:alpha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0594" name="Rectangle 114"/>
          <p:cNvSpPr>
            <a:spLocks/>
          </p:cNvSpPr>
          <p:nvPr/>
        </p:nvSpPr>
        <p:spPr bwMode="auto">
          <a:xfrm>
            <a:off x="759024" y="1526977"/>
            <a:ext cx="2768203" cy="28575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grpSp>
        <p:nvGrpSpPr>
          <p:cNvPr id="20597" name="Group 117"/>
          <p:cNvGrpSpPr>
            <a:grpSpLocks/>
          </p:cNvGrpSpPr>
          <p:nvPr/>
        </p:nvGrpSpPr>
        <p:grpSpPr bwMode="auto">
          <a:xfrm>
            <a:off x="1203276" y="4545212"/>
            <a:ext cx="1935586" cy="1628551"/>
            <a:chOff x="0" y="0"/>
            <a:chExt cx="1733" cy="1459"/>
          </a:xfrm>
        </p:grpSpPr>
        <p:grpSp>
          <p:nvGrpSpPr>
            <p:cNvPr id="20598" name="Group 118"/>
            <p:cNvGrpSpPr>
              <a:grpSpLocks/>
            </p:cNvGrpSpPr>
            <p:nvPr/>
          </p:nvGrpSpPr>
          <p:grpSpPr bwMode="auto">
            <a:xfrm>
              <a:off x="497" y="424"/>
              <a:ext cx="640" cy="648"/>
              <a:chOff x="0" y="0"/>
              <a:chExt cx="640" cy="648"/>
            </a:xfrm>
          </p:grpSpPr>
          <p:sp>
            <p:nvSpPr>
              <p:cNvPr id="20599" name="Oval 119"/>
              <p:cNvSpPr>
                <a:spLocks/>
              </p:cNvSpPr>
              <p:nvPr/>
            </p:nvSpPr>
            <p:spPr bwMode="auto">
              <a:xfrm>
                <a:off x="0" y="48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600" name="Rectangle 120"/>
              <p:cNvSpPr>
                <a:spLocks/>
              </p:cNvSpPr>
              <p:nvPr/>
            </p:nvSpPr>
            <p:spPr bwMode="auto">
              <a:xfrm>
                <a:off x="0" y="104"/>
                <a:ext cx="640" cy="448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>
                        <a:alpha val="70000"/>
                      </a:schemeClr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601" name="Oval 121"/>
              <p:cNvSpPr>
                <a:spLocks/>
              </p:cNvSpPr>
              <p:nvPr/>
            </p:nvSpPr>
            <p:spPr bwMode="auto">
              <a:xfrm>
                <a:off x="0" y="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602" name="Line 122"/>
              <p:cNvSpPr>
                <a:spLocks noChangeShapeType="1"/>
              </p:cNvSpPr>
              <p:nvPr/>
            </p:nvSpPr>
            <p:spPr bwMode="auto">
              <a:xfrm flipH="1">
                <a:off x="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0603" name="Line 123"/>
              <p:cNvSpPr>
                <a:spLocks noChangeShapeType="1"/>
              </p:cNvSpPr>
              <p:nvPr/>
            </p:nvSpPr>
            <p:spPr bwMode="auto">
              <a:xfrm flipH="1">
                <a:off x="64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0604" name="Line 124"/>
            <p:cNvSpPr>
              <a:spLocks noChangeShapeType="1"/>
            </p:cNvSpPr>
            <p:nvPr/>
          </p:nvSpPr>
          <p:spPr bwMode="auto">
            <a:xfrm>
              <a:off x="817" y="0"/>
              <a:ext cx="0" cy="49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0605" name="Rectangle 125"/>
            <p:cNvSpPr>
              <a:spLocks/>
            </p:cNvSpPr>
            <p:nvPr/>
          </p:nvSpPr>
          <p:spPr bwMode="auto">
            <a:xfrm>
              <a:off x="0" y="1110"/>
              <a:ext cx="1733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Training Data</a:t>
              </a:r>
            </a:p>
          </p:txBody>
        </p:sp>
      </p:grpSp>
      <p:grpSp>
        <p:nvGrpSpPr>
          <p:cNvPr id="20606" name="Group 126"/>
          <p:cNvGrpSpPr>
            <a:grpSpLocks/>
          </p:cNvGrpSpPr>
          <p:nvPr/>
        </p:nvGrpSpPr>
        <p:grpSpPr bwMode="auto">
          <a:xfrm>
            <a:off x="4309691" y="5089922"/>
            <a:ext cx="4330899" cy="446484"/>
            <a:chOff x="0" y="0"/>
            <a:chExt cx="3880" cy="400"/>
          </a:xfrm>
        </p:grpSpPr>
        <p:sp>
          <p:nvSpPr>
            <p:cNvPr id="20607" name="AutoShape 127"/>
            <p:cNvSpPr>
              <a:spLocks/>
            </p:cNvSpPr>
            <p:nvPr/>
          </p:nvSpPr>
          <p:spPr bwMode="auto">
            <a:xfrm>
              <a:off x="0" y="0"/>
              <a:ext cx="400" cy="400"/>
            </a:xfrm>
            <a:prstGeom prst="roundRect">
              <a:avLst>
                <a:gd name="adj" fmla="val 3000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0608" name="Rectangle 128"/>
            <p:cNvSpPr>
              <a:spLocks/>
            </p:cNvSpPr>
            <p:nvPr/>
          </p:nvSpPr>
          <p:spPr bwMode="auto">
            <a:xfrm>
              <a:off x="568" y="22"/>
              <a:ext cx="331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5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Machine (Model Partition)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1939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/>
          </p:cNvSpPr>
          <p:nvPr/>
        </p:nvSpPr>
        <p:spPr bwMode="auto">
          <a:xfrm>
            <a:off x="761256" y="1095576"/>
            <a:ext cx="883655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Model</a:t>
            </a:r>
          </a:p>
        </p:txBody>
      </p:sp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1303734" y="1910954"/>
            <a:ext cx="1651992" cy="1803797"/>
            <a:chOff x="0" y="0"/>
            <a:chExt cx="1480" cy="1616"/>
          </a:xfrm>
        </p:grpSpPr>
        <p:sp>
          <p:nvSpPr>
            <p:cNvPr id="21507" name="AutoShape 3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08" name="AutoShape 4"/>
            <p:cNvSpPr>
              <a:spLocks/>
            </p:cNvSpPr>
            <p:nvPr/>
          </p:nvSpPr>
          <p:spPr bwMode="auto">
            <a:xfrm>
              <a:off x="96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09" name="AutoShape 5"/>
            <p:cNvSpPr>
              <a:spLocks/>
            </p:cNvSpPr>
            <p:nvPr/>
          </p:nvSpPr>
          <p:spPr bwMode="auto">
            <a:xfrm>
              <a:off x="0" y="1096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10" name="AutoShape 6"/>
            <p:cNvSpPr>
              <a:spLocks/>
            </p:cNvSpPr>
            <p:nvPr/>
          </p:nvSpPr>
          <p:spPr bwMode="auto">
            <a:xfrm>
              <a:off x="960" y="1096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1511" name="Group 7"/>
          <p:cNvGrpSpPr>
            <a:grpSpLocks/>
          </p:cNvGrpSpPr>
          <p:nvPr/>
        </p:nvGrpSpPr>
        <p:grpSpPr bwMode="auto">
          <a:xfrm>
            <a:off x="1598415" y="2205634"/>
            <a:ext cx="1071563" cy="1223367"/>
            <a:chOff x="0" y="0"/>
            <a:chExt cx="960" cy="1096"/>
          </a:xfrm>
        </p:grpSpPr>
        <p:sp>
          <p:nvSpPr>
            <p:cNvPr id="21512" name="Line 8"/>
            <p:cNvSpPr>
              <a:spLocks noChangeShapeType="1"/>
            </p:cNvSpPr>
            <p:nvPr/>
          </p:nvSpPr>
          <p:spPr bwMode="auto">
            <a:xfrm flipH="1">
              <a:off x="0" y="277"/>
              <a:ext cx="0" cy="523"/>
            </a:xfrm>
            <a:prstGeom prst="line">
              <a:avLst/>
            </a:prstGeom>
            <a:noFill/>
            <a:ln w="635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13" name="Line 9"/>
            <p:cNvSpPr>
              <a:spLocks noChangeShapeType="1"/>
            </p:cNvSpPr>
            <p:nvPr/>
          </p:nvSpPr>
          <p:spPr bwMode="auto">
            <a:xfrm>
              <a:off x="960" y="280"/>
              <a:ext cx="0" cy="522"/>
            </a:xfrm>
            <a:prstGeom prst="line">
              <a:avLst/>
            </a:prstGeom>
            <a:noFill/>
            <a:ln w="635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14" name="Line 10"/>
            <p:cNvSpPr>
              <a:spLocks noChangeShapeType="1"/>
            </p:cNvSpPr>
            <p:nvPr/>
          </p:nvSpPr>
          <p:spPr bwMode="auto">
            <a:xfrm rot="10800000" flipH="1">
              <a:off x="271" y="0"/>
              <a:ext cx="409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15" name="Line 11"/>
            <p:cNvSpPr>
              <a:spLocks noChangeShapeType="1"/>
            </p:cNvSpPr>
            <p:nvPr/>
          </p:nvSpPr>
          <p:spPr bwMode="auto">
            <a:xfrm>
              <a:off x="272" y="1096"/>
              <a:ext cx="408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16" name="Line 12"/>
            <p:cNvSpPr>
              <a:spLocks noChangeShapeType="1"/>
            </p:cNvSpPr>
            <p:nvPr/>
          </p:nvSpPr>
          <p:spPr bwMode="auto">
            <a:xfrm>
              <a:off x="264" y="264"/>
              <a:ext cx="440" cy="544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17" name="Line 13"/>
            <p:cNvSpPr>
              <a:spLocks noChangeShapeType="1"/>
            </p:cNvSpPr>
            <p:nvPr/>
          </p:nvSpPr>
          <p:spPr bwMode="auto">
            <a:xfrm flipH="1">
              <a:off x="264" y="264"/>
              <a:ext cx="440" cy="544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1518" name="Group 14"/>
          <p:cNvGrpSpPr>
            <a:grpSpLocks/>
          </p:cNvGrpSpPr>
          <p:nvPr/>
        </p:nvGrpSpPr>
        <p:grpSpPr bwMode="auto">
          <a:xfrm>
            <a:off x="4179094" y="5232797"/>
            <a:ext cx="4330899" cy="446484"/>
            <a:chOff x="0" y="0"/>
            <a:chExt cx="3880" cy="400"/>
          </a:xfrm>
        </p:grpSpPr>
        <p:sp>
          <p:nvSpPr>
            <p:cNvPr id="21519" name="AutoShape 15"/>
            <p:cNvSpPr>
              <a:spLocks/>
            </p:cNvSpPr>
            <p:nvPr/>
          </p:nvSpPr>
          <p:spPr bwMode="auto">
            <a:xfrm>
              <a:off x="0" y="0"/>
              <a:ext cx="400" cy="400"/>
            </a:xfrm>
            <a:prstGeom prst="roundRect">
              <a:avLst>
                <a:gd name="adj" fmla="val 3000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20" name="Rectangle 16"/>
            <p:cNvSpPr>
              <a:spLocks/>
            </p:cNvSpPr>
            <p:nvPr/>
          </p:nvSpPr>
          <p:spPr bwMode="auto">
            <a:xfrm>
              <a:off x="568" y="22"/>
              <a:ext cx="3312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5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Machine (Model Partition)</a:t>
              </a:r>
            </a:p>
          </p:txBody>
        </p:sp>
      </p:grpSp>
      <p:grpSp>
        <p:nvGrpSpPr>
          <p:cNvPr id="21521" name="Group 17"/>
          <p:cNvGrpSpPr>
            <a:grpSpLocks/>
          </p:cNvGrpSpPr>
          <p:nvPr/>
        </p:nvGrpSpPr>
        <p:grpSpPr bwMode="auto">
          <a:xfrm>
            <a:off x="1393032" y="2000250"/>
            <a:ext cx="4167932" cy="4111005"/>
            <a:chOff x="0" y="0"/>
            <a:chExt cx="3734" cy="3683"/>
          </a:xfrm>
        </p:grpSpPr>
        <p:grpSp>
          <p:nvGrpSpPr>
            <p:cNvPr id="21522" name="Group 18"/>
            <p:cNvGrpSpPr>
              <a:grpSpLocks/>
            </p:cNvGrpSpPr>
            <p:nvPr/>
          </p:nvGrpSpPr>
          <p:grpSpPr bwMode="auto">
            <a:xfrm>
              <a:off x="0" y="0"/>
              <a:ext cx="1320" cy="1456"/>
              <a:chOff x="0" y="0"/>
              <a:chExt cx="1320" cy="1456"/>
            </a:xfrm>
          </p:grpSpPr>
          <p:grpSp>
            <p:nvGrpSpPr>
              <p:cNvPr id="21523" name="Group 19"/>
              <p:cNvGrpSpPr>
                <a:grpSpLocks/>
              </p:cNvGrpSpPr>
              <p:nvPr/>
            </p:nvGrpSpPr>
            <p:grpSpPr bwMode="auto">
              <a:xfrm>
                <a:off x="0" y="0"/>
                <a:ext cx="360" cy="360"/>
                <a:chOff x="0" y="0"/>
                <a:chExt cx="360" cy="360"/>
              </a:xfrm>
            </p:grpSpPr>
            <p:sp>
              <p:nvSpPr>
                <p:cNvPr id="21524" name="Rectangle 20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25" name="Rectangle 21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26" name="Rectangle 22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27" name="Rectangle 23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grpSp>
            <p:nvGrpSpPr>
              <p:cNvPr id="21528" name="Group 24"/>
              <p:cNvGrpSpPr>
                <a:grpSpLocks/>
              </p:cNvGrpSpPr>
              <p:nvPr/>
            </p:nvGrpSpPr>
            <p:grpSpPr bwMode="auto">
              <a:xfrm>
                <a:off x="960" y="0"/>
                <a:ext cx="360" cy="360"/>
                <a:chOff x="0" y="0"/>
                <a:chExt cx="360" cy="360"/>
              </a:xfrm>
            </p:grpSpPr>
            <p:sp>
              <p:nvSpPr>
                <p:cNvPr id="21529" name="Rectangle 25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30" name="Rectangle 26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31" name="Rectangle 27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32" name="Rectangle 28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grpSp>
            <p:nvGrpSpPr>
              <p:cNvPr id="21533" name="Group 29"/>
              <p:cNvGrpSpPr>
                <a:grpSpLocks/>
              </p:cNvGrpSpPr>
              <p:nvPr/>
            </p:nvGrpSpPr>
            <p:grpSpPr bwMode="auto">
              <a:xfrm>
                <a:off x="0" y="1096"/>
                <a:ext cx="360" cy="360"/>
                <a:chOff x="0" y="0"/>
                <a:chExt cx="360" cy="360"/>
              </a:xfrm>
            </p:grpSpPr>
            <p:sp>
              <p:nvSpPr>
                <p:cNvPr id="21534" name="Rectangle 30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35" name="Rectangle 31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36" name="Rectangle 32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37" name="Rectangle 33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grpSp>
            <p:nvGrpSpPr>
              <p:cNvPr id="21538" name="Group 34"/>
              <p:cNvGrpSpPr>
                <a:grpSpLocks/>
              </p:cNvGrpSpPr>
              <p:nvPr/>
            </p:nvGrpSpPr>
            <p:grpSpPr bwMode="auto">
              <a:xfrm>
                <a:off x="960" y="1096"/>
                <a:ext cx="360" cy="360"/>
                <a:chOff x="0" y="0"/>
                <a:chExt cx="360" cy="360"/>
              </a:xfrm>
            </p:grpSpPr>
            <p:sp>
              <p:nvSpPr>
                <p:cNvPr id="21539" name="Rectangle 35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40" name="Rectangle 36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41" name="Rectangle 37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1542" name="Rectangle 38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1543" name="Group 39"/>
            <p:cNvGrpSpPr>
              <a:grpSpLocks/>
            </p:cNvGrpSpPr>
            <p:nvPr/>
          </p:nvGrpSpPr>
          <p:grpSpPr bwMode="auto">
            <a:xfrm>
              <a:off x="2616" y="3334"/>
              <a:ext cx="1118" cy="349"/>
              <a:chOff x="0" y="22"/>
              <a:chExt cx="1118" cy="349"/>
            </a:xfrm>
          </p:grpSpPr>
          <p:sp>
            <p:nvSpPr>
              <p:cNvPr id="21544" name="Rectangle 40"/>
              <p:cNvSpPr>
                <a:spLocks/>
              </p:cNvSpPr>
              <p:nvPr/>
            </p:nvSpPr>
            <p:spPr bwMode="auto">
              <a:xfrm>
                <a:off x="0" y="12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1545" name="Rectangle 41"/>
              <p:cNvSpPr>
                <a:spLocks/>
              </p:cNvSpPr>
              <p:nvPr/>
            </p:nvSpPr>
            <p:spPr bwMode="auto">
              <a:xfrm>
                <a:off x="488" y="22"/>
                <a:ext cx="630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:r>
                  <a:rPr lang="en-US" sz="2500">
                    <a:solidFill>
                      <a:srgbClr val="000000"/>
                    </a:solidFill>
                    <a:latin typeface="Gill Sans" charset="0"/>
                    <a:ea typeface="ＭＳ Ｐゴシック" charset="0"/>
                    <a:cs typeface="Gill Sans" charset="0"/>
                    <a:sym typeface="Gill Sans" charset="0"/>
                  </a:rPr>
                  <a:t>Core</a:t>
                </a:r>
              </a:p>
            </p:txBody>
          </p:sp>
        </p:grpSp>
      </p:grpSp>
      <p:sp>
        <p:nvSpPr>
          <p:cNvPr id="21546" name="Rectangle 42"/>
          <p:cNvSpPr>
            <a:spLocks/>
          </p:cNvSpPr>
          <p:nvPr/>
        </p:nvSpPr>
        <p:spPr bwMode="auto">
          <a:xfrm>
            <a:off x="759024" y="1526977"/>
            <a:ext cx="2768203" cy="28575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grpSp>
        <p:nvGrpSpPr>
          <p:cNvPr id="21549" name="Group 45"/>
          <p:cNvGrpSpPr>
            <a:grpSpLocks/>
          </p:cNvGrpSpPr>
          <p:nvPr/>
        </p:nvGrpSpPr>
        <p:grpSpPr bwMode="auto">
          <a:xfrm>
            <a:off x="1203276" y="4545212"/>
            <a:ext cx="1935586" cy="1628551"/>
            <a:chOff x="0" y="0"/>
            <a:chExt cx="1733" cy="1459"/>
          </a:xfrm>
        </p:grpSpPr>
        <p:grpSp>
          <p:nvGrpSpPr>
            <p:cNvPr id="21550" name="Group 46"/>
            <p:cNvGrpSpPr>
              <a:grpSpLocks/>
            </p:cNvGrpSpPr>
            <p:nvPr/>
          </p:nvGrpSpPr>
          <p:grpSpPr bwMode="auto">
            <a:xfrm>
              <a:off x="497" y="424"/>
              <a:ext cx="640" cy="648"/>
              <a:chOff x="0" y="0"/>
              <a:chExt cx="640" cy="648"/>
            </a:xfrm>
          </p:grpSpPr>
          <p:sp>
            <p:nvSpPr>
              <p:cNvPr id="21551" name="Oval 47"/>
              <p:cNvSpPr>
                <a:spLocks/>
              </p:cNvSpPr>
              <p:nvPr/>
            </p:nvSpPr>
            <p:spPr bwMode="auto">
              <a:xfrm>
                <a:off x="0" y="48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1552" name="Rectangle 48"/>
              <p:cNvSpPr>
                <a:spLocks/>
              </p:cNvSpPr>
              <p:nvPr/>
            </p:nvSpPr>
            <p:spPr bwMode="auto">
              <a:xfrm>
                <a:off x="0" y="104"/>
                <a:ext cx="640" cy="448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>
                        <a:alpha val="70000"/>
                      </a:schemeClr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1553" name="Oval 49"/>
              <p:cNvSpPr>
                <a:spLocks/>
              </p:cNvSpPr>
              <p:nvPr/>
            </p:nvSpPr>
            <p:spPr bwMode="auto">
              <a:xfrm>
                <a:off x="0" y="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1554" name="Line 50"/>
              <p:cNvSpPr>
                <a:spLocks noChangeShapeType="1"/>
              </p:cNvSpPr>
              <p:nvPr/>
            </p:nvSpPr>
            <p:spPr bwMode="auto">
              <a:xfrm flipH="1">
                <a:off x="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1555" name="Line 51"/>
              <p:cNvSpPr>
                <a:spLocks noChangeShapeType="1"/>
              </p:cNvSpPr>
              <p:nvPr/>
            </p:nvSpPr>
            <p:spPr bwMode="auto">
              <a:xfrm flipH="1">
                <a:off x="64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1556" name="Line 52"/>
            <p:cNvSpPr>
              <a:spLocks noChangeShapeType="1"/>
            </p:cNvSpPr>
            <p:nvPr/>
          </p:nvSpPr>
          <p:spPr bwMode="auto">
            <a:xfrm>
              <a:off x="817" y="0"/>
              <a:ext cx="0" cy="49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1557" name="Rectangle 53"/>
            <p:cNvSpPr>
              <a:spLocks/>
            </p:cNvSpPr>
            <p:nvPr/>
          </p:nvSpPr>
          <p:spPr bwMode="auto">
            <a:xfrm>
              <a:off x="0" y="1110"/>
              <a:ext cx="1733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Training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98947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/>
          </p:cNvSpPr>
          <p:nvPr/>
        </p:nvSpPr>
        <p:spPr bwMode="auto">
          <a:xfrm>
            <a:off x="761256" y="1095576"/>
            <a:ext cx="883655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Model</a:t>
            </a:r>
          </a:p>
        </p:txBody>
      </p:sp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848320" y="1616273"/>
            <a:ext cx="580430" cy="580430"/>
            <a:chOff x="0" y="0"/>
            <a:chExt cx="520" cy="520"/>
          </a:xfrm>
        </p:grpSpPr>
        <p:sp>
          <p:nvSpPr>
            <p:cNvPr id="22531" name="AutoShape 3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2532" name="Group 4"/>
            <p:cNvGrpSpPr>
              <a:grpSpLocks/>
            </p:cNvGrpSpPr>
            <p:nvPr/>
          </p:nvGrpSpPr>
          <p:grpSpPr bwMode="auto">
            <a:xfrm>
              <a:off x="80" y="80"/>
              <a:ext cx="360" cy="360"/>
              <a:chOff x="0" y="0"/>
              <a:chExt cx="360" cy="360"/>
            </a:xfrm>
          </p:grpSpPr>
          <p:sp>
            <p:nvSpPr>
              <p:cNvPr id="22533" name="Rectangle 5"/>
              <p:cNvSpPr>
                <a:spLocks/>
              </p:cNvSpPr>
              <p:nvPr/>
            </p:nvSpPr>
            <p:spPr bwMode="auto">
              <a:xfrm>
                <a:off x="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34" name="Rectangle 6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35" name="Rectangle 7"/>
              <p:cNvSpPr>
                <a:spLocks/>
              </p:cNvSpPr>
              <p:nvPr/>
            </p:nvSpPr>
            <p:spPr bwMode="auto">
              <a:xfrm>
                <a:off x="20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36" name="Rectangle 8"/>
              <p:cNvSpPr>
                <a:spLocks/>
              </p:cNvSpPr>
              <p:nvPr/>
            </p:nvSpPr>
            <p:spPr bwMode="auto">
              <a:xfrm>
                <a:off x="20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2537" name="Group 9"/>
          <p:cNvGrpSpPr>
            <a:grpSpLocks/>
          </p:cNvGrpSpPr>
          <p:nvPr/>
        </p:nvGrpSpPr>
        <p:grpSpPr bwMode="auto">
          <a:xfrm>
            <a:off x="1518047" y="1616273"/>
            <a:ext cx="580430" cy="580430"/>
            <a:chOff x="0" y="0"/>
            <a:chExt cx="520" cy="520"/>
          </a:xfrm>
        </p:grpSpPr>
        <p:sp>
          <p:nvSpPr>
            <p:cNvPr id="22538" name="AutoShape 10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2539" name="Group 11"/>
            <p:cNvGrpSpPr>
              <a:grpSpLocks/>
            </p:cNvGrpSpPr>
            <p:nvPr/>
          </p:nvGrpSpPr>
          <p:grpSpPr bwMode="auto">
            <a:xfrm>
              <a:off x="80" y="80"/>
              <a:ext cx="360" cy="360"/>
              <a:chOff x="0" y="0"/>
              <a:chExt cx="360" cy="360"/>
            </a:xfrm>
          </p:grpSpPr>
          <p:sp>
            <p:nvSpPr>
              <p:cNvPr id="22540" name="Rectangle 12"/>
              <p:cNvSpPr>
                <a:spLocks/>
              </p:cNvSpPr>
              <p:nvPr/>
            </p:nvSpPr>
            <p:spPr bwMode="auto">
              <a:xfrm>
                <a:off x="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41" name="Rectangle 13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42" name="Rectangle 14"/>
              <p:cNvSpPr>
                <a:spLocks/>
              </p:cNvSpPr>
              <p:nvPr/>
            </p:nvSpPr>
            <p:spPr bwMode="auto">
              <a:xfrm>
                <a:off x="20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43" name="Rectangle 15"/>
              <p:cNvSpPr>
                <a:spLocks/>
              </p:cNvSpPr>
              <p:nvPr/>
            </p:nvSpPr>
            <p:spPr bwMode="auto">
              <a:xfrm>
                <a:off x="20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2544" name="Group 16"/>
          <p:cNvGrpSpPr>
            <a:grpSpLocks/>
          </p:cNvGrpSpPr>
          <p:nvPr/>
        </p:nvGrpSpPr>
        <p:grpSpPr bwMode="auto">
          <a:xfrm>
            <a:off x="848320" y="2286000"/>
            <a:ext cx="580430" cy="580430"/>
            <a:chOff x="0" y="0"/>
            <a:chExt cx="520" cy="520"/>
          </a:xfrm>
        </p:grpSpPr>
        <p:sp>
          <p:nvSpPr>
            <p:cNvPr id="22545" name="AutoShape 17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2546" name="Group 18"/>
            <p:cNvGrpSpPr>
              <a:grpSpLocks/>
            </p:cNvGrpSpPr>
            <p:nvPr/>
          </p:nvGrpSpPr>
          <p:grpSpPr bwMode="auto">
            <a:xfrm>
              <a:off x="80" y="80"/>
              <a:ext cx="360" cy="360"/>
              <a:chOff x="0" y="0"/>
              <a:chExt cx="360" cy="360"/>
            </a:xfrm>
          </p:grpSpPr>
          <p:sp>
            <p:nvSpPr>
              <p:cNvPr id="22547" name="Rectangle 19"/>
              <p:cNvSpPr>
                <a:spLocks/>
              </p:cNvSpPr>
              <p:nvPr/>
            </p:nvSpPr>
            <p:spPr bwMode="auto">
              <a:xfrm>
                <a:off x="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48" name="Rectangle 20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49" name="Rectangle 21"/>
              <p:cNvSpPr>
                <a:spLocks/>
              </p:cNvSpPr>
              <p:nvPr/>
            </p:nvSpPr>
            <p:spPr bwMode="auto">
              <a:xfrm>
                <a:off x="20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50" name="Rectangle 22"/>
              <p:cNvSpPr>
                <a:spLocks/>
              </p:cNvSpPr>
              <p:nvPr/>
            </p:nvSpPr>
            <p:spPr bwMode="auto">
              <a:xfrm>
                <a:off x="20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2551" name="Group 23"/>
          <p:cNvGrpSpPr>
            <a:grpSpLocks/>
          </p:cNvGrpSpPr>
          <p:nvPr/>
        </p:nvGrpSpPr>
        <p:grpSpPr bwMode="auto">
          <a:xfrm>
            <a:off x="1518047" y="2286000"/>
            <a:ext cx="580430" cy="580430"/>
            <a:chOff x="0" y="0"/>
            <a:chExt cx="520" cy="520"/>
          </a:xfrm>
        </p:grpSpPr>
        <p:sp>
          <p:nvSpPr>
            <p:cNvPr id="22552" name="AutoShape 24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2553" name="Group 25"/>
            <p:cNvGrpSpPr>
              <a:grpSpLocks/>
            </p:cNvGrpSpPr>
            <p:nvPr/>
          </p:nvGrpSpPr>
          <p:grpSpPr bwMode="auto">
            <a:xfrm>
              <a:off x="80" y="80"/>
              <a:ext cx="360" cy="360"/>
              <a:chOff x="0" y="0"/>
              <a:chExt cx="360" cy="360"/>
            </a:xfrm>
          </p:grpSpPr>
          <p:sp>
            <p:nvSpPr>
              <p:cNvPr id="22554" name="Rectangle 26"/>
              <p:cNvSpPr>
                <a:spLocks/>
              </p:cNvSpPr>
              <p:nvPr/>
            </p:nvSpPr>
            <p:spPr bwMode="auto">
              <a:xfrm>
                <a:off x="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55" name="Rectangle 27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56" name="Rectangle 28"/>
              <p:cNvSpPr>
                <a:spLocks/>
              </p:cNvSpPr>
              <p:nvPr/>
            </p:nvSpPr>
            <p:spPr bwMode="auto">
              <a:xfrm>
                <a:off x="20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57" name="Rectangle 29"/>
              <p:cNvSpPr>
                <a:spLocks/>
              </p:cNvSpPr>
              <p:nvPr/>
            </p:nvSpPr>
            <p:spPr bwMode="auto">
              <a:xfrm>
                <a:off x="20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22558" name="Rectangle 30"/>
          <p:cNvSpPr>
            <a:spLocks/>
          </p:cNvSpPr>
          <p:nvPr/>
        </p:nvSpPr>
        <p:spPr bwMode="auto">
          <a:xfrm>
            <a:off x="759023" y="1526977"/>
            <a:ext cx="1428750" cy="142875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grpSp>
        <p:nvGrpSpPr>
          <p:cNvPr id="22559" name="Group 31"/>
          <p:cNvGrpSpPr>
            <a:grpSpLocks/>
          </p:cNvGrpSpPr>
          <p:nvPr/>
        </p:nvGrpSpPr>
        <p:grpSpPr bwMode="auto">
          <a:xfrm>
            <a:off x="756791" y="3062884"/>
            <a:ext cx="1935586" cy="1628551"/>
            <a:chOff x="0" y="0"/>
            <a:chExt cx="1733" cy="1459"/>
          </a:xfrm>
        </p:grpSpPr>
        <p:grpSp>
          <p:nvGrpSpPr>
            <p:cNvPr id="22560" name="Group 32"/>
            <p:cNvGrpSpPr>
              <a:grpSpLocks/>
            </p:cNvGrpSpPr>
            <p:nvPr/>
          </p:nvGrpSpPr>
          <p:grpSpPr bwMode="auto">
            <a:xfrm>
              <a:off x="321" y="424"/>
              <a:ext cx="640" cy="648"/>
              <a:chOff x="0" y="0"/>
              <a:chExt cx="640" cy="648"/>
            </a:xfrm>
          </p:grpSpPr>
          <p:sp>
            <p:nvSpPr>
              <p:cNvPr id="22561" name="Oval 33"/>
              <p:cNvSpPr>
                <a:spLocks/>
              </p:cNvSpPr>
              <p:nvPr/>
            </p:nvSpPr>
            <p:spPr bwMode="auto">
              <a:xfrm>
                <a:off x="0" y="48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62" name="Rectangle 34"/>
              <p:cNvSpPr>
                <a:spLocks/>
              </p:cNvSpPr>
              <p:nvPr/>
            </p:nvSpPr>
            <p:spPr bwMode="auto">
              <a:xfrm>
                <a:off x="0" y="104"/>
                <a:ext cx="640" cy="448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>
                        <a:alpha val="70000"/>
                      </a:schemeClr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63" name="Oval 35"/>
              <p:cNvSpPr>
                <a:spLocks/>
              </p:cNvSpPr>
              <p:nvPr/>
            </p:nvSpPr>
            <p:spPr bwMode="auto">
              <a:xfrm>
                <a:off x="0" y="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64" name="Line 36"/>
              <p:cNvSpPr>
                <a:spLocks noChangeShapeType="1"/>
              </p:cNvSpPr>
              <p:nvPr/>
            </p:nvSpPr>
            <p:spPr bwMode="auto">
              <a:xfrm flipH="1">
                <a:off x="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2565" name="Line 37"/>
              <p:cNvSpPr>
                <a:spLocks noChangeShapeType="1"/>
              </p:cNvSpPr>
              <p:nvPr/>
            </p:nvSpPr>
            <p:spPr bwMode="auto">
              <a:xfrm flipH="1">
                <a:off x="64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2566" name="Line 38"/>
            <p:cNvSpPr>
              <a:spLocks noChangeShapeType="1"/>
            </p:cNvSpPr>
            <p:nvPr/>
          </p:nvSpPr>
          <p:spPr bwMode="auto">
            <a:xfrm>
              <a:off x="641" y="0"/>
              <a:ext cx="0" cy="49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2567" name="Rectangle 39"/>
            <p:cNvSpPr>
              <a:spLocks/>
            </p:cNvSpPr>
            <p:nvPr/>
          </p:nvSpPr>
          <p:spPr bwMode="auto">
            <a:xfrm>
              <a:off x="0" y="1110"/>
              <a:ext cx="1733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Training Data</a:t>
              </a:r>
            </a:p>
          </p:txBody>
        </p:sp>
      </p:grpSp>
      <p:sp>
        <p:nvSpPr>
          <p:cNvPr id="22568" name="Rectangle 40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66367" y="1410891"/>
            <a:ext cx="6715125" cy="233957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4288" tIns="32144" rIns="0" bIns="32144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2500"/>
              <a:t>Unsupervised or Supervised Objective</a:t>
            </a:r>
          </a:p>
          <a:p>
            <a:pPr>
              <a:spcBef>
                <a:spcPts val="844"/>
              </a:spcBef>
            </a:pPr>
            <a:r>
              <a:rPr lang="en-US" sz="2500"/>
              <a:t>Minibatch Stochastic Gradient Descent (SGD)</a:t>
            </a:r>
          </a:p>
          <a:p>
            <a:pPr>
              <a:spcBef>
                <a:spcPts val="844"/>
              </a:spcBef>
            </a:pPr>
            <a:r>
              <a:rPr lang="en-US" sz="2500"/>
              <a:t>Model parameters sharded by partition</a:t>
            </a:r>
          </a:p>
          <a:p>
            <a:pPr>
              <a:spcBef>
                <a:spcPts val="844"/>
              </a:spcBef>
            </a:pPr>
            <a:r>
              <a:rPr lang="en-US" sz="2500"/>
              <a:t>10s, 100s, or 1000s of cores per model</a:t>
            </a:r>
            <a:br>
              <a:rPr lang="en-US" sz="2500"/>
            </a:br>
            <a:endParaRPr lang="en-US" sz="2500"/>
          </a:p>
        </p:txBody>
      </p:sp>
      <p:sp>
        <p:nvSpPr>
          <p:cNvPr id="22569" name="Rectangle 41"/>
          <p:cNvSpPr>
            <a:spLocks/>
          </p:cNvSpPr>
          <p:nvPr/>
        </p:nvSpPr>
        <p:spPr bwMode="auto">
          <a:xfrm>
            <a:off x="64741" y="294680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3000" u="sng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Basic DistBelief Model Training</a:t>
            </a:r>
          </a:p>
        </p:txBody>
      </p:sp>
    </p:spTree>
    <p:extLst>
      <p:ext uri="{BB962C8B-B14F-4D97-AF65-F5344CB8AC3E}">
        <p14:creationId xmlns:p14="http://schemas.microsoft.com/office/powerpoint/2010/main" val="527132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68" grpId="0" animBg="1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/>
          </p:cNvSpPr>
          <p:nvPr/>
        </p:nvSpPr>
        <p:spPr bwMode="auto">
          <a:xfrm>
            <a:off x="761256" y="1095576"/>
            <a:ext cx="883655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Model</a:t>
            </a:r>
          </a:p>
        </p:txBody>
      </p:sp>
      <p:grpSp>
        <p:nvGrpSpPr>
          <p:cNvPr id="23554" name="Group 2"/>
          <p:cNvGrpSpPr>
            <a:grpSpLocks/>
          </p:cNvGrpSpPr>
          <p:nvPr/>
        </p:nvGrpSpPr>
        <p:grpSpPr bwMode="auto">
          <a:xfrm>
            <a:off x="848320" y="1616273"/>
            <a:ext cx="580430" cy="580430"/>
            <a:chOff x="0" y="0"/>
            <a:chExt cx="520" cy="520"/>
          </a:xfrm>
        </p:grpSpPr>
        <p:sp>
          <p:nvSpPr>
            <p:cNvPr id="23555" name="AutoShape 3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3556" name="Group 4"/>
            <p:cNvGrpSpPr>
              <a:grpSpLocks/>
            </p:cNvGrpSpPr>
            <p:nvPr/>
          </p:nvGrpSpPr>
          <p:grpSpPr bwMode="auto">
            <a:xfrm>
              <a:off x="80" y="80"/>
              <a:ext cx="360" cy="360"/>
              <a:chOff x="0" y="0"/>
              <a:chExt cx="360" cy="360"/>
            </a:xfrm>
          </p:grpSpPr>
          <p:sp>
            <p:nvSpPr>
              <p:cNvPr id="23557" name="Rectangle 5"/>
              <p:cNvSpPr>
                <a:spLocks/>
              </p:cNvSpPr>
              <p:nvPr/>
            </p:nvSpPr>
            <p:spPr bwMode="auto">
              <a:xfrm>
                <a:off x="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58" name="Rectangle 6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59" name="Rectangle 7"/>
              <p:cNvSpPr>
                <a:spLocks/>
              </p:cNvSpPr>
              <p:nvPr/>
            </p:nvSpPr>
            <p:spPr bwMode="auto">
              <a:xfrm>
                <a:off x="20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60" name="Rectangle 8"/>
              <p:cNvSpPr>
                <a:spLocks/>
              </p:cNvSpPr>
              <p:nvPr/>
            </p:nvSpPr>
            <p:spPr bwMode="auto">
              <a:xfrm>
                <a:off x="20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3561" name="Group 9"/>
          <p:cNvGrpSpPr>
            <a:grpSpLocks/>
          </p:cNvGrpSpPr>
          <p:nvPr/>
        </p:nvGrpSpPr>
        <p:grpSpPr bwMode="auto">
          <a:xfrm>
            <a:off x="1518047" y="1616273"/>
            <a:ext cx="580430" cy="580430"/>
            <a:chOff x="0" y="0"/>
            <a:chExt cx="520" cy="520"/>
          </a:xfrm>
        </p:grpSpPr>
        <p:sp>
          <p:nvSpPr>
            <p:cNvPr id="23562" name="AutoShape 10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3563" name="Group 11"/>
            <p:cNvGrpSpPr>
              <a:grpSpLocks/>
            </p:cNvGrpSpPr>
            <p:nvPr/>
          </p:nvGrpSpPr>
          <p:grpSpPr bwMode="auto">
            <a:xfrm>
              <a:off x="80" y="80"/>
              <a:ext cx="360" cy="360"/>
              <a:chOff x="0" y="0"/>
              <a:chExt cx="360" cy="360"/>
            </a:xfrm>
          </p:grpSpPr>
          <p:sp>
            <p:nvSpPr>
              <p:cNvPr id="23564" name="Rectangle 12"/>
              <p:cNvSpPr>
                <a:spLocks/>
              </p:cNvSpPr>
              <p:nvPr/>
            </p:nvSpPr>
            <p:spPr bwMode="auto">
              <a:xfrm>
                <a:off x="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65" name="Rectangle 13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66" name="Rectangle 14"/>
              <p:cNvSpPr>
                <a:spLocks/>
              </p:cNvSpPr>
              <p:nvPr/>
            </p:nvSpPr>
            <p:spPr bwMode="auto">
              <a:xfrm>
                <a:off x="20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67" name="Rectangle 15"/>
              <p:cNvSpPr>
                <a:spLocks/>
              </p:cNvSpPr>
              <p:nvPr/>
            </p:nvSpPr>
            <p:spPr bwMode="auto">
              <a:xfrm>
                <a:off x="20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3568" name="Group 16"/>
          <p:cNvGrpSpPr>
            <a:grpSpLocks/>
          </p:cNvGrpSpPr>
          <p:nvPr/>
        </p:nvGrpSpPr>
        <p:grpSpPr bwMode="auto">
          <a:xfrm>
            <a:off x="848320" y="2286000"/>
            <a:ext cx="580430" cy="580430"/>
            <a:chOff x="0" y="0"/>
            <a:chExt cx="520" cy="520"/>
          </a:xfrm>
        </p:grpSpPr>
        <p:sp>
          <p:nvSpPr>
            <p:cNvPr id="23569" name="AutoShape 17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3570" name="Group 18"/>
            <p:cNvGrpSpPr>
              <a:grpSpLocks/>
            </p:cNvGrpSpPr>
            <p:nvPr/>
          </p:nvGrpSpPr>
          <p:grpSpPr bwMode="auto">
            <a:xfrm>
              <a:off x="80" y="80"/>
              <a:ext cx="360" cy="360"/>
              <a:chOff x="0" y="0"/>
              <a:chExt cx="360" cy="360"/>
            </a:xfrm>
          </p:grpSpPr>
          <p:sp>
            <p:nvSpPr>
              <p:cNvPr id="23571" name="Rectangle 19"/>
              <p:cNvSpPr>
                <a:spLocks/>
              </p:cNvSpPr>
              <p:nvPr/>
            </p:nvSpPr>
            <p:spPr bwMode="auto">
              <a:xfrm>
                <a:off x="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72" name="Rectangle 20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73" name="Rectangle 21"/>
              <p:cNvSpPr>
                <a:spLocks/>
              </p:cNvSpPr>
              <p:nvPr/>
            </p:nvSpPr>
            <p:spPr bwMode="auto">
              <a:xfrm>
                <a:off x="20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74" name="Rectangle 22"/>
              <p:cNvSpPr>
                <a:spLocks/>
              </p:cNvSpPr>
              <p:nvPr/>
            </p:nvSpPr>
            <p:spPr bwMode="auto">
              <a:xfrm>
                <a:off x="20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3575" name="Group 23"/>
          <p:cNvGrpSpPr>
            <a:grpSpLocks/>
          </p:cNvGrpSpPr>
          <p:nvPr/>
        </p:nvGrpSpPr>
        <p:grpSpPr bwMode="auto">
          <a:xfrm>
            <a:off x="1518047" y="2286000"/>
            <a:ext cx="580430" cy="580430"/>
            <a:chOff x="0" y="0"/>
            <a:chExt cx="520" cy="520"/>
          </a:xfrm>
        </p:grpSpPr>
        <p:sp>
          <p:nvSpPr>
            <p:cNvPr id="23576" name="AutoShape 24"/>
            <p:cNvSpPr>
              <a:spLocks/>
            </p:cNvSpPr>
            <p:nvPr/>
          </p:nvSpPr>
          <p:spPr bwMode="auto">
            <a:xfrm>
              <a:off x="0" y="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3577" name="Group 25"/>
            <p:cNvGrpSpPr>
              <a:grpSpLocks/>
            </p:cNvGrpSpPr>
            <p:nvPr/>
          </p:nvGrpSpPr>
          <p:grpSpPr bwMode="auto">
            <a:xfrm>
              <a:off x="80" y="80"/>
              <a:ext cx="360" cy="360"/>
              <a:chOff x="0" y="0"/>
              <a:chExt cx="360" cy="360"/>
            </a:xfrm>
          </p:grpSpPr>
          <p:sp>
            <p:nvSpPr>
              <p:cNvPr id="23578" name="Rectangle 26"/>
              <p:cNvSpPr>
                <a:spLocks/>
              </p:cNvSpPr>
              <p:nvPr/>
            </p:nvSpPr>
            <p:spPr bwMode="auto">
              <a:xfrm>
                <a:off x="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79" name="Rectangle 27"/>
              <p:cNvSpPr>
                <a:spLocks/>
              </p:cNvSpPr>
              <p:nvPr/>
            </p:nvSpPr>
            <p:spPr bwMode="auto">
              <a:xfrm>
                <a:off x="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80" name="Rectangle 28"/>
              <p:cNvSpPr>
                <a:spLocks/>
              </p:cNvSpPr>
              <p:nvPr/>
            </p:nvSpPr>
            <p:spPr bwMode="auto">
              <a:xfrm>
                <a:off x="200" y="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81" name="Rectangle 29"/>
              <p:cNvSpPr>
                <a:spLocks/>
              </p:cNvSpPr>
              <p:nvPr/>
            </p:nvSpPr>
            <p:spPr bwMode="auto">
              <a:xfrm>
                <a:off x="200" y="200"/>
                <a:ext cx="160" cy="160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23582" name="Rectangle 30"/>
          <p:cNvSpPr>
            <a:spLocks/>
          </p:cNvSpPr>
          <p:nvPr/>
        </p:nvSpPr>
        <p:spPr bwMode="auto">
          <a:xfrm>
            <a:off x="759023" y="1526977"/>
            <a:ext cx="1428750" cy="142875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grpSp>
        <p:nvGrpSpPr>
          <p:cNvPr id="23583" name="Group 31"/>
          <p:cNvGrpSpPr>
            <a:grpSpLocks/>
          </p:cNvGrpSpPr>
          <p:nvPr/>
        </p:nvGrpSpPr>
        <p:grpSpPr bwMode="auto">
          <a:xfrm>
            <a:off x="756791" y="3062884"/>
            <a:ext cx="1935586" cy="1628551"/>
            <a:chOff x="0" y="0"/>
            <a:chExt cx="1733" cy="1459"/>
          </a:xfrm>
        </p:grpSpPr>
        <p:grpSp>
          <p:nvGrpSpPr>
            <p:cNvPr id="23584" name="Group 32"/>
            <p:cNvGrpSpPr>
              <a:grpSpLocks/>
            </p:cNvGrpSpPr>
            <p:nvPr/>
          </p:nvGrpSpPr>
          <p:grpSpPr bwMode="auto">
            <a:xfrm>
              <a:off x="321" y="424"/>
              <a:ext cx="640" cy="648"/>
              <a:chOff x="0" y="0"/>
              <a:chExt cx="640" cy="648"/>
            </a:xfrm>
          </p:grpSpPr>
          <p:sp>
            <p:nvSpPr>
              <p:cNvPr id="23585" name="Oval 33"/>
              <p:cNvSpPr>
                <a:spLocks/>
              </p:cNvSpPr>
              <p:nvPr/>
            </p:nvSpPr>
            <p:spPr bwMode="auto">
              <a:xfrm>
                <a:off x="0" y="48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86" name="Rectangle 34"/>
              <p:cNvSpPr>
                <a:spLocks/>
              </p:cNvSpPr>
              <p:nvPr/>
            </p:nvSpPr>
            <p:spPr bwMode="auto">
              <a:xfrm>
                <a:off x="0" y="104"/>
                <a:ext cx="640" cy="448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>
                    <a:solidFill>
                      <a:schemeClr val="tx1">
                        <a:alpha val="70000"/>
                      </a:schemeClr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87" name="Oval 35"/>
              <p:cNvSpPr>
                <a:spLocks/>
              </p:cNvSpPr>
              <p:nvPr/>
            </p:nvSpPr>
            <p:spPr bwMode="auto">
              <a:xfrm>
                <a:off x="0" y="0"/>
                <a:ext cx="640" cy="168"/>
              </a:xfrm>
              <a:prstGeom prst="ellips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88" name="Line 36"/>
              <p:cNvSpPr>
                <a:spLocks noChangeShapeType="1"/>
              </p:cNvSpPr>
              <p:nvPr/>
            </p:nvSpPr>
            <p:spPr bwMode="auto">
              <a:xfrm flipH="1">
                <a:off x="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3589" name="Line 37"/>
              <p:cNvSpPr>
                <a:spLocks noChangeShapeType="1"/>
              </p:cNvSpPr>
              <p:nvPr/>
            </p:nvSpPr>
            <p:spPr bwMode="auto">
              <a:xfrm flipH="1">
                <a:off x="640" y="96"/>
                <a:ext cx="0" cy="48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3590" name="Line 38"/>
            <p:cNvSpPr>
              <a:spLocks noChangeShapeType="1"/>
            </p:cNvSpPr>
            <p:nvPr/>
          </p:nvSpPr>
          <p:spPr bwMode="auto">
            <a:xfrm>
              <a:off x="641" y="0"/>
              <a:ext cx="0" cy="49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3591" name="Rectangle 39"/>
            <p:cNvSpPr>
              <a:spLocks/>
            </p:cNvSpPr>
            <p:nvPr/>
          </p:nvSpPr>
          <p:spPr bwMode="auto">
            <a:xfrm>
              <a:off x="0" y="1110"/>
              <a:ext cx="1733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25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Training Data</a:t>
              </a:r>
            </a:p>
          </p:txBody>
        </p:sp>
      </p:grpSp>
      <p:sp>
        <p:nvSpPr>
          <p:cNvPr id="23592" name="Rectangle 40"/>
          <p:cNvSpPr>
            <a:spLocks/>
          </p:cNvSpPr>
          <p:nvPr/>
        </p:nvSpPr>
        <p:spPr bwMode="auto">
          <a:xfrm>
            <a:off x="64741" y="294680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3000" u="sng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Basic DistBelief Model Training</a:t>
            </a:r>
          </a:p>
        </p:txBody>
      </p:sp>
      <p:sp>
        <p:nvSpPr>
          <p:cNvPr id="23594" name="Rectangle 42"/>
          <p:cNvSpPr>
            <a:spLocks/>
          </p:cNvSpPr>
          <p:nvPr/>
        </p:nvSpPr>
        <p:spPr bwMode="auto">
          <a:xfrm>
            <a:off x="3321707" y="1095576"/>
            <a:ext cx="5206008" cy="464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spcBef>
                <a:spcPct val="0"/>
              </a:spcBef>
            </a:pPr>
            <a:endParaRPr lang="en-US" sz="2500" dirty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algn="l">
              <a:spcBef>
                <a:spcPct val="0"/>
              </a:spcBef>
            </a:pPr>
            <a:r>
              <a:rPr lang="en-US" sz="2500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Parallelize across ~100 machines (~1600 cores). </a:t>
            </a:r>
          </a:p>
          <a:p>
            <a:pPr algn="l">
              <a:spcBef>
                <a:spcPct val="0"/>
              </a:spcBef>
            </a:pPr>
            <a:endParaRPr lang="en-US" sz="2500" dirty="0" smtClean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algn="l">
              <a:spcBef>
                <a:spcPct val="0"/>
              </a:spcBef>
            </a:pPr>
            <a:r>
              <a:rPr lang="en-US" sz="2500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But </a:t>
            </a:r>
            <a:r>
              <a:rPr lang="en-US" sz="25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training is still slow with large data </a:t>
            </a:r>
            <a:r>
              <a:rPr lang="en-US" sz="2500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sets.</a:t>
            </a:r>
          </a:p>
          <a:p>
            <a:pPr algn="l">
              <a:spcBef>
                <a:spcPct val="0"/>
              </a:spcBef>
            </a:pPr>
            <a:endParaRPr lang="en-US" sz="2500" dirty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algn="l">
              <a:spcBef>
                <a:spcPct val="0"/>
              </a:spcBef>
            </a:pPr>
            <a:r>
              <a:rPr lang="en-US" sz="2500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Add another </a:t>
            </a:r>
            <a:r>
              <a:rPr lang="en-US" sz="25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dimension of parallelism, and have multiple model instances </a:t>
            </a:r>
            <a:r>
              <a:rPr lang="en-US" sz="2500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in parallel. </a:t>
            </a:r>
            <a:endParaRPr lang="en-US" sz="2500" dirty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algn="l">
              <a:spcBef>
                <a:spcPct val="0"/>
              </a:spcBef>
            </a:pPr>
            <a:endParaRPr lang="en-US" sz="2500" dirty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904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oup 1"/>
          <p:cNvGrpSpPr>
            <a:grpSpLocks/>
          </p:cNvGrpSpPr>
          <p:nvPr/>
        </p:nvGrpSpPr>
        <p:grpSpPr bwMode="auto">
          <a:xfrm>
            <a:off x="695401" y="3339704"/>
            <a:ext cx="1010171" cy="1928813"/>
            <a:chOff x="0" y="0"/>
            <a:chExt cx="904" cy="1728"/>
          </a:xfrm>
        </p:grpSpPr>
        <p:sp>
          <p:nvSpPr>
            <p:cNvPr id="24578" name="AutoShape 2"/>
            <p:cNvSpPr>
              <a:spLocks/>
            </p:cNvSpPr>
            <p:nvPr/>
          </p:nvSpPr>
          <p:spPr bwMode="auto">
            <a:xfrm>
              <a:off x="56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579" name="Group 3"/>
            <p:cNvGrpSpPr>
              <a:grpSpLocks/>
            </p:cNvGrpSpPr>
            <p:nvPr/>
          </p:nvGrpSpPr>
          <p:grpSpPr bwMode="auto">
            <a:xfrm>
              <a:off x="113" y="112"/>
              <a:ext cx="254" cy="255"/>
              <a:chOff x="0" y="0"/>
              <a:chExt cx="254" cy="254"/>
            </a:xfrm>
          </p:grpSpPr>
          <p:sp>
            <p:nvSpPr>
              <p:cNvPr id="24580" name="Rectangle 4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581" name="Rectangle 5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582" name="Rectangle 6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583" name="Rectangle 7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584" name="AutoShape 8"/>
            <p:cNvSpPr>
              <a:spLocks/>
            </p:cNvSpPr>
            <p:nvPr/>
          </p:nvSpPr>
          <p:spPr bwMode="auto">
            <a:xfrm>
              <a:off x="480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585" name="Group 9"/>
            <p:cNvGrpSpPr>
              <a:grpSpLocks/>
            </p:cNvGrpSpPr>
            <p:nvPr/>
          </p:nvGrpSpPr>
          <p:grpSpPr bwMode="auto">
            <a:xfrm>
              <a:off x="536" y="112"/>
              <a:ext cx="255" cy="255"/>
              <a:chOff x="0" y="0"/>
              <a:chExt cx="254" cy="254"/>
            </a:xfrm>
          </p:grpSpPr>
          <p:sp>
            <p:nvSpPr>
              <p:cNvPr id="24586" name="Rectangle 10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587" name="Rectangle 11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588" name="Rectangle 12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589" name="Rectangle 13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590" name="AutoShape 14"/>
            <p:cNvSpPr>
              <a:spLocks/>
            </p:cNvSpPr>
            <p:nvPr/>
          </p:nvSpPr>
          <p:spPr bwMode="auto">
            <a:xfrm>
              <a:off x="56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591" name="Group 15"/>
            <p:cNvGrpSpPr>
              <a:grpSpLocks/>
            </p:cNvGrpSpPr>
            <p:nvPr/>
          </p:nvGrpSpPr>
          <p:grpSpPr bwMode="auto">
            <a:xfrm>
              <a:off x="113" y="536"/>
              <a:ext cx="254" cy="254"/>
              <a:chOff x="0" y="0"/>
              <a:chExt cx="254" cy="254"/>
            </a:xfrm>
          </p:grpSpPr>
          <p:sp>
            <p:nvSpPr>
              <p:cNvPr id="24592" name="Rectangle 16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593" name="Rectangle 17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594" name="Rectangle 18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595" name="Rectangle 19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596" name="AutoShape 20"/>
            <p:cNvSpPr>
              <a:spLocks/>
            </p:cNvSpPr>
            <p:nvPr/>
          </p:nvSpPr>
          <p:spPr bwMode="auto">
            <a:xfrm>
              <a:off x="480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597" name="Group 21"/>
            <p:cNvGrpSpPr>
              <a:grpSpLocks/>
            </p:cNvGrpSpPr>
            <p:nvPr/>
          </p:nvGrpSpPr>
          <p:grpSpPr bwMode="auto">
            <a:xfrm>
              <a:off x="536" y="536"/>
              <a:ext cx="255" cy="254"/>
              <a:chOff x="0" y="0"/>
              <a:chExt cx="254" cy="254"/>
            </a:xfrm>
          </p:grpSpPr>
          <p:sp>
            <p:nvSpPr>
              <p:cNvPr id="24598" name="Rectangle 22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599" name="Rectangle 23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00" name="Rectangle 24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01" name="Rectangle 25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02" name="Rectangle 26"/>
            <p:cNvSpPr>
              <a:spLocks/>
            </p:cNvSpPr>
            <p:nvPr/>
          </p:nvSpPr>
          <p:spPr bwMode="auto">
            <a:xfrm>
              <a:off x="0" y="0"/>
              <a:ext cx="904" cy="903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03" name="Oval 27"/>
            <p:cNvSpPr>
              <a:spLocks/>
            </p:cNvSpPr>
            <p:nvPr/>
          </p:nvSpPr>
          <p:spPr bwMode="auto">
            <a:xfrm>
              <a:off x="226" y="1609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04" name="Rectangle 28"/>
            <p:cNvSpPr>
              <a:spLocks/>
            </p:cNvSpPr>
            <p:nvPr/>
          </p:nvSpPr>
          <p:spPr bwMode="auto">
            <a:xfrm>
              <a:off x="226" y="1343"/>
              <a:ext cx="452" cy="317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>
                      <a:alpha val="70000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05" name="Oval 29"/>
            <p:cNvSpPr>
              <a:spLocks/>
            </p:cNvSpPr>
            <p:nvPr/>
          </p:nvSpPr>
          <p:spPr bwMode="auto">
            <a:xfrm>
              <a:off x="226" y="1270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06" name="Line 30"/>
            <p:cNvSpPr>
              <a:spLocks noChangeShapeType="1"/>
            </p:cNvSpPr>
            <p:nvPr/>
          </p:nvSpPr>
          <p:spPr bwMode="auto">
            <a:xfrm flipH="1">
              <a:off x="226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07" name="Line 31"/>
            <p:cNvSpPr>
              <a:spLocks noChangeShapeType="1"/>
            </p:cNvSpPr>
            <p:nvPr/>
          </p:nvSpPr>
          <p:spPr bwMode="auto">
            <a:xfrm>
              <a:off x="678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08" name="Line 32"/>
            <p:cNvSpPr>
              <a:spLocks noChangeShapeType="1"/>
            </p:cNvSpPr>
            <p:nvPr/>
          </p:nvSpPr>
          <p:spPr bwMode="auto">
            <a:xfrm>
              <a:off x="452" y="971"/>
              <a:ext cx="0" cy="35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4609" name="Rectangle 33"/>
          <p:cNvSpPr>
            <a:spLocks/>
          </p:cNvSpPr>
          <p:nvPr/>
        </p:nvSpPr>
        <p:spPr bwMode="auto">
          <a:xfrm>
            <a:off x="64741" y="294680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3000" u="sng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Two Approaches to Multi-Model Training</a:t>
            </a:r>
          </a:p>
        </p:txBody>
      </p:sp>
      <p:grpSp>
        <p:nvGrpSpPr>
          <p:cNvPr id="24610" name="Group 34"/>
          <p:cNvGrpSpPr>
            <a:grpSpLocks/>
          </p:cNvGrpSpPr>
          <p:nvPr/>
        </p:nvGrpSpPr>
        <p:grpSpPr bwMode="auto">
          <a:xfrm>
            <a:off x="2044898" y="3339704"/>
            <a:ext cx="1009055" cy="1928813"/>
            <a:chOff x="0" y="0"/>
            <a:chExt cx="904" cy="1728"/>
          </a:xfrm>
        </p:grpSpPr>
        <p:sp>
          <p:nvSpPr>
            <p:cNvPr id="24611" name="AutoShape 35"/>
            <p:cNvSpPr>
              <a:spLocks/>
            </p:cNvSpPr>
            <p:nvPr/>
          </p:nvSpPr>
          <p:spPr bwMode="auto">
            <a:xfrm>
              <a:off x="56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12" name="Group 36"/>
            <p:cNvGrpSpPr>
              <a:grpSpLocks/>
            </p:cNvGrpSpPr>
            <p:nvPr/>
          </p:nvGrpSpPr>
          <p:grpSpPr bwMode="auto">
            <a:xfrm>
              <a:off x="113" y="112"/>
              <a:ext cx="254" cy="255"/>
              <a:chOff x="0" y="0"/>
              <a:chExt cx="254" cy="254"/>
            </a:xfrm>
          </p:grpSpPr>
          <p:sp>
            <p:nvSpPr>
              <p:cNvPr id="24613" name="Rectangle 37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14" name="Rectangle 38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15" name="Rectangle 39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16" name="Rectangle 40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17" name="AutoShape 41"/>
            <p:cNvSpPr>
              <a:spLocks/>
            </p:cNvSpPr>
            <p:nvPr/>
          </p:nvSpPr>
          <p:spPr bwMode="auto">
            <a:xfrm>
              <a:off x="480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18" name="Group 42"/>
            <p:cNvGrpSpPr>
              <a:grpSpLocks/>
            </p:cNvGrpSpPr>
            <p:nvPr/>
          </p:nvGrpSpPr>
          <p:grpSpPr bwMode="auto">
            <a:xfrm>
              <a:off x="536" y="112"/>
              <a:ext cx="255" cy="255"/>
              <a:chOff x="0" y="0"/>
              <a:chExt cx="254" cy="254"/>
            </a:xfrm>
          </p:grpSpPr>
          <p:sp>
            <p:nvSpPr>
              <p:cNvPr id="24619" name="Rectangle 43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20" name="Rectangle 44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21" name="Rectangle 45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22" name="Rectangle 46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23" name="AutoShape 47"/>
            <p:cNvSpPr>
              <a:spLocks/>
            </p:cNvSpPr>
            <p:nvPr/>
          </p:nvSpPr>
          <p:spPr bwMode="auto">
            <a:xfrm>
              <a:off x="56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24" name="Group 48"/>
            <p:cNvGrpSpPr>
              <a:grpSpLocks/>
            </p:cNvGrpSpPr>
            <p:nvPr/>
          </p:nvGrpSpPr>
          <p:grpSpPr bwMode="auto">
            <a:xfrm>
              <a:off x="113" y="536"/>
              <a:ext cx="254" cy="254"/>
              <a:chOff x="0" y="0"/>
              <a:chExt cx="254" cy="254"/>
            </a:xfrm>
          </p:grpSpPr>
          <p:sp>
            <p:nvSpPr>
              <p:cNvPr id="24625" name="Rectangle 49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26" name="Rectangle 50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27" name="Rectangle 51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28" name="Rectangle 52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29" name="AutoShape 53"/>
            <p:cNvSpPr>
              <a:spLocks/>
            </p:cNvSpPr>
            <p:nvPr/>
          </p:nvSpPr>
          <p:spPr bwMode="auto">
            <a:xfrm>
              <a:off x="480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30" name="Group 54"/>
            <p:cNvGrpSpPr>
              <a:grpSpLocks/>
            </p:cNvGrpSpPr>
            <p:nvPr/>
          </p:nvGrpSpPr>
          <p:grpSpPr bwMode="auto">
            <a:xfrm>
              <a:off x="536" y="536"/>
              <a:ext cx="255" cy="254"/>
              <a:chOff x="0" y="0"/>
              <a:chExt cx="254" cy="254"/>
            </a:xfrm>
          </p:grpSpPr>
          <p:sp>
            <p:nvSpPr>
              <p:cNvPr id="24631" name="Rectangle 55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32" name="Rectangle 56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33" name="Rectangle 57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34" name="Rectangle 58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35" name="Rectangle 59"/>
            <p:cNvSpPr>
              <a:spLocks/>
            </p:cNvSpPr>
            <p:nvPr/>
          </p:nvSpPr>
          <p:spPr bwMode="auto">
            <a:xfrm>
              <a:off x="0" y="0"/>
              <a:ext cx="904" cy="903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36" name="Oval 60"/>
            <p:cNvSpPr>
              <a:spLocks/>
            </p:cNvSpPr>
            <p:nvPr/>
          </p:nvSpPr>
          <p:spPr bwMode="auto">
            <a:xfrm>
              <a:off x="226" y="1609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37" name="Rectangle 61"/>
            <p:cNvSpPr>
              <a:spLocks/>
            </p:cNvSpPr>
            <p:nvPr/>
          </p:nvSpPr>
          <p:spPr bwMode="auto">
            <a:xfrm>
              <a:off x="226" y="1343"/>
              <a:ext cx="452" cy="317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>
                      <a:alpha val="70000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38" name="Oval 62"/>
            <p:cNvSpPr>
              <a:spLocks/>
            </p:cNvSpPr>
            <p:nvPr/>
          </p:nvSpPr>
          <p:spPr bwMode="auto">
            <a:xfrm>
              <a:off x="226" y="1270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39" name="Line 63"/>
            <p:cNvSpPr>
              <a:spLocks noChangeShapeType="1"/>
            </p:cNvSpPr>
            <p:nvPr/>
          </p:nvSpPr>
          <p:spPr bwMode="auto">
            <a:xfrm flipH="1">
              <a:off x="226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40" name="Line 64"/>
            <p:cNvSpPr>
              <a:spLocks noChangeShapeType="1"/>
            </p:cNvSpPr>
            <p:nvPr/>
          </p:nvSpPr>
          <p:spPr bwMode="auto">
            <a:xfrm>
              <a:off x="678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41" name="Line 65"/>
            <p:cNvSpPr>
              <a:spLocks noChangeShapeType="1"/>
            </p:cNvSpPr>
            <p:nvPr/>
          </p:nvSpPr>
          <p:spPr bwMode="auto">
            <a:xfrm>
              <a:off x="452" y="971"/>
              <a:ext cx="0" cy="35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4642" name="Group 66"/>
          <p:cNvGrpSpPr>
            <a:grpSpLocks/>
          </p:cNvGrpSpPr>
          <p:nvPr/>
        </p:nvGrpSpPr>
        <p:grpSpPr bwMode="auto">
          <a:xfrm>
            <a:off x="3393282" y="3339704"/>
            <a:ext cx="1009055" cy="1928813"/>
            <a:chOff x="0" y="0"/>
            <a:chExt cx="904" cy="1728"/>
          </a:xfrm>
        </p:grpSpPr>
        <p:sp>
          <p:nvSpPr>
            <p:cNvPr id="24643" name="AutoShape 67"/>
            <p:cNvSpPr>
              <a:spLocks/>
            </p:cNvSpPr>
            <p:nvPr/>
          </p:nvSpPr>
          <p:spPr bwMode="auto">
            <a:xfrm>
              <a:off x="56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44" name="Group 68"/>
            <p:cNvGrpSpPr>
              <a:grpSpLocks/>
            </p:cNvGrpSpPr>
            <p:nvPr/>
          </p:nvGrpSpPr>
          <p:grpSpPr bwMode="auto">
            <a:xfrm>
              <a:off x="113" y="112"/>
              <a:ext cx="254" cy="255"/>
              <a:chOff x="0" y="0"/>
              <a:chExt cx="254" cy="254"/>
            </a:xfrm>
          </p:grpSpPr>
          <p:sp>
            <p:nvSpPr>
              <p:cNvPr id="24645" name="Rectangle 69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46" name="Rectangle 70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47" name="Rectangle 71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48" name="Rectangle 72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49" name="AutoShape 73"/>
            <p:cNvSpPr>
              <a:spLocks/>
            </p:cNvSpPr>
            <p:nvPr/>
          </p:nvSpPr>
          <p:spPr bwMode="auto">
            <a:xfrm>
              <a:off x="480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50" name="Group 74"/>
            <p:cNvGrpSpPr>
              <a:grpSpLocks/>
            </p:cNvGrpSpPr>
            <p:nvPr/>
          </p:nvGrpSpPr>
          <p:grpSpPr bwMode="auto">
            <a:xfrm>
              <a:off x="536" y="112"/>
              <a:ext cx="255" cy="255"/>
              <a:chOff x="0" y="0"/>
              <a:chExt cx="254" cy="254"/>
            </a:xfrm>
          </p:grpSpPr>
          <p:sp>
            <p:nvSpPr>
              <p:cNvPr id="24651" name="Rectangle 75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52" name="Rectangle 76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53" name="Rectangle 77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54" name="Rectangle 78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55" name="AutoShape 79"/>
            <p:cNvSpPr>
              <a:spLocks/>
            </p:cNvSpPr>
            <p:nvPr/>
          </p:nvSpPr>
          <p:spPr bwMode="auto">
            <a:xfrm>
              <a:off x="56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56" name="Group 80"/>
            <p:cNvGrpSpPr>
              <a:grpSpLocks/>
            </p:cNvGrpSpPr>
            <p:nvPr/>
          </p:nvGrpSpPr>
          <p:grpSpPr bwMode="auto">
            <a:xfrm>
              <a:off x="113" y="536"/>
              <a:ext cx="254" cy="254"/>
              <a:chOff x="0" y="0"/>
              <a:chExt cx="254" cy="254"/>
            </a:xfrm>
          </p:grpSpPr>
          <p:sp>
            <p:nvSpPr>
              <p:cNvPr id="24657" name="Rectangle 81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58" name="Rectangle 82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59" name="Rectangle 83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60" name="Rectangle 84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61" name="AutoShape 85"/>
            <p:cNvSpPr>
              <a:spLocks/>
            </p:cNvSpPr>
            <p:nvPr/>
          </p:nvSpPr>
          <p:spPr bwMode="auto">
            <a:xfrm>
              <a:off x="480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62" name="Group 86"/>
            <p:cNvGrpSpPr>
              <a:grpSpLocks/>
            </p:cNvGrpSpPr>
            <p:nvPr/>
          </p:nvGrpSpPr>
          <p:grpSpPr bwMode="auto">
            <a:xfrm>
              <a:off x="536" y="536"/>
              <a:ext cx="255" cy="254"/>
              <a:chOff x="0" y="0"/>
              <a:chExt cx="254" cy="254"/>
            </a:xfrm>
          </p:grpSpPr>
          <p:sp>
            <p:nvSpPr>
              <p:cNvPr id="24663" name="Rectangle 87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64" name="Rectangle 88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65" name="Rectangle 89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66" name="Rectangle 90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67" name="Rectangle 91"/>
            <p:cNvSpPr>
              <a:spLocks/>
            </p:cNvSpPr>
            <p:nvPr/>
          </p:nvSpPr>
          <p:spPr bwMode="auto">
            <a:xfrm>
              <a:off x="0" y="0"/>
              <a:ext cx="904" cy="903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68" name="Oval 92"/>
            <p:cNvSpPr>
              <a:spLocks/>
            </p:cNvSpPr>
            <p:nvPr/>
          </p:nvSpPr>
          <p:spPr bwMode="auto">
            <a:xfrm>
              <a:off x="226" y="1609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69" name="Rectangle 93"/>
            <p:cNvSpPr>
              <a:spLocks/>
            </p:cNvSpPr>
            <p:nvPr/>
          </p:nvSpPr>
          <p:spPr bwMode="auto">
            <a:xfrm>
              <a:off x="226" y="1343"/>
              <a:ext cx="452" cy="317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>
                      <a:alpha val="70000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70" name="Oval 94"/>
            <p:cNvSpPr>
              <a:spLocks/>
            </p:cNvSpPr>
            <p:nvPr/>
          </p:nvSpPr>
          <p:spPr bwMode="auto">
            <a:xfrm>
              <a:off x="226" y="1270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71" name="Line 95"/>
            <p:cNvSpPr>
              <a:spLocks noChangeShapeType="1"/>
            </p:cNvSpPr>
            <p:nvPr/>
          </p:nvSpPr>
          <p:spPr bwMode="auto">
            <a:xfrm flipH="1">
              <a:off x="226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72" name="Line 96"/>
            <p:cNvSpPr>
              <a:spLocks noChangeShapeType="1"/>
            </p:cNvSpPr>
            <p:nvPr/>
          </p:nvSpPr>
          <p:spPr bwMode="auto">
            <a:xfrm>
              <a:off x="678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673" name="Line 97"/>
            <p:cNvSpPr>
              <a:spLocks noChangeShapeType="1"/>
            </p:cNvSpPr>
            <p:nvPr/>
          </p:nvSpPr>
          <p:spPr bwMode="auto">
            <a:xfrm>
              <a:off x="452" y="971"/>
              <a:ext cx="0" cy="35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4674" name="Group 98"/>
          <p:cNvGrpSpPr>
            <a:grpSpLocks/>
          </p:cNvGrpSpPr>
          <p:nvPr/>
        </p:nvGrpSpPr>
        <p:grpSpPr bwMode="auto">
          <a:xfrm>
            <a:off x="4741665" y="3339704"/>
            <a:ext cx="1009055" cy="1928813"/>
            <a:chOff x="0" y="0"/>
            <a:chExt cx="904" cy="1728"/>
          </a:xfrm>
        </p:grpSpPr>
        <p:sp>
          <p:nvSpPr>
            <p:cNvPr id="24675" name="AutoShape 99"/>
            <p:cNvSpPr>
              <a:spLocks/>
            </p:cNvSpPr>
            <p:nvPr/>
          </p:nvSpPr>
          <p:spPr bwMode="auto">
            <a:xfrm>
              <a:off x="56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76" name="Group 100"/>
            <p:cNvGrpSpPr>
              <a:grpSpLocks/>
            </p:cNvGrpSpPr>
            <p:nvPr/>
          </p:nvGrpSpPr>
          <p:grpSpPr bwMode="auto">
            <a:xfrm>
              <a:off x="113" y="112"/>
              <a:ext cx="254" cy="255"/>
              <a:chOff x="0" y="0"/>
              <a:chExt cx="254" cy="254"/>
            </a:xfrm>
          </p:grpSpPr>
          <p:sp>
            <p:nvSpPr>
              <p:cNvPr id="24677" name="Rectangle 101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78" name="Rectangle 102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79" name="Rectangle 103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80" name="Rectangle 104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81" name="AutoShape 105"/>
            <p:cNvSpPr>
              <a:spLocks/>
            </p:cNvSpPr>
            <p:nvPr/>
          </p:nvSpPr>
          <p:spPr bwMode="auto">
            <a:xfrm>
              <a:off x="480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82" name="Group 106"/>
            <p:cNvGrpSpPr>
              <a:grpSpLocks/>
            </p:cNvGrpSpPr>
            <p:nvPr/>
          </p:nvGrpSpPr>
          <p:grpSpPr bwMode="auto">
            <a:xfrm>
              <a:off x="536" y="112"/>
              <a:ext cx="255" cy="255"/>
              <a:chOff x="0" y="0"/>
              <a:chExt cx="254" cy="254"/>
            </a:xfrm>
          </p:grpSpPr>
          <p:sp>
            <p:nvSpPr>
              <p:cNvPr id="24683" name="Rectangle 107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84" name="Rectangle 108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85" name="Rectangle 109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86" name="Rectangle 110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87" name="AutoShape 111"/>
            <p:cNvSpPr>
              <a:spLocks/>
            </p:cNvSpPr>
            <p:nvPr/>
          </p:nvSpPr>
          <p:spPr bwMode="auto">
            <a:xfrm>
              <a:off x="56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88" name="Group 112"/>
            <p:cNvGrpSpPr>
              <a:grpSpLocks/>
            </p:cNvGrpSpPr>
            <p:nvPr/>
          </p:nvGrpSpPr>
          <p:grpSpPr bwMode="auto">
            <a:xfrm>
              <a:off x="113" y="536"/>
              <a:ext cx="254" cy="254"/>
              <a:chOff x="0" y="0"/>
              <a:chExt cx="254" cy="254"/>
            </a:xfrm>
          </p:grpSpPr>
          <p:sp>
            <p:nvSpPr>
              <p:cNvPr id="24689" name="Rectangle 113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90" name="Rectangle 114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91" name="Rectangle 115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92" name="Rectangle 116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93" name="AutoShape 117"/>
            <p:cNvSpPr>
              <a:spLocks/>
            </p:cNvSpPr>
            <p:nvPr/>
          </p:nvSpPr>
          <p:spPr bwMode="auto">
            <a:xfrm>
              <a:off x="480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694" name="Group 118"/>
            <p:cNvGrpSpPr>
              <a:grpSpLocks/>
            </p:cNvGrpSpPr>
            <p:nvPr/>
          </p:nvGrpSpPr>
          <p:grpSpPr bwMode="auto">
            <a:xfrm>
              <a:off x="536" y="536"/>
              <a:ext cx="255" cy="254"/>
              <a:chOff x="0" y="0"/>
              <a:chExt cx="254" cy="254"/>
            </a:xfrm>
          </p:grpSpPr>
          <p:sp>
            <p:nvSpPr>
              <p:cNvPr id="24695" name="Rectangle 119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96" name="Rectangle 120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97" name="Rectangle 121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698" name="Rectangle 122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699" name="Rectangle 123"/>
            <p:cNvSpPr>
              <a:spLocks/>
            </p:cNvSpPr>
            <p:nvPr/>
          </p:nvSpPr>
          <p:spPr bwMode="auto">
            <a:xfrm>
              <a:off x="0" y="0"/>
              <a:ext cx="904" cy="903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00" name="Oval 124"/>
            <p:cNvSpPr>
              <a:spLocks/>
            </p:cNvSpPr>
            <p:nvPr/>
          </p:nvSpPr>
          <p:spPr bwMode="auto">
            <a:xfrm>
              <a:off x="226" y="1609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01" name="Rectangle 125"/>
            <p:cNvSpPr>
              <a:spLocks/>
            </p:cNvSpPr>
            <p:nvPr/>
          </p:nvSpPr>
          <p:spPr bwMode="auto">
            <a:xfrm>
              <a:off x="226" y="1343"/>
              <a:ext cx="452" cy="317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>
                      <a:alpha val="70000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02" name="Oval 126"/>
            <p:cNvSpPr>
              <a:spLocks/>
            </p:cNvSpPr>
            <p:nvPr/>
          </p:nvSpPr>
          <p:spPr bwMode="auto">
            <a:xfrm>
              <a:off x="226" y="1270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03" name="Line 127"/>
            <p:cNvSpPr>
              <a:spLocks noChangeShapeType="1"/>
            </p:cNvSpPr>
            <p:nvPr/>
          </p:nvSpPr>
          <p:spPr bwMode="auto">
            <a:xfrm flipH="1">
              <a:off x="226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04" name="Line 128"/>
            <p:cNvSpPr>
              <a:spLocks noChangeShapeType="1"/>
            </p:cNvSpPr>
            <p:nvPr/>
          </p:nvSpPr>
          <p:spPr bwMode="auto">
            <a:xfrm>
              <a:off x="678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05" name="Line 129"/>
            <p:cNvSpPr>
              <a:spLocks noChangeShapeType="1"/>
            </p:cNvSpPr>
            <p:nvPr/>
          </p:nvSpPr>
          <p:spPr bwMode="auto">
            <a:xfrm>
              <a:off x="452" y="971"/>
              <a:ext cx="0" cy="35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4706" name="Group 130"/>
          <p:cNvGrpSpPr>
            <a:grpSpLocks/>
          </p:cNvGrpSpPr>
          <p:nvPr/>
        </p:nvGrpSpPr>
        <p:grpSpPr bwMode="auto">
          <a:xfrm>
            <a:off x="6090047" y="3339704"/>
            <a:ext cx="1009055" cy="1928813"/>
            <a:chOff x="0" y="0"/>
            <a:chExt cx="904" cy="1728"/>
          </a:xfrm>
        </p:grpSpPr>
        <p:sp>
          <p:nvSpPr>
            <p:cNvPr id="24707" name="AutoShape 131"/>
            <p:cNvSpPr>
              <a:spLocks/>
            </p:cNvSpPr>
            <p:nvPr/>
          </p:nvSpPr>
          <p:spPr bwMode="auto">
            <a:xfrm>
              <a:off x="56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708" name="Group 132"/>
            <p:cNvGrpSpPr>
              <a:grpSpLocks/>
            </p:cNvGrpSpPr>
            <p:nvPr/>
          </p:nvGrpSpPr>
          <p:grpSpPr bwMode="auto">
            <a:xfrm>
              <a:off x="113" y="112"/>
              <a:ext cx="254" cy="255"/>
              <a:chOff x="0" y="0"/>
              <a:chExt cx="254" cy="254"/>
            </a:xfrm>
          </p:grpSpPr>
          <p:sp>
            <p:nvSpPr>
              <p:cNvPr id="24709" name="Rectangle 133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10" name="Rectangle 134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11" name="Rectangle 135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12" name="Rectangle 136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713" name="AutoShape 137"/>
            <p:cNvSpPr>
              <a:spLocks/>
            </p:cNvSpPr>
            <p:nvPr/>
          </p:nvSpPr>
          <p:spPr bwMode="auto">
            <a:xfrm>
              <a:off x="480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714" name="Group 138"/>
            <p:cNvGrpSpPr>
              <a:grpSpLocks/>
            </p:cNvGrpSpPr>
            <p:nvPr/>
          </p:nvGrpSpPr>
          <p:grpSpPr bwMode="auto">
            <a:xfrm>
              <a:off x="536" y="112"/>
              <a:ext cx="255" cy="255"/>
              <a:chOff x="0" y="0"/>
              <a:chExt cx="254" cy="254"/>
            </a:xfrm>
          </p:grpSpPr>
          <p:sp>
            <p:nvSpPr>
              <p:cNvPr id="24715" name="Rectangle 139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16" name="Rectangle 140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17" name="Rectangle 141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18" name="Rectangle 142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719" name="AutoShape 143"/>
            <p:cNvSpPr>
              <a:spLocks/>
            </p:cNvSpPr>
            <p:nvPr/>
          </p:nvSpPr>
          <p:spPr bwMode="auto">
            <a:xfrm>
              <a:off x="56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720" name="Group 144"/>
            <p:cNvGrpSpPr>
              <a:grpSpLocks/>
            </p:cNvGrpSpPr>
            <p:nvPr/>
          </p:nvGrpSpPr>
          <p:grpSpPr bwMode="auto">
            <a:xfrm>
              <a:off x="113" y="536"/>
              <a:ext cx="254" cy="254"/>
              <a:chOff x="0" y="0"/>
              <a:chExt cx="254" cy="254"/>
            </a:xfrm>
          </p:grpSpPr>
          <p:sp>
            <p:nvSpPr>
              <p:cNvPr id="24721" name="Rectangle 145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22" name="Rectangle 146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23" name="Rectangle 147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24" name="Rectangle 148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725" name="AutoShape 149"/>
            <p:cNvSpPr>
              <a:spLocks/>
            </p:cNvSpPr>
            <p:nvPr/>
          </p:nvSpPr>
          <p:spPr bwMode="auto">
            <a:xfrm>
              <a:off x="480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726" name="Group 150"/>
            <p:cNvGrpSpPr>
              <a:grpSpLocks/>
            </p:cNvGrpSpPr>
            <p:nvPr/>
          </p:nvGrpSpPr>
          <p:grpSpPr bwMode="auto">
            <a:xfrm>
              <a:off x="536" y="536"/>
              <a:ext cx="255" cy="254"/>
              <a:chOff x="0" y="0"/>
              <a:chExt cx="254" cy="254"/>
            </a:xfrm>
          </p:grpSpPr>
          <p:sp>
            <p:nvSpPr>
              <p:cNvPr id="24727" name="Rectangle 151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28" name="Rectangle 152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29" name="Rectangle 153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30" name="Rectangle 154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731" name="Rectangle 155"/>
            <p:cNvSpPr>
              <a:spLocks/>
            </p:cNvSpPr>
            <p:nvPr/>
          </p:nvSpPr>
          <p:spPr bwMode="auto">
            <a:xfrm>
              <a:off x="0" y="0"/>
              <a:ext cx="904" cy="903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32" name="Oval 156"/>
            <p:cNvSpPr>
              <a:spLocks/>
            </p:cNvSpPr>
            <p:nvPr/>
          </p:nvSpPr>
          <p:spPr bwMode="auto">
            <a:xfrm>
              <a:off x="226" y="1609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33" name="Rectangle 157"/>
            <p:cNvSpPr>
              <a:spLocks/>
            </p:cNvSpPr>
            <p:nvPr/>
          </p:nvSpPr>
          <p:spPr bwMode="auto">
            <a:xfrm>
              <a:off x="226" y="1343"/>
              <a:ext cx="452" cy="317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>
                      <a:alpha val="70000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34" name="Oval 158"/>
            <p:cNvSpPr>
              <a:spLocks/>
            </p:cNvSpPr>
            <p:nvPr/>
          </p:nvSpPr>
          <p:spPr bwMode="auto">
            <a:xfrm>
              <a:off x="226" y="1270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35" name="Line 159"/>
            <p:cNvSpPr>
              <a:spLocks noChangeShapeType="1"/>
            </p:cNvSpPr>
            <p:nvPr/>
          </p:nvSpPr>
          <p:spPr bwMode="auto">
            <a:xfrm flipH="1">
              <a:off x="226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36" name="Line 160"/>
            <p:cNvSpPr>
              <a:spLocks noChangeShapeType="1"/>
            </p:cNvSpPr>
            <p:nvPr/>
          </p:nvSpPr>
          <p:spPr bwMode="auto">
            <a:xfrm>
              <a:off x="678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37" name="Line 161"/>
            <p:cNvSpPr>
              <a:spLocks noChangeShapeType="1"/>
            </p:cNvSpPr>
            <p:nvPr/>
          </p:nvSpPr>
          <p:spPr bwMode="auto">
            <a:xfrm>
              <a:off x="452" y="971"/>
              <a:ext cx="0" cy="35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4738" name="Group 162"/>
          <p:cNvGrpSpPr>
            <a:grpSpLocks/>
          </p:cNvGrpSpPr>
          <p:nvPr/>
        </p:nvGrpSpPr>
        <p:grpSpPr bwMode="auto">
          <a:xfrm>
            <a:off x="7438430" y="3339704"/>
            <a:ext cx="1009055" cy="1928813"/>
            <a:chOff x="0" y="0"/>
            <a:chExt cx="904" cy="1728"/>
          </a:xfrm>
        </p:grpSpPr>
        <p:sp>
          <p:nvSpPr>
            <p:cNvPr id="24739" name="AutoShape 163"/>
            <p:cNvSpPr>
              <a:spLocks/>
            </p:cNvSpPr>
            <p:nvPr/>
          </p:nvSpPr>
          <p:spPr bwMode="auto">
            <a:xfrm>
              <a:off x="56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740" name="Group 164"/>
            <p:cNvGrpSpPr>
              <a:grpSpLocks/>
            </p:cNvGrpSpPr>
            <p:nvPr/>
          </p:nvGrpSpPr>
          <p:grpSpPr bwMode="auto">
            <a:xfrm>
              <a:off x="113" y="112"/>
              <a:ext cx="254" cy="255"/>
              <a:chOff x="0" y="0"/>
              <a:chExt cx="254" cy="254"/>
            </a:xfrm>
          </p:grpSpPr>
          <p:sp>
            <p:nvSpPr>
              <p:cNvPr id="24741" name="Rectangle 165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42" name="Rectangle 166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43" name="Rectangle 167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44" name="Rectangle 168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745" name="AutoShape 169"/>
            <p:cNvSpPr>
              <a:spLocks/>
            </p:cNvSpPr>
            <p:nvPr/>
          </p:nvSpPr>
          <p:spPr bwMode="auto">
            <a:xfrm>
              <a:off x="480" y="56"/>
              <a:ext cx="367" cy="367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746" name="Group 170"/>
            <p:cNvGrpSpPr>
              <a:grpSpLocks/>
            </p:cNvGrpSpPr>
            <p:nvPr/>
          </p:nvGrpSpPr>
          <p:grpSpPr bwMode="auto">
            <a:xfrm>
              <a:off x="536" y="112"/>
              <a:ext cx="255" cy="255"/>
              <a:chOff x="0" y="0"/>
              <a:chExt cx="254" cy="254"/>
            </a:xfrm>
          </p:grpSpPr>
          <p:sp>
            <p:nvSpPr>
              <p:cNvPr id="24747" name="Rectangle 171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48" name="Rectangle 172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49" name="Rectangle 173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50" name="Rectangle 174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751" name="AutoShape 175"/>
            <p:cNvSpPr>
              <a:spLocks/>
            </p:cNvSpPr>
            <p:nvPr/>
          </p:nvSpPr>
          <p:spPr bwMode="auto">
            <a:xfrm>
              <a:off x="56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752" name="Group 176"/>
            <p:cNvGrpSpPr>
              <a:grpSpLocks/>
            </p:cNvGrpSpPr>
            <p:nvPr/>
          </p:nvGrpSpPr>
          <p:grpSpPr bwMode="auto">
            <a:xfrm>
              <a:off x="113" y="536"/>
              <a:ext cx="254" cy="254"/>
              <a:chOff x="0" y="0"/>
              <a:chExt cx="254" cy="254"/>
            </a:xfrm>
          </p:grpSpPr>
          <p:sp>
            <p:nvSpPr>
              <p:cNvPr id="24753" name="Rectangle 177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54" name="Rectangle 178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55" name="Rectangle 179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56" name="Rectangle 180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757" name="AutoShape 181"/>
            <p:cNvSpPr>
              <a:spLocks/>
            </p:cNvSpPr>
            <p:nvPr/>
          </p:nvSpPr>
          <p:spPr bwMode="auto">
            <a:xfrm>
              <a:off x="480" y="479"/>
              <a:ext cx="367" cy="368"/>
            </a:xfrm>
            <a:prstGeom prst="roundRect">
              <a:avLst>
                <a:gd name="adj" fmla="val 32690"/>
              </a:avLst>
            </a:prstGeom>
            <a:solidFill>
              <a:srgbClr val="C0EDFE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4758" name="Group 182"/>
            <p:cNvGrpSpPr>
              <a:grpSpLocks/>
            </p:cNvGrpSpPr>
            <p:nvPr/>
          </p:nvGrpSpPr>
          <p:grpSpPr bwMode="auto">
            <a:xfrm>
              <a:off x="536" y="536"/>
              <a:ext cx="255" cy="254"/>
              <a:chOff x="0" y="0"/>
              <a:chExt cx="254" cy="254"/>
            </a:xfrm>
          </p:grpSpPr>
          <p:sp>
            <p:nvSpPr>
              <p:cNvPr id="24759" name="Rectangle 183"/>
              <p:cNvSpPr>
                <a:spLocks/>
              </p:cNvSpPr>
              <p:nvPr/>
            </p:nvSpPr>
            <p:spPr bwMode="auto">
              <a:xfrm>
                <a:off x="0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60" name="Rectangle 184"/>
              <p:cNvSpPr>
                <a:spLocks/>
              </p:cNvSpPr>
              <p:nvPr/>
            </p:nvSpPr>
            <p:spPr bwMode="auto">
              <a:xfrm>
                <a:off x="0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61" name="Rectangle 185"/>
              <p:cNvSpPr>
                <a:spLocks/>
              </p:cNvSpPr>
              <p:nvPr/>
            </p:nvSpPr>
            <p:spPr bwMode="auto">
              <a:xfrm>
                <a:off x="141" y="0"/>
                <a:ext cx="113" cy="112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4762" name="Rectangle 186"/>
              <p:cNvSpPr>
                <a:spLocks/>
              </p:cNvSpPr>
              <p:nvPr/>
            </p:nvSpPr>
            <p:spPr bwMode="auto">
              <a:xfrm>
                <a:off x="141" y="141"/>
                <a:ext cx="113" cy="113"/>
              </a:xfrm>
              <a:prstGeom prst="rect">
                <a:avLst/>
              </a:prstGeom>
              <a:solidFill>
                <a:srgbClr val="FCBD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4763" name="Rectangle 187"/>
            <p:cNvSpPr>
              <a:spLocks/>
            </p:cNvSpPr>
            <p:nvPr/>
          </p:nvSpPr>
          <p:spPr bwMode="auto">
            <a:xfrm>
              <a:off x="0" y="0"/>
              <a:ext cx="904" cy="903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64" name="Oval 188"/>
            <p:cNvSpPr>
              <a:spLocks/>
            </p:cNvSpPr>
            <p:nvPr/>
          </p:nvSpPr>
          <p:spPr bwMode="auto">
            <a:xfrm>
              <a:off x="226" y="1609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65" name="Rectangle 189"/>
            <p:cNvSpPr>
              <a:spLocks/>
            </p:cNvSpPr>
            <p:nvPr/>
          </p:nvSpPr>
          <p:spPr bwMode="auto">
            <a:xfrm>
              <a:off x="226" y="1343"/>
              <a:ext cx="452" cy="317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>
                      <a:alpha val="70000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66" name="Oval 190"/>
            <p:cNvSpPr>
              <a:spLocks/>
            </p:cNvSpPr>
            <p:nvPr/>
          </p:nvSpPr>
          <p:spPr bwMode="auto">
            <a:xfrm>
              <a:off x="226" y="1270"/>
              <a:ext cx="452" cy="119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67" name="Line 191"/>
            <p:cNvSpPr>
              <a:spLocks noChangeShapeType="1"/>
            </p:cNvSpPr>
            <p:nvPr/>
          </p:nvSpPr>
          <p:spPr bwMode="auto">
            <a:xfrm flipH="1">
              <a:off x="226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68" name="Line 192"/>
            <p:cNvSpPr>
              <a:spLocks noChangeShapeType="1"/>
            </p:cNvSpPr>
            <p:nvPr/>
          </p:nvSpPr>
          <p:spPr bwMode="auto">
            <a:xfrm>
              <a:off x="678" y="1338"/>
              <a:ext cx="0" cy="339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4769" name="Line 193"/>
            <p:cNvSpPr>
              <a:spLocks noChangeShapeType="1"/>
            </p:cNvSpPr>
            <p:nvPr/>
          </p:nvSpPr>
          <p:spPr bwMode="auto">
            <a:xfrm>
              <a:off x="452" y="971"/>
              <a:ext cx="0" cy="35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4770" name="Rectangle 194"/>
          <p:cNvSpPr>
            <a:spLocks/>
          </p:cNvSpPr>
          <p:nvPr/>
        </p:nvSpPr>
        <p:spPr bwMode="auto">
          <a:xfrm>
            <a:off x="1225599" y="1410891"/>
            <a:ext cx="6697266" cy="116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(1)  Downpour: Asynchronous Distributed SGD</a:t>
            </a:r>
          </a:p>
          <a:p>
            <a:pPr algn="l">
              <a:spcBef>
                <a:spcPct val="0"/>
              </a:spcBef>
            </a:pPr>
            <a:endParaRPr lang="en-US" sz="250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(2)  Sandblaster: Distributed L-BFGS</a:t>
            </a:r>
          </a:p>
        </p:txBody>
      </p:sp>
    </p:spTree>
    <p:extLst>
      <p:ext uri="{BB962C8B-B14F-4D97-AF65-F5344CB8AC3E}">
        <p14:creationId xmlns:p14="http://schemas.microsoft.com/office/powerpoint/2010/main" val="37799142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70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1" name="Group 1"/>
          <p:cNvGrpSpPr>
            <a:grpSpLocks/>
          </p:cNvGrpSpPr>
          <p:nvPr/>
        </p:nvGrpSpPr>
        <p:grpSpPr bwMode="auto">
          <a:xfrm>
            <a:off x="2580680" y="2348508"/>
            <a:ext cx="937617" cy="1035844"/>
            <a:chOff x="0" y="0"/>
            <a:chExt cx="840" cy="928"/>
          </a:xfrm>
        </p:grpSpPr>
        <p:sp>
          <p:nvSpPr>
            <p:cNvPr id="25602" name="Line 2"/>
            <p:cNvSpPr>
              <a:spLocks noChangeShapeType="1"/>
            </p:cNvSpPr>
            <p:nvPr/>
          </p:nvSpPr>
          <p:spPr bwMode="auto">
            <a:xfrm flipH="1">
              <a:off x="0" y="0"/>
              <a:ext cx="400" cy="92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03" name="Rectangle 3"/>
            <p:cNvSpPr>
              <a:spLocks/>
            </p:cNvSpPr>
            <p:nvPr/>
          </p:nvSpPr>
          <p:spPr bwMode="auto">
            <a:xfrm>
              <a:off x="176" y="252"/>
              <a:ext cx="664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ct val="0"/>
                </a:spcBef>
              </a:pPr>
              <a:r>
                <a:rPr lang="en-US" sz="2500" i="1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p</a:t>
              </a:r>
            </a:p>
          </p:txBody>
        </p:sp>
      </p:grp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1741289" y="3446860"/>
            <a:ext cx="1428750" cy="2536031"/>
            <a:chOff x="0" y="0"/>
            <a:chExt cx="1280" cy="2272"/>
          </a:xfrm>
        </p:grpSpPr>
        <p:grpSp>
          <p:nvGrpSpPr>
            <p:cNvPr id="25605" name="Group 5"/>
            <p:cNvGrpSpPr>
              <a:grpSpLocks/>
            </p:cNvGrpSpPr>
            <p:nvPr/>
          </p:nvGrpSpPr>
          <p:grpSpPr bwMode="auto">
            <a:xfrm>
              <a:off x="80" y="80"/>
              <a:ext cx="520" cy="520"/>
              <a:chOff x="0" y="0"/>
              <a:chExt cx="520" cy="520"/>
            </a:xfrm>
          </p:grpSpPr>
          <p:sp>
            <p:nvSpPr>
              <p:cNvPr id="25606" name="AutoShape 6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5607" name="Group 7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5608" name="Rectangle 8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09" name="Rectangle 9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10" name="Rectangle 10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11" name="Rectangle 11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5612" name="Group 12"/>
            <p:cNvGrpSpPr>
              <a:grpSpLocks/>
            </p:cNvGrpSpPr>
            <p:nvPr/>
          </p:nvGrpSpPr>
          <p:grpSpPr bwMode="auto">
            <a:xfrm>
              <a:off x="680" y="80"/>
              <a:ext cx="520" cy="520"/>
              <a:chOff x="0" y="0"/>
              <a:chExt cx="520" cy="520"/>
            </a:xfrm>
          </p:grpSpPr>
          <p:sp>
            <p:nvSpPr>
              <p:cNvPr id="25613" name="AutoShape 13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5614" name="Group 14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5615" name="Rectangle 15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16" name="Rectangle 16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17" name="Rectangle 17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18" name="Rectangle 18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5619" name="Group 19"/>
            <p:cNvGrpSpPr>
              <a:grpSpLocks/>
            </p:cNvGrpSpPr>
            <p:nvPr/>
          </p:nvGrpSpPr>
          <p:grpSpPr bwMode="auto">
            <a:xfrm>
              <a:off x="80" y="680"/>
              <a:ext cx="520" cy="520"/>
              <a:chOff x="0" y="0"/>
              <a:chExt cx="520" cy="520"/>
            </a:xfrm>
          </p:grpSpPr>
          <p:sp>
            <p:nvSpPr>
              <p:cNvPr id="25620" name="AutoShape 20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5621" name="Group 21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5622" name="Rectangle 22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23" name="Rectangle 23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24" name="Rectangle 24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25" name="Rectangle 25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5626" name="Group 26"/>
            <p:cNvGrpSpPr>
              <a:grpSpLocks/>
            </p:cNvGrpSpPr>
            <p:nvPr/>
          </p:nvGrpSpPr>
          <p:grpSpPr bwMode="auto">
            <a:xfrm>
              <a:off x="680" y="680"/>
              <a:ext cx="520" cy="520"/>
              <a:chOff x="0" y="0"/>
              <a:chExt cx="520" cy="520"/>
            </a:xfrm>
          </p:grpSpPr>
          <p:sp>
            <p:nvSpPr>
              <p:cNvPr id="25627" name="AutoShape 27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5628" name="Group 28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5629" name="Rectangle 29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30" name="Rectangle 30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31" name="Rectangle 31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32" name="Rectangle 32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sp>
          <p:nvSpPr>
            <p:cNvPr id="25633" name="Rectangle 33"/>
            <p:cNvSpPr>
              <a:spLocks/>
            </p:cNvSpPr>
            <p:nvPr/>
          </p:nvSpPr>
          <p:spPr bwMode="auto">
            <a:xfrm>
              <a:off x="0" y="0"/>
              <a:ext cx="1280" cy="1280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5634" name="Group 34"/>
            <p:cNvGrpSpPr>
              <a:grpSpLocks/>
            </p:cNvGrpSpPr>
            <p:nvPr/>
          </p:nvGrpSpPr>
          <p:grpSpPr bwMode="auto">
            <a:xfrm>
              <a:off x="319" y="1376"/>
              <a:ext cx="641" cy="896"/>
              <a:chOff x="0" y="0"/>
              <a:chExt cx="640" cy="896"/>
            </a:xfrm>
          </p:grpSpPr>
          <p:grpSp>
            <p:nvGrpSpPr>
              <p:cNvPr id="25635" name="Group 35"/>
              <p:cNvGrpSpPr>
                <a:grpSpLocks/>
              </p:cNvGrpSpPr>
              <p:nvPr/>
            </p:nvGrpSpPr>
            <p:grpSpPr bwMode="auto">
              <a:xfrm>
                <a:off x="0" y="248"/>
                <a:ext cx="640" cy="648"/>
                <a:chOff x="0" y="0"/>
                <a:chExt cx="640" cy="648"/>
              </a:xfrm>
            </p:grpSpPr>
            <p:sp>
              <p:nvSpPr>
                <p:cNvPr id="25636" name="Oval 36"/>
                <p:cNvSpPr>
                  <a:spLocks/>
                </p:cNvSpPr>
                <p:nvPr/>
              </p:nvSpPr>
              <p:spPr bwMode="auto">
                <a:xfrm>
                  <a:off x="0" y="480"/>
                  <a:ext cx="640" cy="16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37" name="Rectangle 37"/>
                <p:cNvSpPr>
                  <a:spLocks/>
                </p:cNvSpPr>
                <p:nvPr/>
              </p:nvSpPr>
              <p:spPr bwMode="auto">
                <a:xfrm>
                  <a:off x="0" y="104"/>
                  <a:ext cx="640" cy="448"/>
                </a:xfrm>
                <a:prstGeom prst="rect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>
                          <a:alpha val="70000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38" name="Oval 38"/>
                <p:cNvSpPr>
                  <a:spLocks/>
                </p:cNvSpPr>
                <p:nvPr/>
              </p:nvSpPr>
              <p:spPr bwMode="auto">
                <a:xfrm>
                  <a:off x="0" y="0"/>
                  <a:ext cx="640" cy="16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39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0" y="96"/>
                  <a:ext cx="0" cy="48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5640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640" y="96"/>
                  <a:ext cx="0" cy="48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sp>
            <p:nvSpPr>
              <p:cNvPr id="25641" name="Line 41"/>
              <p:cNvSpPr>
                <a:spLocks noChangeShapeType="1"/>
              </p:cNvSpPr>
              <p:nvPr/>
            </p:nvSpPr>
            <p:spPr bwMode="auto">
              <a:xfrm flipH="1">
                <a:off x="320" y="0"/>
                <a:ext cx="0" cy="32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25642" name="Rectangle 42"/>
          <p:cNvSpPr>
            <a:spLocks/>
          </p:cNvSpPr>
          <p:nvPr/>
        </p:nvSpPr>
        <p:spPr bwMode="auto">
          <a:xfrm>
            <a:off x="131714" y="3728144"/>
            <a:ext cx="1446609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Model</a:t>
            </a:r>
          </a:p>
          <a:p>
            <a:pPr>
              <a:spcBef>
                <a:spcPct val="0"/>
              </a:spcBef>
            </a:pPr>
            <a:endParaRPr lang="en-US" sz="250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25643" name="Rectangle 43"/>
          <p:cNvSpPr>
            <a:spLocks/>
          </p:cNvSpPr>
          <p:nvPr/>
        </p:nvSpPr>
        <p:spPr bwMode="auto">
          <a:xfrm>
            <a:off x="823799" y="5222779"/>
            <a:ext cx="685285" cy="77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Data</a:t>
            </a:r>
          </a:p>
          <a:p>
            <a:pPr>
              <a:spcBef>
                <a:spcPct val="0"/>
              </a:spcBef>
            </a:pPr>
            <a:endParaRPr lang="en-US" sz="250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grpSp>
        <p:nvGrpSpPr>
          <p:cNvPr id="25644" name="Group 44"/>
          <p:cNvGrpSpPr>
            <a:grpSpLocks/>
          </p:cNvGrpSpPr>
          <p:nvPr/>
        </p:nvGrpSpPr>
        <p:grpSpPr bwMode="auto">
          <a:xfrm>
            <a:off x="1777008" y="2348508"/>
            <a:ext cx="982266" cy="1035844"/>
            <a:chOff x="0" y="0"/>
            <a:chExt cx="880" cy="928"/>
          </a:xfrm>
        </p:grpSpPr>
        <p:sp>
          <p:nvSpPr>
            <p:cNvPr id="25645" name="Line 45"/>
            <p:cNvSpPr>
              <a:spLocks noChangeShapeType="1"/>
            </p:cNvSpPr>
            <p:nvPr/>
          </p:nvSpPr>
          <p:spPr bwMode="auto">
            <a:xfrm flipH="1">
              <a:off x="480" y="0"/>
              <a:ext cx="400" cy="92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46" name="Rectangle 46"/>
            <p:cNvSpPr>
              <a:spLocks/>
            </p:cNvSpPr>
            <p:nvPr/>
          </p:nvSpPr>
          <p:spPr bwMode="auto">
            <a:xfrm>
              <a:off x="0" y="248"/>
              <a:ext cx="664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Lucida Grande" charset="0"/>
                  <a:sym typeface="Gill Sans" charset="0"/>
                </a:rPr>
                <a:t>∆</a:t>
              </a:r>
              <a:r>
                <a:rPr lang="en-US" sz="2500" i="1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p</a:t>
              </a:r>
            </a:p>
          </p:txBody>
        </p:sp>
      </p:grpSp>
      <p:grpSp>
        <p:nvGrpSpPr>
          <p:cNvPr id="25647" name="Group 47"/>
          <p:cNvGrpSpPr>
            <a:grpSpLocks/>
          </p:cNvGrpSpPr>
          <p:nvPr/>
        </p:nvGrpSpPr>
        <p:grpSpPr bwMode="auto">
          <a:xfrm>
            <a:off x="2580680" y="2348508"/>
            <a:ext cx="937617" cy="1035844"/>
            <a:chOff x="0" y="0"/>
            <a:chExt cx="840" cy="928"/>
          </a:xfrm>
        </p:grpSpPr>
        <p:sp>
          <p:nvSpPr>
            <p:cNvPr id="25648" name="Line 48"/>
            <p:cNvSpPr>
              <a:spLocks noChangeShapeType="1"/>
            </p:cNvSpPr>
            <p:nvPr/>
          </p:nvSpPr>
          <p:spPr bwMode="auto">
            <a:xfrm flipH="1">
              <a:off x="0" y="0"/>
              <a:ext cx="400" cy="928"/>
            </a:xfrm>
            <a:prstGeom prst="line">
              <a:avLst/>
            </a:prstGeom>
            <a:noFill/>
            <a:ln w="38100" cap="flat">
              <a:solidFill>
                <a:srgbClr val="002D99"/>
              </a:solidFill>
              <a:prstDash val="solid"/>
              <a:miter lim="800000"/>
              <a:headEnd type="none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49" name="Rectangle 49"/>
            <p:cNvSpPr>
              <a:spLocks/>
            </p:cNvSpPr>
            <p:nvPr/>
          </p:nvSpPr>
          <p:spPr bwMode="auto">
            <a:xfrm>
              <a:off x="176" y="248"/>
              <a:ext cx="664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ct val="0"/>
                </a:spcBef>
              </a:pPr>
              <a:r>
                <a:rPr lang="en-US" sz="2500" i="1">
                  <a:solidFill>
                    <a:srgbClr val="001F67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p</a:t>
              </a:r>
              <a:r>
                <a:rPr lang="ja-JP" altLang="en-US" sz="2500">
                  <a:solidFill>
                    <a:srgbClr val="001F67"/>
                  </a:solidFill>
                  <a:latin typeface="Arial"/>
                  <a:ea typeface="ＭＳ Ｐゴシック" charset="0"/>
                  <a:cs typeface="Gill Sans" charset="0"/>
                  <a:sym typeface="Gill Sans" charset="0"/>
                </a:rPr>
                <a:t>’</a:t>
              </a:r>
              <a:endParaRPr lang="en-US" sz="2500">
                <a:solidFill>
                  <a:srgbClr val="001F67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endParaRPr>
            </a:p>
          </p:txBody>
        </p:sp>
      </p:grpSp>
      <p:sp>
        <p:nvSpPr>
          <p:cNvPr id="25650" name="Rectangle 50"/>
          <p:cNvSpPr>
            <a:spLocks/>
          </p:cNvSpPr>
          <p:nvPr/>
        </p:nvSpPr>
        <p:spPr bwMode="auto">
          <a:xfrm>
            <a:off x="4670227" y="977801"/>
            <a:ext cx="2044898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2500" i="1">
                <a:solidFill>
                  <a:srgbClr val="001F67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  <a:r>
              <a:rPr lang="ja-JP" altLang="en-US" sz="2500">
                <a:solidFill>
                  <a:srgbClr val="001F67"/>
                </a:solidFill>
                <a:latin typeface="Arial"/>
                <a:ea typeface="ＭＳ Ｐゴシック" charset="0"/>
                <a:cs typeface="Gill Sans" charset="0"/>
                <a:sym typeface="Gill Sans" charset="0"/>
              </a:rPr>
              <a:t>’</a:t>
            </a: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 = </a:t>
            </a:r>
            <a:r>
              <a:rPr lang="en-US" sz="2500" i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Lucida Grande" charset="0"/>
                <a:sym typeface="Gill Sans" charset="0"/>
              </a:rPr>
              <a:t> + ∆</a:t>
            </a:r>
            <a:r>
              <a:rPr lang="en-US" sz="2500" i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</a:p>
        </p:txBody>
      </p:sp>
      <p:sp>
        <p:nvSpPr>
          <p:cNvPr id="25651" name="Rectangle 51"/>
          <p:cNvSpPr>
            <a:spLocks/>
          </p:cNvSpPr>
          <p:nvPr/>
        </p:nvSpPr>
        <p:spPr bwMode="auto">
          <a:xfrm>
            <a:off x="64741" y="214313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3000" u="sng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Asynchronous Distributed Stochastic Gradient Descent</a:t>
            </a:r>
          </a:p>
        </p:txBody>
      </p:sp>
      <p:grpSp>
        <p:nvGrpSpPr>
          <p:cNvPr id="25652" name="Group 52"/>
          <p:cNvGrpSpPr>
            <a:grpSpLocks/>
          </p:cNvGrpSpPr>
          <p:nvPr/>
        </p:nvGrpSpPr>
        <p:grpSpPr bwMode="auto">
          <a:xfrm>
            <a:off x="2178844" y="1518048"/>
            <a:ext cx="4777383" cy="759023"/>
            <a:chOff x="0" y="0"/>
            <a:chExt cx="4280" cy="680"/>
          </a:xfrm>
        </p:grpSpPr>
        <p:sp>
          <p:nvSpPr>
            <p:cNvPr id="25653" name="AutoShape 53"/>
            <p:cNvSpPr>
              <a:spLocks/>
            </p:cNvSpPr>
            <p:nvPr/>
          </p:nvSpPr>
          <p:spPr bwMode="auto">
            <a:xfrm>
              <a:off x="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54" name="Rectangle 54"/>
            <p:cNvSpPr>
              <a:spLocks/>
            </p:cNvSpPr>
            <p:nvPr/>
          </p:nvSpPr>
          <p:spPr bwMode="auto">
            <a:xfrm>
              <a:off x="0" y="0"/>
              <a:ext cx="4280" cy="680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55" name="AutoShape 55"/>
            <p:cNvSpPr>
              <a:spLocks/>
            </p:cNvSpPr>
            <p:nvPr/>
          </p:nvSpPr>
          <p:spPr bwMode="auto">
            <a:xfrm>
              <a:off x="6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56" name="AutoShape 56"/>
            <p:cNvSpPr>
              <a:spLocks/>
            </p:cNvSpPr>
            <p:nvPr/>
          </p:nvSpPr>
          <p:spPr bwMode="auto">
            <a:xfrm>
              <a:off x="12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57" name="AutoShape 57"/>
            <p:cNvSpPr>
              <a:spLocks/>
            </p:cNvSpPr>
            <p:nvPr/>
          </p:nvSpPr>
          <p:spPr bwMode="auto">
            <a:xfrm>
              <a:off x="18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58" name="AutoShape 58"/>
            <p:cNvSpPr>
              <a:spLocks/>
            </p:cNvSpPr>
            <p:nvPr/>
          </p:nvSpPr>
          <p:spPr bwMode="auto">
            <a:xfrm>
              <a:off x="24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59" name="AutoShape 59"/>
            <p:cNvSpPr>
              <a:spLocks/>
            </p:cNvSpPr>
            <p:nvPr/>
          </p:nvSpPr>
          <p:spPr bwMode="auto">
            <a:xfrm>
              <a:off x="30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60" name="AutoShape 60"/>
            <p:cNvSpPr>
              <a:spLocks/>
            </p:cNvSpPr>
            <p:nvPr/>
          </p:nvSpPr>
          <p:spPr bwMode="auto">
            <a:xfrm>
              <a:off x="36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5661" name="Rectangle 61"/>
          <p:cNvSpPr>
            <a:spLocks/>
          </p:cNvSpPr>
          <p:nvPr/>
        </p:nvSpPr>
        <p:spPr bwMode="auto">
          <a:xfrm>
            <a:off x="2190006" y="1086647"/>
            <a:ext cx="2560797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Parameter Server</a:t>
            </a:r>
          </a:p>
        </p:txBody>
      </p:sp>
      <p:grpSp>
        <p:nvGrpSpPr>
          <p:cNvPr id="25662" name="Group 62"/>
          <p:cNvGrpSpPr>
            <a:grpSpLocks/>
          </p:cNvGrpSpPr>
          <p:nvPr/>
        </p:nvGrpSpPr>
        <p:grpSpPr bwMode="auto">
          <a:xfrm>
            <a:off x="1777008" y="2348508"/>
            <a:ext cx="982266" cy="1035844"/>
            <a:chOff x="0" y="0"/>
            <a:chExt cx="880" cy="928"/>
          </a:xfrm>
        </p:grpSpPr>
        <p:sp>
          <p:nvSpPr>
            <p:cNvPr id="25663" name="Line 63"/>
            <p:cNvSpPr>
              <a:spLocks noChangeShapeType="1"/>
            </p:cNvSpPr>
            <p:nvPr/>
          </p:nvSpPr>
          <p:spPr bwMode="auto">
            <a:xfrm flipH="1">
              <a:off x="480" y="0"/>
              <a:ext cx="400" cy="92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5664" name="Rectangle 64"/>
            <p:cNvSpPr>
              <a:spLocks/>
            </p:cNvSpPr>
            <p:nvPr/>
          </p:nvSpPr>
          <p:spPr bwMode="auto">
            <a:xfrm>
              <a:off x="0" y="248"/>
              <a:ext cx="664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ct val="0"/>
                </a:spcBef>
              </a:pPr>
              <a:r>
                <a:rPr lang="en-US" sz="25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Lucida Grande" charset="0"/>
                  <a:sym typeface="Gill Sans" charset="0"/>
                </a:rPr>
                <a:t>∆</a:t>
              </a:r>
              <a:r>
                <a:rPr lang="en-US" sz="2500" i="1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p</a:t>
              </a:r>
              <a:r>
                <a:rPr lang="ja-JP" altLang="en-US" sz="2500" i="1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  <a:sym typeface="Gill Sans" charset="0"/>
                </a:rPr>
                <a:t>’</a:t>
              </a:r>
              <a:endParaRPr lang="en-US" sz="2500" i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endParaRPr>
            </a:p>
          </p:txBody>
        </p:sp>
      </p:grpSp>
      <p:sp>
        <p:nvSpPr>
          <p:cNvPr id="25665" name="Rectangle 65"/>
          <p:cNvSpPr>
            <a:spLocks/>
          </p:cNvSpPr>
          <p:nvPr/>
        </p:nvSpPr>
        <p:spPr bwMode="auto">
          <a:xfrm>
            <a:off x="4670227" y="982266"/>
            <a:ext cx="3012578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2500" i="1" dirty="0">
                <a:solidFill>
                  <a:srgbClr val="001F67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  <a:r>
              <a:rPr lang="ja-JP" altLang="en-US" sz="2500" dirty="0">
                <a:solidFill>
                  <a:srgbClr val="001F67"/>
                </a:solidFill>
                <a:latin typeface="Arial"/>
                <a:ea typeface="ＭＳ Ｐゴシック" charset="0"/>
                <a:cs typeface="Gill Sans" charset="0"/>
                <a:sym typeface="Gill Sans" charset="0"/>
              </a:rPr>
              <a:t>’’</a:t>
            </a:r>
            <a:r>
              <a:rPr lang="en-US" sz="25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 = </a:t>
            </a:r>
            <a:r>
              <a:rPr lang="en-US" sz="2500" i="1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  <a:r>
              <a:rPr lang="ja-JP" altLang="en-US" sz="2500" i="1" dirty="0">
                <a:solidFill>
                  <a:srgbClr val="000000"/>
                </a:solidFill>
                <a:latin typeface="Arial"/>
                <a:ea typeface="ＭＳ Ｐゴシック" charset="0"/>
                <a:cs typeface="Gill Sans" charset="0"/>
                <a:sym typeface="Gill Sans" charset="0"/>
              </a:rPr>
              <a:t>’</a:t>
            </a:r>
            <a:r>
              <a:rPr lang="en-US" sz="25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Lucida Grande" charset="0"/>
                <a:sym typeface="Gill Sans" charset="0"/>
              </a:rPr>
              <a:t> + ∆</a:t>
            </a:r>
            <a:r>
              <a:rPr lang="en-US" sz="2500" i="1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  <a:r>
              <a:rPr lang="ja-JP" altLang="en-US" sz="2500" i="1" dirty="0">
                <a:solidFill>
                  <a:srgbClr val="000000"/>
                </a:solidFill>
                <a:latin typeface="Arial"/>
                <a:ea typeface="ＭＳ Ｐゴシック" charset="0"/>
                <a:cs typeface="Gill Sans" charset="0"/>
                <a:sym typeface="Gill Sans" charset="0"/>
              </a:rPr>
              <a:t>’</a:t>
            </a:r>
            <a:endParaRPr lang="en-US" sz="2500" i="1" dirty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3068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50" grpId="0" autoUpdateAnimBg="0"/>
      <p:bldP spid="25650" grpId="1" autoUpdateAnimBg="0"/>
      <p:bldP spid="25665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5" name="Group 1"/>
          <p:cNvGrpSpPr>
            <a:grpSpLocks/>
          </p:cNvGrpSpPr>
          <p:nvPr/>
        </p:nvGrpSpPr>
        <p:grpSpPr bwMode="auto">
          <a:xfrm>
            <a:off x="1741289" y="3446860"/>
            <a:ext cx="1428750" cy="2536031"/>
            <a:chOff x="0" y="0"/>
            <a:chExt cx="1280" cy="2272"/>
          </a:xfrm>
        </p:grpSpPr>
        <p:grpSp>
          <p:nvGrpSpPr>
            <p:cNvPr id="26626" name="Group 2"/>
            <p:cNvGrpSpPr>
              <a:grpSpLocks/>
            </p:cNvGrpSpPr>
            <p:nvPr/>
          </p:nvGrpSpPr>
          <p:grpSpPr bwMode="auto">
            <a:xfrm>
              <a:off x="80" y="80"/>
              <a:ext cx="520" cy="520"/>
              <a:chOff x="0" y="0"/>
              <a:chExt cx="520" cy="520"/>
            </a:xfrm>
          </p:grpSpPr>
          <p:sp>
            <p:nvSpPr>
              <p:cNvPr id="26627" name="AutoShape 3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628" name="Group 4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629" name="Rectangle 5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30" name="Rectangle 6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31" name="Rectangle 7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32" name="Rectangle 8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633" name="Group 9"/>
            <p:cNvGrpSpPr>
              <a:grpSpLocks/>
            </p:cNvGrpSpPr>
            <p:nvPr/>
          </p:nvGrpSpPr>
          <p:grpSpPr bwMode="auto">
            <a:xfrm>
              <a:off x="680" y="80"/>
              <a:ext cx="520" cy="520"/>
              <a:chOff x="0" y="0"/>
              <a:chExt cx="520" cy="520"/>
            </a:xfrm>
          </p:grpSpPr>
          <p:sp>
            <p:nvSpPr>
              <p:cNvPr id="26634" name="AutoShape 10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635" name="Group 11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636" name="Rectangle 12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37" name="Rectangle 13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38" name="Rectangle 14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39" name="Rectangle 15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640" name="Group 16"/>
            <p:cNvGrpSpPr>
              <a:grpSpLocks/>
            </p:cNvGrpSpPr>
            <p:nvPr/>
          </p:nvGrpSpPr>
          <p:grpSpPr bwMode="auto">
            <a:xfrm>
              <a:off x="80" y="680"/>
              <a:ext cx="520" cy="520"/>
              <a:chOff x="0" y="0"/>
              <a:chExt cx="520" cy="520"/>
            </a:xfrm>
          </p:grpSpPr>
          <p:sp>
            <p:nvSpPr>
              <p:cNvPr id="26641" name="AutoShape 17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642" name="Group 18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643" name="Rectangle 19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44" name="Rectangle 20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45" name="Rectangle 21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46" name="Rectangle 22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647" name="Group 23"/>
            <p:cNvGrpSpPr>
              <a:grpSpLocks/>
            </p:cNvGrpSpPr>
            <p:nvPr/>
          </p:nvGrpSpPr>
          <p:grpSpPr bwMode="auto">
            <a:xfrm>
              <a:off x="680" y="680"/>
              <a:ext cx="520" cy="520"/>
              <a:chOff x="0" y="0"/>
              <a:chExt cx="520" cy="520"/>
            </a:xfrm>
          </p:grpSpPr>
          <p:sp>
            <p:nvSpPr>
              <p:cNvPr id="26648" name="AutoShape 24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649" name="Group 25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650" name="Rectangle 26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51" name="Rectangle 27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52" name="Rectangle 28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53" name="Rectangle 29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sp>
          <p:nvSpPr>
            <p:cNvPr id="26654" name="Rectangle 30"/>
            <p:cNvSpPr>
              <a:spLocks/>
            </p:cNvSpPr>
            <p:nvPr/>
          </p:nvSpPr>
          <p:spPr bwMode="auto">
            <a:xfrm>
              <a:off x="0" y="0"/>
              <a:ext cx="1280" cy="1280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6655" name="Group 31"/>
            <p:cNvGrpSpPr>
              <a:grpSpLocks/>
            </p:cNvGrpSpPr>
            <p:nvPr/>
          </p:nvGrpSpPr>
          <p:grpSpPr bwMode="auto">
            <a:xfrm>
              <a:off x="319" y="1376"/>
              <a:ext cx="641" cy="896"/>
              <a:chOff x="0" y="0"/>
              <a:chExt cx="640" cy="896"/>
            </a:xfrm>
          </p:grpSpPr>
          <p:grpSp>
            <p:nvGrpSpPr>
              <p:cNvPr id="26656" name="Group 32"/>
              <p:cNvGrpSpPr>
                <a:grpSpLocks/>
              </p:cNvGrpSpPr>
              <p:nvPr/>
            </p:nvGrpSpPr>
            <p:grpSpPr bwMode="auto">
              <a:xfrm>
                <a:off x="0" y="248"/>
                <a:ext cx="640" cy="648"/>
                <a:chOff x="0" y="0"/>
                <a:chExt cx="640" cy="648"/>
              </a:xfrm>
            </p:grpSpPr>
            <p:sp>
              <p:nvSpPr>
                <p:cNvPr id="26657" name="Oval 33"/>
                <p:cNvSpPr>
                  <a:spLocks/>
                </p:cNvSpPr>
                <p:nvPr/>
              </p:nvSpPr>
              <p:spPr bwMode="auto">
                <a:xfrm>
                  <a:off x="0" y="480"/>
                  <a:ext cx="640" cy="16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58" name="Rectangle 34"/>
                <p:cNvSpPr>
                  <a:spLocks/>
                </p:cNvSpPr>
                <p:nvPr/>
              </p:nvSpPr>
              <p:spPr bwMode="auto">
                <a:xfrm>
                  <a:off x="0" y="104"/>
                  <a:ext cx="640" cy="448"/>
                </a:xfrm>
                <a:prstGeom prst="rect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>
                          <a:alpha val="70000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59" name="Oval 35"/>
                <p:cNvSpPr>
                  <a:spLocks/>
                </p:cNvSpPr>
                <p:nvPr/>
              </p:nvSpPr>
              <p:spPr bwMode="auto">
                <a:xfrm>
                  <a:off x="0" y="0"/>
                  <a:ext cx="640" cy="16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60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0" y="96"/>
                  <a:ext cx="0" cy="48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61" name="Line 37"/>
                <p:cNvSpPr>
                  <a:spLocks noChangeShapeType="1"/>
                </p:cNvSpPr>
                <p:nvPr/>
              </p:nvSpPr>
              <p:spPr bwMode="auto">
                <a:xfrm flipH="1">
                  <a:off x="640" y="96"/>
                  <a:ext cx="0" cy="48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sp>
            <p:nvSpPr>
              <p:cNvPr id="26662" name="Line 38"/>
              <p:cNvSpPr>
                <a:spLocks noChangeShapeType="1"/>
              </p:cNvSpPr>
              <p:nvPr/>
            </p:nvSpPr>
            <p:spPr bwMode="auto">
              <a:xfrm flipH="1">
                <a:off x="320" y="0"/>
                <a:ext cx="0" cy="32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6663" name="Group 39"/>
          <p:cNvGrpSpPr>
            <a:grpSpLocks/>
          </p:cNvGrpSpPr>
          <p:nvPr/>
        </p:nvGrpSpPr>
        <p:grpSpPr bwMode="auto">
          <a:xfrm>
            <a:off x="3857625" y="3446860"/>
            <a:ext cx="1428750" cy="2536031"/>
            <a:chOff x="0" y="0"/>
            <a:chExt cx="1280" cy="2272"/>
          </a:xfrm>
        </p:grpSpPr>
        <p:grpSp>
          <p:nvGrpSpPr>
            <p:cNvPr id="26664" name="Group 40"/>
            <p:cNvGrpSpPr>
              <a:grpSpLocks/>
            </p:cNvGrpSpPr>
            <p:nvPr/>
          </p:nvGrpSpPr>
          <p:grpSpPr bwMode="auto">
            <a:xfrm>
              <a:off x="80" y="80"/>
              <a:ext cx="520" cy="520"/>
              <a:chOff x="0" y="0"/>
              <a:chExt cx="520" cy="520"/>
            </a:xfrm>
          </p:grpSpPr>
          <p:sp>
            <p:nvSpPr>
              <p:cNvPr id="26665" name="AutoShape 41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666" name="Group 42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667" name="Rectangle 43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68" name="Rectangle 44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69" name="Rectangle 45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70" name="Rectangle 46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671" name="Group 47"/>
            <p:cNvGrpSpPr>
              <a:grpSpLocks/>
            </p:cNvGrpSpPr>
            <p:nvPr/>
          </p:nvGrpSpPr>
          <p:grpSpPr bwMode="auto">
            <a:xfrm>
              <a:off x="680" y="80"/>
              <a:ext cx="520" cy="520"/>
              <a:chOff x="0" y="0"/>
              <a:chExt cx="520" cy="520"/>
            </a:xfrm>
          </p:grpSpPr>
          <p:sp>
            <p:nvSpPr>
              <p:cNvPr id="26672" name="AutoShape 48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673" name="Group 49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674" name="Rectangle 50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75" name="Rectangle 51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76" name="Rectangle 52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77" name="Rectangle 53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678" name="Group 54"/>
            <p:cNvGrpSpPr>
              <a:grpSpLocks/>
            </p:cNvGrpSpPr>
            <p:nvPr/>
          </p:nvGrpSpPr>
          <p:grpSpPr bwMode="auto">
            <a:xfrm>
              <a:off x="80" y="680"/>
              <a:ext cx="520" cy="520"/>
              <a:chOff x="0" y="0"/>
              <a:chExt cx="520" cy="520"/>
            </a:xfrm>
          </p:grpSpPr>
          <p:sp>
            <p:nvSpPr>
              <p:cNvPr id="26679" name="AutoShape 55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680" name="Group 56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681" name="Rectangle 57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82" name="Rectangle 58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83" name="Rectangle 59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84" name="Rectangle 60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685" name="Group 61"/>
            <p:cNvGrpSpPr>
              <a:grpSpLocks/>
            </p:cNvGrpSpPr>
            <p:nvPr/>
          </p:nvGrpSpPr>
          <p:grpSpPr bwMode="auto">
            <a:xfrm>
              <a:off x="680" y="680"/>
              <a:ext cx="520" cy="520"/>
              <a:chOff x="0" y="0"/>
              <a:chExt cx="520" cy="520"/>
            </a:xfrm>
          </p:grpSpPr>
          <p:sp>
            <p:nvSpPr>
              <p:cNvPr id="26686" name="AutoShape 62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687" name="Group 63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688" name="Rectangle 64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89" name="Rectangle 65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90" name="Rectangle 66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91" name="Rectangle 67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sp>
          <p:nvSpPr>
            <p:cNvPr id="26692" name="Rectangle 68"/>
            <p:cNvSpPr>
              <a:spLocks/>
            </p:cNvSpPr>
            <p:nvPr/>
          </p:nvSpPr>
          <p:spPr bwMode="auto">
            <a:xfrm>
              <a:off x="0" y="0"/>
              <a:ext cx="1280" cy="1280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6693" name="Group 69"/>
            <p:cNvGrpSpPr>
              <a:grpSpLocks/>
            </p:cNvGrpSpPr>
            <p:nvPr/>
          </p:nvGrpSpPr>
          <p:grpSpPr bwMode="auto">
            <a:xfrm>
              <a:off x="319" y="1376"/>
              <a:ext cx="641" cy="896"/>
              <a:chOff x="0" y="0"/>
              <a:chExt cx="640" cy="896"/>
            </a:xfrm>
          </p:grpSpPr>
          <p:grpSp>
            <p:nvGrpSpPr>
              <p:cNvPr id="26694" name="Group 70"/>
              <p:cNvGrpSpPr>
                <a:grpSpLocks/>
              </p:cNvGrpSpPr>
              <p:nvPr/>
            </p:nvGrpSpPr>
            <p:grpSpPr bwMode="auto">
              <a:xfrm>
                <a:off x="0" y="248"/>
                <a:ext cx="640" cy="648"/>
                <a:chOff x="0" y="0"/>
                <a:chExt cx="640" cy="648"/>
              </a:xfrm>
            </p:grpSpPr>
            <p:sp>
              <p:nvSpPr>
                <p:cNvPr id="26695" name="Oval 71"/>
                <p:cNvSpPr>
                  <a:spLocks/>
                </p:cNvSpPr>
                <p:nvPr/>
              </p:nvSpPr>
              <p:spPr bwMode="auto">
                <a:xfrm>
                  <a:off x="0" y="480"/>
                  <a:ext cx="640" cy="16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96" name="Rectangle 72"/>
                <p:cNvSpPr>
                  <a:spLocks/>
                </p:cNvSpPr>
                <p:nvPr/>
              </p:nvSpPr>
              <p:spPr bwMode="auto">
                <a:xfrm>
                  <a:off x="0" y="104"/>
                  <a:ext cx="640" cy="448"/>
                </a:xfrm>
                <a:prstGeom prst="rect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>
                          <a:alpha val="70000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97" name="Oval 73"/>
                <p:cNvSpPr>
                  <a:spLocks/>
                </p:cNvSpPr>
                <p:nvPr/>
              </p:nvSpPr>
              <p:spPr bwMode="auto">
                <a:xfrm>
                  <a:off x="0" y="0"/>
                  <a:ext cx="640" cy="16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98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0" y="96"/>
                  <a:ext cx="0" cy="48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699" name="Line 75"/>
                <p:cNvSpPr>
                  <a:spLocks noChangeShapeType="1"/>
                </p:cNvSpPr>
                <p:nvPr/>
              </p:nvSpPr>
              <p:spPr bwMode="auto">
                <a:xfrm flipH="1">
                  <a:off x="640" y="96"/>
                  <a:ext cx="0" cy="48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sp>
            <p:nvSpPr>
              <p:cNvPr id="26700" name="Line 76"/>
              <p:cNvSpPr>
                <a:spLocks noChangeShapeType="1"/>
              </p:cNvSpPr>
              <p:nvPr/>
            </p:nvSpPr>
            <p:spPr bwMode="auto">
              <a:xfrm flipH="1">
                <a:off x="320" y="0"/>
                <a:ext cx="0" cy="32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6701" name="Group 77"/>
          <p:cNvGrpSpPr>
            <a:grpSpLocks/>
          </p:cNvGrpSpPr>
          <p:nvPr/>
        </p:nvGrpSpPr>
        <p:grpSpPr bwMode="auto">
          <a:xfrm>
            <a:off x="5973961" y="3446860"/>
            <a:ext cx="1428750" cy="2536031"/>
            <a:chOff x="0" y="0"/>
            <a:chExt cx="1280" cy="2272"/>
          </a:xfrm>
        </p:grpSpPr>
        <p:grpSp>
          <p:nvGrpSpPr>
            <p:cNvPr id="26702" name="Group 78"/>
            <p:cNvGrpSpPr>
              <a:grpSpLocks/>
            </p:cNvGrpSpPr>
            <p:nvPr/>
          </p:nvGrpSpPr>
          <p:grpSpPr bwMode="auto">
            <a:xfrm>
              <a:off x="80" y="80"/>
              <a:ext cx="520" cy="520"/>
              <a:chOff x="0" y="0"/>
              <a:chExt cx="520" cy="520"/>
            </a:xfrm>
          </p:grpSpPr>
          <p:sp>
            <p:nvSpPr>
              <p:cNvPr id="26703" name="AutoShape 79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704" name="Group 80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705" name="Rectangle 81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06" name="Rectangle 82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07" name="Rectangle 83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08" name="Rectangle 84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709" name="Group 85"/>
            <p:cNvGrpSpPr>
              <a:grpSpLocks/>
            </p:cNvGrpSpPr>
            <p:nvPr/>
          </p:nvGrpSpPr>
          <p:grpSpPr bwMode="auto">
            <a:xfrm>
              <a:off x="680" y="80"/>
              <a:ext cx="520" cy="520"/>
              <a:chOff x="0" y="0"/>
              <a:chExt cx="520" cy="520"/>
            </a:xfrm>
          </p:grpSpPr>
          <p:sp>
            <p:nvSpPr>
              <p:cNvPr id="26710" name="AutoShape 86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711" name="Group 87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712" name="Rectangle 88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13" name="Rectangle 89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14" name="Rectangle 90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15" name="Rectangle 91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716" name="Group 92"/>
            <p:cNvGrpSpPr>
              <a:grpSpLocks/>
            </p:cNvGrpSpPr>
            <p:nvPr/>
          </p:nvGrpSpPr>
          <p:grpSpPr bwMode="auto">
            <a:xfrm>
              <a:off x="80" y="680"/>
              <a:ext cx="520" cy="520"/>
              <a:chOff x="0" y="0"/>
              <a:chExt cx="520" cy="520"/>
            </a:xfrm>
          </p:grpSpPr>
          <p:sp>
            <p:nvSpPr>
              <p:cNvPr id="26717" name="AutoShape 93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718" name="Group 94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719" name="Rectangle 95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20" name="Rectangle 96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21" name="Rectangle 97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22" name="Rectangle 98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grpSp>
          <p:nvGrpSpPr>
            <p:cNvPr id="26723" name="Group 99"/>
            <p:cNvGrpSpPr>
              <a:grpSpLocks/>
            </p:cNvGrpSpPr>
            <p:nvPr/>
          </p:nvGrpSpPr>
          <p:grpSpPr bwMode="auto">
            <a:xfrm>
              <a:off x="680" y="680"/>
              <a:ext cx="520" cy="520"/>
              <a:chOff x="0" y="0"/>
              <a:chExt cx="520" cy="520"/>
            </a:xfrm>
          </p:grpSpPr>
          <p:sp>
            <p:nvSpPr>
              <p:cNvPr id="26724" name="AutoShape 100"/>
              <p:cNvSpPr>
                <a:spLocks/>
              </p:cNvSpPr>
              <p:nvPr/>
            </p:nvSpPr>
            <p:spPr bwMode="auto">
              <a:xfrm>
                <a:off x="0" y="0"/>
                <a:ext cx="520" cy="520"/>
              </a:xfrm>
              <a:prstGeom prst="roundRect">
                <a:avLst>
                  <a:gd name="adj" fmla="val 23074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grpSp>
            <p:nvGrpSpPr>
              <p:cNvPr id="26725" name="Group 101"/>
              <p:cNvGrpSpPr>
                <a:grpSpLocks/>
              </p:cNvGrpSpPr>
              <p:nvPr/>
            </p:nvGrpSpPr>
            <p:grpSpPr bwMode="auto">
              <a:xfrm>
                <a:off x="80" y="80"/>
                <a:ext cx="360" cy="360"/>
                <a:chOff x="0" y="0"/>
                <a:chExt cx="360" cy="360"/>
              </a:xfrm>
            </p:grpSpPr>
            <p:sp>
              <p:nvSpPr>
                <p:cNvPr id="26726" name="Rectangle 102"/>
                <p:cNvSpPr>
                  <a:spLocks/>
                </p:cNvSpPr>
                <p:nvPr/>
              </p:nvSpPr>
              <p:spPr bwMode="auto">
                <a:xfrm>
                  <a:off x="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27" name="Rectangle 103"/>
                <p:cNvSpPr>
                  <a:spLocks/>
                </p:cNvSpPr>
                <p:nvPr/>
              </p:nvSpPr>
              <p:spPr bwMode="auto">
                <a:xfrm>
                  <a:off x="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28" name="Rectangle 104"/>
                <p:cNvSpPr>
                  <a:spLocks/>
                </p:cNvSpPr>
                <p:nvPr/>
              </p:nvSpPr>
              <p:spPr bwMode="auto">
                <a:xfrm>
                  <a:off x="200" y="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29" name="Rectangle 105"/>
                <p:cNvSpPr>
                  <a:spLocks/>
                </p:cNvSpPr>
                <p:nvPr/>
              </p:nvSpPr>
              <p:spPr bwMode="auto">
                <a:xfrm>
                  <a:off x="200" y="200"/>
                  <a:ext cx="160" cy="160"/>
                </a:xfrm>
                <a:prstGeom prst="rect">
                  <a:avLst/>
                </a:prstGeom>
                <a:solidFill>
                  <a:srgbClr val="FCBD00"/>
                </a:solidFill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</p:grpSp>
        <p:sp>
          <p:nvSpPr>
            <p:cNvPr id="26730" name="Rectangle 106"/>
            <p:cNvSpPr>
              <a:spLocks/>
            </p:cNvSpPr>
            <p:nvPr/>
          </p:nvSpPr>
          <p:spPr bwMode="auto">
            <a:xfrm>
              <a:off x="0" y="0"/>
              <a:ext cx="1280" cy="1280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6731" name="Group 107"/>
            <p:cNvGrpSpPr>
              <a:grpSpLocks/>
            </p:cNvGrpSpPr>
            <p:nvPr/>
          </p:nvGrpSpPr>
          <p:grpSpPr bwMode="auto">
            <a:xfrm>
              <a:off x="319" y="1376"/>
              <a:ext cx="641" cy="896"/>
              <a:chOff x="0" y="0"/>
              <a:chExt cx="640" cy="896"/>
            </a:xfrm>
          </p:grpSpPr>
          <p:grpSp>
            <p:nvGrpSpPr>
              <p:cNvPr id="26732" name="Group 108"/>
              <p:cNvGrpSpPr>
                <a:grpSpLocks/>
              </p:cNvGrpSpPr>
              <p:nvPr/>
            </p:nvGrpSpPr>
            <p:grpSpPr bwMode="auto">
              <a:xfrm>
                <a:off x="0" y="248"/>
                <a:ext cx="640" cy="648"/>
                <a:chOff x="0" y="0"/>
                <a:chExt cx="640" cy="648"/>
              </a:xfrm>
            </p:grpSpPr>
            <p:sp>
              <p:nvSpPr>
                <p:cNvPr id="26733" name="Oval 109"/>
                <p:cNvSpPr>
                  <a:spLocks/>
                </p:cNvSpPr>
                <p:nvPr/>
              </p:nvSpPr>
              <p:spPr bwMode="auto">
                <a:xfrm>
                  <a:off x="0" y="480"/>
                  <a:ext cx="640" cy="16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34" name="Rectangle 110"/>
                <p:cNvSpPr>
                  <a:spLocks/>
                </p:cNvSpPr>
                <p:nvPr/>
              </p:nvSpPr>
              <p:spPr bwMode="auto">
                <a:xfrm>
                  <a:off x="0" y="104"/>
                  <a:ext cx="640" cy="448"/>
                </a:xfrm>
                <a:prstGeom prst="rect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>
                          <a:alpha val="70000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35" name="Oval 111"/>
                <p:cNvSpPr>
                  <a:spLocks/>
                </p:cNvSpPr>
                <p:nvPr/>
              </p:nvSpPr>
              <p:spPr bwMode="auto">
                <a:xfrm>
                  <a:off x="0" y="0"/>
                  <a:ext cx="640" cy="16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36" name="Line 112"/>
                <p:cNvSpPr>
                  <a:spLocks noChangeShapeType="1"/>
                </p:cNvSpPr>
                <p:nvPr/>
              </p:nvSpPr>
              <p:spPr bwMode="auto">
                <a:xfrm flipH="1">
                  <a:off x="0" y="96"/>
                  <a:ext cx="0" cy="48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6737" name="Line 113"/>
                <p:cNvSpPr>
                  <a:spLocks noChangeShapeType="1"/>
                </p:cNvSpPr>
                <p:nvPr/>
              </p:nvSpPr>
              <p:spPr bwMode="auto">
                <a:xfrm flipH="1">
                  <a:off x="640" y="96"/>
                  <a:ext cx="0" cy="48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sp>
            <p:nvSpPr>
              <p:cNvPr id="26738" name="Line 114"/>
              <p:cNvSpPr>
                <a:spLocks noChangeShapeType="1"/>
              </p:cNvSpPr>
              <p:nvPr/>
            </p:nvSpPr>
            <p:spPr bwMode="auto">
              <a:xfrm flipH="1">
                <a:off x="320" y="0"/>
                <a:ext cx="0" cy="32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6739" name="Group 115"/>
          <p:cNvGrpSpPr>
            <a:grpSpLocks/>
          </p:cNvGrpSpPr>
          <p:nvPr/>
        </p:nvGrpSpPr>
        <p:grpSpPr bwMode="auto">
          <a:xfrm>
            <a:off x="2178844" y="1518048"/>
            <a:ext cx="4777383" cy="759023"/>
            <a:chOff x="0" y="0"/>
            <a:chExt cx="4280" cy="680"/>
          </a:xfrm>
        </p:grpSpPr>
        <p:sp>
          <p:nvSpPr>
            <p:cNvPr id="26740" name="AutoShape 116"/>
            <p:cNvSpPr>
              <a:spLocks/>
            </p:cNvSpPr>
            <p:nvPr/>
          </p:nvSpPr>
          <p:spPr bwMode="auto">
            <a:xfrm>
              <a:off x="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6741" name="Rectangle 117"/>
            <p:cNvSpPr>
              <a:spLocks/>
            </p:cNvSpPr>
            <p:nvPr/>
          </p:nvSpPr>
          <p:spPr bwMode="auto">
            <a:xfrm>
              <a:off x="0" y="0"/>
              <a:ext cx="4280" cy="680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6742" name="AutoShape 118"/>
            <p:cNvSpPr>
              <a:spLocks/>
            </p:cNvSpPr>
            <p:nvPr/>
          </p:nvSpPr>
          <p:spPr bwMode="auto">
            <a:xfrm>
              <a:off x="6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6743" name="AutoShape 119"/>
            <p:cNvSpPr>
              <a:spLocks/>
            </p:cNvSpPr>
            <p:nvPr/>
          </p:nvSpPr>
          <p:spPr bwMode="auto">
            <a:xfrm>
              <a:off x="12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6744" name="AutoShape 120"/>
            <p:cNvSpPr>
              <a:spLocks/>
            </p:cNvSpPr>
            <p:nvPr/>
          </p:nvSpPr>
          <p:spPr bwMode="auto">
            <a:xfrm>
              <a:off x="18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6745" name="AutoShape 121"/>
            <p:cNvSpPr>
              <a:spLocks/>
            </p:cNvSpPr>
            <p:nvPr/>
          </p:nvSpPr>
          <p:spPr bwMode="auto">
            <a:xfrm>
              <a:off x="24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6746" name="AutoShape 122"/>
            <p:cNvSpPr>
              <a:spLocks/>
            </p:cNvSpPr>
            <p:nvPr/>
          </p:nvSpPr>
          <p:spPr bwMode="auto">
            <a:xfrm>
              <a:off x="30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6747" name="AutoShape 123"/>
            <p:cNvSpPr>
              <a:spLocks/>
            </p:cNvSpPr>
            <p:nvPr/>
          </p:nvSpPr>
          <p:spPr bwMode="auto">
            <a:xfrm>
              <a:off x="3680" y="80"/>
              <a:ext cx="520" cy="520"/>
            </a:xfrm>
            <a:prstGeom prst="roundRect">
              <a:avLst>
                <a:gd name="adj" fmla="val 23074"/>
              </a:avLst>
            </a:prstGeom>
            <a:solidFill>
              <a:srgbClr val="A3D979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6748" name="Rectangle 124"/>
          <p:cNvSpPr>
            <a:spLocks/>
          </p:cNvSpPr>
          <p:nvPr/>
        </p:nvSpPr>
        <p:spPr bwMode="auto">
          <a:xfrm>
            <a:off x="2190006" y="1086647"/>
            <a:ext cx="2560797" cy="38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Parameter Server</a:t>
            </a:r>
          </a:p>
        </p:txBody>
      </p:sp>
      <p:sp>
        <p:nvSpPr>
          <p:cNvPr id="26749" name="Rectangle 125"/>
          <p:cNvSpPr>
            <a:spLocks/>
          </p:cNvSpPr>
          <p:nvPr/>
        </p:nvSpPr>
        <p:spPr bwMode="auto">
          <a:xfrm>
            <a:off x="131714" y="3728144"/>
            <a:ext cx="1446609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Model</a:t>
            </a:r>
          </a:p>
          <a:p>
            <a:pPr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Workers</a:t>
            </a:r>
          </a:p>
        </p:txBody>
      </p:sp>
      <p:sp>
        <p:nvSpPr>
          <p:cNvPr id="26750" name="Rectangle 126"/>
          <p:cNvSpPr>
            <a:spLocks/>
          </p:cNvSpPr>
          <p:nvPr/>
        </p:nvSpPr>
        <p:spPr bwMode="auto">
          <a:xfrm>
            <a:off x="652477" y="5222779"/>
            <a:ext cx="1027927" cy="77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Data</a:t>
            </a:r>
          </a:p>
          <a:p>
            <a:pPr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Shards</a:t>
            </a:r>
          </a:p>
        </p:txBody>
      </p:sp>
      <p:sp>
        <p:nvSpPr>
          <p:cNvPr id="26751" name="Line 127"/>
          <p:cNvSpPr>
            <a:spLocks noChangeShapeType="1"/>
          </p:cNvSpPr>
          <p:nvPr/>
        </p:nvSpPr>
        <p:spPr bwMode="auto">
          <a:xfrm flipH="1">
            <a:off x="2312789" y="2348508"/>
            <a:ext cx="446484" cy="1035844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6752" name="Line 128"/>
          <p:cNvSpPr>
            <a:spLocks noChangeShapeType="1"/>
          </p:cNvSpPr>
          <p:nvPr/>
        </p:nvSpPr>
        <p:spPr bwMode="auto">
          <a:xfrm flipH="1">
            <a:off x="2580681" y="2348508"/>
            <a:ext cx="446484" cy="1035844"/>
          </a:xfrm>
          <a:prstGeom prst="line">
            <a:avLst/>
          </a:prstGeom>
          <a:noFill/>
          <a:ln w="38100" cap="flat">
            <a:solidFill>
              <a:srgbClr val="002D99"/>
            </a:solidFill>
            <a:prstDash val="solid"/>
            <a:miter lim="800000"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6753" name="Line 129"/>
          <p:cNvSpPr>
            <a:spLocks noChangeShapeType="1"/>
          </p:cNvSpPr>
          <p:nvPr/>
        </p:nvSpPr>
        <p:spPr bwMode="auto">
          <a:xfrm>
            <a:off x="6134696" y="2357437"/>
            <a:ext cx="446484" cy="1035844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6754" name="Line 130"/>
          <p:cNvSpPr>
            <a:spLocks noChangeShapeType="1"/>
          </p:cNvSpPr>
          <p:nvPr/>
        </p:nvSpPr>
        <p:spPr bwMode="auto">
          <a:xfrm>
            <a:off x="6402586" y="2357437"/>
            <a:ext cx="446484" cy="1035844"/>
          </a:xfrm>
          <a:prstGeom prst="line">
            <a:avLst/>
          </a:prstGeom>
          <a:noFill/>
          <a:ln w="38100" cap="flat">
            <a:solidFill>
              <a:srgbClr val="002D99"/>
            </a:solidFill>
            <a:prstDash val="solid"/>
            <a:miter lim="800000"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6755" name="Line 131"/>
          <p:cNvSpPr>
            <a:spLocks noChangeShapeType="1"/>
          </p:cNvSpPr>
          <p:nvPr/>
        </p:nvSpPr>
        <p:spPr bwMode="auto">
          <a:xfrm>
            <a:off x="4455914" y="2338462"/>
            <a:ext cx="0" cy="1035844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6756" name="Line 132"/>
          <p:cNvSpPr>
            <a:spLocks noChangeShapeType="1"/>
          </p:cNvSpPr>
          <p:nvPr/>
        </p:nvSpPr>
        <p:spPr bwMode="auto">
          <a:xfrm>
            <a:off x="4679156" y="2339578"/>
            <a:ext cx="0" cy="1035844"/>
          </a:xfrm>
          <a:prstGeom prst="line">
            <a:avLst/>
          </a:prstGeom>
          <a:noFill/>
          <a:ln w="38100" cap="flat">
            <a:solidFill>
              <a:srgbClr val="002D99"/>
            </a:solidFill>
            <a:prstDash val="solid"/>
            <a:miter lim="800000"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6757" name="Rectangle 133"/>
          <p:cNvSpPr>
            <a:spLocks/>
          </p:cNvSpPr>
          <p:nvPr/>
        </p:nvSpPr>
        <p:spPr bwMode="auto">
          <a:xfrm>
            <a:off x="4670227" y="977801"/>
            <a:ext cx="2044898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2500" i="1">
                <a:solidFill>
                  <a:srgbClr val="001F67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  <a:r>
              <a:rPr lang="ja-JP" altLang="en-US" sz="2500">
                <a:solidFill>
                  <a:srgbClr val="001F67"/>
                </a:solidFill>
                <a:latin typeface="Arial"/>
                <a:ea typeface="ＭＳ Ｐゴシック" charset="0"/>
                <a:cs typeface="Gill Sans" charset="0"/>
                <a:sym typeface="Gill Sans" charset="0"/>
              </a:rPr>
              <a:t>’</a:t>
            </a: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 = </a:t>
            </a:r>
            <a:r>
              <a:rPr lang="en-US" sz="2500" i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Lucida Grande" charset="0"/>
                <a:sym typeface="Gill Sans" charset="0"/>
              </a:rPr>
              <a:t> + ∆</a:t>
            </a:r>
            <a:r>
              <a:rPr lang="en-US" sz="2500" i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</a:p>
        </p:txBody>
      </p:sp>
      <p:sp>
        <p:nvSpPr>
          <p:cNvPr id="26758" name="Rectangle 134"/>
          <p:cNvSpPr>
            <a:spLocks/>
          </p:cNvSpPr>
          <p:nvPr/>
        </p:nvSpPr>
        <p:spPr bwMode="auto">
          <a:xfrm>
            <a:off x="1777008" y="2625328"/>
            <a:ext cx="741164" cy="46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Gill Sans" charset="0"/>
                <a:ea typeface="ＭＳ Ｐゴシック" charset="0"/>
                <a:cs typeface="Lucida Grande" charset="0"/>
                <a:sym typeface="Gill Sans" charset="0"/>
              </a:rPr>
              <a:t>∆</a:t>
            </a:r>
            <a:r>
              <a:rPr lang="en-US" sz="2500" i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</a:p>
        </p:txBody>
      </p:sp>
      <p:sp>
        <p:nvSpPr>
          <p:cNvPr id="26759" name="Rectangle 135"/>
          <p:cNvSpPr>
            <a:spLocks/>
          </p:cNvSpPr>
          <p:nvPr/>
        </p:nvSpPr>
        <p:spPr bwMode="auto">
          <a:xfrm>
            <a:off x="2777133" y="2625328"/>
            <a:ext cx="741164" cy="44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2500" i="1">
                <a:solidFill>
                  <a:srgbClr val="001F67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p</a:t>
            </a:r>
            <a:r>
              <a:rPr lang="ja-JP" altLang="en-US" sz="2500">
                <a:solidFill>
                  <a:srgbClr val="001F67"/>
                </a:solidFill>
                <a:latin typeface="Arial"/>
                <a:ea typeface="ＭＳ Ｐゴシック" charset="0"/>
                <a:cs typeface="Gill Sans" charset="0"/>
                <a:sym typeface="Gill Sans" charset="0"/>
              </a:rPr>
              <a:t>’</a:t>
            </a:r>
            <a:endParaRPr lang="en-US" sz="2500">
              <a:solidFill>
                <a:srgbClr val="001F67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  <p:sp>
        <p:nvSpPr>
          <p:cNvPr id="26760" name="Rectangle 136"/>
          <p:cNvSpPr>
            <a:spLocks/>
          </p:cNvSpPr>
          <p:nvPr/>
        </p:nvSpPr>
        <p:spPr bwMode="auto">
          <a:xfrm>
            <a:off x="64741" y="214313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3000" u="sng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Asynchronous Distributed Stochastic Gradient Descent</a:t>
            </a:r>
          </a:p>
        </p:txBody>
      </p:sp>
    </p:spTree>
    <p:extLst>
      <p:ext uri="{BB962C8B-B14F-4D97-AF65-F5344CB8AC3E}">
        <p14:creationId xmlns:p14="http://schemas.microsoft.com/office/powerpoint/2010/main" val="16828959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/>
          </p:cNvSpPr>
          <p:nvPr/>
        </p:nvSpPr>
        <p:spPr bwMode="auto">
          <a:xfrm>
            <a:off x="64741" y="214313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3000" u="sng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Asynchronous Distributed Stochastic Gradient Descent</a:t>
            </a:r>
          </a:p>
        </p:txBody>
      </p:sp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730983" y="922383"/>
            <a:ext cx="4301877" cy="3389932"/>
            <a:chOff x="0" y="27"/>
            <a:chExt cx="3854" cy="3037"/>
          </a:xfrm>
        </p:grpSpPr>
        <p:grpSp>
          <p:nvGrpSpPr>
            <p:cNvPr id="27651" name="Group 3"/>
            <p:cNvGrpSpPr>
              <a:grpSpLocks/>
            </p:cNvGrpSpPr>
            <p:nvPr/>
          </p:nvGrpSpPr>
          <p:grpSpPr bwMode="auto">
            <a:xfrm>
              <a:off x="136" y="2051"/>
              <a:ext cx="471" cy="713"/>
              <a:chOff x="0" y="0"/>
              <a:chExt cx="471" cy="712"/>
            </a:xfrm>
          </p:grpSpPr>
          <p:grpSp>
            <p:nvGrpSpPr>
              <p:cNvPr id="27652" name="Group 4"/>
              <p:cNvGrpSpPr>
                <a:grpSpLocks/>
              </p:cNvGrpSpPr>
              <p:nvPr/>
            </p:nvGrpSpPr>
            <p:grpSpPr bwMode="auto">
              <a:xfrm>
                <a:off x="0" y="231"/>
                <a:ext cx="471" cy="481"/>
                <a:chOff x="0" y="0"/>
                <a:chExt cx="471" cy="480"/>
              </a:xfrm>
            </p:grpSpPr>
            <p:sp>
              <p:nvSpPr>
                <p:cNvPr id="27653" name="Oval 5"/>
                <p:cNvSpPr>
                  <a:spLocks/>
                </p:cNvSpPr>
                <p:nvPr/>
              </p:nvSpPr>
              <p:spPr bwMode="auto">
                <a:xfrm>
                  <a:off x="0" y="355"/>
                  <a:ext cx="471" cy="125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654" name="Rectangle 6"/>
                <p:cNvSpPr>
                  <a:spLocks/>
                </p:cNvSpPr>
                <p:nvPr/>
              </p:nvSpPr>
              <p:spPr bwMode="auto">
                <a:xfrm>
                  <a:off x="0" y="77"/>
                  <a:ext cx="471" cy="332"/>
                </a:xfrm>
                <a:prstGeom prst="rect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>
                          <a:alpha val="70000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655" name="Oval 7"/>
                <p:cNvSpPr>
                  <a:spLocks/>
                </p:cNvSpPr>
                <p:nvPr/>
              </p:nvSpPr>
              <p:spPr bwMode="auto">
                <a:xfrm>
                  <a:off x="0" y="0"/>
                  <a:ext cx="471" cy="124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656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0" y="71"/>
                  <a:ext cx="0" cy="355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657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471" y="71"/>
                  <a:ext cx="0" cy="355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sp>
            <p:nvSpPr>
              <p:cNvPr id="27658" name="Line 10"/>
              <p:cNvSpPr>
                <a:spLocks noChangeShapeType="1"/>
              </p:cNvSpPr>
              <p:nvPr/>
            </p:nvSpPr>
            <p:spPr bwMode="auto">
              <a:xfrm flipH="1">
                <a:off x="235" y="0"/>
                <a:ext cx="0" cy="285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7659" name="Rectangle 11"/>
            <p:cNvSpPr>
              <a:spLocks/>
            </p:cNvSpPr>
            <p:nvPr/>
          </p:nvSpPr>
          <p:spPr bwMode="auto">
            <a:xfrm>
              <a:off x="770" y="27"/>
              <a:ext cx="1544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7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Parameter Server</a:t>
              </a:r>
            </a:p>
          </p:txBody>
        </p:sp>
        <p:sp>
          <p:nvSpPr>
            <p:cNvPr id="27660" name="Rectangle 12"/>
            <p:cNvSpPr>
              <a:spLocks/>
            </p:cNvSpPr>
            <p:nvPr/>
          </p:nvSpPr>
          <p:spPr bwMode="auto">
            <a:xfrm>
              <a:off x="3022" y="1352"/>
              <a:ext cx="83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ct val="0"/>
                </a:spcBef>
              </a:pPr>
              <a:r>
                <a:rPr lang="en-US" sz="1700" dirty="0" smtClean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Slave</a:t>
              </a:r>
              <a:r>
                <a:rPr lang="en-US" sz="1700" dirty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 </a:t>
              </a:r>
              <a:r>
                <a:rPr lang="en-US" sz="1700" dirty="0" smtClean="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models</a:t>
              </a:r>
              <a:endParaRPr lang="en-US" sz="17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endParaRPr>
            </a:p>
          </p:txBody>
        </p:sp>
        <p:sp>
          <p:nvSpPr>
            <p:cNvPr id="27661" name="Rectangle 13"/>
            <p:cNvSpPr>
              <a:spLocks/>
            </p:cNvSpPr>
            <p:nvPr/>
          </p:nvSpPr>
          <p:spPr bwMode="auto">
            <a:xfrm>
              <a:off x="850" y="2776"/>
              <a:ext cx="129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ct val="0"/>
                </a:spcBef>
              </a:pPr>
              <a:r>
                <a:rPr lang="en-US" sz="17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Data Shards</a:t>
              </a:r>
            </a:p>
          </p:txBody>
        </p:sp>
        <p:grpSp>
          <p:nvGrpSpPr>
            <p:cNvPr id="27662" name="Group 14"/>
            <p:cNvGrpSpPr>
              <a:grpSpLocks/>
            </p:cNvGrpSpPr>
            <p:nvPr/>
          </p:nvGrpSpPr>
          <p:grpSpPr bwMode="auto">
            <a:xfrm>
              <a:off x="0" y="1235"/>
              <a:ext cx="753" cy="753"/>
              <a:chOff x="0" y="0"/>
              <a:chExt cx="753" cy="752"/>
            </a:xfrm>
          </p:grpSpPr>
          <p:sp>
            <p:nvSpPr>
              <p:cNvPr id="27663" name="AutoShape 15"/>
              <p:cNvSpPr>
                <a:spLocks/>
              </p:cNvSpPr>
              <p:nvPr/>
            </p:nvSpPr>
            <p:spPr bwMode="auto">
              <a:xfrm>
                <a:off x="47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64" name="AutoShape 16"/>
              <p:cNvSpPr>
                <a:spLocks/>
              </p:cNvSpPr>
              <p:nvPr/>
            </p:nvSpPr>
            <p:spPr bwMode="auto">
              <a:xfrm>
                <a:off x="400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65" name="AutoShape 17"/>
              <p:cNvSpPr>
                <a:spLocks/>
              </p:cNvSpPr>
              <p:nvPr/>
            </p:nvSpPr>
            <p:spPr bwMode="auto">
              <a:xfrm>
                <a:off x="47" y="399"/>
                <a:ext cx="305" cy="306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66" name="AutoShape 18"/>
              <p:cNvSpPr>
                <a:spLocks/>
              </p:cNvSpPr>
              <p:nvPr/>
            </p:nvSpPr>
            <p:spPr bwMode="auto">
              <a:xfrm>
                <a:off x="400" y="399"/>
                <a:ext cx="305" cy="306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67" name="Rectangle 19"/>
              <p:cNvSpPr>
                <a:spLocks/>
              </p:cNvSpPr>
              <p:nvPr/>
            </p:nvSpPr>
            <p:spPr bwMode="auto">
              <a:xfrm>
                <a:off x="0" y="0"/>
                <a:ext cx="753" cy="752"/>
              </a:xfrm>
              <a:prstGeom prst="rect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7668" name="Group 20"/>
            <p:cNvGrpSpPr>
              <a:grpSpLocks/>
            </p:cNvGrpSpPr>
            <p:nvPr/>
          </p:nvGrpSpPr>
          <p:grpSpPr bwMode="auto">
            <a:xfrm>
              <a:off x="1115" y="1235"/>
              <a:ext cx="753" cy="753"/>
              <a:chOff x="0" y="0"/>
              <a:chExt cx="753" cy="752"/>
            </a:xfrm>
          </p:grpSpPr>
          <p:sp>
            <p:nvSpPr>
              <p:cNvPr id="27669" name="AutoShape 21"/>
              <p:cNvSpPr>
                <a:spLocks/>
              </p:cNvSpPr>
              <p:nvPr/>
            </p:nvSpPr>
            <p:spPr bwMode="auto">
              <a:xfrm>
                <a:off x="47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70" name="AutoShape 22"/>
              <p:cNvSpPr>
                <a:spLocks/>
              </p:cNvSpPr>
              <p:nvPr/>
            </p:nvSpPr>
            <p:spPr bwMode="auto">
              <a:xfrm>
                <a:off x="400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71" name="AutoShape 23"/>
              <p:cNvSpPr>
                <a:spLocks/>
              </p:cNvSpPr>
              <p:nvPr/>
            </p:nvSpPr>
            <p:spPr bwMode="auto">
              <a:xfrm>
                <a:off x="47" y="399"/>
                <a:ext cx="305" cy="306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72" name="AutoShape 24"/>
              <p:cNvSpPr>
                <a:spLocks/>
              </p:cNvSpPr>
              <p:nvPr/>
            </p:nvSpPr>
            <p:spPr bwMode="auto">
              <a:xfrm>
                <a:off x="400" y="399"/>
                <a:ext cx="305" cy="306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73" name="Rectangle 25"/>
              <p:cNvSpPr>
                <a:spLocks/>
              </p:cNvSpPr>
              <p:nvPr/>
            </p:nvSpPr>
            <p:spPr bwMode="auto">
              <a:xfrm>
                <a:off x="0" y="0"/>
                <a:ext cx="753" cy="752"/>
              </a:xfrm>
              <a:prstGeom prst="rect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7674" name="Group 26"/>
            <p:cNvGrpSpPr>
              <a:grpSpLocks/>
            </p:cNvGrpSpPr>
            <p:nvPr/>
          </p:nvGrpSpPr>
          <p:grpSpPr bwMode="auto">
            <a:xfrm>
              <a:off x="2230" y="1235"/>
              <a:ext cx="753" cy="753"/>
              <a:chOff x="0" y="0"/>
              <a:chExt cx="753" cy="752"/>
            </a:xfrm>
          </p:grpSpPr>
          <p:sp>
            <p:nvSpPr>
              <p:cNvPr id="27675" name="AutoShape 27"/>
              <p:cNvSpPr>
                <a:spLocks/>
              </p:cNvSpPr>
              <p:nvPr/>
            </p:nvSpPr>
            <p:spPr bwMode="auto">
              <a:xfrm>
                <a:off x="47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76" name="AutoShape 28"/>
              <p:cNvSpPr>
                <a:spLocks/>
              </p:cNvSpPr>
              <p:nvPr/>
            </p:nvSpPr>
            <p:spPr bwMode="auto">
              <a:xfrm>
                <a:off x="400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77" name="AutoShape 29"/>
              <p:cNvSpPr>
                <a:spLocks/>
              </p:cNvSpPr>
              <p:nvPr/>
            </p:nvSpPr>
            <p:spPr bwMode="auto">
              <a:xfrm>
                <a:off x="47" y="399"/>
                <a:ext cx="305" cy="306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78" name="AutoShape 30"/>
              <p:cNvSpPr>
                <a:spLocks/>
              </p:cNvSpPr>
              <p:nvPr/>
            </p:nvSpPr>
            <p:spPr bwMode="auto">
              <a:xfrm>
                <a:off x="400" y="399"/>
                <a:ext cx="305" cy="306"/>
              </a:xfrm>
              <a:prstGeom prst="roundRect">
                <a:avLst>
                  <a:gd name="adj" fmla="val 39259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79" name="Rectangle 31"/>
              <p:cNvSpPr>
                <a:spLocks/>
              </p:cNvSpPr>
              <p:nvPr/>
            </p:nvSpPr>
            <p:spPr bwMode="auto">
              <a:xfrm>
                <a:off x="0" y="0"/>
                <a:ext cx="753" cy="752"/>
              </a:xfrm>
              <a:prstGeom prst="rect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7680" name="Group 32"/>
            <p:cNvGrpSpPr>
              <a:grpSpLocks/>
            </p:cNvGrpSpPr>
            <p:nvPr/>
          </p:nvGrpSpPr>
          <p:grpSpPr bwMode="auto">
            <a:xfrm>
              <a:off x="230" y="308"/>
              <a:ext cx="2518" cy="399"/>
              <a:chOff x="0" y="0"/>
              <a:chExt cx="2518" cy="399"/>
            </a:xfrm>
          </p:grpSpPr>
          <p:sp>
            <p:nvSpPr>
              <p:cNvPr id="27681" name="AutoShape 33"/>
              <p:cNvSpPr>
                <a:spLocks/>
              </p:cNvSpPr>
              <p:nvPr/>
            </p:nvSpPr>
            <p:spPr bwMode="auto">
              <a:xfrm>
                <a:off x="47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82" name="Rectangle 34"/>
              <p:cNvSpPr>
                <a:spLocks/>
              </p:cNvSpPr>
              <p:nvPr/>
            </p:nvSpPr>
            <p:spPr bwMode="auto">
              <a:xfrm>
                <a:off x="0" y="0"/>
                <a:ext cx="2518" cy="399"/>
              </a:xfrm>
              <a:prstGeom prst="rect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83" name="AutoShape 35"/>
              <p:cNvSpPr>
                <a:spLocks/>
              </p:cNvSpPr>
              <p:nvPr/>
            </p:nvSpPr>
            <p:spPr bwMode="auto">
              <a:xfrm>
                <a:off x="400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84" name="AutoShape 36"/>
              <p:cNvSpPr>
                <a:spLocks/>
              </p:cNvSpPr>
              <p:nvPr/>
            </p:nvSpPr>
            <p:spPr bwMode="auto">
              <a:xfrm>
                <a:off x="753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85" name="AutoShape 37"/>
              <p:cNvSpPr>
                <a:spLocks/>
              </p:cNvSpPr>
              <p:nvPr/>
            </p:nvSpPr>
            <p:spPr bwMode="auto">
              <a:xfrm>
                <a:off x="1106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86" name="AutoShape 38"/>
              <p:cNvSpPr>
                <a:spLocks/>
              </p:cNvSpPr>
              <p:nvPr/>
            </p:nvSpPr>
            <p:spPr bwMode="auto">
              <a:xfrm>
                <a:off x="1459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87" name="AutoShape 39"/>
              <p:cNvSpPr>
                <a:spLocks/>
              </p:cNvSpPr>
              <p:nvPr/>
            </p:nvSpPr>
            <p:spPr bwMode="auto">
              <a:xfrm>
                <a:off x="1812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7688" name="AutoShape 40"/>
              <p:cNvSpPr>
                <a:spLocks/>
              </p:cNvSpPr>
              <p:nvPr/>
            </p:nvSpPr>
            <p:spPr bwMode="auto">
              <a:xfrm>
                <a:off x="2165" y="47"/>
                <a:ext cx="305" cy="305"/>
              </a:xfrm>
              <a:prstGeom prst="roundRect">
                <a:avLst>
                  <a:gd name="adj" fmla="val 39259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27689" name="Line 41"/>
            <p:cNvSpPr>
              <a:spLocks noChangeShapeType="1"/>
            </p:cNvSpPr>
            <p:nvPr/>
          </p:nvSpPr>
          <p:spPr bwMode="auto">
            <a:xfrm flipH="1">
              <a:off x="367" y="750"/>
              <a:ext cx="236" cy="44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7690" name="Line 42"/>
            <p:cNvSpPr>
              <a:spLocks noChangeShapeType="1"/>
            </p:cNvSpPr>
            <p:nvPr/>
          </p:nvSpPr>
          <p:spPr bwMode="auto">
            <a:xfrm>
              <a:off x="2380" y="754"/>
              <a:ext cx="236" cy="44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27691" name="Line 43"/>
            <p:cNvSpPr>
              <a:spLocks noChangeShapeType="1"/>
            </p:cNvSpPr>
            <p:nvPr/>
          </p:nvSpPr>
          <p:spPr bwMode="auto">
            <a:xfrm>
              <a:off x="1488" y="746"/>
              <a:ext cx="0" cy="449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27692" name="Group 44"/>
            <p:cNvGrpSpPr>
              <a:grpSpLocks/>
            </p:cNvGrpSpPr>
            <p:nvPr/>
          </p:nvGrpSpPr>
          <p:grpSpPr bwMode="auto">
            <a:xfrm>
              <a:off x="1256" y="2052"/>
              <a:ext cx="471" cy="712"/>
              <a:chOff x="0" y="0"/>
              <a:chExt cx="471" cy="712"/>
            </a:xfrm>
          </p:grpSpPr>
          <p:grpSp>
            <p:nvGrpSpPr>
              <p:cNvPr id="27693" name="Group 45"/>
              <p:cNvGrpSpPr>
                <a:grpSpLocks/>
              </p:cNvGrpSpPr>
              <p:nvPr/>
            </p:nvGrpSpPr>
            <p:grpSpPr bwMode="auto">
              <a:xfrm>
                <a:off x="0" y="231"/>
                <a:ext cx="471" cy="481"/>
                <a:chOff x="0" y="0"/>
                <a:chExt cx="471" cy="480"/>
              </a:xfrm>
            </p:grpSpPr>
            <p:sp>
              <p:nvSpPr>
                <p:cNvPr id="27694" name="Oval 46"/>
                <p:cNvSpPr>
                  <a:spLocks/>
                </p:cNvSpPr>
                <p:nvPr/>
              </p:nvSpPr>
              <p:spPr bwMode="auto">
                <a:xfrm>
                  <a:off x="0" y="355"/>
                  <a:ext cx="471" cy="125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695" name="Rectangle 47"/>
                <p:cNvSpPr>
                  <a:spLocks/>
                </p:cNvSpPr>
                <p:nvPr/>
              </p:nvSpPr>
              <p:spPr bwMode="auto">
                <a:xfrm>
                  <a:off x="0" y="77"/>
                  <a:ext cx="471" cy="332"/>
                </a:xfrm>
                <a:prstGeom prst="rect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>
                          <a:alpha val="70000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696" name="Oval 48"/>
                <p:cNvSpPr>
                  <a:spLocks/>
                </p:cNvSpPr>
                <p:nvPr/>
              </p:nvSpPr>
              <p:spPr bwMode="auto">
                <a:xfrm>
                  <a:off x="0" y="0"/>
                  <a:ext cx="471" cy="124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697" name="Line 49"/>
                <p:cNvSpPr>
                  <a:spLocks noChangeShapeType="1"/>
                </p:cNvSpPr>
                <p:nvPr/>
              </p:nvSpPr>
              <p:spPr bwMode="auto">
                <a:xfrm flipH="1">
                  <a:off x="0" y="71"/>
                  <a:ext cx="0" cy="355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698" name="Line 50"/>
                <p:cNvSpPr>
                  <a:spLocks noChangeShapeType="1"/>
                </p:cNvSpPr>
                <p:nvPr/>
              </p:nvSpPr>
              <p:spPr bwMode="auto">
                <a:xfrm flipH="1">
                  <a:off x="471" y="71"/>
                  <a:ext cx="0" cy="355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sp>
            <p:nvSpPr>
              <p:cNvPr id="27699" name="Line 51"/>
              <p:cNvSpPr>
                <a:spLocks noChangeShapeType="1"/>
              </p:cNvSpPr>
              <p:nvPr/>
            </p:nvSpPr>
            <p:spPr bwMode="auto">
              <a:xfrm flipH="1">
                <a:off x="235" y="0"/>
                <a:ext cx="0" cy="285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27700" name="Group 52"/>
            <p:cNvGrpSpPr>
              <a:grpSpLocks/>
            </p:cNvGrpSpPr>
            <p:nvPr/>
          </p:nvGrpSpPr>
          <p:grpSpPr bwMode="auto">
            <a:xfrm>
              <a:off x="2376" y="2052"/>
              <a:ext cx="471" cy="712"/>
              <a:chOff x="0" y="0"/>
              <a:chExt cx="471" cy="712"/>
            </a:xfrm>
          </p:grpSpPr>
          <p:grpSp>
            <p:nvGrpSpPr>
              <p:cNvPr id="27701" name="Group 53"/>
              <p:cNvGrpSpPr>
                <a:grpSpLocks/>
              </p:cNvGrpSpPr>
              <p:nvPr/>
            </p:nvGrpSpPr>
            <p:grpSpPr bwMode="auto">
              <a:xfrm>
                <a:off x="0" y="231"/>
                <a:ext cx="471" cy="481"/>
                <a:chOff x="0" y="0"/>
                <a:chExt cx="471" cy="480"/>
              </a:xfrm>
            </p:grpSpPr>
            <p:sp>
              <p:nvSpPr>
                <p:cNvPr id="27702" name="Oval 54"/>
                <p:cNvSpPr>
                  <a:spLocks/>
                </p:cNvSpPr>
                <p:nvPr/>
              </p:nvSpPr>
              <p:spPr bwMode="auto">
                <a:xfrm>
                  <a:off x="0" y="355"/>
                  <a:ext cx="471" cy="125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703" name="Rectangle 55"/>
                <p:cNvSpPr>
                  <a:spLocks/>
                </p:cNvSpPr>
                <p:nvPr/>
              </p:nvSpPr>
              <p:spPr bwMode="auto">
                <a:xfrm>
                  <a:off x="0" y="77"/>
                  <a:ext cx="471" cy="332"/>
                </a:xfrm>
                <a:prstGeom prst="rect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>
                          <a:alpha val="70000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704" name="Oval 56"/>
                <p:cNvSpPr>
                  <a:spLocks/>
                </p:cNvSpPr>
                <p:nvPr/>
              </p:nvSpPr>
              <p:spPr bwMode="auto">
                <a:xfrm>
                  <a:off x="0" y="0"/>
                  <a:ext cx="471" cy="124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705" name="Line 57"/>
                <p:cNvSpPr>
                  <a:spLocks noChangeShapeType="1"/>
                </p:cNvSpPr>
                <p:nvPr/>
              </p:nvSpPr>
              <p:spPr bwMode="auto">
                <a:xfrm flipH="1">
                  <a:off x="0" y="71"/>
                  <a:ext cx="0" cy="355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27706" name="Line 58"/>
                <p:cNvSpPr>
                  <a:spLocks noChangeShapeType="1"/>
                </p:cNvSpPr>
                <p:nvPr/>
              </p:nvSpPr>
              <p:spPr bwMode="auto">
                <a:xfrm flipH="1">
                  <a:off x="471" y="71"/>
                  <a:ext cx="0" cy="355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sp>
            <p:nvSpPr>
              <p:cNvPr id="27707" name="Line 59"/>
              <p:cNvSpPr>
                <a:spLocks noChangeShapeType="1"/>
              </p:cNvSpPr>
              <p:nvPr/>
            </p:nvSpPr>
            <p:spPr bwMode="auto">
              <a:xfrm flipH="1">
                <a:off x="235" y="0"/>
                <a:ext cx="0" cy="285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27708" name="Rectangle 6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0430" y="5188149"/>
            <a:ext cx="8286750" cy="148232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4288" tIns="32144" rIns="0" bIns="32144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2500" dirty="0" smtClean="0"/>
              <a:t>Better </a:t>
            </a:r>
            <a:r>
              <a:rPr lang="en-US" sz="2500" dirty="0"/>
              <a:t>robustness to individual slow machines</a:t>
            </a:r>
          </a:p>
          <a:p>
            <a:pPr>
              <a:spcBef>
                <a:spcPts val="844"/>
              </a:spcBef>
            </a:pPr>
            <a:r>
              <a:rPr lang="en-US" sz="2500" dirty="0"/>
              <a:t>Makes forward progress even during evictions/restarts</a:t>
            </a:r>
          </a:p>
        </p:txBody>
      </p:sp>
      <p:sp>
        <p:nvSpPr>
          <p:cNvPr id="27709" name="Rectangle 61"/>
          <p:cNvSpPr>
            <a:spLocks/>
          </p:cNvSpPr>
          <p:nvPr/>
        </p:nvSpPr>
        <p:spPr bwMode="auto">
          <a:xfrm>
            <a:off x="285751" y="4420195"/>
            <a:ext cx="8143875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spcBef>
                <a:spcPts val="844"/>
              </a:spcBef>
            </a:pPr>
            <a:r>
              <a:rPr lang="en-US" sz="25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From an engineering standpoint, </a:t>
            </a:r>
            <a:r>
              <a:rPr lang="en-US" sz="2500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superior to a </a:t>
            </a:r>
            <a:r>
              <a:rPr lang="en-US" sz="25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single model with the same number of total machines:</a:t>
            </a:r>
            <a:br>
              <a:rPr lang="en-US" sz="25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</a:br>
            <a:endParaRPr lang="en-US" sz="2500" dirty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5735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550" y="215900"/>
            <a:ext cx="7156115" cy="304800"/>
          </a:xfrm>
        </p:spPr>
        <p:txBody>
          <a:bodyPr/>
          <a:lstStyle/>
          <a:p>
            <a:r>
              <a:rPr lang="en-US" dirty="0" smtClean="0"/>
              <a:t>What do we want computers to do with our data?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950" y="1130450"/>
            <a:ext cx="8229600" cy="4570412"/>
          </a:xfrm>
        </p:spPr>
        <p:txBody>
          <a:bodyPr/>
          <a:lstStyle/>
          <a:p>
            <a:pPr>
              <a:buNone/>
            </a:pPr>
            <a:r>
              <a:rPr lang="en-US" sz="2000" b="0" dirty="0" smtClean="0"/>
              <a:t>Images/video</a:t>
            </a:r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r>
              <a:rPr lang="en-US" sz="2000" b="0" dirty="0" smtClean="0"/>
              <a:t>Audio</a:t>
            </a:r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endParaRPr lang="en-US" sz="2000" b="0" dirty="0" smtClean="0"/>
          </a:p>
          <a:p>
            <a:pPr>
              <a:buNone/>
            </a:pPr>
            <a:r>
              <a:rPr lang="en-US" sz="2000" b="0" dirty="0" smtClean="0"/>
              <a:t>Text</a:t>
            </a:r>
            <a:endParaRPr lang="en-US" sz="2000" b="0" dirty="0"/>
          </a:p>
        </p:txBody>
      </p:sp>
      <p:pic>
        <p:nvPicPr>
          <p:cNvPr id="2661378" name="Picture 2" descr="C:\Users\ang\Desktop\1961 Norton #271 Ridden by Jesse Seary in turn 9 at Road America, Elkhart Lake, W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045" y="1118437"/>
            <a:ext cx="1662824" cy="1113745"/>
          </a:xfrm>
          <a:prstGeom prst="rect">
            <a:avLst/>
          </a:prstGeom>
          <a:noFill/>
        </p:spPr>
      </p:pic>
      <p:pic>
        <p:nvPicPr>
          <p:cNvPr id="5" name="Picture 3" descr="C:\Documents and Settings\hllee\Application Data\SSH\temp\speech_demo.png"/>
          <p:cNvPicPr>
            <a:picLocks noChangeAspect="1" noChangeArrowheads="1"/>
          </p:cNvPicPr>
          <p:nvPr/>
        </p:nvPicPr>
        <p:blipFill>
          <a:blip r:embed="rId4" cstate="print"/>
          <a:srcRect l="47730" t="11764" r="30080" b="61154"/>
          <a:stretch>
            <a:fillRect/>
          </a:stretch>
        </p:blipFill>
        <p:spPr bwMode="auto">
          <a:xfrm>
            <a:off x="2377451" y="2846663"/>
            <a:ext cx="1613010" cy="1198048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flipH="1">
            <a:off x="4111519" y="1660068"/>
            <a:ext cx="1530356" cy="1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9" name="Straight Arrow Connector 8"/>
          <p:cNvCxnSpPr/>
          <p:nvPr/>
        </p:nvCxnSpPr>
        <p:spPr>
          <a:xfrm flipH="1">
            <a:off x="4144080" y="3444763"/>
            <a:ext cx="1530356" cy="1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8" name="TextBox 7"/>
          <p:cNvSpPr txBox="1"/>
          <p:nvPr/>
        </p:nvSpPr>
        <p:spPr>
          <a:xfrm>
            <a:off x="5641875" y="1121311"/>
            <a:ext cx="21467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Label: “Motorcycle”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Suggest tags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Image search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6156" y="2846662"/>
            <a:ext cx="23903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Speech recognition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Speaker identification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Music classification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…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2" descr="http://www.elbacom.com/assets/images/textdocument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2055" y="6883930"/>
            <a:ext cx="1536200" cy="1536200"/>
          </a:xfrm>
          <a:prstGeom prst="rect">
            <a:avLst/>
          </a:prstGeom>
          <a:noFill/>
        </p:spPr>
      </p:pic>
      <p:cxnSp>
        <p:nvCxnSpPr>
          <p:cNvPr id="14" name="Straight Arrow Connector 13"/>
          <p:cNvCxnSpPr/>
          <p:nvPr/>
        </p:nvCxnSpPr>
        <p:spPr>
          <a:xfrm flipH="1">
            <a:off x="4188329" y="5045375"/>
            <a:ext cx="1530356" cy="1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2323458" name="Picture 2" descr="C:\Users\ang\Desktop\aiwik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837" y="7231095"/>
            <a:ext cx="2022376" cy="15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3459" name="Picture 3" descr="C:\Users\ang\Desktop\ny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426" y="4465935"/>
            <a:ext cx="1832062" cy="142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821366" y="4635100"/>
            <a:ext cx="21852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Web search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Anti-spam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Machine translation</a:t>
            </a: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…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" descr="C:\Users\ang\Desktop\Office People Icons Royalty Free Stock Vector Art Illustration - Copy.jpg"/>
          <p:cNvPicPr>
            <a:picLocks noChangeAspect="1" noChangeArrowheads="1"/>
          </p:cNvPicPr>
          <p:nvPr/>
        </p:nvPicPr>
        <p:blipFill>
          <a:blip r:embed="rId8" cstate="print"/>
          <a:srcRect t="3876" r="37102" b="54264"/>
          <a:stretch>
            <a:fillRect/>
          </a:stretch>
        </p:blipFill>
        <p:spPr bwMode="auto">
          <a:xfrm>
            <a:off x="9718270" y="1086295"/>
            <a:ext cx="506394" cy="228787"/>
          </a:xfrm>
          <a:prstGeom prst="rect">
            <a:avLst/>
          </a:prstGeom>
          <a:noFill/>
        </p:spPr>
      </p:pic>
      <p:pic>
        <p:nvPicPr>
          <p:cNvPr id="19" name="Picture 1" descr="C:\Users\ang\Desktop\Office People Icons Royalty Free Stock Vector Art Illustration - Copy.jpg"/>
          <p:cNvPicPr>
            <a:picLocks noChangeAspect="1" noChangeArrowheads="1"/>
          </p:cNvPicPr>
          <p:nvPr/>
        </p:nvPicPr>
        <p:blipFill>
          <a:blip r:embed="rId8" cstate="print"/>
          <a:srcRect l="59363" b="56277"/>
          <a:stretch>
            <a:fillRect/>
          </a:stretch>
        </p:blipFill>
        <p:spPr bwMode="auto">
          <a:xfrm>
            <a:off x="9372625" y="1346596"/>
            <a:ext cx="327172" cy="238964"/>
          </a:xfrm>
          <a:prstGeom prst="rect">
            <a:avLst/>
          </a:prstGeom>
          <a:noFill/>
        </p:spPr>
      </p:pic>
      <p:pic>
        <p:nvPicPr>
          <p:cNvPr id="20" name="Picture 1" descr="C:\Users\ang\Desktop\Office People Icons Royalty Free Stock Vector Art Illustration - Copy.jpg"/>
          <p:cNvPicPr>
            <a:picLocks noChangeAspect="1" noChangeArrowheads="1"/>
          </p:cNvPicPr>
          <p:nvPr/>
        </p:nvPicPr>
        <p:blipFill>
          <a:blip r:embed="rId8" cstate="print"/>
          <a:srcRect l="1" t="49188" r="-175" b="7089"/>
          <a:stretch>
            <a:fillRect/>
          </a:stretch>
        </p:blipFill>
        <p:spPr bwMode="auto">
          <a:xfrm>
            <a:off x="9526246" y="1615431"/>
            <a:ext cx="806504" cy="238964"/>
          </a:xfrm>
          <a:prstGeom prst="rect">
            <a:avLst/>
          </a:prstGeom>
          <a:noFill/>
        </p:spPr>
      </p:pic>
      <p:pic>
        <p:nvPicPr>
          <p:cNvPr id="21" name="Picture 1" descr="C:\Users\ang\Desktop\Office People Icons Royalty Free Stock Vector Art Illustration - Copy.jpg"/>
          <p:cNvPicPr>
            <a:picLocks noChangeAspect="1" noChangeArrowheads="1"/>
          </p:cNvPicPr>
          <p:nvPr/>
        </p:nvPicPr>
        <p:blipFill>
          <a:blip r:embed="rId8" cstate="print"/>
          <a:srcRect l="1" t="5465" r="-175" b="50812"/>
          <a:stretch>
            <a:fillRect/>
          </a:stretch>
        </p:blipFill>
        <p:spPr bwMode="auto">
          <a:xfrm>
            <a:off x="9219006" y="1922671"/>
            <a:ext cx="806504" cy="238964"/>
          </a:xfrm>
          <a:prstGeom prst="rect">
            <a:avLst/>
          </a:prstGeom>
          <a:noFill/>
        </p:spPr>
      </p:pic>
      <p:pic>
        <p:nvPicPr>
          <p:cNvPr id="22" name="Picture 1" descr="C:\Users\ang\Desktop\Office People Icons Royalty Free Stock Vector Art Illustration - Copy.jpg"/>
          <p:cNvPicPr>
            <a:picLocks noChangeAspect="1" noChangeArrowheads="1"/>
          </p:cNvPicPr>
          <p:nvPr/>
        </p:nvPicPr>
        <p:blipFill>
          <a:blip r:embed="rId8" cstate="print"/>
          <a:srcRect l="1" r="-175" b="50812"/>
          <a:stretch>
            <a:fillRect/>
          </a:stretch>
        </p:blipFill>
        <p:spPr bwMode="auto">
          <a:xfrm>
            <a:off x="9833485" y="2737710"/>
            <a:ext cx="806505" cy="268835"/>
          </a:xfrm>
          <a:prstGeom prst="rect">
            <a:avLst/>
          </a:prstGeom>
          <a:noFill/>
        </p:spPr>
      </p:pic>
      <p:pic>
        <p:nvPicPr>
          <p:cNvPr id="23" name="Picture 1" descr="C:\Users\ang\Desktop\Office People Icons Royalty Free Stock Vector Art Illustration - Copy.jpg"/>
          <p:cNvPicPr>
            <a:picLocks noChangeAspect="1" noChangeArrowheads="1"/>
          </p:cNvPicPr>
          <p:nvPr/>
        </p:nvPicPr>
        <p:blipFill>
          <a:blip r:embed="rId8" cstate="print"/>
          <a:srcRect l="14842" t="3876" r="18376" b="50812"/>
          <a:stretch>
            <a:fillRect/>
          </a:stretch>
        </p:blipFill>
        <p:spPr bwMode="auto">
          <a:xfrm>
            <a:off x="10025510" y="3066138"/>
            <a:ext cx="537670" cy="247647"/>
          </a:xfrm>
          <a:prstGeom prst="rect">
            <a:avLst/>
          </a:prstGeom>
          <a:noFill/>
        </p:spPr>
      </p:pic>
      <p:pic>
        <p:nvPicPr>
          <p:cNvPr id="24" name="Picture 1" descr="C:\Users\ang\Desktop\Office People Icons Royalty Free Stock Vector Art Illustration - Copy.jpg"/>
          <p:cNvPicPr>
            <a:picLocks noChangeAspect="1" noChangeArrowheads="1"/>
          </p:cNvPicPr>
          <p:nvPr/>
        </p:nvPicPr>
        <p:blipFill>
          <a:blip r:embed="rId8" cstate="print"/>
          <a:srcRect l="2" t="48450" r="18376" b="7088"/>
          <a:stretch>
            <a:fillRect/>
          </a:stretch>
        </p:blipFill>
        <p:spPr bwMode="auto">
          <a:xfrm>
            <a:off x="9790813" y="3339608"/>
            <a:ext cx="657152" cy="243012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616285" y="5842337"/>
            <a:ext cx="791143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rgbClr val="FFC000"/>
                </a:solidFill>
              </a:rPr>
              <a:t>Machine learning performs well on many of these problems, but is a lot of work.  What is it about machine learning that makes it so hard to use?</a:t>
            </a:r>
          </a:p>
        </p:txBody>
      </p:sp>
    </p:spTree>
    <p:extLst>
      <p:ext uri="{BB962C8B-B14F-4D97-AF65-F5344CB8AC3E}">
        <p14:creationId xmlns:p14="http://schemas.microsoft.com/office/powerpoint/2010/main" val="286480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/>
          </p:cNvSpPr>
          <p:nvPr/>
        </p:nvSpPr>
        <p:spPr bwMode="auto">
          <a:xfrm>
            <a:off x="64741" y="214313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3000" u="sng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L-BFGS:</a:t>
            </a:r>
            <a:r>
              <a:rPr lang="en-US" sz="30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  a Big Batch Alternative to SGD.</a:t>
            </a:r>
          </a:p>
        </p:txBody>
      </p:sp>
      <p:sp>
        <p:nvSpPr>
          <p:cNvPr id="29698" name="Rectangle 2"/>
          <p:cNvSpPr>
            <a:spLocks/>
          </p:cNvSpPr>
          <p:nvPr/>
        </p:nvSpPr>
        <p:spPr bwMode="auto">
          <a:xfrm>
            <a:off x="4732735" y="1660923"/>
            <a:ext cx="3848695" cy="384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>
              <a:spcBef>
                <a:spcPts val="844"/>
              </a:spcBef>
            </a:pPr>
            <a:r>
              <a:rPr lang="en-US" sz="2200" u="sng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L-BFGS</a:t>
            </a:r>
          </a:p>
          <a:p>
            <a:pPr marL="321440" indent="-321440" algn="l">
              <a:spcBef>
                <a:spcPts val="844"/>
              </a:spcBef>
              <a:buSzPct val="171000"/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first and </a:t>
            </a:r>
            <a:r>
              <a:rPr lang="en-US" sz="2200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second </a:t>
            </a: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derivatives</a:t>
            </a:r>
          </a:p>
          <a:p>
            <a:pPr marL="321440" indent="-321440" algn="l">
              <a:spcBef>
                <a:spcPts val="844"/>
              </a:spcBef>
              <a:buSzPct val="171000"/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larger, smarter steps</a:t>
            </a:r>
          </a:p>
          <a:p>
            <a:pPr marL="321440" indent="-321440" algn="l">
              <a:spcBef>
                <a:spcPts val="844"/>
              </a:spcBef>
              <a:buSzPct val="171000"/>
              <a:buFont typeface="Arial" pitchFamily="34" charset="0"/>
              <a:buChar char="•"/>
            </a:pPr>
            <a:r>
              <a:rPr lang="en-US" sz="2200" b="1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mega</a:t>
            </a: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-batched data (millions of examples)</a:t>
            </a:r>
          </a:p>
          <a:p>
            <a:pPr marL="321440" indent="-321440" algn="l">
              <a:spcBef>
                <a:spcPts val="844"/>
              </a:spcBef>
              <a:buSzPct val="171000"/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huge compute and data requirements per step</a:t>
            </a:r>
          </a:p>
          <a:p>
            <a:pPr marL="321440" indent="-321440" algn="l">
              <a:spcBef>
                <a:spcPts val="844"/>
              </a:spcBef>
              <a:buSzPct val="171000"/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strong theoretical grounding</a:t>
            </a:r>
          </a:p>
          <a:p>
            <a:pPr marL="321440" indent="-321440" algn="l">
              <a:spcBef>
                <a:spcPts val="844"/>
              </a:spcBef>
              <a:buSzPct val="171000"/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1000s of model replicas</a:t>
            </a:r>
          </a:p>
        </p:txBody>
      </p:sp>
      <p:sp>
        <p:nvSpPr>
          <p:cNvPr id="29699" name="Rectangle 3"/>
          <p:cNvSpPr>
            <a:spLocks/>
          </p:cNvSpPr>
          <p:nvPr/>
        </p:nvSpPr>
        <p:spPr bwMode="auto">
          <a:xfrm>
            <a:off x="607220" y="1660923"/>
            <a:ext cx="3848695" cy="391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>
              <a:spcBef>
                <a:spcPts val="844"/>
              </a:spcBef>
            </a:pPr>
            <a:r>
              <a:rPr lang="en-US" sz="2200" u="sng" dirty="0" err="1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Async</a:t>
            </a:r>
            <a:r>
              <a:rPr lang="en-US" sz="2200" u="sng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-SGD</a:t>
            </a:r>
          </a:p>
          <a:p>
            <a:pPr marL="321440" indent="-321440" algn="l">
              <a:spcBef>
                <a:spcPts val="844"/>
              </a:spcBef>
              <a:buSzPct val="171000"/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first derivatives </a:t>
            </a:r>
            <a:r>
              <a:rPr lang="en-US" sz="2200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only</a:t>
            </a:r>
            <a:endParaRPr lang="en-US" sz="2200" dirty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  <a:p>
            <a:pPr marL="321440" indent="-321440" algn="l">
              <a:spcBef>
                <a:spcPts val="844"/>
              </a:spcBef>
              <a:buSzPct val="171000"/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many small steps</a:t>
            </a:r>
          </a:p>
          <a:p>
            <a:pPr marL="321440" indent="-321440" algn="l">
              <a:spcBef>
                <a:spcPts val="844"/>
              </a:spcBef>
              <a:buSzPct val="171000"/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mini-batched data</a:t>
            </a:r>
            <a:b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</a:b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(10s of examples)</a:t>
            </a:r>
          </a:p>
          <a:p>
            <a:pPr marL="321440" indent="-321440" algn="l">
              <a:spcBef>
                <a:spcPts val="844"/>
              </a:spcBef>
              <a:buSzPct val="171000"/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tiny compute and data requirements per step</a:t>
            </a:r>
          </a:p>
          <a:p>
            <a:pPr marL="321440" indent="-321440" algn="l">
              <a:spcBef>
                <a:spcPts val="844"/>
              </a:spcBef>
              <a:buSzPct val="171000"/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theory is dicey</a:t>
            </a:r>
          </a:p>
          <a:p>
            <a:pPr marL="321440" indent="-321440" algn="l">
              <a:spcBef>
                <a:spcPts val="844"/>
              </a:spcBef>
              <a:buSzPct val="171000"/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at most 10s or 100s of model replicas</a:t>
            </a:r>
          </a:p>
          <a:p>
            <a:pPr algn="l">
              <a:spcBef>
                <a:spcPts val="844"/>
              </a:spcBef>
            </a:pPr>
            <a:endParaRPr lang="en-US" sz="2200" u="sng" dirty="0">
              <a:solidFill>
                <a:srgbClr val="000000"/>
              </a:solidFill>
              <a:latin typeface="Gill Sans" charset="0"/>
              <a:ea typeface="ＭＳ Ｐゴシック" charset="0"/>
              <a:cs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22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/>
          </p:cNvSpPr>
          <p:nvPr/>
        </p:nvSpPr>
        <p:spPr bwMode="auto">
          <a:xfrm>
            <a:off x="64741" y="214313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ct val="0"/>
              </a:spcBef>
            </a:pPr>
            <a:r>
              <a:rPr lang="en-US" sz="3000" u="sng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L-BFGS:</a:t>
            </a:r>
            <a:r>
              <a:rPr lang="en-US" sz="30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  a Big Batch Alternative to SGD.</a:t>
            </a:r>
          </a:p>
        </p:txBody>
      </p:sp>
      <p:sp>
        <p:nvSpPr>
          <p:cNvPr id="30722" name="Rectangle 2"/>
          <p:cNvSpPr>
            <a:spLocks/>
          </p:cNvSpPr>
          <p:nvPr/>
        </p:nvSpPr>
        <p:spPr bwMode="auto">
          <a:xfrm>
            <a:off x="5098851" y="2044899"/>
            <a:ext cx="3839766" cy="276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spcBef>
                <a:spcPts val="844"/>
              </a:spcBef>
            </a:pPr>
            <a:r>
              <a:rPr lang="en-US" sz="22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Some current numbers:</a:t>
            </a:r>
          </a:p>
          <a:p>
            <a:pPr algn="l">
              <a:spcBef>
                <a:spcPts val="844"/>
              </a:spcBef>
              <a:buSzPct val="171000"/>
              <a:buFont typeface="Gill Sans" charset="0"/>
              <a:buChar char="•"/>
            </a:pPr>
            <a:r>
              <a:rPr lang="en-US" sz="22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20,000 cores in a single cluster</a:t>
            </a:r>
          </a:p>
          <a:p>
            <a:pPr algn="l">
              <a:spcBef>
                <a:spcPts val="844"/>
              </a:spcBef>
              <a:buSzPct val="171000"/>
              <a:buFont typeface="Gill Sans" charset="0"/>
              <a:buChar char="•"/>
            </a:pPr>
            <a:r>
              <a:rPr lang="en-US" sz="22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up to 1 billion data items / mega-batch (in ~1 hour)</a:t>
            </a:r>
          </a:p>
        </p:txBody>
      </p:sp>
      <p:sp>
        <p:nvSpPr>
          <p:cNvPr id="30723" name="Rectangle 3"/>
          <p:cNvSpPr>
            <a:spLocks/>
          </p:cNvSpPr>
          <p:nvPr/>
        </p:nvSpPr>
        <p:spPr bwMode="auto">
          <a:xfrm>
            <a:off x="446484" y="857250"/>
            <a:ext cx="8170664" cy="1151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spcBef>
                <a:spcPts val="844"/>
              </a:spcBef>
            </a:pPr>
            <a:r>
              <a:rPr lang="en-US" sz="22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Leverages the same parameter server implementation as Async-SGD, but uses it to shard computation within a mega-batch.</a:t>
            </a:r>
          </a:p>
        </p:txBody>
      </p:sp>
      <p:sp>
        <p:nvSpPr>
          <p:cNvPr id="30724" name="Rectangle 4"/>
          <p:cNvSpPr>
            <a:spLocks/>
          </p:cNvSpPr>
          <p:nvPr/>
        </p:nvSpPr>
        <p:spPr bwMode="auto">
          <a:xfrm>
            <a:off x="1526978" y="5885051"/>
            <a:ext cx="64376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ts val="844"/>
              </a:spcBef>
            </a:pPr>
            <a:r>
              <a:rPr lang="en-US" sz="2200" dirty="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The possibility of running on multiple data centers...</a:t>
            </a:r>
          </a:p>
        </p:txBody>
      </p:sp>
      <p:grpSp>
        <p:nvGrpSpPr>
          <p:cNvPr id="30725" name="Group 5"/>
          <p:cNvGrpSpPr>
            <a:grpSpLocks/>
          </p:cNvGrpSpPr>
          <p:nvPr/>
        </p:nvGrpSpPr>
        <p:grpSpPr bwMode="auto">
          <a:xfrm>
            <a:off x="125016" y="2143125"/>
            <a:ext cx="4607719" cy="2803922"/>
            <a:chOff x="0" y="0"/>
            <a:chExt cx="4128" cy="2512"/>
          </a:xfrm>
        </p:grpSpPr>
        <p:sp>
          <p:nvSpPr>
            <p:cNvPr id="30726" name="Rectangle 6"/>
            <p:cNvSpPr>
              <a:spLocks/>
            </p:cNvSpPr>
            <p:nvPr/>
          </p:nvSpPr>
          <p:spPr bwMode="auto">
            <a:xfrm>
              <a:off x="2090" y="39"/>
              <a:ext cx="1544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sz="17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Parameter Server</a:t>
              </a:r>
            </a:p>
          </p:txBody>
        </p:sp>
        <p:sp>
          <p:nvSpPr>
            <p:cNvPr id="30727" name="Rectangle 7"/>
            <p:cNvSpPr>
              <a:spLocks/>
            </p:cNvSpPr>
            <p:nvPr/>
          </p:nvSpPr>
          <p:spPr bwMode="auto">
            <a:xfrm>
              <a:off x="614" y="1148"/>
              <a:ext cx="83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ct val="0"/>
                </a:spcBef>
              </a:pPr>
              <a:r>
                <a:rPr lang="en-US" sz="17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Model</a:t>
              </a:r>
            </a:p>
            <a:p>
              <a:pPr>
                <a:spcBef>
                  <a:spcPct val="0"/>
                </a:spcBef>
              </a:pPr>
              <a:r>
                <a:rPr lang="en-US" sz="1700">
                  <a:solidFill>
                    <a:srgbClr val="0000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Workers</a:t>
              </a:r>
            </a:p>
          </p:txBody>
        </p:sp>
        <p:grpSp>
          <p:nvGrpSpPr>
            <p:cNvPr id="30728" name="Group 8"/>
            <p:cNvGrpSpPr>
              <a:grpSpLocks/>
            </p:cNvGrpSpPr>
            <p:nvPr/>
          </p:nvGrpSpPr>
          <p:grpSpPr bwMode="auto">
            <a:xfrm>
              <a:off x="1536" y="1142"/>
              <a:ext cx="654" cy="655"/>
              <a:chOff x="0" y="0"/>
              <a:chExt cx="654" cy="654"/>
            </a:xfrm>
          </p:grpSpPr>
          <p:sp>
            <p:nvSpPr>
              <p:cNvPr id="30729" name="AutoShape 9"/>
              <p:cNvSpPr>
                <a:spLocks/>
              </p:cNvSpPr>
              <p:nvPr/>
            </p:nvSpPr>
            <p:spPr bwMode="auto">
              <a:xfrm>
                <a:off x="40" y="40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30" name="AutoShape 10"/>
              <p:cNvSpPr>
                <a:spLocks/>
              </p:cNvSpPr>
              <p:nvPr/>
            </p:nvSpPr>
            <p:spPr bwMode="auto">
              <a:xfrm>
                <a:off x="347" y="40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31" name="AutoShape 11"/>
              <p:cNvSpPr>
                <a:spLocks/>
              </p:cNvSpPr>
              <p:nvPr/>
            </p:nvSpPr>
            <p:spPr bwMode="auto">
              <a:xfrm>
                <a:off x="40" y="347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32" name="AutoShape 12"/>
              <p:cNvSpPr>
                <a:spLocks/>
              </p:cNvSpPr>
              <p:nvPr/>
            </p:nvSpPr>
            <p:spPr bwMode="auto">
              <a:xfrm>
                <a:off x="347" y="347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33" name="Rectangle 13"/>
              <p:cNvSpPr>
                <a:spLocks/>
              </p:cNvSpPr>
              <p:nvPr/>
            </p:nvSpPr>
            <p:spPr bwMode="auto">
              <a:xfrm>
                <a:off x="0" y="0"/>
                <a:ext cx="654" cy="654"/>
              </a:xfrm>
              <a:prstGeom prst="rect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30734" name="Group 14"/>
            <p:cNvGrpSpPr>
              <a:grpSpLocks/>
            </p:cNvGrpSpPr>
            <p:nvPr/>
          </p:nvGrpSpPr>
          <p:grpSpPr bwMode="auto">
            <a:xfrm>
              <a:off x="2504" y="1142"/>
              <a:ext cx="655" cy="655"/>
              <a:chOff x="0" y="0"/>
              <a:chExt cx="654" cy="654"/>
            </a:xfrm>
          </p:grpSpPr>
          <p:sp>
            <p:nvSpPr>
              <p:cNvPr id="30735" name="AutoShape 15"/>
              <p:cNvSpPr>
                <a:spLocks/>
              </p:cNvSpPr>
              <p:nvPr/>
            </p:nvSpPr>
            <p:spPr bwMode="auto">
              <a:xfrm>
                <a:off x="40" y="40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36" name="AutoShape 16"/>
              <p:cNvSpPr>
                <a:spLocks/>
              </p:cNvSpPr>
              <p:nvPr/>
            </p:nvSpPr>
            <p:spPr bwMode="auto">
              <a:xfrm>
                <a:off x="347" y="40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37" name="AutoShape 17"/>
              <p:cNvSpPr>
                <a:spLocks/>
              </p:cNvSpPr>
              <p:nvPr/>
            </p:nvSpPr>
            <p:spPr bwMode="auto">
              <a:xfrm>
                <a:off x="40" y="347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38" name="AutoShape 18"/>
              <p:cNvSpPr>
                <a:spLocks/>
              </p:cNvSpPr>
              <p:nvPr/>
            </p:nvSpPr>
            <p:spPr bwMode="auto">
              <a:xfrm>
                <a:off x="347" y="347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39" name="Rectangle 19"/>
              <p:cNvSpPr>
                <a:spLocks/>
              </p:cNvSpPr>
              <p:nvPr/>
            </p:nvSpPr>
            <p:spPr bwMode="auto">
              <a:xfrm>
                <a:off x="0" y="0"/>
                <a:ext cx="654" cy="654"/>
              </a:xfrm>
              <a:prstGeom prst="rect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30740" name="Group 20"/>
            <p:cNvGrpSpPr>
              <a:grpSpLocks/>
            </p:cNvGrpSpPr>
            <p:nvPr/>
          </p:nvGrpSpPr>
          <p:grpSpPr bwMode="auto">
            <a:xfrm>
              <a:off x="3473" y="1142"/>
              <a:ext cx="655" cy="655"/>
              <a:chOff x="0" y="0"/>
              <a:chExt cx="654" cy="654"/>
            </a:xfrm>
          </p:grpSpPr>
          <p:sp>
            <p:nvSpPr>
              <p:cNvPr id="30741" name="AutoShape 21"/>
              <p:cNvSpPr>
                <a:spLocks/>
              </p:cNvSpPr>
              <p:nvPr/>
            </p:nvSpPr>
            <p:spPr bwMode="auto">
              <a:xfrm>
                <a:off x="40" y="40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42" name="AutoShape 22"/>
              <p:cNvSpPr>
                <a:spLocks/>
              </p:cNvSpPr>
              <p:nvPr/>
            </p:nvSpPr>
            <p:spPr bwMode="auto">
              <a:xfrm>
                <a:off x="347" y="40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43" name="AutoShape 23"/>
              <p:cNvSpPr>
                <a:spLocks/>
              </p:cNvSpPr>
              <p:nvPr/>
            </p:nvSpPr>
            <p:spPr bwMode="auto">
              <a:xfrm>
                <a:off x="40" y="347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44" name="AutoShape 24"/>
              <p:cNvSpPr>
                <a:spLocks/>
              </p:cNvSpPr>
              <p:nvPr/>
            </p:nvSpPr>
            <p:spPr bwMode="auto">
              <a:xfrm>
                <a:off x="347" y="347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C0EDFE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45" name="Rectangle 25"/>
              <p:cNvSpPr>
                <a:spLocks/>
              </p:cNvSpPr>
              <p:nvPr/>
            </p:nvSpPr>
            <p:spPr bwMode="auto">
              <a:xfrm>
                <a:off x="0" y="0"/>
                <a:ext cx="654" cy="654"/>
              </a:xfrm>
              <a:prstGeom prst="rect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30746" name="Group 26"/>
            <p:cNvGrpSpPr>
              <a:grpSpLocks/>
            </p:cNvGrpSpPr>
            <p:nvPr/>
          </p:nvGrpSpPr>
          <p:grpSpPr bwMode="auto">
            <a:xfrm>
              <a:off x="1736" y="336"/>
              <a:ext cx="2187" cy="347"/>
              <a:chOff x="0" y="0"/>
              <a:chExt cx="2187" cy="347"/>
            </a:xfrm>
          </p:grpSpPr>
          <p:sp>
            <p:nvSpPr>
              <p:cNvPr id="30747" name="AutoShape 27"/>
              <p:cNvSpPr>
                <a:spLocks/>
              </p:cNvSpPr>
              <p:nvPr/>
            </p:nvSpPr>
            <p:spPr bwMode="auto">
              <a:xfrm>
                <a:off x="40" y="40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48" name="Rectangle 28"/>
              <p:cNvSpPr>
                <a:spLocks/>
              </p:cNvSpPr>
              <p:nvPr/>
            </p:nvSpPr>
            <p:spPr bwMode="auto">
              <a:xfrm>
                <a:off x="0" y="0"/>
                <a:ext cx="2187" cy="347"/>
              </a:xfrm>
              <a:prstGeom prst="rect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49" name="AutoShape 29"/>
              <p:cNvSpPr>
                <a:spLocks/>
              </p:cNvSpPr>
              <p:nvPr/>
            </p:nvSpPr>
            <p:spPr bwMode="auto">
              <a:xfrm>
                <a:off x="347" y="40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50" name="AutoShape 30"/>
              <p:cNvSpPr>
                <a:spLocks/>
              </p:cNvSpPr>
              <p:nvPr/>
            </p:nvSpPr>
            <p:spPr bwMode="auto">
              <a:xfrm>
                <a:off x="654" y="40"/>
                <a:ext cx="265" cy="266"/>
              </a:xfrm>
              <a:prstGeom prst="roundRect">
                <a:avLst>
                  <a:gd name="adj" fmla="val 45153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51" name="AutoShape 31"/>
              <p:cNvSpPr>
                <a:spLocks/>
              </p:cNvSpPr>
              <p:nvPr/>
            </p:nvSpPr>
            <p:spPr bwMode="auto">
              <a:xfrm>
                <a:off x="960" y="40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52" name="AutoShape 32"/>
              <p:cNvSpPr>
                <a:spLocks/>
              </p:cNvSpPr>
              <p:nvPr/>
            </p:nvSpPr>
            <p:spPr bwMode="auto">
              <a:xfrm>
                <a:off x="1267" y="40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53" name="AutoShape 33"/>
              <p:cNvSpPr>
                <a:spLocks/>
              </p:cNvSpPr>
              <p:nvPr/>
            </p:nvSpPr>
            <p:spPr bwMode="auto">
              <a:xfrm>
                <a:off x="1574" y="40"/>
                <a:ext cx="265" cy="266"/>
              </a:xfrm>
              <a:prstGeom prst="roundRect">
                <a:avLst>
                  <a:gd name="adj" fmla="val 45153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54" name="AutoShape 34"/>
              <p:cNvSpPr>
                <a:spLocks/>
              </p:cNvSpPr>
              <p:nvPr/>
            </p:nvSpPr>
            <p:spPr bwMode="auto">
              <a:xfrm>
                <a:off x="1880" y="40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A3D979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30755" name="Line 35"/>
            <p:cNvSpPr>
              <a:spLocks noChangeShapeType="1"/>
            </p:cNvSpPr>
            <p:nvPr/>
          </p:nvSpPr>
          <p:spPr bwMode="auto">
            <a:xfrm flipH="1">
              <a:off x="1855" y="721"/>
              <a:ext cx="204" cy="389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30756" name="Line 36"/>
            <p:cNvSpPr>
              <a:spLocks noChangeShapeType="1"/>
            </p:cNvSpPr>
            <p:nvPr/>
          </p:nvSpPr>
          <p:spPr bwMode="auto">
            <a:xfrm>
              <a:off x="3604" y="724"/>
              <a:ext cx="204" cy="39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30757" name="Line 37"/>
            <p:cNvSpPr>
              <a:spLocks noChangeShapeType="1"/>
            </p:cNvSpPr>
            <p:nvPr/>
          </p:nvSpPr>
          <p:spPr bwMode="auto">
            <a:xfrm>
              <a:off x="2829" y="717"/>
              <a:ext cx="0" cy="39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spcBef>
                  <a:spcPct val="0"/>
                </a:spcBef>
              </a:pPr>
              <a:endParaRPr lang="en-US" sz="30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30758" name="Group 38"/>
            <p:cNvGrpSpPr>
              <a:grpSpLocks/>
            </p:cNvGrpSpPr>
            <p:nvPr/>
          </p:nvGrpSpPr>
          <p:grpSpPr bwMode="auto">
            <a:xfrm>
              <a:off x="1362" y="1852"/>
              <a:ext cx="2262" cy="660"/>
              <a:chOff x="0" y="0"/>
              <a:chExt cx="2261" cy="659"/>
            </a:xfrm>
          </p:grpSpPr>
          <p:sp>
            <p:nvSpPr>
              <p:cNvPr id="30759" name="Rectangle 39"/>
              <p:cNvSpPr>
                <a:spLocks/>
              </p:cNvSpPr>
              <p:nvPr/>
            </p:nvSpPr>
            <p:spPr bwMode="auto">
              <a:xfrm>
                <a:off x="0" y="263"/>
                <a:ext cx="129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>
                  <a:spcBef>
                    <a:spcPct val="0"/>
                  </a:spcBef>
                </a:pPr>
                <a:r>
                  <a:rPr lang="en-US" sz="1700">
                    <a:solidFill>
                      <a:srgbClr val="000000"/>
                    </a:solidFill>
                    <a:latin typeface="Gill Sans" charset="0"/>
                    <a:ea typeface="ＭＳ Ｐゴシック" charset="0"/>
                    <a:cs typeface="Gill Sans" charset="0"/>
                    <a:sym typeface="Gill Sans" charset="0"/>
                  </a:rPr>
                  <a:t>Data</a:t>
                </a:r>
              </a:p>
            </p:txBody>
          </p:sp>
          <p:grpSp>
            <p:nvGrpSpPr>
              <p:cNvPr id="30760" name="Group 40"/>
              <p:cNvGrpSpPr>
                <a:grpSpLocks/>
              </p:cNvGrpSpPr>
              <p:nvPr/>
            </p:nvGrpSpPr>
            <p:grpSpPr bwMode="auto">
              <a:xfrm>
                <a:off x="1264" y="241"/>
                <a:ext cx="410" cy="418"/>
                <a:chOff x="0" y="0"/>
                <a:chExt cx="409" cy="417"/>
              </a:xfrm>
            </p:grpSpPr>
            <p:sp>
              <p:nvSpPr>
                <p:cNvPr id="30761" name="Oval 41"/>
                <p:cNvSpPr>
                  <a:spLocks/>
                </p:cNvSpPr>
                <p:nvPr/>
              </p:nvSpPr>
              <p:spPr bwMode="auto">
                <a:xfrm>
                  <a:off x="0" y="309"/>
                  <a:ext cx="409" cy="10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30762" name="Rectangle 42"/>
                <p:cNvSpPr>
                  <a:spLocks/>
                </p:cNvSpPr>
                <p:nvPr/>
              </p:nvSpPr>
              <p:spPr bwMode="auto">
                <a:xfrm>
                  <a:off x="0" y="67"/>
                  <a:ext cx="409" cy="288"/>
                </a:xfrm>
                <a:prstGeom prst="rect">
                  <a:avLst/>
                </a:prstGeom>
                <a:solidFill>
                  <a:schemeClr val="accent1">
                    <a:alpha val="7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chemeClr val="tx1">
                          <a:alpha val="70000"/>
                        </a:schemeClr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30763" name="Oval 43"/>
                <p:cNvSpPr>
                  <a:spLocks/>
                </p:cNvSpPr>
                <p:nvPr/>
              </p:nvSpPr>
              <p:spPr bwMode="auto">
                <a:xfrm>
                  <a:off x="0" y="0"/>
                  <a:ext cx="409" cy="108"/>
                </a:xfrm>
                <a:prstGeom prst="ellips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30764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0" y="61"/>
                  <a:ext cx="0" cy="31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  <p:sp>
              <p:nvSpPr>
                <p:cNvPr id="30765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409" y="61"/>
                  <a:ext cx="0" cy="31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>
                    <a:spcBef>
                      <a:spcPct val="0"/>
                    </a:spcBef>
                  </a:pPr>
                  <a:endParaRPr lang="en-US" sz="3000">
                    <a:solidFill>
                      <a:srgbClr val="000000"/>
                    </a:solidFill>
                    <a:latin typeface="Gill Sans" charset="0"/>
                    <a:sym typeface="Gill Sans" charset="0"/>
                  </a:endParaRPr>
                </a:p>
              </p:txBody>
            </p:sp>
          </p:grpSp>
          <p:sp>
            <p:nvSpPr>
              <p:cNvPr id="30766" name="Line 46"/>
              <p:cNvSpPr>
                <a:spLocks noChangeShapeType="1"/>
              </p:cNvSpPr>
              <p:nvPr/>
            </p:nvSpPr>
            <p:spPr bwMode="auto">
              <a:xfrm flipH="1">
                <a:off x="1469" y="0"/>
                <a:ext cx="0" cy="307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67" name="Line 47"/>
              <p:cNvSpPr>
                <a:spLocks noChangeShapeType="1"/>
              </p:cNvSpPr>
              <p:nvPr/>
            </p:nvSpPr>
            <p:spPr bwMode="auto">
              <a:xfrm flipH="1">
                <a:off x="1533" y="27"/>
                <a:ext cx="728" cy="264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68" name="Line 48"/>
              <p:cNvSpPr>
                <a:spLocks noChangeShapeType="1"/>
              </p:cNvSpPr>
              <p:nvPr/>
            </p:nvSpPr>
            <p:spPr bwMode="auto">
              <a:xfrm>
                <a:off x="669" y="27"/>
                <a:ext cx="728" cy="264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30769" name="Group 49"/>
            <p:cNvGrpSpPr>
              <a:grpSpLocks/>
            </p:cNvGrpSpPr>
            <p:nvPr/>
          </p:nvGrpSpPr>
          <p:grpSpPr bwMode="auto">
            <a:xfrm>
              <a:off x="0" y="0"/>
              <a:ext cx="3536" cy="1103"/>
              <a:chOff x="0" y="0"/>
              <a:chExt cx="3536" cy="1103"/>
            </a:xfrm>
          </p:grpSpPr>
          <p:sp>
            <p:nvSpPr>
              <p:cNvPr id="30770" name="Rectangle 50"/>
              <p:cNvSpPr>
                <a:spLocks/>
              </p:cNvSpPr>
              <p:nvPr/>
            </p:nvSpPr>
            <p:spPr bwMode="auto">
              <a:xfrm>
                <a:off x="0" y="0"/>
                <a:ext cx="1448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>
                  <a:spcBef>
                    <a:spcPct val="0"/>
                  </a:spcBef>
                </a:pPr>
                <a:r>
                  <a:rPr lang="en-US" sz="1700">
                    <a:solidFill>
                      <a:srgbClr val="000000"/>
                    </a:solidFill>
                    <a:latin typeface="Gill Sans" charset="0"/>
                    <a:ea typeface="ＭＳ Ｐゴシック" charset="0"/>
                    <a:cs typeface="Gill Sans" charset="0"/>
                    <a:sym typeface="Gill Sans" charset="0"/>
                  </a:rPr>
                  <a:t>Coordinator</a:t>
                </a:r>
              </a:p>
              <a:p>
                <a:pPr>
                  <a:spcBef>
                    <a:spcPct val="0"/>
                  </a:spcBef>
                </a:pPr>
                <a:r>
                  <a:rPr lang="en-US" sz="1700">
                    <a:solidFill>
                      <a:srgbClr val="000000"/>
                    </a:solidFill>
                    <a:latin typeface="Gill Sans" charset="0"/>
                    <a:ea typeface="ＭＳ Ｐゴシック" charset="0"/>
                    <a:cs typeface="Gill Sans" charset="0"/>
                    <a:sym typeface="Gill Sans" charset="0"/>
                  </a:rPr>
                  <a:t>(small messages)</a:t>
                </a:r>
              </a:p>
            </p:txBody>
          </p:sp>
          <p:sp>
            <p:nvSpPr>
              <p:cNvPr id="30771" name="Line 51"/>
              <p:cNvSpPr>
                <a:spLocks noChangeShapeType="1"/>
              </p:cNvSpPr>
              <p:nvPr/>
            </p:nvSpPr>
            <p:spPr bwMode="auto">
              <a:xfrm rot="10800000">
                <a:off x="800" y="736"/>
                <a:ext cx="920" cy="36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72" name="Line 52"/>
              <p:cNvSpPr>
                <a:spLocks noChangeShapeType="1"/>
              </p:cNvSpPr>
              <p:nvPr/>
            </p:nvSpPr>
            <p:spPr bwMode="auto">
              <a:xfrm rot="10800000">
                <a:off x="776" y="704"/>
                <a:ext cx="1680" cy="391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73" name="Line 53"/>
              <p:cNvSpPr>
                <a:spLocks noChangeShapeType="1"/>
              </p:cNvSpPr>
              <p:nvPr/>
            </p:nvSpPr>
            <p:spPr bwMode="auto">
              <a:xfrm rot="10800000">
                <a:off x="824" y="687"/>
                <a:ext cx="2712" cy="368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74" name="Line 54"/>
              <p:cNvSpPr>
                <a:spLocks noChangeShapeType="1"/>
              </p:cNvSpPr>
              <p:nvPr/>
            </p:nvSpPr>
            <p:spPr bwMode="auto">
              <a:xfrm flipH="1">
                <a:off x="808" y="536"/>
                <a:ext cx="920" cy="128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775" name="AutoShape 55"/>
              <p:cNvSpPr>
                <a:spLocks/>
              </p:cNvSpPr>
              <p:nvPr/>
            </p:nvSpPr>
            <p:spPr bwMode="auto">
              <a:xfrm>
                <a:off x="592" y="560"/>
                <a:ext cx="266" cy="266"/>
              </a:xfrm>
              <a:prstGeom prst="roundRect">
                <a:avLst>
                  <a:gd name="adj" fmla="val 45153"/>
                </a:avLst>
              </a:prstGeom>
              <a:solidFill>
                <a:srgbClr val="F3EB00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>
                  <a:spcBef>
                    <a:spcPct val="0"/>
                  </a:spcBef>
                </a:pPr>
                <a:endParaRPr lang="en-US" sz="30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30776" name="Rectangle 56"/>
          <p:cNvSpPr>
            <a:spLocks/>
          </p:cNvSpPr>
          <p:nvPr/>
        </p:nvSpPr>
        <p:spPr bwMode="auto">
          <a:xfrm>
            <a:off x="1330523" y="5286762"/>
            <a:ext cx="68436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>
              <a:spcBef>
                <a:spcPts val="844"/>
              </a:spcBef>
            </a:pPr>
            <a:r>
              <a:rPr lang="en-US" sz="2200">
                <a:solidFill>
                  <a:srgbClr val="000000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More network friendly at large scales than Async-SGD.</a:t>
            </a:r>
          </a:p>
        </p:txBody>
      </p:sp>
    </p:spTree>
    <p:extLst>
      <p:ext uri="{BB962C8B-B14F-4D97-AF65-F5344CB8AC3E}">
        <p14:creationId xmlns:p14="http://schemas.microsoft.com/office/powerpoint/2010/main" val="36926817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utoUpdateAnimBg="0"/>
      <p:bldP spid="30724" grpId="0" autoUpdateAnimBg="0"/>
      <p:bldP spid="30776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/>
          </p:cNvSpPr>
          <p:nvPr/>
        </p:nvSpPr>
        <p:spPr bwMode="auto">
          <a:xfrm>
            <a:off x="5831086" y="3339703"/>
            <a:ext cx="98227" cy="446484"/>
          </a:xfrm>
          <a:prstGeom prst="rect">
            <a:avLst/>
          </a:prstGeom>
          <a:solidFill>
            <a:srgbClr val="D90B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2771" name="Group 3"/>
          <p:cNvGrpSpPr>
            <a:grpSpLocks/>
          </p:cNvGrpSpPr>
          <p:nvPr/>
        </p:nvGrpSpPr>
        <p:grpSpPr bwMode="auto">
          <a:xfrm>
            <a:off x="5536406" y="3339703"/>
            <a:ext cx="687586" cy="446484"/>
            <a:chOff x="0" y="0"/>
            <a:chExt cx="616" cy="400"/>
          </a:xfrm>
        </p:grpSpPr>
        <p:sp>
          <p:nvSpPr>
            <p:cNvPr id="32772" name="Rectangle 4"/>
            <p:cNvSpPr>
              <a:spLocks/>
            </p:cNvSpPr>
            <p:nvPr/>
          </p:nvSpPr>
          <p:spPr bwMode="auto">
            <a:xfrm>
              <a:off x="0" y="0"/>
              <a:ext cx="616" cy="400"/>
            </a:xfrm>
            <a:prstGeom prst="rect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73" name="Line 5"/>
            <p:cNvSpPr>
              <a:spLocks noChangeShapeType="1"/>
            </p:cNvSpPr>
            <p:nvPr/>
          </p:nvSpPr>
          <p:spPr bwMode="auto">
            <a:xfrm>
              <a:off x="264" y="0"/>
              <a:ext cx="0" cy="40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74" name="Line 6"/>
            <p:cNvSpPr>
              <a:spLocks noChangeShapeType="1"/>
            </p:cNvSpPr>
            <p:nvPr/>
          </p:nvSpPr>
          <p:spPr bwMode="auto">
            <a:xfrm>
              <a:off x="176" y="0"/>
              <a:ext cx="0" cy="40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75" name="Line 7"/>
            <p:cNvSpPr>
              <a:spLocks noChangeShapeType="1"/>
            </p:cNvSpPr>
            <p:nvPr/>
          </p:nvSpPr>
          <p:spPr bwMode="auto">
            <a:xfrm>
              <a:off x="88" y="0"/>
              <a:ext cx="0" cy="40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76" name="Line 8"/>
            <p:cNvSpPr>
              <a:spLocks noChangeShapeType="1"/>
            </p:cNvSpPr>
            <p:nvPr/>
          </p:nvSpPr>
          <p:spPr bwMode="auto">
            <a:xfrm>
              <a:off x="352" y="0"/>
              <a:ext cx="0" cy="40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77" name="Line 9"/>
            <p:cNvSpPr>
              <a:spLocks noChangeShapeType="1"/>
            </p:cNvSpPr>
            <p:nvPr/>
          </p:nvSpPr>
          <p:spPr bwMode="auto">
            <a:xfrm>
              <a:off x="440" y="0"/>
              <a:ext cx="0" cy="40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78" name="Line 10"/>
            <p:cNvSpPr>
              <a:spLocks noChangeShapeType="1"/>
            </p:cNvSpPr>
            <p:nvPr/>
          </p:nvSpPr>
          <p:spPr bwMode="auto">
            <a:xfrm>
              <a:off x="528" y="0"/>
              <a:ext cx="0" cy="40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2779" name="Group 11"/>
          <p:cNvGrpSpPr>
            <a:grpSpLocks/>
          </p:cNvGrpSpPr>
          <p:nvPr/>
        </p:nvGrpSpPr>
        <p:grpSpPr bwMode="auto">
          <a:xfrm>
            <a:off x="4920258" y="2634258"/>
            <a:ext cx="1893094" cy="214313"/>
            <a:chOff x="0" y="0"/>
            <a:chExt cx="1696" cy="192"/>
          </a:xfrm>
        </p:grpSpPr>
        <p:sp>
          <p:nvSpPr>
            <p:cNvPr id="32780" name="AutoShape 12"/>
            <p:cNvSpPr>
              <a:spLocks/>
            </p:cNvSpPr>
            <p:nvPr/>
          </p:nvSpPr>
          <p:spPr bwMode="auto">
            <a:xfrm>
              <a:off x="0" y="0"/>
              <a:ext cx="1696" cy="192"/>
            </a:xfrm>
            <a:prstGeom prst="roundRect">
              <a:avLst>
                <a:gd name="adj" fmla="val 50000"/>
              </a:avLst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81" name="Oval 13"/>
            <p:cNvSpPr>
              <a:spLocks/>
            </p:cNvSpPr>
            <p:nvPr/>
          </p:nvSpPr>
          <p:spPr bwMode="auto">
            <a:xfrm>
              <a:off x="48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82" name="Oval 14"/>
            <p:cNvSpPr>
              <a:spLocks/>
            </p:cNvSpPr>
            <p:nvPr/>
          </p:nvSpPr>
          <p:spPr bwMode="auto">
            <a:xfrm>
              <a:off x="184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83" name="Oval 15"/>
            <p:cNvSpPr>
              <a:spLocks/>
            </p:cNvSpPr>
            <p:nvPr/>
          </p:nvSpPr>
          <p:spPr bwMode="auto">
            <a:xfrm>
              <a:off x="320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84" name="Oval 16"/>
            <p:cNvSpPr>
              <a:spLocks/>
            </p:cNvSpPr>
            <p:nvPr/>
          </p:nvSpPr>
          <p:spPr bwMode="auto">
            <a:xfrm>
              <a:off x="456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85" name="Oval 17"/>
            <p:cNvSpPr>
              <a:spLocks/>
            </p:cNvSpPr>
            <p:nvPr/>
          </p:nvSpPr>
          <p:spPr bwMode="auto">
            <a:xfrm>
              <a:off x="592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86" name="Oval 18"/>
            <p:cNvSpPr>
              <a:spLocks/>
            </p:cNvSpPr>
            <p:nvPr/>
          </p:nvSpPr>
          <p:spPr bwMode="auto">
            <a:xfrm>
              <a:off x="728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87" name="Oval 19"/>
            <p:cNvSpPr>
              <a:spLocks/>
            </p:cNvSpPr>
            <p:nvPr/>
          </p:nvSpPr>
          <p:spPr bwMode="auto">
            <a:xfrm>
              <a:off x="864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88" name="Oval 20"/>
            <p:cNvSpPr>
              <a:spLocks/>
            </p:cNvSpPr>
            <p:nvPr/>
          </p:nvSpPr>
          <p:spPr bwMode="auto">
            <a:xfrm>
              <a:off x="1000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89" name="Oval 21"/>
            <p:cNvSpPr>
              <a:spLocks/>
            </p:cNvSpPr>
            <p:nvPr/>
          </p:nvSpPr>
          <p:spPr bwMode="auto">
            <a:xfrm>
              <a:off x="1136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90" name="Oval 22"/>
            <p:cNvSpPr>
              <a:spLocks/>
            </p:cNvSpPr>
            <p:nvPr/>
          </p:nvSpPr>
          <p:spPr bwMode="auto">
            <a:xfrm>
              <a:off x="1272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91" name="Oval 23"/>
            <p:cNvSpPr>
              <a:spLocks/>
            </p:cNvSpPr>
            <p:nvPr/>
          </p:nvSpPr>
          <p:spPr bwMode="auto">
            <a:xfrm>
              <a:off x="1408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92" name="Oval 24"/>
            <p:cNvSpPr>
              <a:spLocks/>
            </p:cNvSpPr>
            <p:nvPr/>
          </p:nvSpPr>
          <p:spPr bwMode="auto">
            <a:xfrm>
              <a:off x="1544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2793" name="Group 25"/>
          <p:cNvGrpSpPr>
            <a:grpSpLocks/>
          </p:cNvGrpSpPr>
          <p:nvPr/>
        </p:nvGrpSpPr>
        <p:grpSpPr bwMode="auto">
          <a:xfrm>
            <a:off x="4920258" y="2143125"/>
            <a:ext cx="1893094" cy="214313"/>
            <a:chOff x="0" y="0"/>
            <a:chExt cx="1696" cy="192"/>
          </a:xfrm>
        </p:grpSpPr>
        <p:sp>
          <p:nvSpPr>
            <p:cNvPr id="32794" name="AutoShape 26"/>
            <p:cNvSpPr>
              <a:spLocks/>
            </p:cNvSpPr>
            <p:nvPr/>
          </p:nvSpPr>
          <p:spPr bwMode="auto">
            <a:xfrm>
              <a:off x="0" y="0"/>
              <a:ext cx="1696" cy="192"/>
            </a:xfrm>
            <a:prstGeom prst="roundRect">
              <a:avLst>
                <a:gd name="adj" fmla="val 50000"/>
              </a:avLst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95" name="Oval 27"/>
            <p:cNvSpPr>
              <a:spLocks/>
            </p:cNvSpPr>
            <p:nvPr/>
          </p:nvSpPr>
          <p:spPr bwMode="auto">
            <a:xfrm>
              <a:off x="48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96" name="Oval 28"/>
            <p:cNvSpPr>
              <a:spLocks/>
            </p:cNvSpPr>
            <p:nvPr/>
          </p:nvSpPr>
          <p:spPr bwMode="auto">
            <a:xfrm>
              <a:off x="184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97" name="Oval 29"/>
            <p:cNvSpPr>
              <a:spLocks/>
            </p:cNvSpPr>
            <p:nvPr/>
          </p:nvSpPr>
          <p:spPr bwMode="auto">
            <a:xfrm>
              <a:off x="320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98" name="Oval 30"/>
            <p:cNvSpPr>
              <a:spLocks/>
            </p:cNvSpPr>
            <p:nvPr/>
          </p:nvSpPr>
          <p:spPr bwMode="auto">
            <a:xfrm>
              <a:off x="456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99" name="Oval 31"/>
            <p:cNvSpPr>
              <a:spLocks/>
            </p:cNvSpPr>
            <p:nvPr/>
          </p:nvSpPr>
          <p:spPr bwMode="auto">
            <a:xfrm>
              <a:off x="592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00" name="Oval 32"/>
            <p:cNvSpPr>
              <a:spLocks/>
            </p:cNvSpPr>
            <p:nvPr/>
          </p:nvSpPr>
          <p:spPr bwMode="auto">
            <a:xfrm>
              <a:off x="728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01" name="Oval 33"/>
            <p:cNvSpPr>
              <a:spLocks/>
            </p:cNvSpPr>
            <p:nvPr/>
          </p:nvSpPr>
          <p:spPr bwMode="auto">
            <a:xfrm>
              <a:off x="864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02" name="Oval 34"/>
            <p:cNvSpPr>
              <a:spLocks/>
            </p:cNvSpPr>
            <p:nvPr/>
          </p:nvSpPr>
          <p:spPr bwMode="auto">
            <a:xfrm>
              <a:off x="1000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03" name="Oval 35"/>
            <p:cNvSpPr>
              <a:spLocks/>
            </p:cNvSpPr>
            <p:nvPr/>
          </p:nvSpPr>
          <p:spPr bwMode="auto">
            <a:xfrm>
              <a:off x="1136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04" name="Oval 36"/>
            <p:cNvSpPr>
              <a:spLocks/>
            </p:cNvSpPr>
            <p:nvPr/>
          </p:nvSpPr>
          <p:spPr bwMode="auto">
            <a:xfrm>
              <a:off x="1272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05" name="Oval 37"/>
            <p:cNvSpPr>
              <a:spLocks/>
            </p:cNvSpPr>
            <p:nvPr/>
          </p:nvSpPr>
          <p:spPr bwMode="auto">
            <a:xfrm>
              <a:off x="1408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06" name="Oval 38"/>
            <p:cNvSpPr>
              <a:spLocks/>
            </p:cNvSpPr>
            <p:nvPr/>
          </p:nvSpPr>
          <p:spPr bwMode="auto">
            <a:xfrm>
              <a:off x="1544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2807" name="Oval 39"/>
          <p:cNvSpPr>
            <a:spLocks/>
          </p:cNvSpPr>
          <p:nvPr/>
        </p:nvSpPr>
        <p:spPr bwMode="auto">
          <a:xfrm>
            <a:off x="6340078" y="1535906"/>
            <a:ext cx="107156" cy="107156"/>
          </a:xfrm>
          <a:prstGeom prst="ellipse">
            <a:avLst/>
          </a:prstGeom>
          <a:solidFill>
            <a:srgbClr val="D90B00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2808" name="Group 40"/>
          <p:cNvGrpSpPr>
            <a:grpSpLocks/>
          </p:cNvGrpSpPr>
          <p:nvPr/>
        </p:nvGrpSpPr>
        <p:grpSpPr bwMode="auto">
          <a:xfrm>
            <a:off x="4446984" y="1482328"/>
            <a:ext cx="2830711" cy="214313"/>
            <a:chOff x="0" y="0"/>
            <a:chExt cx="2536" cy="192"/>
          </a:xfrm>
        </p:grpSpPr>
        <p:sp>
          <p:nvSpPr>
            <p:cNvPr id="32809" name="Oval 41"/>
            <p:cNvSpPr>
              <a:spLocks/>
            </p:cNvSpPr>
            <p:nvPr/>
          </p:nvSpPr>
          <p:spPr bwMode="auto">
            <a:xfrm>
              <a:off x="64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10" name="Oval 42"/>
            <p:cNvSpPr>
              <a:spLocks/>
            </p:cNvSpPr>
            <p:nvPr/>
          </p:nvSpPr>
          <p:spPr bwMode="auto">
            <a:xfrm>
              <a:off x="200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11" name="Oval 43"/>
            <p:cNvSpPr>
              <a:spLocks/>
            </p:cNvSpPr>
            <p:nvPr/>
          </p:nvSpPr>
          <p:spPr bwMode="auto">
            <a:xfrm>
              <a:off x="336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12" name="Oval 44"/>
            <p:cNvSpPr>
              <a:spLocks/>
            </p:cNvSpPr>
            <p:nvPr/>
          </p:nvSpPr>
          <p:spPr bwMode="auto">
            <a:xfrm>
              <a:off x="472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13" name="Oval 45"/>
            <p:cNvSpPr>
              <a:spLocks/>
            </p:cNvSpPr>
            <p:nvPr/>
          </p:nvSpPr>
          <p:spPr bwMode="auto">
            <a:xfrm>
              <a:off x="608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14" name="Oval 46"/>
            <p:cNvSpPr>
              <a:spLocks/>
            </p:cNvSpPr>
            <p:nvPr/>
          </p:nvSpPr>
          <p:spPr bwMode="auto">
            <a:xfrm>
              <a:off x="744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15" name="Oval 47"/>
            <p:cNvSpPr>
              <a:spLocks/>
            </p:cNvSpPr>
            <p:nvPr/>
          </p:nvSpPr>
          <p:spPr bwMode="auto">
            <a:xfrm>
              <a:off x="880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16" name="Oval 48"/>
            <p:cNvSpPr>
              <a:spLocks/>
            </p:cNvSpPr>
            <p:nvPr/>
          </p:nvSpPr>
          <p:spPr bwMode="auto">
            <a:xfrm>
              <a:off x="1016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17" name="Oval 49"/>
            <p:cNvSpPr>
              <a:spLocks/>
            </p:cNvSpPr>
            <p:nvPr/>
          </p:nvSpPr>
          <p:spPr bwMode="auto">
            <a:xfrm>
              <a:off x="1152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18" name="Oval 50"/>
            <p:cNvSpPr>
              <a:spLocks/>
            </p:cNvSpPr>
            <p:nvPr/>
          </p:nvSpPr>
          <p:spPr bwMode="auto">
            <a:xfrm>
              <a:off x="1288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19" name="Oval 51"/>
            <p:cNvSpPr>
              <a:spLocks/>
            </p:cNvSpPr>
            <p:nvPr/>
          </p:nvSpPr>
          <p:spPr bwMode="auto">
            <a:xfrm>
              <a:off x="1424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20" name="Oval 52"/>
            <p:cNvSpPr>
              <a:spLocks/>
            </p:cNvSpPr>
            <p:nvPr/>
          </p:nvSpPr>
          <p:spPr bwMode="auto">
            <a:xfrm>
              <a:off x="1560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21" name="Oval 53"/>
            <p:cNvSpPr>
              <a:spLocks/>
            </p:cNvSpPr>
            <p:nvPr/>
          </p:nvSpPr>
          <p:spPr bwMode="auto">
            <a:xfrm>
              <a:off x="1832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22" name="Oval 54"/>
            <p:cNvSpPr>
              <a:spLocks/>
            </p:cNvSpPr>
            <p:nvPr/>
          </p:nvSpPr>
          <p:spPr bwMode="auto">
            <a:xfrm>
              <a:off x="1968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23" name="Oval 55"/>
            <p:cNvSpPr>
              <a:spLocks/>
            </p:cNvSpPr>
            <p:nvPr/>
          </p:nvSpPr>
          <p:spPr bwMode="auto">
            <a:xfrm>
              <a:off x="2104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24" name="Oval 56"/>
            <p:cNvSpPr>
              <a:spLocks/>
            </p:cNvSpPr>
            <p:nvPr/>
          </p:nvSpPr>
          <p:spPr bwMode="auto">
            <a:xfrm>
              <a:off x="2240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25" name="Oval 57"/>
            <p:cNvSpPr>
              <a:spLocks/>
            </p:cNvSpPr>
            <p:nvPr/>
          </p:nvSpPr>
          <p:spPr bwMode="auto">
            <a:xfrm>
              <a:off x="2376" y="48"/>
              <a:ext cx="96" cy="96"/>
            </a:xfrm>
            <a:prstGeom prst="ellips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26" name="AutoShape 58"/>
            <p:cNvSpPr>
              <a:spLocks/>
            </p:cNvSpPr>
            <p:nvPr/>
          </p:nvSpPr>
          <p:spPr bwMode="auto">
            <a:xfrm>
              <a:off x="0" y="0"/>
              <a:ext cx="2536" cy="192"/>
            </a:xfrm>
            <a:prstGeom prst="roundRect">
              <a:avLst>
                <a:gd name="adj" fmla="val 50000"/>
              </a:avLst>
            </a:prstGeom>
            <a:no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2827" name="Line 59"/>
          <p:cNvSpPr>
            <a:spLocks noChangeShapeType="1"/>
          </p:cNvSpPr>
          <p:nvPr/>
        </p:nvSpPr>
        <p:spPr bwMode="auto">
          <a:xfrm>
            <a:off x="5866805" y="1741289"/>
            <a:ext cx="0" cy="3571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2828" name="Group 60"/>
          <p:cNvGrpSpPr>
            <a:grpSpLocks/>
          </p:cNvGrpSpPr>
          <p:nvPr/>
        </p:nvGrpSpPr>
        <p:grpSpPr bwMode="auto">
          <a:xfrm>
            <a:off x="5857875" y="2393156"/>
            <a:ext cx="44648" cy="187523"/>
            <a:chOff x="0" y="0"/>
            <a:chExt cx="40" cy="168"/>
          </a:xfrm>
        </p:grpSpPr>
        <p:sp>
          <p:nvSpPr>
            <p:cNvPr id="32829" name="Oval 61"/>
            <p:cNvSpPr>
              <a:spLocks/>
            </p:cNvSpPr>
            <p:nvPr/>
          </p:nvSpPr>
          <p:spPr bwMode="auto">
            <a:xfrm flipH="1">
              <a:off x="0" y="128"/>
              <a:ext cx="40" cy="4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30" name="Oval 62"/>
            <p:cNvSpPr>
              <a:spLocks/>
            </p:cNvSpPr>
            <p:nvPr/>
          </p:nvSpPr>
          <p:spPr bwMode="auto">
            <a:xfrm flipH="1">
              <a:off x="0" y="64"/>
              <a:ext cx="40" cy="4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831" name="Oval 63"/>
            <p:cNvSpPr>
              <a:spLocks/>
            </p:cNvSpPr>
            <p:nvPr/>
          </p:nvSpPr>
          <p:spPr bwMode="auto">
            <a:xfrm flipH="1">
              <a:off x="0" y="0"/>
              <a:ext cx="40" cy="4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2832" name="Rectangle 64"/>
          <p:cNvSpPr>
            <a:spLocks/>
          </p:cNvSpPr>
          <p:nvPr/>
        </p:nvSpPr>
        <p:spPr bwMode="auto">
          <a:xfrm>
            <a:off x="64740" y="214313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u="sng">
                <a:solidFill>
                  <a:srgbClr val="000000"/>
                </a:solidFill>
                <a:ea typeface="ＭＳ Ｐゴシック" charset="0"/>
                <a:cs typeface="Gill Sans" charset="0"/>
              </a:rPr>
              <a:t>Acoustic Modeling for Speech Recognition</a:t>
            </a:r>
          </a:p>
        </p:txBody>
      </p:sp>
      <p:sp>
        <p:nvSpPr>
          <p:cNvPr id="32833" name="Line 65"/>
          <p:cNvSpPr>
            <a:spLocks noChangeShapeType="1"/>
          </p:cNvSpPr>
          <p:nvPr/>
        </p:nvSpPr>
        <p:spPr bwMode="auto">
          <a:xfrm>
            <a:off x="5884664" y="2946797"/>
            <a:ext cx="0" cy="3571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834" name="Rectangle 66"/>
          <p:cNvSpPr>
            <a:spLocks/>
          </p:cNvSpPr>
          <p:nvPr/>
        </p:nvSpPr>
        <p:spPr bwMode="auto">
          <a:xfrm>
            <a:off x="198686" y="3237011"/>
            <a:ext cx="491132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000">
                <a:solidFill>
                  <a:srgbClr val="000000"/>
                </a:solidFill>
                <a:ea typeface="ＭＳ Ｐゴシック" charset="0"/>
                <a:cs typeface="Gill Sans" charset="0"/>
              </a:rPr>
              <a:t>11 Frames of 40-value Log Energy Power Spectra and the label for central frame</a:t>
            </a:r>
          </a:p>
        </p:txBody>
      </p:sp>
      <p:sp>
        <p:nvSpPr>
          <p:cNvPr id="32835" name="Rectangle 67"/>
          <p:cNvSpPr>
            <a:spLocks/>
          </p:cNvSpPr>
          <p:nvPr/>
        </p:nvSpPr>
        <p:spPr bwMode="auto">
          <a:xfrm>
            <a:off x="1080492" y="2029718"/>
            <a:ext cx="348813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2000">
                <a:solidFill>
                  <a:srgbClr val="000000"/>
                </a:solidFill>
                <a:ea typeface="ＭＳ Ｐゴシック" charset="0"/>
                <a:cs typeface="Gill Sans" charset="0"/>
              </a:rPr>
              <a:t>One or more hidden layers</a:t>
            </a:r>
          </a:p>
          <a:p>
            <a:pPr algn="l"/>
            <a:r>
              <a:rPr lang="en-US" sz="2000">
                <a:solidFill>
                  <a:srgbClr val="000000"/>
                </a:solidFill>
                <a:ea typeface="ＭＳ Ｐゴシック" charset="0"/>
                <a:cs typeface="Gill Sans" charset="0"/>
              </a:rPr>
              <a:t>of a few thousand nodes each.</a:t>
            </a:r>
          </a:p>
        </p:txBody>
      </p:sp>
      <p:sp>
        <p:nvSpPr>
          <p:cNvPr id="32836" name="Rectangle 68"/>
          <p:cNvSpPr>
            <a:spLocks/>
          </p:cNvSpPr>
          <p:nvPr/>
        </p:nvSpPr>
        <p:spPr bwMode="auto">
          <a:xfrm>
            <a:off x="1643062" y="1435595"/>
            <a:ext cx="22089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2000">
                <a:solidFill>
                  <a:srgbClr val="000000"/>
                </a:solidFill>
                <a:ea typeface="ＭＳ Ｐゴシック" charset="0"/>
                <a:cs typeface="Gill Sans" charset="0"/>
              </a:rPr>
              <a:t>8000-label Softmax</a:t>
            </a:r>
          </a:p>
        </p:txBody>
      </p:sp>
    </p:spTree>
    <p:extLst>
      <p:ext uri="{BB962C8B-B14F-4D97-AF65-F5344CB8AC3E}">
        <p14:creationId xmlns:p14="http://schemas.microsoft.com/office/powerpoint/2010/main" val="16245921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/>
          </p:cNvSpPr>
          <p:nvPr/>
        </p:nvSpPr>
        <p:spPr bwMode="auto">
          <a:xfrm>
            <a:off x="64740" y="214313"/>
            <a:ext cx="9010055" cy="50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 u="sng" dirty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Acoustic Modeling for Speech Recognition</a:t>
            </a:r>
          </a:p>
        </p:txBody>
      </p:sp>
      <p:sp>
        <p:nvSpPr>
          <p:cNvPr id="33794" name="Rectangle 2"/>
          <p:cNvSpPr>
            <a:spLocks/>
          </p:cNvSpPr>
          <p:nvPr/>
        </p:nvSpPr>
        <p:spPr bwMode="auto">
          <a:xfrm>
            <a:off x="129481" y="933152"/>
            <a:ext cx="4616648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500" dirty="0" err="1">
                <a:solidFill>
                  <a:srgbClr val="000000"/>
                </a:solidFill>
                <a:ea typeface="ＭＳ Ｐゴシック" charset="0"/>
                <a:cs typeface="Gill Sans" charset="0"/>
              </a:rPr>
              <a:t>Async</a:t>
            </a:r>
            <a:r>
              <a:rPr lang="en-US" sz="2500" dirty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 SGD and </a:t>
            </a:r>
            <a:r>
              <a:rPr lang="en-US" sz="2500" dirty="0" smtClean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L-BFGS can </a:t>
            </a:r>
            <a:r>
              <a:rPr lang="en-US" sz="2500" dirty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both speed up model training.</a:t>
            </a:r>
          </a:p>
        </p:txBody>
      </p:sp>
      <p:sp>
        <p:nvSpPr>
          <p:cNvPr id="33797" name="Rectangle 5"/>
          <p:cNvSpPr>
            <a:spLocks/>
          </p:cNvSpPr>
          <p:nvPr/>
        </p:nvSpPr>
        <p:spPr bwMode="auto">
          <a:xfrm>
            <a:off x="5109670" y="1821656"/>
            <a:ext cx="3759398" cy="100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100" dirty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To reach the same model </a:t>
            </a:r>
            <a:r>
              <a:rPr lang="en-US" sz="2100" dirty="0" smtClean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quality </a:t>
            </a:r>
            <a:r>
              <a:rPr lang="en-US" sz="2100" dirty="0" err="1" smtClean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DistBelief</a:t>
            </a:r>
            <a:r>
              <a:rPr lang="en-US" sz="2100" dirty="0" smtClean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 </a:t>
            </a:r>
            <a:r>
              <a:rPr lang="en-US" sz="2100" dirty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reached in 4 </a:t>
            </a:r>
            <a:r>
              <a:rPr lang="en-US" sz="2100" dirty="0" smtClean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days took </a:t>
            </a:r>
            <a:r>
              <a:rPr lang="en-US" sz="2100" dirty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55 days using a GPU</a:t>
            </a:r>
            <a:r>
              <a:rPr lang="en-US" sz="2100" dirty="0" smtClean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.... </a:t>
            </a:r>
            <a:endParaRPr lang="en-US" sz="2100" dirty="0">
              <a:solidFill>
                <a:srgbClr val="000000"/>
              </a:solidFill>
              <a:ea typeface="ＭＳ Ｐゴシック" charset="0"/>
              <a:cs typeface="Gill Sans" charset="0"/>
            </a:endParaRPr>
          </a:p>
        </p:txBody>
      </p:sp>
      <p:sp>
        <p:nvSpPr>
          <p:cNvPr id="33798" name="Rectangle 6"/>
          <p:cNvSpPr>
            <a:spLocks/>
          </p:cNvSpPr>
          <p:nvPr/>
        </p:nvSpPr>
        <p:spPr bwMode="auto">
          <a:xfrm>
            <a:off x="5109670" y="3352190"/>
            <a:ext cx="3839766" cy="100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100" dirty="0" err="1">
                <a:solidFill>
                  <a:srgbClr val="000000"/>
                </a:solidFill>
                <a:ea typeface="ＭＳ Ｐゴシック" charset="0"/>
                <a:cs typeface="Gill Sans" charset="0"/>
              </a:rPr>
              <a:t>DistBelief</a:t>
            </a:r>
            <a:r>
              <a:rPr lang="en-US" sz="2100" dirty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 can support much larger models than a </a:t>
            </a:r>
            <a:r>
              <a:rPr lang="en-US" sz="2100" dirty="0" smtClean="0">
                <a:solidFill>
                  <a:srgbClr val="000000"/>
                </a:solidFill>
                <a:ea typeface="ＭＳ Ｐゴシック" charset="0"/>
                <a:cs typeface="Gill Sans" charset="0"/>
              </a:rPr>
              <a:t>GPU (useful for unsupervised learning). </a:t>
            </a:r>
            <a:endParaRPr lang="en-US" sz="2100" dirty="0">
              <a:solidFill>
                <a:srgbClr val="000000"/>
              </a:solidFill>
              <a:ea typeface="ＭＳ Ｐゴシック" charset="0"/>
              <a:cs typeface="Gill Sans" charset="0"/>
            </a:endParaRPr>
          </a:p>
        </p:txBody>
      </p:sp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83" y="1821656"/>
            <a:ext cx="4661297" cy="388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97086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 autoUpdateAnimBg="0"/>
      <p:bldP spid="33798" grpId="0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1077145" y="433410"/>
            <a:ext cx="1420985" cy="115215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808310" y="356600"/>
            <a:ext cx="7949835" cy="92172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199480" y="5931184"/>
            <a:ext cx="7949835" cy="92172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49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Speech recognition on Android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39" y="932675"/>
            <a:ext cx="8379416" cy="5069460"/>
          </a:xfrm>
        </p:spPr>
      </p:pic>
      <p:sp>
        <p:nvSpPr>
          <p:cNvPr id="7" name="Rectangle 6"/>
          <p:cNvSpPr/>
          <p:nvPr/>
        </p:nvSpPr>
        <p:spPr bwMode="auto">
          <a:xfrm>
            <a:off x="1077145" y="433410"/>
            <a:ext cx="1420985" cy="115215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01071" y="4120290"/>
            <a:ext cx="4224550" cy="126736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44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to Google </a:t>
            </a:r>
            <a:r>
              <a:rPr lang="en-US" dirty="0" err="1" smtClean="0"/>
              <a:t>Streetview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23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17" y="1124700"/>
            <a:ext cx="7309453" cy="4877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7020" y="6400903"/>
            <a:ext cx="338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[with Yuval </a:t>
            </a:r>
            <a:r>
              <a:rPr lang="en-US" dirty="0" err="1" smtClean="0">
                <a:solidFill>
                  <a:srgbClr val="FFFFFF"/>
                </a:solidFill>
              </a:rPr>
              <a:t>Netzer</a:t>
            </a:r>
            <a:r>
              <a:rPr lang="en-US" dirty="0" smtClean="0">
                <a:solidFill>
                  <a:srgbClr val="FFFFFF"/>
                </a:solidFill>
              </a:rPr>
              <a:t>, Julian </a:t>
            </a:r>
            <a:r>
              <a:rPr lang="en-US" dirty="0" err="1" smtClean="0">
                <a:solidFill>
                  <a:srgbClr val="FFFFFF"/>
                </a:solidFill>
              </a:rPr>
              <a:t>Ibarz</a:t>
            </a:r>
            <a:r>
              <a:rPr lang="en-US" dirty="0" smtClean="0">
                <a:solidFill>
                  <a:srgbClr val="FFFFFF"/>
                </a:solidFill>
              </a:rPr>
              <a:t>]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11"/>
          <p:cNvSpPr>
            <a:spLocks noChangeArrowheads="1"/>
          </p:cNvSpPr>
          <p:nvPr/>
        </p:nvSpPr>
        <p:spPr bwMode="auto">
          <a:xfrm>
            <a:off x="1025525" y="527050"/>
            <a:ext cx="7748588" cy="147638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230473" y="2699305"/>
            <a:ext cx="8699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6000" b="1" dirty="0" smtClean="0">
                <a:solidFill>
                  <a:srgbClr val="FFFFFF"/>
                </a:solidFill>
                <a:latin typeface="Pristina" pitchFamily="66" charset="0"/>
              </a:rPr>
              <a:t>Learning from Unlabeled data</a:t>
            </a:r>
            <a:endParaRPr lang="en-US" sz="6000" b="1" dirty="0">
              <a:solidFill>
                <a:srgbClr val="FFFFFF"/>
              </a:solidFill>
              <a:latin typeface="Pristin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998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Learning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2235" y="1086295"/>
            <a:ext cx="8229600" cy="4915841"/>
          </a:xfrm>
        </p:spPr>
        <p:txBody>
          <a:bodyPr/>
          <a:lstStyle/>
          <a:p>
            <a:r>
              <a:rPr lang="en-US" sz="2000" b="0" dirty="0" smtClean="0"/>
              <a:t>Choices of learning algorithm:</a:t>
            </a:r>
          </a:p>
          <a:p>
            <a:pPr lvl="1"/>
            <a:r>
              <a:rPr lang="en-US" sz="2000" b="0" dirty="0" smtClean="0"/>
              <a:t>Memory based</a:t>
            </a:r>
          </a:p>
          <a:p>
            <a:pPr lvl="1"/>
            <a:r>
              <a:rPr lang="en-US" sz="2000" b="0" dirty="0" smtClean="0"/>
              <a:t>Winnow</a:t>
            </a:r>
          </a:p>
          <a:p>
            <a:pPr lvl="1"/>
            <a:r>
              <a:rPr lang="en-US" sz="2000" b="0" dirty="0" smtClean="0"/>
              <a:t>Perceptron</a:t>
            </a:r>
          </a:p>
          <a:p>
            <a:pPr lvl="1"/>
            <a:r>
              <a:rPr lang="en-US" sz="2000" b="0" dirty="0" smtClean="0"/>
              <a:t>Naïve Bayes</a:t>
            </a:r>
          </a:p>
          <a:p>
            <a:pPr lvl="1"/>
            <a:r>
              <a:rPr lang="en-US" sz="2000" b="0" dirty="0" smtClean="0"/>
              <a:t>SVM</a:t>
            </a:r>
          </a:p>
          <a:p>
            <a:pPr lvl="1"/>
            <a:r>
              <a:rPr lang="en-US" sz="2000" b="0" dirty="0" smtClean="0"/>
              <a:t>…. </a:t>
            </a:r>
          </a:p>
          <a:p>
            <a:r>
              <a:rPr lang="en-US" sz="2000" b="0" dirty="0" smtClean="0"/>
              <a:t>What matters the most? </a:t>
            </a:r>
          </a:p>
          <a:p>
            <a:pPr lvl="0">
              <a:buNone/>
            </a:pPr>
            <a:endParaRPr lang="en-US" sz="2000" b="0" dirty="0" smtClean="0">
              <a:solidFill>
                <a:srgbClr val="FFFFFF"/>
              </a:solidFill>
            </a:endParaRPr>
          </a:p>
          <a:p>
            <a:pPr lvl="1"/>
            <a:endParaRPr lang="en-US" sz="2000" b="0" dirty="0" smtClean="0"/>
          </a:p>
          <a:p>
            <a:pPr lvl="1"/>
            <a:endParaRPr lang="en-US" sz="2000" b="0" dirty="0" smtClean="0"/>
          </a:p>
        </p:txBody>
      </p:sp>
      <p:grpSp>
        <p:nvGrpSpPr>
          <p:cNvPr id="3" name="Group 9"/>
          <p:cNvGrpSpPr/>
          <p:nvPr/>
        </p:nvGrpSpPr>
        <p:grpSpPr>
          <a:xfrm>
            <a:off x="4341569" y="1047889"/>
            <a:ext cx="4753937" cy="4109335"/>
            <a:chOff x="4341570" y="1047890"/>
            <a:chExt cx="4531790" cy="3917310"/>
          </a:xfrm>
        </p:grpSpPr>
        <p:grpSp>
          <p:nvGrpSpPr>
            <p:cNvPr id="4" name="Group 3"/>
            <p:cNvGrpSpPr/>
            <p:nvPr/>
          </p:nvGrpSpPr>
          <p:grpSpPr>
            <a:xfrm>
              <a:off x="4341570" y="1047890"/>
              <a:ext cx="4531790" cy="3917310"/>
              <a:chOff x="2229295" y="894270"/>
              <a:chExt cx="4915840" cy="4416575"/>
            </a:xfrm>
          </p:grpSpPr>
          <p:pic>
            <p:nvPicPr>
              <p:cNvPr id="6" name="Picture 2" descr="C:\Users\ang\Desktop\Noname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229295" y="894270"/>
                <a:ext cx="4839030" cy="4131070"/>
              </a:xfrm>
              <a:prstGeom prst="rect">
                <a:avLst/>
              </a:prstGeom>
              <a:noFill/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5336627" y="5003068"/>
                <a:ext cx="18085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FFFF"/>
                    </a:solidFill>
                  </a:rPr>
                  <a:t>[</a:t>
                </a:r>
                <a:r>
                  <a:rPr lang="en-US" sz="1400" dirty="0" err="1" smtClean="0">
                    <a:solidFill>
                      <a:srgbClr val="FFFFFF"/>
                    </a:solidFill>
                  </a:rPr>
                  <a:t>Banko</a:t>
                </a:r>
                <a:r>
                  <a:rPr lang="en-US" sz="1400" dirty="0" smtClean="0">
                    <a:solidFill>
                      <a:srgbClr val="FFFFFF"/>
                    </a:solidFill>
                  </a:rPr>
                  <a:t> &amp; Brill, 2001]</a:t>
                </a:r>
                <a:endParaRPr lang="en-US" sz="14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566333" y="4503552"/>
              <a:ext cx="2142452" cy="2053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Training set size (millions)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3749092" y="2649757"/>
              <a:ext cx="140910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tIns="0" bIns="0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     Accuracy     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422790" y="5464465"/>
            <a:ext cx="67208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 smtClean="0">
                <a:solidFill>
                  <a:srgbClr val="FFFFFF"/>
                </a:solidFill>
              </a:rPr>
              <a:t>“It’s not who has the best algorithm that wins. It’s who has the most data.”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491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02245"/>
            <a:ext cx="8229600" cy="6155755"/>
          </a:xfrm>
        </p:spPr>
        <p:txBody>
          <a:bodyPr/>
          <a:lstStyle/>
          <a:p>
            <a:pPr>
              <a:buNone/>
            </a:pPr>
            <a:r>
              <a:rPr lang="en-US" sz="1800" b="0" dirty="0" smtClean="0"/>
              <a:t>Large numbers of features is critical. The specific learning algorithm is important, but ones that can scale to many features also have a big advantage. </a:t>
            </a:r>
            <a:endParaRPr lang="en-US" sz="1800" b="0" dirty="0"/>
          </a:p>
        </p:txBody>
      </p:sp>
      <p:pic>
        <p:nvPicPr>
          <p:cNvPr id="6" name="Picture 5" descr="whiteningcv.png"/>
          <p:cNvPicPr>
            <a:picLocks noChangeAspect="1"/>
          </p:cNvPicPr>
          <p:nvPr/>
        </p:nvPicPr>
        <p:blipFill>
          <a:blip r:embed="rId3" cstate="print"/>
          <a:srcRect t="6348"/>
          <a:stretch>
            <a:fillRect/>
          </a:stretch>
        </p:blipFill>
        <p:spPr>
          <a:xfrm>
            <a:off x="729695" y="1824236"/>
            <a:ext cx="7260350" cy="50996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98020" y="6539805"/>
            <a:ext cx="1369286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dirty="0" smtClean="0">
                <a:solidFill>
                  <a:srgbClr val="FFFFFF"/>
                </a:solidFill>
                <a:latin typeface="Helvetica"/>
              </a:rPr>
              <a:t>[Adam Coates]</a:t>
            </a:r>
          </a:p>
        </p:txBody>
      </p:sp>
    </p:spTree>
    <p:extLst>
      <p:ext uri="{BB962C8B-B14F-4D97-AF65-F5344CB8AC3E}">
        <p14:creationId xmlns:p14="http://schemas.microsoft.com/office/powerpoint/2010/main" val="407363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 for image classification</a:t>
            </a:r>
            <a:endParaRPr lang="en-US" dirty="0"/>
          </a:p>
        </p:txBody>
      </p:sp>
      <p:pic>
        <p:nvPicPr>
          <p:cNvPr id="4" name="Picture 2" descr="C:\Users\ang\Desktop\1961 Norton #271 Ridden by Jesse Seary in turn 9 at Road America, Elkhart Lake, W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3220" y="2507280"/>
            <a:ext cx="1662824" cy="1113745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 flipH="1">
            <a:off x="3573470" y="3198570"/>
            <a:ext cx="1530356" cy="1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6" name="TextBox 5"/>
          <p:cNvSpPr txBox="1"/>
          <p:nvPr/>
        </p:nvSpPr>
        <p:spPr>
          <a:xfrm>
            <a:off x="5263290" y="3006545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“Motorcycle”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1195" y="5387655"/>
            <a:ext cx="61832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This talk: Develop ideas using images and audio.  Ideas apply to other problems (e.g., text) too.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18148"/>
            <a:ext cx="8229600" cy="1143000"/>
          </a:xfrm>
        </p:spPr>
        <p:txBody>
          <a:bodyPr/>
          <a:lstStyle/>
          <a:p>
            <a:r>
              <a:rPr lang="en-US" dirty="0" smtClean="0"/>
              <a:t>50 thousand 32x32 images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30603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10 million parameters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31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18148"/>
            <a:ext cx="8229600" cy="1143000"/>
          </a:xfrm>
        </p:spPr>
        <p:txBody>
          <a:bodyPr/>
          <a:lstStyle/>
          <a:p>
            <a:r>
              <a:rPr lang="en-US" dirty="0" smtClean="0"/>
              <a:t>10 million 200x200 images 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30603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</a:rPr>
              <a:t>1 billion parameters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665" y="1259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Training procedure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373" y="1239915"/>
            <a:ext cx="8229600" cy="4570412"/>
          </a:xfrm>
        </p:spPr>
        <p:txBody>
          <a:bodyPr/>
          <a:lstStyle/>
          <a:p>
            <a:pPr>
              <a:spcBef>
                <a:spcPts val="600"/>
              </a:spcBef>
              <a:buNone/>
            </a:pPr>
            <a:r>
              <a:rPr lang="en-US" sz="2000" b="0" dirty="0" smtClean="0"/>
              <a:t>What features can we learn if we train a massive model on a massive amount of data.  Can we learn a “grandmother cell”?</a:t>
            </a:r>
          </a:p>
          <a:p>
            <a:pPr>
              <a:spcBef>
                <a:spcPts val="600"/>
              </a:spcBef>
            </a:pPr>
            <a:r>
              <a:rPr lang="en-US" sz="2000" b="0" dirty="0" smtClean="0"/>
              <a:t>Train on 10 million images (YouTube)</a:t>
            </a:r>
          </a:p>
          <a:p>
            <a:pPr>
              <a:spcBef>
                <a:spcPts val="600"/>
              </a:spcBef>
            </a:pPr>
            <a:r>
              <a:rPr lang="en-US" sz="2000" b="0" dirty="0" smtClean="0"/>
              <a:t>1000 machines (16,000 cores) for 1 week. </a:t>
            </a:r>
          </a:p>
          <a:p>
            <a:pPr>
              <a:spcBef>
                <a:spcPts val="600"/>
              </a:spcBef>
            </a:pPr>
            <a:r>
              <a:rPr lang="en-US" sz="2000" b="0" dirty="0" smtClean="0"/>
              <a:t>Test on novel images</a:t>
            </a:r>
            <a:endParaRPr lang="en-US" sz="2000" b="0" dirty="0"/>
          </a:p>
        </p:txBody>
      </p:sp>
      <p:pic>
        <p:nvPicPr>
          <p:cNvPr id="2672642" name="Picture 2" descr="C:\Users\ang\Desktop\Nonam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285" y="3313785"/>
            <a:ext cx="3463446" cy="2880375"/>
          </a:xfrm>
          <a:prstGeom prst="rect">
            <a:avLst/>
          </a:prstGeom>
          <a:noFill/>
        </p:spPr>
      </p:pic>
      <p:pic>
        <p:nvPicPr>
          <p:cNvPr id="2672643" name="Picture 3" descr="C:\Users\ang\Desktop\Noname.png"/>
          <p:cNvPicPr>
            <a:picLocks noChangeAspect="1" noChangeArrowheads="1"/>
          </p:cNvPicPr>
          <p:nvPr/>
        </p:nvPicPr>
        <p:blipFill>
          <a:blip r:embed="rId3" cstate="print"/>
          <a:srcRect r="40164" b="43821"/>
          <a:stretch>
            <a:fillRect/>
          </a:stretch>
        </p:blipFill>
        <p:spPr bwMode="auto">
          <a:xfrm>
            <a:off x="4687215" y="3275379"/>
            <a:ext cx="3945758" cy="291878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15550" y="6309375"/>
            <a:ext cx="7073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Training set (YouTube)                           Test set (FITW + ImageNet)</a:t>
            </a:r>
          </a:p>
        </p:txBody>
      </p:sp>
    </p:spTree>
    <p:extLst>
      <p:ext uri="{BB962C8B-B14F-4D97-AF65-F5344CB8AC3E}">
        <p14:creationId xmlns:p14="http://schemas.microsoft.com/office/powerpoint/2010/main" val="123256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000" y="151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 descr="averaged_fa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31" y="1880632"/>
            <a:ext cx="4127500" cy="32561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7000"/>
                    </a14:imgEffect>
                    <a14:imgEffect>
                      <a14:brightnessContrast bright="-37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50" y="1916063"/>
            <a:ext cx="4254435" cy="31908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7063" y="5189090"/>
            <a:ext cx="2844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Top stimuli from the test set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33176" y="5189090"/>
            <a:ext cx="2633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Optimal stimulus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by numerical optimization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97397" y="238076"/>
            <a:ext cx="2560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The face neuron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88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000" y="151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3708" y="5930392"/>
            <a:ext cx="1466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value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77996" y="1269998"/>
            <a:ext cx="5567082" cy="4419234"/>
            <a:chOff x="1777996" y="1269998"/>
            <a:chExt cx="5567082" cy="4419234"/>
          </a:xfrm>
        </p:grpSpPr>
        <p:pic>
          <p:nvPicPr>
            <p:cNvPr id="7" name="Picture 6" descr="balanced_histograms_black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2" t="8104" r="9608" b="11022"/>
            <a:stretch/>
          </p:blipFill>
          <p:spPr>
            <a:xfrm>
              <a:off x="1777996" y="1269998"/>
              <a:ext cx="5567082" cy="4419231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2051696" y="1269998"/>
              <a:ext cx="4906665" cy="4419234"/>
              <a:chOff x="2051696" y="1269998"/>
              <a:chExt cx="4906665" cy="4419234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2525059" y="1526241"/>
                <a:ext cx="20217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 smtClean="0">
                    <a:solidFill>
                      <a:prstClr val="white"/>
                    </a:solidFill>
                    <a:latin typeface="Calibri"/>
                  </a:rPr>
                  <a:t>Random distractors</a:t>
                </a: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367510" y="2256117"/>
                <a:ext cx="7040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 smtClean="0">
                    <a:solidFill>
                      <a:prstClr val="white"/>
                    </a:solidFill>
                    <a:latin typeface="Calibri"/>
                  </a:rPr>
                  <a:t>Faces</a:t>
                </a:r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 flipV="1">
                <a:off x="2051696" y="1269998"/>
                <a:ext cx="0" cy="4419232"/>
              </a:xfrm>
              <a:prstGeom prst="line">
                <a:avLst/>
              </a:prstGeom>
              <a:ln w="34925"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flipV="1">
                <a:off x="2051696" y="5689231"/>
                <a:ext cx="4906665" cy="1"/>
              </a:xfrm>
              <a:prstGeom prst="line">
                <a:avLst/>
              </a:prstGeom>
              <a:ln w="34925">
                <a:solidFill>
                  <a:schemeClr val="accent6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 22"/>
              <p:cNvSpPr/>
              <p:nvPr/>
            </p:nvSpPr>
            <p:spPr>
              <a:xfrm>
                <a:off x="2051696" y="1269998"/>
                <a:ext cx="2209382" cy="441923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shade val="51000"/>
                      <a:satMod val="130000"/>
                      <a:alpha val="37000"/>
                    </a:schemeClr>
                  </a:gs>
                  <a:gs pos="80000">
                    <a:schemeClr val="accent1">
                      <a:shade val="93000"/>
                      <a:satMod val="130000"/>
                      <a:alpha val="37000"/>
                    </a:schemeClr>
                  </a:gs>
                  <a:gs pos="100000">
                    <a:schemeClr val="accent1">
                      <a:shade val="94000"/>
                      <a:satMod val="135000"/>
                      <a:alpha val="37000"/>
                    </a:schemeClr>
                  </a:gs>
                </a:gsLst>
                <a:lin ang="0" scaled="0"/>
                <a:tileRect/>
              </a:gradFill>
              <a:ln>
                <a:gradFill flip="none" rotWithShape="1">
                  <a:gsLst>
                    <a:gs pos="0">
                      <a:schemeClr val="accent1">
                        <a:alpha val="32000"/>
                      </a:schemeClr>
                    </a:gs>
                    <a:gs pos="100000">
                      <a:srgbClr val="FFFFFF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261078" y="1269998"/>
                <a:ext cx="2371930" cy="4419234"/>
              </a:xfrm>
              <a:prstGeom prst="rect">
                <a:avLst/>
              </a:prstGeom>
              <a:gradFill flip="none" rotWithShape="1">
                <a:gsLst>
                  <a:gs pos="0">
                    <a:srgbClr val="FB6663">
                      <a:alpha val="50000"/>
                    </a:srgbClr>
                  </a:gs>
                  <a:gs pos="100000">
                    <a:srgbClr val="FFFFFF">
                      <a:alpha val="50000"/>
                    </a:srgbClr>
                  </a:gs>
                </a:gsLst>
                <a:lin ang="10800000" scaled="0"/>
                <a:tileRect/>
              </a:gradFill>
              <a:ln>
                <a:gradFill flip="none" rotWithShape="1">
                  <a:gsLst>
                    <a:gs pos="0">
                      <a:schemeClr val="accent1">
                        <a:alpha val="32000"/>
                      </a:schemeClr>
                    </a:gs>
                    <a:gs pos="100000">
                      <a:srgbClr val="FFFFFF"/>
                    </a:gs>
                  </a:gsLst>
                  <a:lin ang="10800000" scaled="0"/>
                  <a:tileRect/>
                </a:gra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4865" y="3435530"/>
            <a:ext cx="116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Frequency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3409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000" y="12275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54319" y="30055"/>
            <a:ext cx="3292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Invariance properties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 descr="translation_invariance_horizontal_black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2" t="8215" r="11457" b="20222"/>
          <a:stretch/>
        </p:blipFill>
        <p:spPr>
          <a:xfrm>
            <a:off x="567765" y="1105818"/>
            <a:ext cx="2685767" cy="197223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67765" y="3078055"/>
            <a:ext cx="2879832" cy="0"/>
          </a:xfrm>
          <a:prstGeom prst="line">
            <a:avLst/>
          </a:prstGeom>
          <a:ln w="3492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585695" y="789066"/>
            <a:ext cx="0" cy="2288989"/>
          </a:xfrm>
          <a:prstGeom prst="line">
            <a:avLst/>
          </a:prstGeom>
          <a:ln w="3492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-602669" y="1781161"/>
            <a:ext cx="181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response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34701" y="3121670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Horizontal shifts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049" y="1057183"/>
            <a:ext cx="2702049" cy="2064487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5368200" y="3066103"/>
            <a:ext cx="2879832" cy="0"/>
          </a:xfrm>
          <a:prstGeom prst="line">
            <a:avLst/>
          </a:prstGeom>
          <a:ln w="3492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368200" y="789066"/>
            <a:ext cx="0" cy="2288989"/>
          </a:xfrm>
          <a:prstGeom prst="line">
            <a:avLst/>
          </a:prstGeom>
          <a:ln w="3492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963670" y="312466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Vertical shifts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4121727" y="1781162"/>
            <a:ext cx="181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response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29" y="3902812"/>
            <a:ext cx="2855279" cy="2126272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567765" y="6029084"/>
            <a:ext cx="2879832" cy="0"/>
          </a:xfrm>
          <a:prstGeom prst="line">
            <a:avLst/>
          </a:prstGeom>
          <a:ln w="3492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67765" y="3740095"/>
            <a:ext cx="0" cy="2288989"/>
          </a:xfrm>
          <a:prstGeom prst="line">
            <a:avLst/>
          </a:prstGeom>
          <a:ln w="3492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88276" y="6041608"/>
            <a:ext cx="1818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3D rotation angle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4121728" y="4712587"/>
            <a:ext cx="181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response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28654" y="5574010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90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63565" y="2650543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20 pixels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54164" y="5387866"/>
            <a:ext cx="306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Calibri"/>
              </a:rPr>
              <a:t>o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9"/>
          <a:stretch/>
        </p:blipFill>
        <p:spPr>
          <a:xfrm>
            <a:off x="5319051" y="3711603"/>
            <a:ext cx="2928981" cy="2286209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5368200" y="6057621"/>
            <a:ext cx="2879832" cy="0"/>
          </a:xfrm>
          <a:prstGeom prst="line">
            <a:avLst/>
          </a:prstGeom>
          <a:ln w="3492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368200" y="3768632"/>
            <a:ext cx="0" cy="2288989"/>
          </a:xfrm>
          <a:prstGeom prst="line">
            <a:avLst/>
          </a:prstGeom>
          <a:ln w="3492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16200000">
            <a:off x="-602668" y="4760401"/>
            <a:ext cx="181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response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37195" y="6089423"/>
            <a:ext cx="127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Scale factor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038858" y="5671428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1.6x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38454" y="2689805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0 pixels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27927" y="2702454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0 pixels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62197" y="2650543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20 pixels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5695" y="5648916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0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4158" y="5494132"/>
            <a:ext cx="306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Calibri"/>
              </a:rPr>
              <a:t>o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835703" y="5639162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1x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381459" y="5639162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0.4x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782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 neuron</a:t>
            </a:r>
            <a:endParaRPr lang="en-US" dirty="0"/>
          </a:p>
        </p:txBody>
      </p:sp>
      <p:pic>
        <p:nvPicPr>
          <p:cNvPr id="4" name="Picture 2" descr="http://www.nvidia.com/docs/IO/35375/geforce_7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17535" y="2814520"/>
            <a:ext cx="1728225" cy="128752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179130" y="4696365"/>
            <a:ext cx="3582712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[Raina, Madhavan and Ng, 2008]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4000" y="151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7063" y="1511300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Top Stimuli from the test set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96855" y="1499349"/>
            <a:ext cx="3484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Average of top stimuli from test set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74" y="2000306"/>
            <a:ext cx="3958839" cy="2969129"/>
          </a:xfrm>
          <a:prstGeom prst="rect">
            <a:avLst/>
          </a:prstGeom>
        </p:spPr>
      </p:pic>
      <p:pic>
        <p:nvPicPr>
          <p:cNvPr id="15" name="Picture 14" descr="averaged_catface2.png"/>
          <p:cNvPicPr>
            <a:picLocks noChangeAspect="1"/>
          </p:cNvPicPr>
          <p:nvPr/>
        </p:nvPicPr>
        <p:blipFill>
          <a:blip r:embed="rId5" cstate="print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98" y="2123230"/>
            <a:ext cx="3862642" cy="3041276"/>
          </a:xfrm>
          <a:prstGeom prst="rect">
            <a:avLst/>
          </a:prstGeom>
        </p:spPr>
      </p:pic>
      <p:pic>
        <p:nvPicPr>
          <p:cNvPr id="23255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735" y="1931205"/>
            <a:ext cx="3687410" cy="318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0977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5110" y="20657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4589" y="203805"/>
            <a:ext cx="1881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Best stimuli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Oval 48"/>
          <p:cNvSpPr>
            <a:spLocks noChangeArrowheads="1"/>
          </p:cNvSpPr>
          <p:nvPr/>
        </p:nvSpPr>
        <p:spPr bwMode="auto">
          <a:xfrm>
            <a:off x="8337507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620844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 bwMode="auto">
          <a:xfrm flipV="1">
            <a:off x="6852972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 bwMode="auto">
          <a:xfrm flipH="1" flipV="1">
            <a:off x="685297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 flipV="1">
            <a:off x="6852972" y="28354589"/>
            <a:ext cx="6572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 bwMode="auto">
          <a:xfrm flipV="1">
            <a:off x="7499084" y="28354589"/>
            <a:ext cx="11113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7510197" y="28354589"/>
            <a:ext cx="63500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 flipV="1">
            <a:off x="7499084" y="28354589"/>
            <a:ext cx="646113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 bwMode="auto">
          <a:xfrm flipV="1">
            <a:off x="8145197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814519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 flipV="1">
            <a:off x="814519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flipV="1">
            <a:off x="8789722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878972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 flipV="1">
            <a:off x="878972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 flipV="1">
            <a:off x="9435834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 flipH="1" flipV="1">
            <a:off x="9435834" y="28354589"/>
            <a:ext cx="54610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 flipV="1">
            <a:off x="6630152" y="26404608"/>
            <a:ext cx="6572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 flipV="1">
            <a:off x="7287377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7287377" y="26404608"/>
            <a:ext cx="63500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 bwMode="auto">
          <a:xfrm flipV="1">
            <a:off x="7287377" y="26404608"/>
            <a:ext cx="63500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 bwMode="auto">
          <a:xfrm flipV="1">
            <a:off x="7922377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 flipV="1">
            <a:off x="7922377" y="26404608"/>
            <a:ext cx="6445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 bwMode="auto">
          <a:xfrm flipV="1">
            <a:off x="8566902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7922377" y="26404608"/>
            <a:ext cx="6445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 bwMode="auto">
          <a:xfrm flipH="1" flipV="1">
            <a:off x="8566902" y="26404608"/>
            <a:ext cx="646112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23"/>
          <p:cNvSpPr>
            <a:spLocks noChangeArrowheads="1"/>
          </p:cNvSpPr>
          <p:nvPr/>
        </p:nvSpPr>
        <p:spPr bwMode="auto">
          <a:xfrm>
            <a:off x="7079414" y="25977570"/>
            <a:ext cx="458788" cy="458788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Oval 24"/>
          <p:cNvSpPr>
            <a:spLocks noChangeArrowheads="1"/>
          </p:cNvSpPr>
          <p:nvPr/>
        </p:nvSpPr>
        <p:spPr bwMode="auto">
          <a:xfrm>
            <a:off x="7188952" y="26087108"/>
            <a:ext cx="458787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23"/>
          <p:cNvSpPr>
            <a:spLocks noChangeArrowheads="1"/>
          </p:cNvSpPr>
          <p:nvPr/>
        </p:nvSpPr>
        <p:spPr bwMode="auto">
          <a:xfrm>
            <a:off x="7735052" y="25977570"/>
            <a:ext cx="460375" cy="458788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Oval 24"/>
          <p:cNvSpPr>
            <a:spLocks noChangeArrowheads="1"/>
          </p:cNvSpPr>
          <p:nvPr/>
        </p:nvSpPr>
        <p:spPr bwMode="auto">
          <a:xfrm>
            <a:off x="7844589" y="26087108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Oval 24"/>
          <p:cNvSpPr>
            <a:spLocks noChangeArrowheads="1"/>
          </p:cNvSpPr>
          <p:nvPr/>
        </p:nvSpPr>
        <p:spPr bwMode="auto">
          <a:xfrm>
            <a:off x="8446252" y="26087108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l 27"/>
          <p:cNvSpPr>
            <a:spLocks noChangeArrowheads="1"/>
          </p:cNvSpPr>
          <p:nvPr/>
        </p:nvSpPr>
        <p:spPr bwMode="auto">
          <a:xfrm>
            <a:off x="6645009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7" name="Oval 27"/>
          <p:cNvSpPr>
            <a:spLocks noChangeArrowheads="1"/>
          </p:cNvSpPr>
          <p:nvPr/>
        </p:nvSpPr>
        <p:spPr bwMode="auto">
          <a:xfrm>
            <a:off x="5989372" y="291324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8" name="Oval 27"/>
          <p:cNvSpPr>
            <a:spLocks noChangeArrowheads="1"/>
          </p:cNvSpPr>
          <p:nvPr/>
        </p:nvSpPr>
        <p:spPr bwMode="auto">
          <a:xfrm>
            <a:off x="7957872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9" name="Oval 27"/>
          <p:cNvSpPr>
            <a:spLocks noChangeArrowheads="1"/>
          </p:cNvSpPr>
          <p:nvPr/>
        </p:nvSpPr>
        <p:spPr bwMode="auto">
          <a:xfrm>
            <a:off x="7302234" y="291324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0" name="Oval 27"/>
          <p:cNvSpPr>
            <a:spLocks noChangeArrowheads="1"/>
          </p:cNvSpPr>
          <p:nvPr/>
        </p:nvSpPr>
        <p:spPr bwMode="auto">
          <a:xfrm>
            <a:off x="9216759" y="291324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1" name="Oval 27"/>
          <p:cNvSpPr>
            <a:spLocks noChangeArrowheads="1"/>
          </p:cNvSpPr>
          <p:nvPr/>
        </p:nvSpPr>
        <p:spPr bwMode="auto">
          <a:xfrm>
            <a:off x="8559534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2" name="Oval 28" descr="Large grid"/>
          <p:cNvSpPr>
            <a:spLocks noChangeArrowheads="1"/>
          </p:cNvSpPr>
          <p:nvPr/>
        </p:nvSpPr>
        <p:spPr bwMode="auto">
          <a:xfrm>
            <a:off x="7079296" y="277082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Oval 30" descr="Large grid"/>
          <p:cNvSpPr>
            <a:spLocks noChangeArrowheads="1"/>
          </p:cNvSpPr>
          <p:nvPr/>
        </p:nvSpPr>
        <p:spPr bwMode="auto">
          <a:xfrm>
            <a:off x="7180727" y="278329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Oval 31" descr="Large grid"/>
          <p:cNvSpPr>
            <a:spLocks noChangeArrowheads="1"/>
          </p:cNvSpPr>
          <p:nvPr/>
        </p:nvSpPr>
        <p:spPr bwMode="auto">
          <a:xfrm>
            <a:off x="7291277" y="279248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Oval 40" descr="20%"/>
          <p:cNvSpPr>
            <a:spLocks noChangeArrowheads="1"/>
          </p:cNvSpPr>
          <p:nvPr/>
        </p:nvSpPr>
        <p:spPr bwMode="auto">
          <a:xfrm>
            <a:off x="8391071" y="27727891"/>
            <a:ext cx="459520" cy="459459"/>
          </a:xfrm>
          <a:prstGeom prst="ellipse">
            <a:avLst/>
          </a:prstGeom>
          <a:pattFill prst="pct20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Oval 41" descr="20%"/>
          <p:cNvSpPr>
            <a:spLocks noChangeArrowheads="1"/>
          </p:cNvSpPr>
          <p:nvPr/>
        </p:nvSpPr>
        <p:spPr bwMode="auto">
          <a:xfrm>
            <a:off x="8501622" y="27852601"/>
            <a:ext cx="459520" cy="459459"/>
          </a:xfrm>
          <a:prstGeom prst="ellipse">
            <a:avLst/>
          </a:prstGeom>
          <a:pattFill prst="pct20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Oval 27"/>
          <p:cNvSpPr>
            <a:spLocks noChangeArrowheads="1"/>
          </p:cNvSpPr>
          <p:nvPr/>
        </p:nvSpPr>
        <p:spPr bwMode="auto">
          <a:xfrm>
            <a:off x="9818422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7790614" y="27399970"/>
            <a:ext cx="1641475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577"/>
          <p:cNvSpPr txBox="1">
            <a:spLocks noChangeArrowheads="1"/>
          </p:cNvSpPr>
          <p:nvPr/>
        </p:nvSpPr>
        <p:spPr bwMode="auto">
          <a:xfrm>
            <a:off x="7881587" y="26878679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Pooling Size = </a:t>
            </a:r>
            <a:r>
              <a:rPr lang="en-US" sz="3000" b="1" dirty="0" smtClean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 bwMode="auto">
          <a:xfrm>
            <a:off x="10018960" y="27672778"/>
            <a:ext cx="620712" cy="739775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81"/>
          <p:cNvSpPr txBox="1">
            <a:spLocks noChangeArrowheads="1"/>
          </p:cNvSpPr>
          <p:nvPr/>
        </p:nvSpPr>
        <p:spPr bwMode="auto">
          <a:xfrm>
            <a:off x="10845804" y="27421953"/>
            <a:ext cx="322984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o</a:t>
            </a:r>
            <a:r>
              <a:rPr lang="en-US" sz="3000" b="1" dirty="0" smtClean="0">
                <a:solidFill>
                  <a:srgbClr val="FF0000"/>
                </a:solidFill>
              </a:rPr>
              <a:t>f maps </a:t>
            </a:r>
            <a:r>
              <a:rPr lang="en-US" sz="3000" b="1" dirty="0">
                <a:solidFill>
                  <a:srgbClr val="FF0000"/>
                </a:solidFill>
              </a:rPr>
              <a:t>= </a:t>
            </a:r>
            <a:r>
              <a:rPr lang="en-US" sz="3000" b="1" dirty="0" smtClean="0">
                <a:solidFill>
                  <a:srgbClr val="FF0000"/>
                </a:solidFill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52" name="Oval 48"/>
          <p:cNvSpPr>
            <a:spLocks noChangeArrowheads="1"/>
          </p:cNvSpPr>
          <p:nvPr/>
        </p:nvSpPr>
        <p:spPr bwMode="auto">
          <a:xfrm>
            <a:off x="7079296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49"/>
          <p:cNvSpPr>
            <a:spLocks noChangeArrowheads="1"/>
          </p:cNvSpPr>
          <p:nvPr/>
        </p:nvSpPr>
        <p:spPr bwMode="auto">
          <a:xfrm>
            <a:off x="7188706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Oval 50"/>
          <p:cNvSpPr>
            <a:spLocks noChangeArrowheads="1"/>
          </p:cNvSpPr>
          <p:nvPr/>
        </p:nvSpPr>
        <p:spPr bwMode="auto">
          <a:xfrm>
            <a:off x="7298115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Oval 48"/>
          <p:cNvSpPr>
            <a:spLocks noChangeArrowheads="1"/>
          </p:cNvSpPr>
          <p:nvPr/>
        </p:nvSpPr>
        <p:spPr bwMode="auto">
          <a:xfrm>
            <a:off x="7735754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Oval 49"/>
          <p:cNvSpPr>
            <a:spLocks noChangeArrowheads="1"/>
          </p:cNvSpPr>
          <p:nvPr/>
        </p:nvSpPr>
        <p:spPr bwMode="auto">
          <a:xfrm>
            <a:off x="7845163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Oval 50"/>
          <p:cNvSpPr>
            <a:spLocks noChangeArrowheads="1"/>
          </p:cNvSpPr>
          <p:nvPr/>
        </p:nvSpPr>
        <p:spPr bwMode="auto">
          <a:xfrm>
            <a:off x="7954573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Oval 49"/>
          <p:cNvSpPr>
            <a:spLocks noChangeArrowheads="1"/>
          </p:cNvSpPr>
          <p:nvPr/>
        </p:nvSpPr>
        <p:spPr bwMode="auto">
          <a:xfrm>
            <a:off x="8446916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Oval 50"/>
          <p:cNvSpPr>
            <a:spLocks noChangeArrowheads="1"/>
          </p:cNvSpPr>
          <p:nvPr/>
        </p:nvSpPr>
        <p:spPr bwMode="auto">
          <a:xfrm>
            <a:off x="8556326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Oval 28" descr="Large grid"/>
          <p:cNvSpPr>
            <a:spLocks noChangeArrowheads="1"/>
          </p:cNvSpPr>
          <p:nvPr/>
        </p:nvSpPr>
        <p:spPr bwMode="auto">
          <a:xfrm>
            <a:off x="8392211" y="277082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Oval 30" descr="Large grid"/>
          <p:cNvSpPr>
            <a:spLocks noChangeArrowheads="1"/>
          </p:cNvSpPr>
          <p:nvPr/>
        </p:nvSpPr>
        <p:spPr bwMode="auto">
          <a:xfrm>
            <a:off x="8493642" y="278329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Oval 31" descr="Large grid"/>
          <p:cNvSpPr>
            <a:spLocks noChangeArrowheads="1"/>
          </p:cNvSpPr>
          <p:nvPr/>
        </p:nvSpPr>
        <p:spPr bwMode="auto">
          <a:xfrm>
            <a:off x="8604193" y="279248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Oval 36" descr="Wide downward diagonal"/>
          <p:cNvSpPr>
            <a:spLocks noChangeArrowheads="1"/>
          </p:cNvSpPr>
          <p:nvPr/>
        </p:nvSpPr>
        <p:spPr bwMode="auto">
          <a:xfrm>
            <a:off x="7078158" y="277125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Oval 37" descr="Wide downward diagonal"/>
          <p:cNvSpPr>
            <a:spLocks noChangeArrowheads="1"/>
          </p:cNvSpPr>
          <p:nvPr/>
        </p:nvSpPr>
        <p:spPr bwMode="auto">
          <a:xfrm>
            <a:off x="7188706" y="278372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Oval 38" descr="Wide downward diagonal"/>
          <p:cNvSpPr>
            <a:spLocks noChangeArrowheads="1"/>
          </p:cNvSpPr>
          <p:nvPr/>
        </p:nvSpPr>
        <p:spPr bwMode="auto">
          <a:xfrm>
            <a:off x="7296977" y="279291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Oval 36" descr="Wide downward diagonal"/>
          <p:cNvSpPr>
            <a:spLocks noChangeArrowheads="1"/>
          </p:cNvSpPr>
          <p:nvPr/>
        </p:nvSpPr>
        <p:spPr bwMode="auto">
          <a:xfrm>
            <a:off x="8391073" y="277125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Oval 37" descr="Wide downward diagonal"/>
          <p:cNvSpPr>
            <a:spLocks noChangeArrowheads="1"/>
          </p:cNvSpPr>
          <p:nvPr/>
        </p:nvSpPr>
        <p:spPr bwMode="auto">
          <a:xfrm>
            <a:off x="8501621" y="278372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Oval 38" descr="Wide downward diagonal"/>
          <p:cNvSpPr>
            <a:spLocks noChangeArrowheads="1"/>
          </p:cNvSpPr>
          <p:nvPr/>
        </p:nvSpPr>
        <p:spPr bwMode="auto">
          <a:xfrm>
            <a:off x="8609892" y="279291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9" name="Straight Connector 68"/>
          <p:cNvCxnSpPr/>
          <p:nvPr/>
        </p:nvCxnSpPr>
        <p:spPr bwMode="auto">
          <a:xfrm>
            <a:off x="6294172" y="30293339"/>
            <a:ext cx="4405652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577"/>
          <p:cNvSpPr txBox="1">
            <a:spLocks noChangeArrowheads="1"/>
          </p:cNvSpPr>
          <p:nvPr/>
        </p:nvSpPr>
        <p:spPr bwMode="auto">
          <a:xfrm>
            <a:off x="6970614" y="30383276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Image </a:t>
            </a:r>
            <a:r>
              <a:rPr lang="en-US" sz="3000" b="1" dirty="0">
                <a:solidFill>
                  <a:srgbClr val="FF0000"/>
                </a:solidFill>
              </a:rPr>
              <a:t>Size = </a:t>
            </a:r>
            <a:r>
              <a:rPr lang="en-US" sz="3000" b="1" dirty="0" smtClean="0">
                <a:solidFill>
                  <a:srgbClr val="FF0000"/>
                </a:solidFill>
              </a:rPr>
              <a:t>200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1" name="TextBox 581"/>
          <p:cNvSpPr txBox="1">
            <a:spLocks noChangeArrowheads="1"/>
          </p:cNvSpPr>
          <p:nvPr/>
        </p:nvSpPr>
        <p:spPr bwMode="auto">
          <a:xfrm>
            <a:off x="9753600" y="23916753"/>
            <a:ext cx="3287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  <a:r>
              <a:rPr lang="en-US" sz="3000" b="1" dirty="0" smtClean="0">
                <a:solidFill>
                  <a:srgbClr val="FF0000"/>
                </a:solidFill>
              </a:rPr>
              <a:t> of output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channels </a:t>
            </a:r>
            <a:r>
              <a:rPr lang="en-US" sz="3000" b="1" dirty="0">
                <a:solidFill>
                  <a:srgbClr val="FF0000"/>
                </a:solidFill>
              </a:rPr>
              <a:t>= </a:t>
            </a:r>
            <a:r>
              <a:rPr lang="en-US" sz="3000" b="1" dirty="0" smtClean="0">
                <a:solidFill>
                  <a:srgbClr val="FF0000"/>
                </a:solidFill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2" name="Oval 27"/>
          <p:cNvSpPr>
            <a:spLocks noChangeArrowheads="1"/>
          </p:cNvSpPr>
          <p:nvPr/>
        </p:nvSpPr>
        <p:spPr bwMode="auto">
          <a:xfrm>
            <a:off x="6797409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3" name="Oval 27"/>
          <p:cNvSpPr>
            <a:spLocks noChangeArrowheads="1"/>
          </p:cNvSpPr>
          <p:nvPr/>
        </p:nvSpPr>
        <p:spPr bwMode="auto">
          <a:xfrm>
            <a:off x="6141772" y="292848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4" name="Oval 27"/>
          <p:cNvSpPr>
            <a:spLocks noChangeArrowheads="1"/>
          </p:cNvSpPr>
          <p:nvPr/>
        </p:nvSpPr>
        <p:spPr bwMode="auto">
          <a:xfrm>
            <a:off x="8110272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5" name="Oval 27"/>
          <p:cNvSpPr>
            <a:spLocks noChangeArrowheads="1"/>
          </p:cNvSpPr>
          <p:nvPr/>
        </p:nvSpPr>
        <p:spPr bwMode="auto">
          <a:xfrm>
            <a:off x="7454634" y="292848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6" name="Oval 27"/>
          <p:cNvSpPr>
            <a:spLocks noChangeArrowheads="1"/>
          </p:cNvSpPr>
          <p:nvPr/>
        </p:nvSpPr>
        <p:spPr bwMode="auto">
          <a:xfrm>
            <a:off x="9369159" y="292848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7" name="Oval 27"/>
          <p:cNvSpPr>
            <a:spLocks noChangeArrowheads="1"/>
          </p:cNvSpPr>
          <p:nvPr/>
        </p:nvSpPr>
        <p:spPr bwMode="auto">
          <a:xfrm>
            <a:off x="8711934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8" name="Oval 27"/>
          <p:cNvSpPr>
            <a:spLocks noChangeArrowheads="1"/>
          </p:cNvSpPr>
          <p:nvPr/>
        </p:nvSpPr>
        <p:spPr bwMode="auto">
          <a:xfrm>
            <a:off x="9970822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9" name="Oval 27"/>
          <p:cNvSpPr>
            <a:spLocks noChangeArrowheads="1"/>
          </p:cNvSpPr>
          <p:nvPr/>
        </p:nvSpPr>
        <p:spPr bwMode="auto">
          <a:xfrm>
            <a:off x="6949809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0" name="Oval 27"/>
          <p:cNvSpPr>
            <a:spLocks noChangeArrowheads="1"/>
          </p:cNvSpPr>
          <p:nvPr/>
        </p:nvSpPr>
        <p:spPr bwMode="auto">
          <a:xfrm>
            <a:off x="6294172" y="294372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1" name="Oval 27"/>
          <p:cNvSpPr>
            <a:spLocks noChangeArrowheads="1"/>
          </p:cNvSpPr>
          <p:nvPr/>
        </p:nvSpPr>
        <p:spPr bwMode="auto">
          <a:xfrm>
            <a:off x="8262672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2" name="Oval 27"/>
          <p:cNvSpPr>
            <a:spLocks noChangeArrowheads="1"/>
          </p:cNvSpPr>
          <p:nvPr/>
        </p:nvSpPr>
        <p:spPr bwMode="auto">
          <a:xfrm>
            <a:off x="7607034" y="294372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3" name="Oval 27"/>
          <p:cNvSpPr>
            <a:spLocks noChangeArrowheads="1"/>
          </p:cNvSpPr>
          <p:nvPr/>
        </p:nvSpPr>
        <p:spPr bwMode="auto">
          <a:xfrm>
            <a:off x="9521559" y="294372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4" name="Oval 27"/>
          <p:cNvSpPr>
            <a:spLocks noChangeArrowheads="1"/>
          </p:cNvSpPr>
          <p:nvPr/>
        </p:nvSpPr>
        <p:spPr bwMode="auto">
          <a:xfrm>
            <a:off x="8864334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5" name="Oval 27"/>
          <p:cNvSpPr>
            <a:spLocks noChangeArrowheads="1"/>
          </p:cNvSpPr>
          <p:nvPr/>
        </p:nvSpPr>
        <p:spPr bwMode="auto">
          <a:xfrm>
            <a:off x="10123222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11190028" y="28933451"/>
            <a:ext cx="3287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  <a:r>
              <a:rPr lang="en-US" sz="3000" b="1" dirty="0" smtClean="0">
                <a:solidFill>
                  <a:srgbClr val="FF0000"/>
                </a:solidFill>
              </a:rPr>
              <a:t> of input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channels </a:t>
            </a:r>
            <a:r>
              <a:rPr lang="en-US" sz="3000" b="1" dirty="0">
                <a:solidFill>
                  <a:srgbClr val="FF0000"/>
                </a:solidFill>
              </a:rPr>
              <a:t>= 3</a:t>
            </a:r>
          </a:p>
        </p:txBody>
      </p:sp>
      <p:cxnSp>
        <p:nvCxnSpPr>
          <p:cNvPr id="87" name="Straight Connector 86"/>
          <p:cNvCxnSpPr/>
          <p:nvPr/>
        </p:nvCxnSpPr>
        <p:spPr bwMode="auto">
          <a:xfrm>
            <a:off x="10481716" y="29067376"/>
            <a:ext cx="620712" cy="739775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 bwMode="auto">
          <a:xfrm flipH="1" flipV="1">
            <a:off x="5486400" y="24297753"/>
            <a:ext cx="17707" cy="5509398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577"/>
          <p:cNvSpPr txBox="1">
            <a:spLocks noChangeArrowheads="1"/>
          </p:cNvSpPr>
          <p:nvPr/>
        </p:nvSpPr>
        <p:spPr bwMode="auto">
          <a:xfrm rot="16200000">
            <a:off x="4307501" y="27698367"/>
            <a:ext cx="1916245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One layer</a:t>
            </a:r>
            <a:endParaRPr lang="en-US" sz="3000" b="1" dirty="0">
              <a:solidFill>
                <a:prstClr val="white"/>
              </a:solidFill>
            </a:endParaRPr>
          </a:p>
        </p:txBody>
      </p:sp>
      <p:cxnSp>
        <p:nvCxnSpPr>
          <p:cNvPr id="90" name="Straight Connector 89"/>
          <p:cNvCxnSpPr/>
          <p:nvPr/>
        </p:nvCxnSpPr>
        <p:spPr bwMode="auto">
          <a:xfrm>
            <a:off x="8605052" y="28941022"/>
            <a:ext cx="1641475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577"/>
          <p:cNvSpPr txBox="1">
            <a:spLocks noChangeArrowheads="1"/>
          </p:cNvSpPr>
          <p:nvPr/>
        </p:nvSpPr>
        <p:spPr bwMode="auto">
          <a:xfrm>
            <a:off x="8414093" y="28411935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RF size = 18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 flipV="1">
            <a:off x="8236744" y="21935553"/>
            <a:ext cx="0" cy="736836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581"/>
          <p:cNvSpPr txBox="1">
            <a:spLocks noChangeArrowheads="1"/>
          </p:cNvSpPr>
          <p:nvPr/>
        </p:nvSpPr>
        <p:spPr bwMode="auto">
          <a:xfrm>
            <a:off x="5607218" y="22849953"/>
            <a:ext cx="5670382" cy="102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Input to another layer above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</a:rPr>
              <a:t> </a:t>
            </a:r>
            <a:r>
              <a:rPr lang="en-US" sz="3000" b="1" dirty="0" smtClean="0">
                <a:solidFill>
                  <a:prstClr val="white"/>
                </a:solidFill>
              </a:rPr>
              <a:t>   (image with 8 channels)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94" name="TextBox 577"/>
          <p:cNvSpPr txBox="1">
            <a:spLocks noChangeArrowheads="1"/>
          </p:cNvSpPr>
          <p:nvPr/>
        </p:nvSpPr>
        <p:spPr bwMode="auto">
          <a:xfrm>
            <a:off x="5602476" y="28263213"/>
            <a:ext cx="773793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</a:rPr>
              <a:t>W</a:t>
            </a:r>
          </a:p>
        </p:txBody>
      </p:sp>
      <p:sp>
        <p:nvSpPr>
          <p:cNvPr id="95" name="TextBox 577"/>
          <p:cNvSpPr txBox="1">
            <a:spLocks noChangeArrowheads="1"/>
          </p:cNvSpPr>
          <p:nvPr/>
        </p:nvSpPr>
        <p:spPr bwMode="auto">
          <a:xfrm>
            <a:off x="5591540" y="26802890"/>
            <a:ext cx="773793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H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96" name="Oval 48"/>
          <p:cNvSpPr>
            <a:spLocks noChangeArrowheads="1"/>
          </p:cNvSpPr>
          <p:nvPr/>
        </p:nvSpPr>
        <p:spPr bwMode="auto">
          <a:xfrm>
            <a:off x="8153400" y="24202828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7" name="Straight Arrow Connector 96"/>
          <p:cNvCxnSpPr>
            <a:stCxn id="52" idx="0"/>
            <a:endCxn id="103" idx="4"/>
          </p:cNvCxnSpPr>
          <p:nvPr/>
        </p:nvCxnSpPr>
        <p:spPr bwMode="auto">
          <a:xfrm flipV="1">
            <a:off x="7309056" y="24771152"/>
            <a:ext cx="1183277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52" idx="0"/>
            <a:endCxn id="102" idx="4"/>
          </p:cNvCxnSpPr>
          <p:nvPr/>
        </p:nvCxnSpPr>
        <p:spPr bwMode="auto">
          <a:xfrm flipV="1">
            <a:off x="7309056" y="24771152"/>
            <a:ext cx="57214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55" idx="0"/>
            <a:endCxn id="103" idx="4"/>
          </p:cNvCxnSpPr>
          <p:nvPr/>
        </p:nvCxnSpPr>
        <p:spPr bwMode="auto">
          <a:xfrm flipV="1">
            <a:off x="7965514" y="24771152"/>
            <a:ext cx="52681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55" idx="0"/>
            <a:endCxn id="102" idx="4"/>
          </p:cNvCxnSpPr>
          <p:nvPr/>
        </p:nvCxnSpPr>
        <p:spPr bwMode="auto">
          <a:xfrm flipH="1" flipV="1">
            <a:off x="7881205" y="24771152"/>
            <a:ext cx="8430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5" idx="0"/>
            <a:endCxn id="103" idx="4"/>
          </p:cNvCxnSpPr>
          <p:nvPr/>
        </p:nvCxnSpPr>
        <p:spPr bwMode="auto">
          <a:xfrm flipH="1" flipV="1">
            <a:off x="8492333" y="24771152"/>
            <a:ext cx="74934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24"/>
          <p:cNvSpPr>
            <a:spLocks noChangeArrowheads="1"/>
          </p:cNvSpPr>
          <p:nvPr/>
        </p:nvSpPr>
        <p:spPr bwMode="auto">
          <a:xfrm>
            <a:off x="7651017" y="24312365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Oval 24"/>
          <p:cNvSpPr>
            <a:spLocks noChangeArrowheads="1"/>
          </p:cNvSpPr>
          <p:nvPr/>
        </p:nvSpPr>
        <p:spPr bwMode="auto">
          <a:xfrm>
            <a:off x="8262145" y="24312365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Oval 48"/>
          <p:cNvSpPr>
            <a:spLocks noChangeArrowheads="1"/>
          </p:cNvSpPr>
          <p:nvPr/>
        </p:nvSpPr>
        <p:spPr bwMode="auto">
          <a:xfrm>
            <a:off x="7542182" y="24202828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Oval 49"/>
          <p:cNvSpPr>
            <a:spLocks noChangeArrowheads="1"/>
          </p:cNvSpPr>
          <p:nvPr/>
        </p:nvSpPr>
        <p:spPr bwMode="auto">
          <a:xfrm>
            <a:off x="7651591" y="2431222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6" name="Oval 49"/>
          <p:cNvSpPr>
            <a:spLocks noChangeArrowheads="1"/>
          </p:cNvSpPr>
          <p:nvPr/>
        </p:nvSpPr>
        <p:spPr bwMode="auto">
          <a:xfrm>
            <a:off x="8262809" y="2431222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7" name="Straight Connector 106"/>
          <p:cNvCxnSpPr/>
          <p:nvPr/>
        </p:nvCxnSpPr>
        <p:spPr bwMode="auto">
          <a:xfrm>
            <a:off x="8839200" y="24221553"/>
            <a:ext cx="579756" cy="648613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5" idx="0"/>
            <a:endCxn id="102" idx="4"/>
          </p:cNvCxnSpPr>
          <p:nvPr/>
        </p:nvCxnSpPr>
        <p:spPr bwMode="auto">
          <a:xfrm flipH="1" flipV="1">
            <a:off x="7881205" y="24771152"/>
            <a:ext cx="686062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50"/>
          <p:cNvSpPr>
            <a:spLocks noChangeArrowheads="1"/>
          </p:cNvSpPr>
          <p:nvPr/>
        </p:nvSpPr>
        <p:spPr bwMode="auto">
          <a:xfrm>
            <a:off x="8374539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0" name="Oval 50"/>
          <p:cNvSpPr>
            <a:spLocks noChangeArrowheads="1"/>
          </p:cNvSpPr>
          <p:nvPr/>
        </p:nvSpPr>
        <p:spPr bwMode="auto">
          <a:xfrm>
            <a:off x="7755474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1" name="Straight Connector 110"/>
          <p:cNvCxnSpPr/>
          <p:nvPr/>
        </p:nvCxnSpPr>
        <p:spPr bwMode="auto">
          <a:xfrm>
            <a:off x="7239000" y="25821753"/>
            <a:ext cx="1600200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577"/>
          <p:cNvSpPr txBox="1">
            <a:spLocks noChangeArrowheads="1"/>
          </p:cNvSpPr>
          <p:nvPr/>
        </p:nvSpPr>
        <p:spPr bwMode="auto">
          <a:xfrm>
            <a:off x="7924800" y="25212153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LCN </a:t>
            </a:r>
            <a:r>
              <a:rPr lang="en-US" sz="3000" b="1" dirty="0">
                <a:solidFill>
                  <a:srgbClr val="FF0000"/>
                </a:solidFill>
              </a:rPr>
              <a:t>Size = </a:t>
            </a:r>
            <a:r>
              <a:rPr lang="en-US" sz="3000" b="1" dirty="0" smtClean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13" name="Oval 24"/>
          <p:cNvSpPr>
            <a:spLocks noChangeArrowheads="1"/>
          </p:cNvSpPr>
          <p:nvPr/>
        </p:nvSpPr>
        <p:spPr bwMode="auto">
          <a:xfrm>
            <a:off x="7039097" y="24331091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4" name="Oval 48"/>
          <p:cNvSpPr>
            <a:spLocks noChangeArrowheads="1"/>
          </p:cNvSpPr>
          <p:nvPr/>
        </p:nvSpPr>
        <p:spPr bwMode="auto">
          <a:xfrm>
            <a:off x="6930262" y="24221554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Oval 49"/>
          <p:cNvSpPr>
            <a:spLocks noChangeArrowheads="1"/>
          </p:cNvSpPr>
          <p:nvPr/>
        </p:nvSpPr>
        <p:spPr bwMode="auto">
          <a:xfrm>
            <a:off x="7039671" y="24330949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6" name="Straight Arrow Connector 115"/>
          <p:cNvCxnSpPr>
            <a:stCxn id="52" idx="0"/>
            <a:endCxn id="113" idx="4"/>
          </p:cNvCxnSpPr>
          <p:nvPr/>
        </p:nvCxnSpPr>
        <p:spPr bwMode="auto">
          <a:xfrm flipH="1" flipV="1">
            <a:off x="7269285" y="24789878"/>
            <a:ext cx="39771" cy="1187693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33" idx="0"/>
            <a:endCxn id="113" idx="4"/>
          </p:cNvCxnSpPr>
          <p:nvPr/>
        </p:nvCxnSpPr>
        <p:spPr bwMode="auto">
          <a:xfrm flipH="1" flipV="1">
            <a:off x="7269285" y="24789878"/>
            <a:ext cx="695955" cy="118769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5" idx="0"/>
            <a:endCxn id="115" idx="4"/>
          </p:cNvCxnSpPr>
          <p:nvPr/>
        </p:nvCxnSpPr>
        <p:spPr bwMode="auto">
          <a:xfrm flipH="1" flipV="1">
            <a:off x="7269431" y="24790408"/>
            <a:ext cx="1297836" cy="1187163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50"/>
          <p:cNvSpPr>
            <a:spLocks noChangeArrowheads="1"/>
          </p:cNvSpPr>
          <p:nvPr/>
        </p:nvSpPr>
        <p:spPr bwMode="auto">
          <a:xfrm>
            <a:off x="7160480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0" name="Oval 28" descr="Large grid"/>
          <p:cNvSpPr>
            <a:spLocks noChangeArrowheads="1"/>
          </p:cNvSpPr>
          <p:nvPr/>
        </p:nvSpPr>
        <p:spPr bwMode="auto">
          <a:xfrm>
            <a:off x="64093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Oval 30" descr="Large grid"/>
          <p:cNvSpPr>
            <a:spLocks noChangeArrowheads="1"/>
          </p:cNvSpPr>
          <p:nvPr/>
        </p:nvSpPr>
        <p:spPr bwMode="auto">
          <a:xfrm>
            <a:off x="65108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" name="Oval 31" descr="Large grid"/>
          <p:cNvSpPr>
            <a:spLocks noChangeArrowheads="1"/>
          </p:cNvSpPr>
          <p:nvPr/>
        </p:nvSpPr>
        <p:spPr bwMode="auto">
          <a:xfrm>
            <a:off x="66213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Oval 36" descr="Wide downward diagonal"/>
          <p:cNvSpPr>
            <a:spLocks noChangeArrowheads="1"/>
          </p:cNvSpPr>
          <p:nvPr/>
        </p:nvSpPr>
        <p:spPr bwMode="auto">
          <a:xfrm>
            <a:off x="64082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4" name="Oval 37" descr="Wide downward diagonal"/>
          <p:cNvSpPr>
            <a:spLocks noChangeArrowheads="1"/>
          </p:cNvSpPr>
          <p:nvPr/>
        </p:nvSpPr>
        <p:spPr bwMode="auto">
          <a:xfrm>
            <a:off x="65188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5" name="Oval 38" descr="Wide downward diagonal"/>
          <p:cNvSpPr>
            <a:spLocks noChangeArrowheads="1"/>
          </p:cNvSpPr>
          <p:nvPr/>
        </p:nvSpPr>
        <p:spPr bwMode="auto">
          <a:xfrm>
            <a:off x="66270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Oval 28" descr="Large grid"/>
          <p:cNvSpPr>
            <a:spLocks noChangeArrowheads="1"/>
          </p:cNvSpPr>
          <p:nvPr/>
        </p:nvSpPr>
        <p:spPr bwMode="auto">
          <a:xfrm>
            <a:off x="77047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Oval 30" descr="Large grid"/>
          <p:cNvSpPr>
            <a:spLocks noChangeArrowheads="1"/>
          </p:cNvSpPr>
          <p:nvPr/>
        </p:nvSpPr>
        <p:spPr bwMode="auto">
          <a:xfrm>
            <a:off x="78062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8" name="Oval 31" descr="Large grid"/>
          <p:cNvSpPr>
            <a:spLocks noChangeArrowheads="1"/>
          </p:cNvSpPr>
          <p:nvPr/>
        </p:nvSpPr>
        <p:spPr bwMode="auto">
          <a:xfrm>
            <a:off x="79167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9" name="Oval 36" descr="Wide downward diagonal"/>
          <p:cNvSpPr>
            <a:spLocks noChangeArrowheads="1"/>
          </p:cNvSpPr>
          <p:nvPr/>
        </p:nvSpPr>
        <p:spPr bwMode="auto">
          <a:xfrm>
            <a:off x="77036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0" name="Oval 37" descr="Wide downward diagonal"/>
          <p:cNvSpPr>
            <a:spLocks noChangeArrowheads="1"/>
          </p:cNvSpPr>
          <p:nvPr/>
        </p:nvSpPr>
        <p:spPr bwMode="auto">
          <a:xfrm>
            <a:off x="78142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1" name="Oval 38" descr="Wide downward diagonal"/>
          <p:cNvSpPr>
            <a:spLocks noChangeArrowheads="1"/>
          </p:cNvSpPr>
          <p:nvPr/>
        </p:nvSpPr>
        <p:spPr bwMode="auto">
          <a:xfrm>
            <a:off x="79224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2" name="Oval 28" descr="Large grid"/>
          <p:cNvSpPr>
            <a:spLocks noChangeArrowheads="1"/>
          </p:cNvSpPr>
          <p:nvPr/>
        </p:nvSpPr>
        <p:spPr bwMode="auto">
          <a:xfrm>
            <a:off x="90763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3" name="Oval 30" descr="Large grid"/>
          <p:cNvSpPr>
            <a:spLocks noChangeArrowheads="1"/>
          </p:cNvSpPr>
          <p:nvPr/>
        </p:nvSpPr>
        <p:spPr bwMode="auto">
          <a:xfrm>
            <a:off x="91778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Oval 31" descr="Large grid"/>
          <p:cNvSpPr>
            <a:spLocks noChangeArrowheads="1"/>
          </p:cNvSpPr>
          <p:nvPr/>
        </p:nvSpPr>
        <p:spPr bwMode="auto">
          <a:xfrm>
            <a:off x="92883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5" name="Oval 36" descr="Wide downward diagonal"/>
          <p:cNvSpPr>
            <a:spLocks noChangeArrowheads="1"/>
          </p:cNvSpPr>
          <p:nvPr/>
        </p:nvSpPr>
        <p:spPr bwMode="auto">
          <a:xfrm>
            <a:off x="90752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6" name="Oval 37" descr="Wide downward diagonal"/>
          <p:cNvSpPr>
            <a:spLocks noChangeArrowheads="1"/>
          </p:cNvSpPr>
          <p:nvPr/>
        </p:nvSpPr>
        <p:spPr bwMode="auto">
          <a:xfrm>
            <a:off x="91858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Oval 38" descr="Wide downward diagonal"/>
          <p:cNvSpPr>
            <a:spLocks noChangeArrowheads="1"/>
          </p:cNvSpPr>
          <p:nvPr/>
        </p:nvSpPr>
        <p:spPr bwMode="auto">
          <a:xfrm>
            <a:off x="92940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1" name="Picture 150" descr="concept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382" y="4112462"/>
            <a:ext cx="6858000" cy="812800"/>
          </a:xfrm>
          <a:prstGeom prst="rect">
            <a:avLst/>
          </a:prstGeom>
        </p:spPr>
      </p:pic>
      <p:pic>
        <p:nvPicPr>
          <p:cNvPr id="152" name="Picture 151" descr="concept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9"/>
          <a:stretch/>
        </p:blipFill>
        <p:spPr>
          <a:xfrm>
            <a:off x="1599232" y="5141876"/>
            <a:ext cx="6858000" cy="846343"/>
          </a:xfrm>
          <a:prstGeom prst="rect">
            <a:avLst/>
          </a:prstGeom>
        </p:spPr>
      </p:pic>
      <p:pic>
        <p:nvPicPr>
          <p:cNvPr id="153" name="Picture 152" descr="concept5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7" b="5548"/>
          <a:stretch/>
        </p:blipFill>
        <p:spPr>
          <a:xfrm>
            <a:off x="1584945" y="3180691"/>
            <a:ext cx="6654800" cy="722354"/>
          </a:xfrm>
          <a:prstGeom prst="rect">
            <a:avLst/>
          </a:prstGeom>
        </p:spPr>
      </p:pic>
      <p:cxnSp>
        <p:nvCxnSpPr>
          <p:cNvPr id="155" name="Straight Connector 154"/>
          <p:cNvCxnSpPr/>
          <p:nvPr/>
        </p:nvCxnSpPr>
        <p:spPr>
          <a:xfrm>
            <a:off x="492231" y="2065791"/>
            <a:ext cx="81210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492231" y="3046377"/>
            <a:ext cx="81216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>
            <a:off x="492231" y="4053534"/>
            <a:ext cx="81210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492231" y="5036604"/>
            <a:ext cx="81216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TextBox 159"/>
          <p:cNvSpPr txBox="1"/>
          <p:nvPr/>
        </p:nvSpPr>
        <p:spPr>
          <a:xfrm>
            <a:off x="324831" y="1564907"/>
            <a:ext cx="107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1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330556" y="2502015"/>
            <a:ext cx="107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327925" y="3461872"/>
            <a:ext cx="107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3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324831" y="4496182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4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327925" y="5410148"/>
            <a:ext cx="107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5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3" name="Picture 172" descr="concept1-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982" y="1252991"/>
            <a:ext cx="6883400" cy="812800"/>
          </a:xfrm>
          <a:prstGeom prst="rect">
            <a:avLst/>
          </a:prstGeom>
        </p:spPr>
      </p:pic>
      <p:pic>
        <p:nvPicPr>
          <p:cNvPr id="150" name="Picture 149" descr="concept6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"/>
          <a:stretch/>
        </p:blipFill>
        <p:spPr>
          <a:xfrm>
            <a:off x="1599232" y="2112013"/>
            <a:ext cx="6960302" cy="825500"/>
          </a:xfrm>
          <a:prstGeom prst="rect">
            <a:avLst/>
          </a:prstGeom>
        </p:spPr>
      </p:pic>
      <p:sp>
        <p:nvSpPr>
          <p:cNvPr id="154" name="TextBox 153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3092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8"/>
          <p:cNvSpPr>
            <a:spLocks noChangeArrowheads="1"/>
          </p:cNvSpPr>
          <p:nvPr/>
        </p:nvSpPr>
        <p:spPr bwMode="auto">
          <a:xfrm>
            <a:off x="8337507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620844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 bwMode="auto">
          <a:xfrm flipV="1">
            <a:off x="6852972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 bwMode="auto">
          <a:xfrm flipH="1" flipV="1">
            <a:off x="685297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 flipV="1">
            <a:off x="6852972" y="28354589"/>
            <a:ext cx="6572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 bwMode="auto">
          <a:xfrm flipV="1">
            <a:off x="7499084" y="28354589"/>
            <a:ext cx="11113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7510197" y="28354589"/>
            <a:ext cx="63500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 flipV="1">
            <a:off x="7499084" y="28354589"/>
            <a:ext cx="646113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 bwMode="auto">
          <a:xfrm flipV="1">
            <a:off x="8145197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814519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 flipV="1">
            <a:off x="814519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flipV="1">
            <a:off x="8789722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878972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 flipV="1">
            <a:off x="878972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 flipV="1">
            <a:off x="9435834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 flipH="1" flipV="1">
            <a:off x="9435834" y="28354589"/>
            <a:ext cx="54610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 flipV="1">
            <a:off x="6630152" y="26404608"/>
            <a:ext cx="6572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 flipV="1">
            <a:off x="7287377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7287377" y="26404608"/>
            <a:ext cx="63500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 bwMode="auto">
          <a:xfrm flipV="1">
            <a:off x="7287377" y="26404608"/>
            <a:ext cx="63500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 bwMode="auto">
          <a:xfrm flipV="1">
            <a:off x="7922377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 flipV="1">
            <a:off x="7922377" y="26404608"/>
            <a:ext cx="6445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 bwMode="auto">
          <a:xfrm flipV="1">
            <a:off x="8566902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7922377" y="26404608"/>
            <a:ext cx="6445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 bwMode="auto">
          <a:xfrm flipH="1" flipV="1">
            <a:off x="8566902" y="26404608"/>
            <a:ext cx="646112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23"/>
          <p:cNvSpPr>
            <a:spLocks noChangeArrowheads="1"/>
          </p:cNvSpPr>
          <p:nvPr/>
        </p:nvSpPr>
        <p:spPr bwMode="auto">
          <a:xfrm>
            <a:off x="7079414" y="25977570"/>
            <a:ext cx="458788" cy="458788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Oval 24"/>
          <p:cNvSpPr>
            <a:spLocks noChangeArrowheads="1"/>
          </p:cNvSpPr>
          <p:nvPr/>
        </p:nvSpPr>
        <p:spPr bwMode="auto">
          <a:xfrm>
            <a:off x="7188952" y="26087108"/>
            <a:ext cx="458787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23"/>
          <p:cNvSpPr>
            <a:spLocks noChangeArrowheads="1"/>
          </p:cNvSpPr>
          <p:nvPr/>
        </p:nvSpPr>
        <p:spPr bwMode="auto">
          <a:xfrm>
            <a:off x="7735052" y="25977570"/>
            <a:ext cx="460375" cy="458788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Oval 24"/>
          <p:cNvSpPr>
            <a:spLocks noChangeArrowheads="1"/>
          </p:cNvSpPr>
          <p:nvPr/>
        </p:nvSpPr>
        <p:spPr bwMode="auto">
          <a:xfrm>
            <a:off x="7844589" y="26087108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Oval 24"/>
          <p:cNvSpPr>
            <a:spLocks noChangeArrowheads="1"/>
          </p:cNvSpPr>
          <p:nvPr/>
        </p:nvSpPr>
        <p:spPr bwMode="auto">
          <a:xfrm>
            <a:off x="8446252" y="26087108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l 27"/>
          <p:cNvSpPr>
            <a:spLocks noChangeArrowheads="1"/>
          </p:cNvSpPr>
          <p:nvPr/>
        </p:nvSpPr>
        <p:spPr bwMode="auto">
          <a:xfrm>
            <a:off x="6645009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7" name="Oval 27"/>
          <p:cNvSpPr>
            <a:spLocks noChangeArrowheads="1"/>
          </p:cNvSpPr>
          <p:nvPr/>
        </p:nvSpPr>
        <p:spPr bwMode="auto">
          <a:xfrm>
            <a:off x="5989372" y="291324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8" name="Oval 27"/>
          <p:cNvSpPr>
            <a:spLocks noChangeArrowheads="1"/>
          </p:cNvSpPr>
          <p:nvPr/>
        </p:nvSpPr>
        <p:spPr bwMode="auto">
          <a:xfrm>
            <a:off x="7957872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9" name="Oval 27"/>
          <p:cNvSpPr>
            <a:spLocks noChangeArrowheads="1"/>
          </p:cNvSpPr>
          <p:nvPr/>
        </p:nvSpPr>
        <p:spPr bwMode="auto">
          <a:xfrm>
            <a:off x="7302234" y="291324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0" name="Oval 27"/>
          <p:cNvSpPr>
            <a:spLocks noChangeArrowheads="1"/>
          </p:cNvSpPr>
          <p:nvPr/>
        </p:nvSpPr>
        <p:spPr bwMode="auto">
          <a:xfrm>
            <a:off x="9216759" y="291324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1" name="Oval 27"/>
          <p:cNvSpPr>
            <a:spLocks noChangeArrowheads="1"/>
          </p:cNvSpPr>
          <p:nvPr/>
        </p:nvSpPr>
        <p:spPr bwMode="auto">
          <a:xfrm>
            <a:off x="8559534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2" name="Oval 28" descr="Large grid"/>
          <p:cNvSpPr>
            <a:spLocks noChangeArrowheads="1"/>
          </p:cNvSpPr>
          <p:nvPr/>
        </p:nvSpPr>
        <p:spPr bwMode="auto">
          <a:xfrm>
            <a:off x="7079296" y="277082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Oval 30" descr="Large grid"/>
          <p:cNvSpPr>
            <a:spLocks noChangeArrowheads="1"/>
          </p:cNvSpPr>
          <p:nvPr/>
        </p:nvSpPr>
        <p:spPr bwMode="auto">
          <a:xfrm>
            <a:off x="7180727" y="278329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Oval 31" descr="Large grid"/>
          <p:cNvSpPr>
            <a:spLocks noChangeArrowheads="1"/>
          </p:cNvSpPr>
          <p:nvPr/>
        </p:nvSpPr>
        <p:spPr bwMode="auto">
          <a:xfrm>
            <a:off x="7291277" y="279248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Oval 40" descr="20%"/>
          <p:cNvSpPr>
            <a:spLocks noChangeArrowheads="1"/>
          </p:cNvSpPr>
          <p:nvPr/>
        </p:nvSpPr>
        <p:spPr bwMode="auto">
          <a:xfrm>
            <a:off x="8391071" y="27727891"/>
            <a:ext cx="459520" cy="459459"/>
          </a:xfrm>
          <a:prstGeom prst="ellipse">
            <a:avLst/>
          </a:prstGeom>
          <a:pattFill prst="pct20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Oval 41" descr="20%"/>
          <p:cNvSpPr>
            <a:spLocks noChangeArrowheads="1"/>
          </p:cNvSpPr>
          <p:nvPr/>
        </p:nvSpPr>
        <p:spPr bwMode="auto">
          <a:xfrm>
            <a:off x="8501622" y="27852601"/>
            <a:ext cx="459520" cy="459459"/>
          </a:xfrm>
          <a:prstGeom prst="ellipse">
            <a:avLst/>
          </a:prstGeom>
          <a:pattFill prst="pct20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Oval 27"/>
          <p:cNvSpPr>
            <a:spLocks noChangeArrowheads="1"/>
          </p:cNvSpPr>
          <p:nvPr/>
        </p:nvSpPr>
        <p:spPr bwMode="auto">
          <a:xfrm>
            <a:off x="9818422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7790614" y="27399970"/>
            <a:ext cx="1641475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577"/>
          <p:cNvSpPr txBox="1">
            <a:spLocks noChangeArrowheads="1"/>
          </p:cNvSpPr>
          <p:nvPr/>
        </p:nvSpPr>
        <p:spPr bwMode="auto">
          <a:xfrm>
            <a:off x="7881587" y="26878679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Pooling Size = </a:t>
            </a:r>
            <a:r>
              <a:rPr lang="en-US" sz="3000" b="1" dirty="0" smtClean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 bwMode="auto">
          <a:xfrm>
            <a:off x="10018960" y="27672778"/>
            <a:ext cx="620712" cy="739775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81"/>
          <p:cNvSpPr txBox="1">
            <a:spLocks noChangeArrowheads="1"/>
          </p:cNvSpPr>
          <p:nvPr/>
        </p:nvSpPr>
        <p:spPr bwMode="auto">
          <a:xfrm>
            <a:off x="10845804" y="27421953"/>
            <a:ext cx="322984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o</a:t>
            </a:r>
            <a:r>
              <a:rPr lang="en-US" sz="3000" b="1" dirty="0" smtClean="0">
                <a:solidFill>
                  <a:srgbClr val="FF0000"/>
                </a:solidFill>
              </a:rPr>
              <a:t>f maps </a:t>
            </a:r>
            <a:r>
              <a:rPr lang="en-US" sz="3000" b="1" dirty="0">
                <a:solidFill>
                  <a:srgbClr val="FF0000"/>
                </a:solidFill>
              </a:rPr>
              <a:t>= </a:t>
            </a:r>
            <a:r>
              <a:rPr lang="en-US" sz="3000" b="1" dirty="0" smtClean="0">
                <a:solidFill>
                  <a:srgbClr val="FF0000"/>
                </a:solidFill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52" name="Oval 48"/>
          <p:cNvSpPr>
            <a:spLocks noChangeArrowheads="1"/>
          </p:cNvSpPr>
          <p:nvPr/>
        </p:nvSpPr>
        <p:spPr bwMode="auto">
          <a:xfrm>
            <a:off x="7079296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49"/>
          <p:cNvSpPr>
            <a:spLocks noChangeArrowheads="1"/>
          </p:cNvSpPr>
          <p:nvPr/>
        </p:nvSpPr>
        <p:spPr bwMode="auto">
          <a:xfrm>
            <a:off x="7188706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Oval 50"/>
          <p:cNvSpPr>
            <a:spLocks noChangeArrowheads="1"/>
          </p:cNvSpPr>
          <p:nvPr/>
        </p:nvSpPr>
        <p:spPr bwMode="auto">
          <a:xfrm>
            <a:off x="7298115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Oval 48"/>
          <p:cNvSpPr>
            <a:spLocks noChangeArrowheads="1"/>
          </p:cNvSpPr>
          <p:nvPr/>
        </p:nvSpPr>
        <p:spPr bwMode="auto">
          <a:xfrm>
            <a:off x="7735754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Oval 49"/>
          <p:cNvSpPr>
            <a:spLocks noChangeArrowheads="1"/>
          </p:cNvSpPr>
          <p:nvPr/>
        </p:nvSpPr>
        <p:spPr bwMode="auto">
          <a:xfrm>
            <a:off x="7845163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Oval 50"/>
          <p:cNvSpPr>
            <a:spLocks noChangeArrowheads="1"/>
          </p:cNvSpPr>
          <p:nvPr/>
        </p:nvSpPr>
        <p:spPr bwMode="auto">
          <a:xfrm>
            <a:off x="7954573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Oval 49"/>
          <p:cNvSpPr>
            <a:spLocks noChangeArrowheads="1"/>
          </p:cNvSpPr>
          <p:nvPr/>
        </p:nvSpPr>
        <p:spPr bwMode="auto">
          <a:xfrm>
            <a:off x="8446916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Oval 50"/>
          <p:cNvSpPr>
            <a:spLocks noChangeArrowheads="1"/>
          </p:cNvSpPr>
          <p:nvPr/>
        </p:nvSpPr>
        <p:spPr bwMode="auto">
          <a:xfrm>
            <a:off x="8556326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Oval 28" descr="Large grid"/>
          <p:cNvSpPr>
            <a:spLocks noChangeArrowheads="1"/>
          </p:cNvSpPr>
          <p:nvPr/>
        </p:nvSpPr>
        <p:spPr bwMode="auto">
          <a:xfrm>
            <a:off x="8392211" y="277082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Oval 30" descr="Large grid"/>
          <p:cNvSpPr>
            <a:spLocks noChangeArrowheads="1"/>
          </p:cNvSpPr>
          <p:nvPr/>
        </p:nvSpPr>
        <p:spPr bwMode="auto">
          <a:xfrm>
            <a:off x="8493642" y="278329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Oval 31" descr="Large grid"/>
          <p:cNvSpPr>
            <a:spLocks noChangeArrowheads="1"/>
          </p:cNvSpPr>
          <p:nvPr/>
        </p:nvSpPr>
        <p:spPr bwMode="auto">
          <a:xfrm>
            <a:off x="8604193" y="279248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Oval 36" descr="Wide downward diagonal"/>
          <p:cNvSpPr>
            <a:spLocks noChangeArrowheads="1"/>
          </p:cNvSpPr>
          <p:nvPr/>
        </p:nvSpPr>
        <p:spPr bwMode="auto">
          <a:xfrm>
            <a:off x="7078158" y="277125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Oval 37" descr="Wide downward diagonal"/>
          <p:cNvSpPr>
            <a:spLocks noChangeArrowheads="1"/>
          </p:cNvSpPr>
          <p:nvPr/>
        </p:nvSpPr>
        <p:spPr bwMode="auto">
          <a:xfrm>
            <a:off x="7188706" y="278372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Oval 38" descr="Wide downward diagonal"/>
          <p:cNvSpPr>
            <a:spLocks noChangeArrowheads="1"/>
          </p:cNvSpPr>
          <p:nvPr/>
        </p:nvSpPr>
        <p:spPr bwMode="auto">
          <a:xfrm>
            <a:off x="7296977" y="279291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Oval 36" descr="Wide downward diagonal"/>
          <p:cNvSpPr>
            <a:spLocks noChangeArrowheads="1"/>
          </p:cNvSpPr>
          <p:nvPr/>
        </p:nvSpPr>
        <p:spPr bwMode="auto">
          <a:xfrm>
            <a:off x="8391073" y="277125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Oval 37" descr="Wide downward diagonal"/>
          <p:cNvSpPr>
            <a:spLocks noChangeArrowheads="1"/>
          </p:cNvSpPr>
          <p:nvPr/>
        </p:nvSpPr>
        <p:spPr bwMode="auto">
          <a:xfrm>
            <a:off x="8501621" y="278372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Oval 38" descr="Wide downward diagonal"/>
          <p:cNvSpPr>
            <a:spLocks noChangeArrowheads="1"/>
          </p:cNvSpPr>
          <p:nvPr/>
        </p:nvSpPr>
        <p:spPr bwMode="auto">
          <a:xfrm>
            <a:off x="8609892" y="279291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9" name="Straight Connector 68"/>
          <p:cNvCxnSpPr/>
          <p:nvPr/>
        </p:nvCxnSpPr>
        <p:spPr bwMode="auto">
          <a:xfrm>
            <a:off x="6294172" y="30293339"/>
            <a:ext cx="4405652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577"/>
          <p:cNvSpPr txBox="1">
            <a:spLocks noChangeArrowheads="1"/>
          </p:cNvSpPr>
          <p:nvPr/>
        </p:nvSpPr>
        <p:spPr bwMode="auto">
          <a:xfrm>
            <a:off x="6970614" y="30383276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Image </a:t>
            </a:r>
            <a:r>
              <a:rPr lang="en-US" sz="3000" b="1" dirty="0">
                <a:solidFill>
                  <a:srgbClr val="FF0000"/>
                </a:solidFill>
              </a:rPr>
              <a:t>Size = </a:t>
            </a:r>
            <a:r>
              <a:rPr lang="en-US" sz="3000" b="1" dirty="0" smtClean="0">
                <a:solidFill>
                  <a:srgbClr val="FF0000"/>
                </a:solidFill>
              </a:rPr>
              <a:t>200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1" name="TextBox 581"/>
          <p:cNvSpPr txBox="1">
            <a:spLocks noChangeArrowheads="1"/>
          </p:cNvSpPr>
          <p:nvPr/>
        </p:nvSpPr>
        <p:spPr bwMode="auto">
          <a:xfrm>
            <a:off x="9753600" y="23916753"/>
            <a:ext cx="3287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  <a:r>
              <a:rPr lang="en-US" sz="3000" b="1" dirty="0" smtClean="0">
                <a:solidFill>
                  <a:srgbClr val="FF0000"/>
                </a:solidFill>
              </a:rPr>
              <a:t> of output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channels </a:t>
            </a:r>
            <a:r>
              <a:rPr lang="en-US" sz="3000" b="1" dirty="0">
                <a:solidFill>
                  <a:srgbClr val="FF0000"/>
                </a:solidFill>
              </a:rPr>
              <a:t>= </a:t>
            </a:r>
            <a:r>
              <a:rPr lang="en-US" sz="3000" b="1" dirty="0" smtClean="0">
                <a:solidFill>
                  <a:srgbClr val="FF0000"/>
                </a:solidFill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2" name="Oval 27"/>
          <p:cNvSpPr>
            <a:spLocks noChangeArrowheads="1"/>
          </p:cNvSpPr>
          <p:nvPr/>
        </p:nvSpPr>
        <p:spPr bwMode="auto">
          <a:xfrm>
            <a:off x="6797409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3" name="Oval 27"/>
          <p:cNvSpPr>
            <a:spLocks noChangeArrowheads="1"/>
          </p:cNvSpPr>
          <p:nvPr/>
        </p:nvSpPr>
        <p:spPr bwMode="auto">
          <a:xfrm>
            <a:off x="6141772" y="292848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4" name="Oval 27"/>
          <p:cNvSpPr>
            <a:spLocks noChangeArrowheads="1"/>
          </p:cNvSpPr>
          <p:nvPr/>
        </p:nvSpPr>
        <p:spPr bwMode="auto">
          <a:xfrm>
            <a:off x="8110272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5" name="Oval 27"/>
          <p:cNvSpPr>
            <a:spLocks noChangeArrowheads="1"/>
          </p:cNvSpPr>
          <p:nvPr/>
        </p:nvSpPr>
        <p:spPr bwMode="auto">
          <a:xfrm>
            <a:off x="7454634" y="292848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6" name="Oval 27"/>
          <p:cNvSpPr>
            <a:spLocks noChangeArrowheads="1"/>
          </p:cNvSpPr>
          <p:nvPr/>
        </p:nvSpPr>
        <p:spPr bwMode="auto">
          <a:xfrm>
            <a:off x="9369159" y="292848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7" name="Oval 27"/>
          <p:cNvSpPr>
            <a:spLocks noChangeArrowheads="1"/>
          </p:cNvSpPr>
          <p:nvPr/>
        </p:nvSpPr>
        <p:spPr bwMode="auto">
          <a:xfrm>
            <a:off x="8711934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8" name="Oval 27"/>
          <p:cNvSpPr>
            <a:spLocks noChangeArrowheads="1"/>
          </p:cNvSpPr>
          <p:nvPr/>
        </p:nvSpPr>
        <p:spPr bwMode="auto">
          <a:xfrm>
            <a:off x="9970822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9" name="Oval 27"/>
          <p:cNvSpPr>
            <a:spLocks noChangeArrowheads="1"/>
          </p:cNvSpPr>
          <p:nvPr/>
        </p:nvSpPr>
        <p:spPr bwMode="auto">
          <a:xfrm>
            <a:off x="6949809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0" name="Oval 27"/>
          <p:cNvSpPr>
            <a:spLocks noChangeArrowheads="1"/>
          </p:cNvSpPr>
          <p:nvPr/>
        </p:nvSpPr>
        <p:spPr bwMode="auto">
          <a:xfrm>
            <a:off x="6294172" y="294372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1" name="Oval 27"/>
          <p:cNvSpPr>
            <a:spLocks noChangeArrowheads="1"/>
          </p:cNvSpPr>
          <p:nvPr/>
        </p:nvSpPr>
        <p:spPr bwMode="auto">
          <a:xfrm>
            <a:off x="8262672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2" name="Oval 27"/>
          <p:cNvSpPr>
            <a:spLocks noChangeArrowheads="1"/>
          </p:cNvSpPr>
          <p:nvPr/>
        </p:nvSpPr>
        <p:spPr bwMode="auto">
          <a:xfrm>
            <a:off x="7607034" y="294372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3" name="Oval 27"/>
          <p:cNvSpPr>
            <a:spLocks noChangeArrowheads="1"/>
          </p:cNvSpPr>
          <p:nvPr/>
        </p:nvSpPr>
        <p:spPr bwMode="auto">
          <a:xfrm>
            <a:off x="9521559" y="294372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4" name="Oval 27"/>
          <p:cNvSpPr>
            <a:spLocks noChangeArrowheads="1"/>
          </p:cNvSpPr>
          <p:nvPr/>
        </p:nvSpPr>
        <p:spPr bwMode="auto">
          <a:xfrm>
            <a:off x="8864334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5" name="Oval 27"/>
          <p:cNvSpPr>
            <a:spLocks noChangeArrowheads="1"/>
          </p:cNvSpPr>
          <p:nvPr/>
        </p:nvSpPr>
        <p:spPr bwMode="auto">
          <a:xfrm>
            <a:off x="10123222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11190028" y="28933451"/>
            <a:ext cx="3287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  <a:r>
              <a:rPr lang="en-US" sz="3000" b="1" dirty="0" smtClean="0">
                <a:solidFill>
                  <a:srgbClr val="FF0000"/>
                </a:solidFill>
              </a:rPr>
              <a:t> of input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channels </a:t>
            </a:r>
            <a:r>
              <a:rPr lang="en-US" sz="3000" b="1" dirty="0">
                <a:solidFill>
                  <a:srgbClr val="FF0000"/>
                </a:solidFill>
              </a:rPr>
              <a:t>= 3</a:t>
            </a:r>
          </a:p>
        </p:txBody>
      </p:sp>
      <p:cxnSp>
        <p:nvCxnSpPr>
          <p:cNvPr id="87" name="Straight Connector 86"/>
          <p:cNvCxnSpPr/>
          <p:nvPr/>
        </p:nvCxnSpPr>
        <p:spPr bwMode="auto">
          <a:xfrm>
            <a:off x="10481716" y="29067376"/>
            <a:ext cx="620712" cy="739775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 bwMode="auto">
          <a:xfrm flipH="1" flipV="1">
            <a:off x="5486400" y="24297753"/>
            <a:ext cx="17707" cy="5509398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577"/>
          <p:cNvSpPr txBox="1">
            <a:spLocks noChangeArrowheads="1"/>
          </p:cNvSpPr>
          <p:nvPr/>
        </p:nvSpPr>
        <p:spPr bwMode="auto">
          <a:xfrm rot="16200000">
            <a:off x="4307501" y="27698367"/>
            <a:ext cx="1916245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One layer</a:t>
            </a:r>
            <a:endParaRPr lang="en-US" sz="3000" b="1" dirty="0">
              <a:solidFill>
                <a:prstClr val="white"/>
              </a:solidFill>
            </a:endParaRPr>
          </a:p>
        </p:txBody>
      </p:sp>
      <p:cxnSp>
        <p:nvCxnSpPr>
          <p:cNvPr id="90" name="Straight Connector 89"/>
          <p:cNvCxnSpPr/>
          <p:nvPr/>
        </p:nvCxnSpPr>
        <p:spPr bwMode="auto">
          <a:xfrm>
            <a:off x="8605052" y="28941022"/>
            <a:ext cx="1641475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577"/>
          <p:cNvSpPr txBox="1">
            <a:spLocks noChangeArrowheads="1"/>
          </p:cNvSpPr>
          <p:nvPr/>
        </p:nvSpPr>
        <p:spPr bwMode="auto">
          <a:xfrm>
            <a:off x="8414093" y="28411935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RF size = 18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 flipV="1">
            <a:off x="8236744" y="21935553"/>
            <a:ext cx="0" cy="736836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581"/>
          <p:cNvSpPr txBox="1">
            <a:spLocks noChangeArrowheads="1"/>
          </p:cNvSpPr>
          <p:nvPr/>
        </p:nvSpPr>
        <p:spPr bwMode="auto">
          <a:xfrm>
            <a:off x="5607218" y="22849953"/>
            <a:ext cx="5670382" cy="102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Input to another layer above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</a:rPr>
              <a:t> </a:t>
            </a:r>
            <a:r>
              <a:rPr lang="en-US" sz="3000" b="1" dirty="0" smtClean="0">
                <a:solidFill>
                  <a:prstClr val="white"/>
                </a:solidFill>
              </a:rPr>
              <a:t>   (image with 8 channels)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94" name="TextBox 577"/>
          <p:cNvSpPr txBox="1">
            <a:spLocks noChangeArrowheads="1"/>
          </p:cNvSpPr>
          <p:nvPr/>
        </p:nvSpPr>
        <p:spPr bwMode="auto">
          <a:xfrm>
            <a:off x="5602476" y="28263213"/>
            <a:ext cx="773793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</a:rPr>
              <a:t>W</a:t>
            </a:r>
          </a:p>
        </p:txBody>
      </p:sp>
      <p:sp>
        <p:nvSpPr>
          <p:cNvPr id="95" name="TextBox 577"/>
          <p:cNvSpPr txBox="1">
            <a:spLocks noChangeArrowheads="1"/>
          </p:cNvSpPr>
          <p:nvPr/>
        </p:nvSpPr>
        <p:spPr bwMode="auto">
          <a:xfrm>
            <a:off x="5591540" y="26802890"/>
            <a:ext cx="773793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H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96" name="Oval 48"/>
          <p:cNvSpPr>
            <a:spLocks noChangeArrowheads="1"/>
          </p:cNvSpPr>
          <p:nvPr/>
        </p:nvSpPr>
        <p:spPr bwMode="auto">
          <a:xfrm>
            <a:off x="8153400" y="24202828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7" name="Straight Arrow Connector 96"/>
          <p:cNvCxnSpPr>
            <a:stCxn id="52" idx="0"/>
            <a:endCxn id="103" idx="4"/>
          </p:cNvCxnSpPr>
          <p:nvPr/>
        </p:nvCxnSpPr>
        <p:spPr bwMode="auto">
          <a:xfrm flipV="1">
            <a:off x="7309056" y="24771152"/>
            <a:ext cx="1183277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52" idx="0"/>
            <a:endCxn id="102" idx="4"/>
          </p:cNvCxnSpPr>
          <p:nvPr/>
        </p:nvCxnSpPr>
        <p:spPr bwMode="auto">
          <a:xfrm flipV="1">
            <a:off x="7309056" y="24771152"/>
            <a:ext cx="57214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55" idx="0"/>
            <a:endCxn id="103" idx="4"/>
          </p:cNvCxnSpPr>
          <p:nvPr/>
        </p:nvCxnSpPr>
        <p:spPr bwMode="auto">
          <a:xfrm flipV="1">
            <a:off x="7965514" y="24771152"/>
            <a:ext cx="52681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55" idx="0"/>
            <a:endCxn id="102" idx="4"/>
          </p:cNvCxnSpPr>
          <p:nvPr/>
        </p:nvCxnSpPr>
        <p:spPr bwMode="auto">
          <a:xfrm flipH="1" flipV="1">
            <a:off x="7881205" y="24771152"/>
            <a:ext cx="8430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5" idx="0"/>
            <a:endCxn id="103" idx="4"/>
          </p:cNvCxnSpPr>
          <p:nvPr/>
        </p:nvCxnSpPr>
        <p:spPr bwMode="auto">
          <a:xfrm flipH="1" flipV="1">
            <a:off x="8492333" y="24771152"/>
            <a:ext cx="74934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24"/>
          <p:cNvSpPr>
            <a:spLocks noChangeArrowheads="1"/>
          </p:cNvSpPr>
          <p:nvPr/>
        </p:nvSpPr>
        <p:spPr bwMode="auto">
          <a:xfrm>
            <a:off x="7651017" y="24312365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Oval 24"/>
          <p:cNvSpPr>
            <a:spLocks noChangeArrowheads="1"/>
          </p:cNvSpPr>
          <p:nvPr/>
        </p:nvSpPr>
        <p:spPr bwMode="auto">
          <a:xfrm>
            <a:off x="8262145" y="24312365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Oval 48"/>
          <p:cNvSpPr>
            <a:spLocks noChangeArrowheads="1"/>
          </p:cNvSpPr>
          <p:nvPr/>
        </p:nvSpPr>
        <p:spPr bwMode="auto">
          <a:xfrm>
            <a:off x="7542182" y="24202828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Oval 49"/>
          <p:cNvSpPr>
            <a:spLocks noChangeArrowheads="1"/>
          </p:cNvSpPr>
          <p:nvPr/>
        </p:nvSpPr>
        <p:spPr bwMode="auto">
          <a:xfrm>
            <a:off x="7651591" y="2431222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6" name="Oval 49"/>
          <p:cNvSpPr>
            <a:spLocks noChangeArrowheads="1"/>
          </p:cNvSpPr>
          <p:nvPr/>
        </p:nvSpPr>
        <p:spPr bwMode="auto">
          <a:xfrm>
            <a:off x="8262809" y="2431222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7" name="Straight Connector 106"/>
          <p:cNvCxnSpPr/>
          <p:nvPr/>
        </p:nvCxnSpPr>
        <p:spPr bwMode="auto">
          <a:xfrm>
            <a:off x="8839200" y="24221553"/>
            <a:ext cx="579756" cy="648613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5" idx="0"/>
            <a:endCxn id="102" idx="4"/>
          </p:cNvCxnSpPr>
          <p:nvPr/>
        </p:nvCxnSpPr>
        <p:spPr bwMode="auto">
          <a:xfrm flipH="1" flipV="1">
            <a:off x="7881205" y="24771152"/>
            <a:ext cx="686062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50"/>
          <p:cNvSpPr>
            <a:spLocks noChangeArrowheads="1"/>
          </p:cNvSpPr>
          <p:nvPr/>
        </p:nvSpPr>
        <p:spPr bwMode="auto">
          <a:xfrm>
            <a:off x="8374539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0" name="Oval 50"/>
          <p:cNvSpPr>
            <a:spLocks noChangeArrowheads="1"/>
          </p:cNvSpPr>
          <p:nvPr/>
        </p:nvSpPr>
        <p:spPr bwMode="auto">
          <a:xfrm>
            <a:off x="7755474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1" name="Straight Connector 110"/>
          <p:cNvCxnSpPr/>
          <p:nvPr/>
        </p:nvCxnSpPr>
        <p:spPr bwMode="auto">
          <a:xfrm>
            <a:off x="7239000" y="25821753"/>
            <a:ext cx="1600200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577"/>
          <p:cNvSpPr txBox="1">
            <a:spLocks noChangeArrowheads="1"/>
          </p:cNvSpPr>
          <p:nvPr/>
        </p:nvSpPr>
        <p:spPr bwMode="auto">
          <a:xfrm>
            <a:off x="7924800" y="25212153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LCN </a:t>
            </a:r>
            <a:r>
              <a:rPr lang="en-US" sz="3000" b="1" dirty="0">
                <a:solidFill>
                  <a:srgbClr val="FF0000"/>
                </a:solidFill>
              </a:rPr>
              <a:t>Size = </a:t>
            </a:r>
            <a:r>
              <a:rPr lang="en-US" sz="3000" b="1" dirty="0" smtClean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13" name="Oval 24"/>
          <p:cNvSpPr>
            <a:spLocks noChangeArrowheads="1"/>
          </p:cNvSpPr>
          <p:nvPr/>
        </p:nvSpPr>
        <p:spPr bwMode="auto">
          <a:xfrm>
            <a:off x="7039097" y="24331091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4" name="Oval 48"/>
          <p:cNvSpPr>
            <a:spLocks noChangeArrowheads="1"/>
          </p:cNvSpPr>
          <p:nvPr/>
        </p:nvSpPr>
        <p:spPr bwMode="auto">
          <a:xfrm>
            <a:off x="6930262" y="24221554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Oval 49"/>
          <p:cNvSpPr>
            <a:spLocks noChangeArrowheads="1"/>
          </p:cNvSpPr>
          <p:nvPr/>
        </p:nvSpPr>
        <p:spPr bwMode="auto">
          <a:xfrm>
            <a:off x="7039671" y="24330949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6" name="Straight Arrow Connector 115"/>
          <p:cNvCxnSpPr>
            <a:stCxn id="52" idx="0"/>
            <a:endCxn id="113" idx="4"/>
          </p:cNvCxnSpPr>
          <p:nvPr/>
        </p:nvCxnSpPr>
        <p:spPr bwMode="auto">
          <a:xfrm flipH="1" flipV="1">
            <a:off x="7269285" y="24789878"/>
            <a:ext cx="39771" cy="1187693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33" idx="0"/>
            <a:endCxn id="113" idx="4"/>
          </p:cNvCxnSpPr>
          <p:nvPr/>
        </p:nvCxnSpPr>
        <p:spPr bwMode="auto">
          <a:xfrm flipH="1" flipV="1">
            <a:off x="7269285" y="24789878"/>
            <a:ext cx="695955" cy="118769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5" idx="0"/>
            <a:endCxn id="115" idx="4"/>
          </p:cNvCxnSpPr>
          <p:nvPr/>
        </p:nvCxnSpPr>
        <p:spPr bwMode="auto">
          <a:xfrm flipH="1" flipV="1">
            <a:off x="7269431" y="24790408"/>
            <a:ext cx="1297836" cy="1187163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50"/>
          <p:cNvSpPr>
            <a:spLocks noChangeArrowheads="1"/>
          </p:cNvSpPr>
          <p:nvPr/>
        </p:nvSpPr>
        <p:spPr bwMode="auto">
          <a:xfrm>
            <a:off x="7160480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0" name="Oval 28" descr="Large grid"/>
          <p:cNvSpPr>
            <a:spLocks noChangeArrowheads="1"/>
          </p:cNvSpPr>
          <p:nvPr/>
        </p:nvSpPr>
        <p:spPr bwMode="auto">
          <a:xfrm>
            <a:off x="64093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Oval 30" descr="Large grid"/>
          <p:cNvSpPr>
            <a:spLocks noChangeArrowheads="1"/>
          </p:cNvSpPr>
          <p:nvPr/>
        </p:nvSpPr>
        <p:spPr bwMode="auto">
          <a:xfrm>
            <a:off x="65108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" name="Oval 31" descr="Large grid"/>
          <p:cNvSpPr>
            <a:spLocks noChangeArrowheads="1"/>
          </p:cNvSpPr>
          <p:nvPr/>
        </p:nvSpPr>
        <p:spPr bwMode="auto">
          <a:xfrm>
            <a:off x="66213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Oval 36" descr="Wide downward diagonal"/>
          <p:cNvSpPr>
            <a:spLocks noChangeArrowheads="1"/>
          </p:cNvSpPr>
          <p:nvPr/>
        </p:nvSpPr>
        <p:spPr bwMode="auto">
          <a:xfrm>
            <a:off x="64082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4" name="Oval 37" descr="Wide downward diagonal"/>
          <p:cNvSpPr>
            <a:spLocks noChangeArrowheads="1"/>
          </p:cNvSpPr>
          <p:nvPr/>
        </p:nvSpPr>
        <p:spPr bwMode="auto">
          <a:xfrm>
            <a:off x="65188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5" name="Oval 38" descr="Wide downward diagonal"/>
          <p:cNvSpPr>
            <a:spLocks noChangeArrowheads="1"/>
          </p:cNvSpPr>
          <p:nvPr/>
        </p:nvSpPr>
        <p:spPr bwMode="auto">
          <a:xfrm>
            <a:off x="66270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Oval 28" descr="Large grid"/>
          <p:cNvSpPr>
            <a:spLocks noChangeArrowheads="1"/>
          </p:cNvSpPr>
          <p:nvPr/>
        </p:nvSpPr>
        <p:spPr bwMode="auto">
          <a:xfrm>
            <a:off x="77047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Oval 30" descr="Large grid"/>
          <p:cNvSpPr>
            <a:spLocks noChangeArrowheads="1"/>
          </p:cNvSpPr>
          <p:nvPr/>
        </p:nvSpPr>
        <p:spPr bwMode="auto">
          <a:xfrm>
            <a:off x="78062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8" name="Oval 31" descr="Large grid"/>
          <p:cNvSpPr>
            <a:spLocks noChangeArrowheads="1"/>
          </p:cNvSpPr>
          <p:nvPr/>
        </p:nvSpPr>
        <p:spPr bwMode="auto">
          <a:xfrm>
            <a:off x="79167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9" name="Oval 36" descr="Wide downward diagonal"/>
          <p:cNvSpPr>
            <a:spLocks noChangeArrowheads="1"/>
          </p:cNvSpPr>
          <p:nvPr/>
        </p:nvSpPr>
        <p:spPr bwMode="auto">
          <a:xfrm>
            <a:off x="77036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0" name="Oval 37" descr="Wide downward diagonal"/>
          <p:cNvSpPr>
            <a:spLocks noChangeArrowheads="1"/>
          </p:cNvSpPr>
          <p:nvPr/>
        </p:nvSpPr>
        <p:spPr bwMode="auto">
          <a:xfrm>
            <a:off x="78142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1" name="Oval 38" descr="Wide downward diagonal"/>
          <p:cNvSpPr>
            <a:spLocks noChangeArrowheads="1"/>
          </p:cNvSpPr>
          <p:nvPr/>
        </p:nvSpPr>
        <p:spPr bwMode="auto">
          <a:xfrm>
            <a:off x="79224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2" name="Oval 28" descr="Large grid"/>
          <p:cNvSpPr>
            <a:spLocks noChangeArrowheads="1"/>
          </p:cNvSpPr>
          <p:nvPr/>
        </p:nvSpPr>
        <p:spPr bwMode="auto">
          <a:xfrm>
            <a:off x="90763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3" name="Oval 30" descr="Large grid"/>
          <p:cNvSpPr>
            <a:spLocks noChangeArrowheads="1"/>
          </p:cNvSpPr>
          <p:nvPr/>
        </p:nvSpPr>
        <p:spPr bwMode="auto">
          <a:xfrm>
            <a:off x="91778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Oval 31" descr="Large grid"/>
          <p:cNvSpPr>
            <a:spLocks noChangeArrowheads="1"/>
          </p:cNvSpPr>
          <p:nvPr/>
        </p:nvSpPr>
        <p:spPr bwMode="auto">
          <a:xfrm>
            <a:off x="92883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5" name="Oval 36" descr="Wide downward diagonal"/>
          <p:cNvSpPr>
            <a:spLocks noChangeArrowheads="1"/>
          </p:cNvSpPr>
          <p:nvPr/>
        </p:nvSpPr>
        <p:spPr bwMode="auto">
          <a:xfrm>
            <a:off x="90752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6" name="Oval 37" descr="Wide downward diagonal"/>
          <p:cNvSpPr>
            <a:spLocks noChangeArrowheads="1"/>
          </p:cNvSpPr>
          <p:nvPr/>
        </p:nvSpPr>
        <p:spPr bwMode="auto">
          <a:xfrm>
            <a:off x="91858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Oval 38" descr="Wide downward diagonal"/>
          <p:cNvSpPr>
            <a:spLocks noChangeArrowheads="1"/>
          </p:cNvSpPr>
          <p:nvPr/>
        </p:nvSpPr>
        <p:spPr bwMode="auto">
          <a:xfrm>
            <a:off x="92940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6062" y="1274085"/>
            <a:ext cx="8233858" cy="4018620"/>
            <a:chOff x="316062" y="1274085"/>
            <a:chExt cx="8233858" cy="4018620"/>
          </a:xfrm>
        </p:grpSpPr>
        <p:sp>
          <p:nvSpPr>
            <p:cNvPr id="4" name="TextBox 3"/>
            <p:cNvSpPr txBox="1"/>
            <p:nvPr/>
          </p:nvSpPr>
          <p:spPr>
            <a:xfrm>
              <a:off x="573156" y="2685114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" name="Picture 1" descr="concept7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3649" y="2356714"/>
              <a:ext cx="6858000" cy="774700"/>
            </a:xfrm>
            <a:prstGeom prst="rect">
              <a:avLst/>
            </a:prstGeom>
          </p:spPr>
        </p:pic>
        <p:pic>
          <p:nvPicPr>
            <p:cNvPr id="3" name="Picture 2" descr="concept11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05"/>
            <a:stretch/>
          </p:blipFill>
          <p:spPr>
            <a:xfrm>
              <a:off x="1583649" y="3352716"/>
              <a:ext cx="6858000" cy="818425"/>
            </a:xfrm>
            <a:prstGeom prst="rect">
              <a:avLst/>
            </a:prstGeom>
          </p:spPr>
        </p:pic>
        <p:cxnSp>
          <p:nvCxnSpPr>
            <p:cNvPr id="148" name="Straight Connector 147"/>
            <p:cNvCxnSpPr/>
            <p:nvPr/>
          </p:nvCxnSpPr>
          <p:spPr>
            <a:xfrm>
              <a:off x="408960" y="3234221"/>
              <a:ext cx="802158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/>
            <p:cNvSpPr txBox="1"/>
            <p:nvPr/>
          </p:nvSpPr>
          <p:spPr>
            <a:xfrm>
              <a:off x="319156" y="2563419"/>
              <a:ext cx="1079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Feature 7 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319156" y="3633758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Feature 8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57" name="Straight Connector 156"/>
            <p:cNvCxnSpPr/>
            <p:nvPr/>
          </p:nvCxnSpPr>
          <p:spPr>
            <a:xfrm>
              <a:off x="407840" y="4310214"/>
              <a:ext cx="802158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408960" y="2279746"/>
              <a:ext cx="812168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TextBox 159"/>
            <p:cNvSpPr txBox="1"/>
            <p:nvPr/>
          </p:nvSpPr>
          <p:spPr>
            <a:xfrm>
              <a:off x="319156" y="1549612"/>
              <a:ext cx="1079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Feature 6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3" name="Picture 142" descr="concept9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412" y="1274085"/>
              <a:ext cx="6692900" cy="812800"/>
            </a:xfrm>
            <a:prstGeom prst="rect">
              <a:avLst/>
            </a:prstGeom>
          </p:spPr>
        </p:pic>
        <p:pic>
          <p:nvPicPr>
            <p:cNvPr id="144" name="Picture 143" descr="concept1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89" r="630" b="-1"/>
            <a:stretch/>
          </p:blipFill>
          <p:spPr>
            <a:xfrm>
              <a:off x="1583649" y="4420204"/>
              <a:ext cx="6966271" cy="872501"/>
            </a:xfrm>
            <a:prstGeom prst="rect">
              <a:avLst/>
            </a:prstGeom>
          </p:spPr>
        </p:pic>
        <p:sp>
          <p:nvSpPr>
            <p:cNvPr id="164" name="TextBox 163"/>
            <p:cNvSpPr txBox="1"/>
            <p:nvPr/>
          </p:nvSpPr>
          <p:spPr>
            <a:xfrm>
              <a:off x="316062" y="4742028"/>
              <a:ext cx="1079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Feature </a:t>
              </a:r>
              <a:r>
                <a:rPr lang="en-US" dirty="0">
                  <a:solidFill>
                    <a:prstClr val="white"/>
                  </a:solidFill>
                  <a:latin typeface="Calibri"/>
                </a:rPr>
                <a:t>9</a:t>
              </a:r>
            </a:p>
          </p:txBody>
        </p:sp>
      </p:grpSp>
      <p:sp>
        <p:nvSpPr>
          <p:cNvPr id="150" name="TextBox 149"/>
          <p:cNvSpPr txBox="1"/>
          <p:nvPr/>
        </p:nvSpPr>
        <p:spPr>
          <a:xfrm>
            <a:off x="3914589" y="203805"/>
            <a:ext cx="1881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Best stimuli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2129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3156" y="268511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Oval 48"/>
          <p:cNvSpPr>
            <a:spLocks noChangeArrowheads="1"/>
          </p:cNvSpPr>
          <p:nvPr/>
        </p:nvSpPr>
        <p:spPr bwMode="auto">
          <a:xfrm>
            <a:off x="8337507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620844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 bwMode="auto">
          <a:xfrm flipV="1">
            <a:off x="6852972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 bwMode="auto">
          <a:xfrm flipH="1" flipV="1">
            <a:off x="685297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 flipV="1">
            <a:off x="6852972" y="28354589"/>
            <a:ext cx="6572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 bwMode="auto">
          <a:xfrm flipV="1">
            <a:off x="7499084" y="28354589"/>
            <a:ext cx="11113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 flipH="1" flipV="1">
            <a:off x="7510197" y="28354589"/>
            <a:ext cx="63500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 flipV="1">
            <a:off x="7499084" y="28354589"/>
            <a:ext cx="646113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 bwMode="auto">
          <a:xfrm flipV="1">
            <a:off x="8145197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814519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 flipV="1">
            <a:off x="8145197" y="28354589"/>
            <a:ext cx="644525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flipV="1">
            <a:off x="8789722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878972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 flipV="1">
            <a:off x="8789722" y="28354589"/>
            <a:ext cx="646112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 flipV="1">
            <a:off x="9435834" y="28354589"/>
            <a:ext cx="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 flipH="1" flipV="1">
            <a:off x="9435834" y="28354589"/>
            <a:ext cx="546100" cy="777875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 flipV="1">
            <a:off x="6630152" y="26404608"/>
            <a:ext cx="6572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 flipV="1">
            <a:off x="7287377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7287377" y="26404608"/>
            <a:ext cx="63500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 bwMode="auto">
          <a:xfrm flipV="1">
            <a:off x="7287377" y="26404608"/>
            <a:ext cx="63500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 bwMode="auto">
          <a:xfrm flipV="1">
            <a:off x="7922377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 flipV="1">
            <a:off x="7922377" y="26404608"/>
            <a:ext cx="6445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 bwMode="auto">
          <a:xfrm flipV="1">
            <a:off x="8566902" y="26404608"/>
            <a:ext cx="0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7922377" y="26404608"/>
            <a:ext cx="644525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 bwMode="auto">
          <a:xfrm flipH="1" flipV="1">
            <a:off x="8566902" y="26404608"/>
            <a:ext cx="646112" cy="131286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23"/>
          <p:cNvSpPr>
            <a:spLocks noChangeArrowheads="1"/>
          </p:cNvSpPr>
          <p:nvPr/>
        </p:nvSpPr>
        <p:spPr bwMode="auto">
          <a:xfrm>
            <a:off x="7079414" y="25977570"/>
            <a:ext cx="458788" cy="458788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Oval 24"/>
          <p:cNvSpPr>
            <a:spLocks noChangeArrowheads="1"/>
          </p:cNvSpPr>
          <p:nvPr/>
        </p:nvSpPr>
        <p:spPr bwMode="auto">
          <a:xfrm>
            <a:off x="7188952" y="26087108"/>
            <a:ext cx="458787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23"/>
          <p:cNvSpPr>
            <a:spLocks noChangeArrowheads="1"/>
          </p:cNvSpPr>
          <p:nvPr/>
        </p:nvSpPr>
        <p:spPr bwMode="auto">
          <a:xfrm>
            <a:off x="7735052" y="25977570"/>
            <a:ext cx="460375" cy="458788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Oval 24"/>
          <p:cNvSpPr>
            <a:spLocks noChangeArrowheads="1"/>
          </p:cNvSpPr>
          <p:nvPr/>
        </p:nvSpPr>
        <p:spPr bwMode="auto">
          <a:xfrm>
            <a:off x="7844589" y="26087108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Oval 24"/>
          <p:cNvSpPr>
            <a:spLocks noChangeArrowheads="1"/>
          </p:cNvSpPr>
          <p:nvPr/>
        </p:nvSpPr>
        <p:spPr bwMode="auto">
          <a:xfrm>
            <a:off x="8446252" y="26087108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l 27"/>
          <p:cNvSpPr>
            <a:spLocks noChangeArrowheads="1"/>
          </p:cNvSpPr>
          <p:nvPr/>
        </p:nvSpPr>
        <p:spPr bwMode="auto">
          <a:xfrm>
            <a:off x="6645009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7" name="Oval 27"/>
          <p:cNvSpPr>
            <a:spLocks noChangeArrowheads="1"/>
          </p:cNvSpPr>
          <p:nvPr/>
        </p:nvSpPr>
        <p:spPr bwMode="auto">
          <a:xfrm>
            <a:off x="5989372" y="291324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8" name="Oval 27"/>
          <p:cNvSpPr>
            <a:spLocks noChangeArrowheads="1"/>
          </p:cNvSpPr>
          <p:nvPr/>
        </p:nvSpPr>
        <p:spPr bwMode="auto">
          <a:xfrm>
            <a:off x="7957872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9" name="Oval 27"/>
          <p:cNvSpPr>
            <a:spLocks noChangeArrowheads="1"/>
          </p:cNvSpPr>
          <p:nvPr/>
        </p:nvSpPr>
        <p:spPr bwMode="auto">
          <a:xfrm>
            <a:off x="7302234" y="291324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0" name="Oval 27"/>
          <p:cNvSpPr>
            <a:spLocks noChangeArrowheads="1"/>
          </p:cNvSpPr>
          <p:nvPr/>
        </p:nvSpPr>
        <p:spPr bwMode="auto">
          <a:xfrm>
            <a:off x="9216759" y="291324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1" name="Oval 27"/>
          <p:cNvSpPr>
            <a:spLocks noChangeArrowheads="1"/>
          </p:cNvSpPr>
          <p:nvPr/>
        </p:nvSpPr>
        <p:spPr bwMode="auto">
          <a:xfrm>
            <a:off x="8559534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42" name="Oval 28" descr="Large grid"/>
          <p:cNvSpPr>
            <a:spLocks noChangeArrowheads="1"/>
          </p:cNvSpPr>
          <p:nvPr/>
        </p:nvSpPr>
        <p:spPr bwMode="auto">
          <a:xfrm>
            <a:off x="7079296" y="277082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Oval 30" descr="Large grid"/>
          <p:cNvSpPr>
            <a:spLocks noChangeArrowheads="1"/>
          </p:cNvSpPr>
          <p:nvPr/>
        </p:nvSpPr>
        <p:spPr bwMode="auto">
          <a:xfrm>
            <a:off x="7180727" y="278329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Oval 31" descr="Large grid"/>
          <p:cNvSpPr>
            <a:spLocks noChangeArrowheads="1"/>
          </p:cNvSpPr>
          <p:nvPr/>
        </p:nvSpPr>
        <p:spPr bwMode="auto">
          <a:xfrm>
            <a:off x="7291277" y="279248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Oval 40" descr="20%"/>
          <p:cNvSpPr>
            <a:spLocks noChangeArrowheads="1"/>
          </p:cNvSpPr>
          <p:nvPr/>
        </p:nvSpPr>
        <p:spPr bwMode="auto">
          <a:xfrm>
            <a:off x="8391071" y="27727891"/>
            <a:ext cx="459520" cy="459459"/>
          </a:xfrm>
          <a:prstGeom prst="ellipse">
            <a:avLst/>
          </a:prstGeom>
          <a:pattFill prst="pct20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Oval 41" descr="20%"/>
          <p:cNvSpPr>
            <a:spLocks noChangeArrowheads="1"/>
          </p:cNvSpPr>
          <p:nvPr/>
        </p:nvSpPr>
        <p:spPr bwMode="auto">
          <a:xfrm>
            <a:off x="8501622" y="27852601"/>
            <a:ext cx="459520" cy="459459"/>
          </a:xfrm>
          <a:prstGeom prst="ellipse">
            <a:avLst/>
          </a:prstGeom>
          <a:pattFill prst="pct20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Oval 27"/>
          <p:cNvSpPr>
            <a:spLocks noChangeArrowheads="1"/>
          </p:cNvSpPr>
          <p:nvPr/>
        </p:nvSpPr>
        <p:spPr bwMode="auto">
          <a:xfrm>
            <a:off x="9818422" y="291324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7790614" y="27399970"/>
            <a:ext cx="1641475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577"/>
          <p:cNvSpPr txBox="1">
            <a:spLocks noChangeArrowheads="1"/>
          </p:cNvSpPr>
          <p:nvPr/>
        </p:nvSpPr>
        <p:spPr bwMode="auto">
          <a:xfrm>
            <a:off x="7881587" y="26878679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Pooling Size = </a:t>
            </a:r>
            <a:r>
              <a:rPr lang="en-US" sz="3000" b="1" dirty="0" smtClean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 bwMode="auto">
          <a:xfrm>
            <a:off x="10018960" y="27672778"/>
            <a:ext cx="620712" cy="739775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81"/>
          <p:cNvSpPr txBox="1">
            <a:spLocks noChangeArrowheads="1"/>
          </p:cNvSpPr>
          <p:nvPr/>
        </p:nvSpPr>
        <p:spPr bwMode="auto">
          <a:xfrm>
            <a:off x="10845804" y="27421953"/>
            <a:ext cx="322984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o</a:t>
            </a:r>
            <a:r>
              <a:rPr lang="en-US" sz="3000" b="1" dirty="0" smtClean="0">
                <a:solidFill>
                  <a:srgbClr val="FF0000"/>
                </a:solidFill>
              </a:rPr>
              <a:t>f maps </a:t>
            </a:r>
            <a:r>
              <a:rPr lang="en-US" sz="3000" b="1" dirty="0">
                <a:solidFill>
                  <a:srgbClr val="FF0000"/>
                </a:solidFill>
              </a:rPr>
              <a:t>= </a:t>
            </a:r>
            <a:r>
              <a:rPr lang="en-US" sz="3000" b="1" dirty="0" smtClean="0">
                <a:solidFill>
                  <a:srgbClr val="FF0000"/>
                </a:solidFill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52" name="Oval 48"/>
          <p:cNvSpPr>
            <a:spLocks noChangeArrowheads="1"/>
          </p:cNvSpPr>
          <p:nvPr/>
        </p:nvSpPr>
        <p:spPr bwMode="auto">
          <a:xfrm>
            <a:off x="7079296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49"/>
          <p:cNvSpPr>
            <a:spLocks noChangeArrowheads="1"/>
          </p:cNvSpPr>
          <p:nvPr/>
        </p:nvSpPr>
        <p:spPr bwMode="auto">
          <a:xfrm>
            <a:off x="7188706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Oval 50"/>
          <p:cNvSpPr>
            <a:spLocks noChangeArrowheads="1"/>
          </p:cNvSpPr>
          <p:nvPr/>
        </p:nvSpPr>
        <p:spPr bwMode="auto">
          <a:xfrm>
            <a:off x="7298115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Oval 48"/>
          <p:cNvSpPr>
            <a:spLocks noChangeArrowheads="1"/>
          </p:cNvSpPr>
          <p:nvPr/>
        </p:nvSpPr>
        <p:spPr bwMode="auto">
          <a:xfrm>
            <a:off x="7735754" y="25977571"/>
            <a:ext cx="459520" cy="459459"/>
          </a:xfrm>
          <a:prstGeom prst="ellipse">
            <a:avLst/>
          </a:prstGeom>
          <a:solidFill>
            <a:srgbClr val="9BBB59"/>
          </a:solid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Oval 49"/>
          <p:cNvSpPr>
            <a:spLocks noChangeArrowheads="1"/>
          </p:cNvSpPr>
          <p:nvPr/>
        </p:nvSpPr>
        <p:spPr bwMode="auto">
          <a:xfrm>
            <a:off x="7845163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Oval 50"/>
          <p:cNvSpPr>
            <a:spLocks noChangeArrowheads="1"/>
          </p:cNvSpPr>
          <p:nvPr/>
        </p:nvSpPr>
        <p:spPr bwMode="auto">
          <a:xfrm>
            <a:off x="7954573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Oval 49"/>
          <p:cNvSpPr>
            <a:spLocks noChangeArrowheads="1"/>
          </p:cNvSpPr>
          <p:nvPr/>
        </p:nvSpPr>
        <p:spPr bwMode="auto">
          <a:xfrm>
            <a:off x="8446916" y="26086966"/>
            <a:ext cx="459520" cy="459459"/>
          </a:xfrm>
          <a:prstGeom prst="ellipse">
            <a:avLst/>
          </a:prstGeom>
          <a:solidFill>
            <a:srgbClr val="E5B8B7"/>
          </a:solid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Oval 50"/>
          <p:cNvSpPr>
            <a:spLocks noChangeArrowheads="1"/>
          </p:cNvSpPr>
          <p:nvPr/>
        </p:nvSpPr>
        <p:spPr bwMode="auto">
          <a:xfrm>
            <a:off x="8556326" y="26178128"/>
            <a:ext cx="459520" cy="459459"/>
          </a:xfrm>
          <a:prstGeom prst="ellipse">
            <a:avLst/>
          </a:prstGeom>
          <a:solidFill>
            <a:srgbClr val="95B3D7"/>
          </a:solid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Oval 28" descr="Large grid"/>
          <p:cNvSpPr>
            <a:spLocks noChangeArrowheads="1"/>
          </p:cNvSpPr>
          <p:nvPr/>
        </p:nvSpPr>
        <p:spPr bwMode="auto">
          <a:xfrm>
            <a:off x="8392211" y="277082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Oval 30" descr="Large grid"/>
          <p:cNvSpPr>
            <a:spLocks noChangeArrowheads="1"/>
          </p:cNvSpPr>
          <p:nvPr/>
        </p:nvSpPr>
        <p:spPr bwMode="auto">
          <a:xfrm>
            <a:off x="8493642" y="278329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Oval 31" descr="Large grid"/>
          <p:cNvSpPr>
            <a:spLocks noChangeArrowheads="1"/>
          </p:cNvSpPr>
          <p:nvPr/>
        </p:nvSpPr>
        <p:spPr bwMode="auto">
          <a:xfrm>
            <a:off x="8604193" y="279248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Oval 36" descr="Wide downward diagonal"/>
          <p:cNvSpPr>
            <a:spLocks noChangeArrowheads="1"/>
          </p:cNvSpPr>
          <p:nvPr/>
        </p:nvSpPr>
        <p:spPr bwMode="auto">
          <a:xfrm>
            <a:off x="7078158" y="277125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Oval 37" descr="Wide downward diagonal"/>
          <p:cNvSpPr>
            <a:spLocks noChangeArrowheads="1"/>
          </p:cNvSpPr>
          <p:nvPr/>
        </p:nvSpPr>
        <p:spPr bwMode="auto">
          <a:xfrm>
            <a:off x="7188706" y="278372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Oval 38" descr="Wide downward diagonal"/>
          <p:cNvSpPr>
            <a:spLocks noChangeArrowheads="1"/>
          </p:cNvSpPr>
          <p:nvPr/>
        </p:nvSpPr>
        <p:spPr bwMode="auto">
          <a:xfrm>
            <a:off x="7296977" y="279291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Oval 36" descr="Wide downward diagonal"/>
          <p:cNvSpPr>
            <a:spLocks noChangeArrowheads="1"/>
          </p:cNvSpPr>
          <p:nvPr/>
        </p:nvSpPr>
        <p:spPr bwMode="auto">
          <a:xfrm>
            <a:off x="8391073" y="277125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Oval 37" descr="Wide downward diagonal"/>
          <p:cNvSpPr>
            <a:spLocks noChangeArrowheads="1"/>
          </p:cNvSpPr>
          <p:nvPr/>
        </p:nvSpPr>
        <p:spPr bwMode="auto">
          <a:xfrm>
            <a:off x="8501621" y="278372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Oval 38" descr="Wide downward diagonal"/>
          <p:cNvSpPr>
            <a:spLocks noChangeArrowheads="1"/>
          </p:cNvSpPr>
          <p:nvPr/>
        </p:nvSpPr>
        <p:spPr bwMode="auto">
          <a:xfrm>
            <a:off x="8609892" y="279291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9" name="Straight Connector 68"/>
          <p:cNvCxnSpPr/>
          <p:nvPr/>
        </p:nvCxnSpPr>
        <p:spPr bwMode="auto">
          <a:xfrm>
            <a:off x="6294172" y="30293339"/>
            <a:ext cx="4405652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577"/>
          <p:cNvSpPr txBox="1">
            <a:spLocks noChangeArrowheads="1"/>
          </p:cNvSpPr>
          <p:nvPr/>
        </p:nvSpPr>
        <p:spPr bwMode="auto">
          <a:xfrm>
            <a:off x="6970614" y="30383276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Image </a:t>
            </a:r>
            <a:r>
              <a:rPr lang="en-US" sz="3000" b="1" dirty="0">
                <a:solidFill>
                  <a:srgbClr val="FF0000"/>
                </a:solidFill>
              </a:rPr>
              <a:t>Size = </a:t>
            </a:r>
            <a:r>
              <a:rPr lang="en-US" sz="3000" b="1" dirty="0" smtClean="0">
                <a:solidFill>
                  <a:srgbClr val="FF0000"/>
                </a:solidFill>
              </a:rPr>
              <a:t>200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1" name="TextBox 581"/>
          <p:cNvSpPr txBox="1">
            <a:spLocks noChangeArrowheads="1"/>
          </p:cNvSpPr>
          <p:nvPr/>
        </p:nvSpPr>
        <p:spPr bwMode="auto">
          <a:xfrm>
            <a:off x="9753600" y="23916753"/>
            <a:ext cx="3287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  <a:r>
              <a:rPr lang="en-US" sz="3000" b="1" dirty="0" smtClean="0">
                <a:solidFill>
                  <a:srgbClr val="FF0000"/>
                </a:solidFill>
              </a:rPr>
              <a:t> of output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channels </a:t>
            </a:r>
            <a:r>
              <a:rPr lang="en-US" sz="3000" b="1" dirty="0">
                <a:solidFill>
                  <a:srgbClr val="FF0000"/>
                </a:solidFill>
              </a:rPr>
              <a:t>= </a:t>
            </a:r>
            <a:r>
              <a:rPr lang="en-US" sz="3000" b="1" dirty="0" smtClean="0">
                <a:solidFill>
                  <a:srgbClr val="FF0000"/>
                </a:solidFill>
              </a:rPr>
              <a:t>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72" name="Oval 27"/>
          <p:cNvSpPr>
            <a:spLocks noChangeArrowheads="1"/>
          </p:cNvSpPr>
          <p:nvPr/>
        </p:nvSpPr>
        <p:spPr bwMode="auto">
          <a:xfrm>
            <a:off x="6797409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3" name="Oval 27"/>
          <p:cNvSpPr>
            <a:spLocks noChangeArrowheads="1"/>
          </p:cNvSpPr>
          <p:nvPr/>
        </p:nvSpPr>
        <p:spPr bwMode="auto">
          <a:xfrm>
            <a:off x="6141772" y="292848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4" name="Oval 27"/>
          <p:cNvSpPr>
            <a:spLocks noChangeArrowheads="1"/>
          </p:cNvSpPr>
          <p:nvPr/>
        </p:nvSpPr>
        <p:spPr bwMode="auto">
          <a:xfrm>
            <a:off x="8110272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5" name="Oval 27"/>
          <p:cNvSpPr>
            <a:spLocks noChangeArrowheads="1"/>
          </p:cNvSpPr>
          <p:nvPr/>
        </p:nvSpPr>
        <p:spPr bwMode="auto">
          <a:xfrm>
            <a:off x="7454634" y="292848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6" name="Oval 27"/>
          <p:cNvSpPr>
            <a:spLocks noChangeArrowheads="1"/>
          </p:cNvSpPr>
          <p:nvPr/>
        </p:nvSpPr>
        <p:spPr bwMode="auto">
          <a:xfrm>
            <a:off x="9369159" y="292848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7" name="Oval 27"/>
          <p:cNvSpPr>
            <a:spLocks noChangeArrowheads="1"/>
          </p:cNvSpPr>
          <p:nvPr/>
        </p:nvSpPr>
        <p:spPr bwMode="auto">
          <a:xfrm>
            <a:off x="8711934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8" name="Oval 27"/>
          <p:cNvSpPr>
            <a:spLocks noChangeArrowheads="1"/>
          </p:cNvSpPr>
          <p:nvPr/>
        </p:nvSpPr>
        <p:spPr bwMode="auto">
          <a:xfrm>
            <a:off x="9970822" y="292848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9" name="Oval 27"/>
          <p:cNvSpPr>
            <a:spLocks noChangeArrowheads="1"/>
          </p:cNvSpPr>
          <p:nvPr/>
        </p:nvSpPr>
        <p:spPr bwMode="auto">
          <a:xfrm>
            <a:off x="6949809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0" name="Oval 27"/>
          <p:cNvSpPr>
            <a:spLocks noChangeArrowheads="1"/>
          </p:cNvSpPr>
          <p:nvPr/>
        </p:nvSpPr>
        <p:spPr bwMode="auto">
          <a:xfrm>
            <a:off x="6294172" y="29437264"/>
            <a:ext cx="458787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1" name="Oval 27"/>
          <p:cNvSpPr>
            <a:spLocks noChangeArrowheads="1"/>
          </p:cNvSpPr>
          <p:nvPr/>
        </p:nvSpPr>
        <p:spPr bwMode="auto">
          <a:xfrm>
            <a:off x="8262672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2" name="Oval 27"/>
          <p:cNvSpPr>
            <a:spLocks noChangeArrowheads="1"/>
          </p:cNvSpPr>
          <p:nvPr/>
        </p:nvSpPr>
        <p:spPr bwMode="auto">
          <a:xfrm>
            <a:off x="7607034" y="294372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3" name="Oval 27"/>
          <p:cNvSpPr>
            <a:spLocks noChangeArrowheads="1"/>
          </p:cNvSpPr>
          <p:nvPr/>
        </p:nvSpPr>
        <p:spPr bwMode="auto">
          <a:xfrm>
            <a:off x="9521559" y="29437264"/>
            <a:ext cx="458788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4" name="Oval 27"/>
          <p:cNvSpPr>
            <a:spLocks noChangeArrowheads="1"/>
          </p:cNvSpPr>
          <p:nvPr/>
        </p:nvSpPr>
        <p:spPr bwMode="auto">
          <a:xfrm>
            <a:off x="8864334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5" name="Oval 27"/>
          <p:cNvSpPr>
            <a:spLocks noChangeArrowheads="1"/>
          </p:cNvSpPr>
          <p:nvPr/>
        </p:nvSpPr>
        <p:spPr bwMode="auto">
          <a:xfrm>
            <a:off x="10123222" y="29437264"/>
            <a:ext cx="460375" cy="4587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540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11190028" y="28933451"/>
            <a:ext cx="32879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Number </a:t>
            </a:r>
            <a:r>
              <a:rPr lang="en-US" sz="3000" b="1" dirty="0" smtClean="0">
                <a:solidFill>
                  <a:srgbClr val="FF0000"/>
                </a:solidFill>
              </a:rPr>
              <a:t> of input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channels </a:t>
            </a:r>
            <a:r>
              <a:rPr lang="en-US" sz="3000" b="1" dirty="0">
                <a:solidFill>
                  <a:srgbClr val="FF0000"/>
                </a:solidFill>
              </a:rPr>
              <a:t>= 3</a:t>
            </a:r>
          </a:p>
        </p:txBody>
      </p:sp>
      <p:cxnSp>
        <p:nvCxnSpPr>
          <p:cNvPr id="87" name="Straight Connector 86"/>
          <p:cNvCxnSpPr/>
          <p:nvPr/>
        </p:nvCxnSpPr>
        <p:spPr bwMode="auto">
          <a:xfrm>
            <a:off x="10481716" y="29067376"/>
            <a:ext cx="620712" cy="739775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 bwMode="auto">
          <a:xfrm flipH="1" flipV="1">
            <a:off x="5486400" y="24297753"/>
            <a:ext cx="17707" cy="5509398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577"/>
          <p:cNvSpPr txBox="1">
            <a:spLocks noChangeArrowheads="1"/>
          </p:cNvSpPr>
          <p:nvPr/>
        </p:nvSpPr>
        <p:spPr bwMode="auto">
          <a:xfrm rot="16200000">
            <a:off x="4307501" y="27698367"/>
            <a:ext cx="1916245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One layer</a:t>
            </a:r>
            <a:endParaRPr lang="en-US" sz="3000" b="1" dirty="0">
              <a:solidFill>
                <a:prstClr val="white"/>
              </a:solidFill>
            </a:endParaRPr>
          </a:p>
        </p:txBody>
      </p:sp>
      <p:cxnSp>
        <p:nvCxnSpPr>
          <p:cNvPr id="90" name="Straight Connector 89"/>
          <p:cNvCxnSpPr/>
          <p:nvPr/>
        </p:nvCxnSpPr>
        <p:spPr bwMode="auto">
          <a:xfrm>
            <a:off x="8605052" y="28941022"/>
            <a:ext cx="1641475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577"/>
          <p:cNvSpPr txBox="1">
            <a:spLocks noChangeArrowheads="1"/>
          </p:cNvSpPr>
          <p:nvPr/>
        </p:nvSpPr>
        <p:spPr bwMode="auto">
          <a:xfrm>
            <a:off x="8414093" y="28411935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RF size = 18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 flipV="1">
            <a:off x="8236744" y="21935553"/>
            <a:ext cx="0" cy="736836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581"/>
          <p:cNvSpPr txBox="1">
            <a:spLocks noChangeArrowheads="1"/>
          </p:cNvSpPr>
          <p:nvPr/>
        </p:nvSpPr>
        <p:spPr bwMode="auto">
          <a:xfrm>
            <a:off x="5607218" y="22849953"/>
            <a:ext cx="5670382" cy="102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Input to another layer above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</a:rPr>
              <a:t> </a:t>
            </a:r>
            <a:r>
              <a:rPr lang="en-US" sz="3000" b="1" dirty="0" smtClean="0">
                <a:solidFill>
                  <a:prstClr val="white"/>
                </a:solidFill>
              </a:rPr>
              <a:t>   (image with 8 channels)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94" name="TextBox 577"/>
          <p:cNvSpPr txBox="1">
            <a:spLocks noChangeArrowheads="1"/>
          </p:cNvSpPr>
          <p:nvPr/>
        </p:nvSpPr>
        <p:spPr bwMode="auto">
          <a:xfrm>
            <a:off x="5602476" y="28263213"/>
            <a:ext cx="773793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prstClr val="white"/>
                </a:solidFill>
              </a:rPr>
              <a:t>W</a:t>
            </a:r>
          </a:p>
        </p:txBody>
      </p:sp>
      <p:sp>
        <p:nvSpPr>
          <p:cNvPr id="95" name="TextBox 577"/>
          <p:cNvSpPr txBox="1">
            <a:spLocks noChangeArrowheads="1"/>
          </p:cNvSpPr>
          <p:nvPr/>
        </p:nvSpPr>
        <p:spPr bwMode="auto">
          <a:xfrm>
            <a:off x="5591540" y="26802890"/>
            <a:ext cx="773793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prstClr val="white"/>
                </a:solidFill>
              </a:rPr>
              <a:t>H</a:t>
            </a:r>
            <a:endParaRPr lang="en-US" sz="3000" b="1" dirty="0">
              <a:solidFill>
                <a:prstClr val="white"/>
              </a:solidFill>
            </a:endParaRPr>
          </a:p>
        </p:txBody>
      </p:sp>
      <p:sp>
        <p:nvSpPr>
          <p:cNvPr id="96" name="Oval 48"/>
          <p:cNvSpPr>
            <a:spLocks noChangeArrowheads="1"/>
          </p:cNvSpPr>
          <p:nvPr/>
        </p:nvSpPr>
        <p:spPr bwMode="auto">
          <a:xfrm>
            <a:off x="8153400" y="24202828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7" name="Straight Arrow Connector 96"/>
          <p:cNvCxnSpPr>
            <a:stCxn id="52" idx="0"/>
            <a:endCxn id="103" idx="4"/>
          </p:cNvCxnSpPr>
          <p:nvPr/>
        </p:nvCxnSpPr>
        <p:spPr bwMode="auto">
          <a:xfrm flipV="1">
            <a:off x="7309056" y="24771152"/>
            <a:ext cx="1183277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52" idx="0"/>
            <a:endCxn id="102" idx="4"/>
          </p:cNvCxnSpPr>
          <p:nvPr/>
        </p:nvCxnSpPr>
        <p:spPr bwMode="auto">
          <a:xfrm flipV="1">
            <a:off x="7309056" y="24771152"/>
            <a:ext cx="57214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55" idx="0"/>
            <a:endCxn id="103" idx="4"/>
          </p:cNvCxnSpPr>
          <p:nvPr/>
        </p:nvCxnSpPr>
        <p:spPr bwMode="auto">
          <a:xfrm flipV="1">
            <a:off x="7965514" y="24771152"/>
            <a:ext cx="52681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55" idx="0"/>
            <a:endCxn id="102" idx="4"/>
          </p:cNvCxnSpPr>
          <p:nvPr/>
        </p:nvCxnSpPr>
        <p:spPr bwMode="auto">
          <a:xfrm flipH="1" flipV="1">
            <a:off x="7881205" y="24771152"/>
            <a:ext cx="84309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5" idx="0"/>
            <a:endCxn id="103" idx="4"/>
          </p:cNvCxnSpPr>
          <p:nvPr/>
        </p:nvCxnSpPr>
        <p:spPr bwMode="auto">
          <a:xfrm flipH="1" flipV="1">
            <a:off x="8492333" y="24771152"/>
            <a:ext cx="74934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24"/>
          <p:cNvSpPr>
            <a:spLocks noChangeArrowheads="1"/>
          </p:cNvSpPr>
          <p:nvPr/>
        </p:nvSpPr>
        <p:spPr bwMode="auto">
          <a:xfrm>
            <a:off x="7651017" y="24312365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Oval 24"/>
          <p:cNvSpPr>
            <a:spLocks noChangeArrowheads="1"/>
          </p:cNvSpPr>
          <p:nvPr/>
        </p:nvSpPr>
        <p:spPr bwMode="auto">
          <a:xfrm>
            <a:off x="8262145" y="24312365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Oval 48"/>
          <p:cNvSpPr>
            <a:spLocks noChangeArrowheads="1"/>
          </p:cNvSpPr>
          <p:nvPr/>
        </p:nvSpPr>
        <p:spPr bwMode="auto">
          <a:xfrm>
            <a:off x="7542182" y="24202828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Oval 49"/>
          <p:cNvSpPr>
            <a:spLocks noChangeArrowheads="1"/>
          </p:cNvSpPr>
          <p:nvPr/>
        </p:nvSpPr>
        <p:spPr bwMode="auto">
          <a:xfrm>
            <a:off x="7651591" y="2431222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6" name="Oval 49"/>
          <p:cNvSpPr>
            <a:spLocks noChangeArrowheads="1"/>
          </p:cNvSpPr>
          <p:nvPr/>
        </p:nvSpPr>
        <p:spPr bwMode="auto">
          <a:xfrm>
            <a:off x="8262809" y="2431222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7" name="Straight Connector 106"/>
          <p:cNvCxnSpPr/>
          <p:nvPr/>
        </p:nvCxnSpPr>
        <p:spPr bwMode="auto">
          <a:xfrm>
            <a:off x="8839200" y="24221553"/>
            <a:ext cx="579756" cy="648613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5" idx="0"/>
            <a:endCxn id="102" idx="4"/>
          </p:cNvCxnSpPr>
          <p:nvPr/>
        </p:nvCxnSpPr>
        <p:spPr bwMode="auto">
          <a:xfrm flipH="1" flipV="1">
            <a:off x="7881205" y="24771152"/>
            <a:ext cx="686062" cy="1206419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50"/>
          <p:cNvSpPr>
            <a:spLocks noChangeArrowheads="1"/>
          </p:cNvSpPr>
          <p:nvPr/>
        </p:nvSpPr>
        <p:spPr bwMode="auto">
          <a:xfrm>
            <a:off x="8374539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0" name="Oval 50"/>
          <p:cNvSpPr>
            <a:spLocks noChangeArrowheads="1"/>
          </p:cNvSpPr>
          <p:nvPr/>
        </p:nvSpPr>
        <p:spPr bwMode="auto">
          <a:xfrm>
            <a:off x="7755474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1" name="Straight Connector 110"/>
          <p:cNvCxnSpPr/>
          <p:nvPr/>
        </p:nvCxnSpPr>
        <p:spPr bwMode="auto">
          <a:xfrm>
            <a:off x="7239000" y="25821753"/>
            <a:ext cx="1600200" cy="0"/>
          </a:xfrm>
          <a:prstGeom prst="line">
            <a:avLst/>
          </a:prstGeom>
          <a:ln w="44450">
            <a:solidFill>
              <a:schemeClr val="bg2">
                <a:lumMod val="10000"/>
              </a:schemeClr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577"/>
          <p:cNvSpPr txBox="1">
            <a:spLocks noChangeArrowheads="1"/>
          </p:cNvSpPr>
          <p:nvPr/>
        </p:nvSpPr>
        <p:spPr bwMode="auto">
          <a:xfrm>
            <a:off x="7924800" y="25212153"/>
            <a:ext cx="3309640" cy="55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000" b="1" dirty="0" smtClean="0">
                <a:solidFill>
                  <a:srgbClr val="FF0000"/>
                </a:solidFill>
              </a:rPr>
              <a:t>LCN </a:t>
            </a:r>
            <a:r>
              <a:rPr lang="en-US" sz="3000" b="1" dirty="0">
                <a:solidFill>
                  <a:srgbClr val="FF0000"/>
                </a:solidFill>
              </a:rPr>
              <a:t>Size = </a:t>
            </a:r>
            <a:r>
              <a:rPr lang="en-US" sz="3000" b="1" dirty="0" smtClean="0">
                <a:solidFill>
                  <a:srgbClr val="FF0000"/>
                </a:solidFill>
              </a:rPr>
              <a:t>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13" name="Oval 24"/>
          <p:cNvSpPr>
            <a:spLocks noChangeArrowheads="1"/>
          </p:cNvSpPr>
          <p:nvPr/>
        </p:nvSpPr>
        <p:spPr bwMode="auto">
          <a:xfrm>
            <a:off x="7039097" y="24331091"/>
            <a:ext cx="460375" cy="458787"/>
          </a:xfrm>
          <a:prstGeom prst="ellipse">
            <a:avLst/>
          </a:prstGeom>
          <a:solidFill>
            <a:srgbClr val="8064A2"/>
          </a:solidFill>
          <a:ln w="25400">
            <a:solidFill>
              <a:srgbClr val="3F3151"/>
            </a:solidFill>
            <a:round/>
            <a:headEnd/>
            <a:tailEnd/>
          </a:ln>
          <a:effectLst>
            <a:outerShdw blurRad="63500" dist="29783" dir="3885598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4" name="Oval 48"/>
          <p:cNvSpPr>
            <a:spLocks noChangeArrowheads="1"/>
          </p:cNvSpPr>
          <p:nvPr/>
        </p:nvSpPr>
        <p:spPr bwMode="auto">
          <a:xfrm>
            <a:off x="6930262" y="24221554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Oval 49"/>
          <p:cNvSpPr>
            <a:spLocks noChangeArrowheads="1"/>
          </p:cNvSpPr>
          <p:nvPr/>
        </p:nvSpPr>
        <p:spPr bwMode="auto">
          <a:xfrm>
            <a:off x="7039671" y="24330949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6" name="Straight Arrow Connector 115"/>
          <p:cNvCxnSpPr>
            <a:stCxn id="52" idx="0"/>
            <a:endCxn id="113" idx="4"/>
          </p:cNvCxnSpPr>
          <p:nvPr/>
        </p:nvCxnSpPr>
        <p:spPr bwMode="auto">
          <a:xfrm flipH="1" flipV="1">
            <a:off x="7269285" y="24789878"/>
            <a:ext cx="39771" cy="1187693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33" idx="0"/>
            <a:endCxn id="113" idx="4"/>
          </p:cNvCxnSpPr>
          <p:nvPr/>
        </p:nvCxnSpPr>
        <p:spPr bwMode="auto">
          <a:xfrm flipH="1" flipV="1">
            <a:off x="7269285" y="24789878"/>
            <a:ext cx="695955" cy="1187692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5" idx="0"/>
            <a:endCxn id="115" idx="4"/>
          </p:cNvCxnSpPr>
          <p:nvPr/>
        </p:nvCxnSpPr>
        <p:spPr bwMode="auto">
          <a:xfrm flipH="1" flipV="1">
            <a:off x="7269431" y="24790408"/>
            <a:ext cx="1297836" cy="1187163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50"/>
          <p:cNvSpPr>
            <a:spLocks noChangeArrowheads="1"/>
          </p:cNvSpPr>
          <p:nvPr/>
        </p:nvSpPr>
        <p:spPr bwMode="auto">
          <a:xfrm>
            <a:off x="7160480" y="24450153"/>
            <a:ext cx="459520" cy="459459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0" name="Oval 28" descr="Large grid"/>
          <p:cNvSpPr>
            <a:spLocks noChangeArrowheads="1"/>
          </p:cNvSpPr>
          <p:nvPr/>
        </p:nvSpPr>
        <p:spPr bwMode="auto">
          <a:xfrm>
            <a:off x="64093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Oval 30" descr="Large grid"/>
          <p:cNvSpPr>
            <a:spLocks noChangeArrowheads="1"/>
          </p:cNvSpPr>
          <p:nvPr/>
        </p:nvSpPr>
        <p:spPr bwMode="auto">
          <a:xfrm>
            <a:off x="65108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" name="Oval 31" descr="Large grid"/>
          <p:cNvSpPr>
            <a:spLocks noChangeArrowheads="1"/>
          </p:cNvSpPr>
          <p:nvPr/>
        </p:nvSpPr>
        <p:spPr bwMode="auto">
          <a:xfrm>
            <a:off x="66213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Oval 36" descr="Wide downward diagonal"/>
          <p:cNvSpPr>
            <a:spLocks noChangeArrowheads="1"/>
          </p:cNvSpPr>
          <p:nvPr/>
        </p:nvSpPr>
        <p:spPr bwMode="auto">
          <a:xfrm>
            <a:off x="64082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4" name="Oval 37" descr="Wide downward diagonal"/>
          <p:cNvSpPr>
            <a:spLocks noChangeArrowheads="1"/>
          </p:cNvSpPr>
          <p:nvPr/>
        </p:nvSpPr>
        <p:spPr bwMode="auto">
          <a:xfrm>
            <a:off x="65188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5" name="Oval 38" descr="Wide downward diagonal"/>
          <p:cNvSpPr>
            <a:spLocks noChangeArrowheads="1"/>
          </p:cNvSpPr>
          <p:nvPr/>
        </p:nvSpPr>
        <p:spPr bwMode="auto">
          <a:xfrm>
            <a:off x="66270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Oval 28" descr="Large grid"/>
          <p:cNvSpPr>
            <a:spLocks noChangeArrowheads="1"/>
          </p:cNvSpPr>
          <p:nvPr/>
        </p:nvSpPr>
        <p:spPr bwMode="auto">
          <a:xfrm>
            <a:off x="77047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Oval 30" descr="Large grid"/>
          <p:cNvSpPr>
            <a:spLocks noChangeArrowheads="1"/>
          </p:cNvSpPr>
          <p:nvPr/>
        </p:nvSpPr>
        <p:spPr bwMode="auto">
          <a:xfrm>
            <a:off x="78062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8" name="Oval 31" descr="Large grid"/>
          <p:cNvSpPr>
            <a:spLocks noChangeArrowheads="1"/>
          </p:cNvSpPr>
          <p:nvPr/>
        </p:nvSpPr>
        <p:spPr bwMode="auto">
          <a:xfrm>
            <a:off x="79167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9" name="Oval 36" descr="Wide downward diagonal"/>
          <p:cNvSpPr>
            <a:spLocks noChangeArrowheads="1"/>
          </p:cNvSpPr>
          <p:nvPr/>
        </p:nvSpPr>
        <p:spPr bwMode="auto">
          <a:xfrm>
            <a:off x="77036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0" name="Oval 37" descr="Wide downward diagonal"/>
          <p:cNvSpPr>
            <a:spLocks noChangeArrowheads="1"/>
          </p:cNvSpPr>
          <p:nvPr/>
        </p:nvSpPr>
        <p:spPr bwMode="auto">
          <a:xfrm>
            <a:off x="78142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1" name="Oval 38" descr="Wide downward diagonal"/>
          <p:cNvSpPr>
            <a:spLocks noChangeArrowheads="1"/>
          </p:cNvSpPr>
          <p:nvPr/>
        </p:nvSpPr>
        <p:spPr bwMode="auto">
          <a:xfrm>
            <a:off x="79224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2" name="Oval 28" descr="Large grid"/>
          <p:cNvSpPr>
            <a:spLocks noChangeArrowheads="1"/>
          </p:cNvSpPr>
          <p:nvPr/>
        </p:nvSpPr>
        <p:spPr bwMode="auto">
          <a:xfrm>
            <a:off x="9076399" y="27736800"/>
            <a:ext cx="459520" cy="459459"/>
          </a:xfrm>
          <a:prstGeom prst="ellipse">
            <a:avLst/>
          </a:prstGeom>
          <a:pattFill prst="lgGrid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3" name="Oval 30" descr="Large grid"/>
          <p:cNvSpPr>
            <a:spLocks noChangeArrowheads="1"/>
          </p:cNvSpPr>
          <p:nvPr/>
        </p:nvSpPr>
        <p:spPr bwMode="auto">
          <a:xfrm>
            <a:off x="9177830" y="27861510"/>
            <a:ext cx="459520" cy="459459"/>
          </a:xfrm>
          <a:prstGeom prst="ellipse">
            <a:avLst/>
          </a:prstGeom>
          <a:pattFill prst="lgGrid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Oval 31" descr="Large grid"/>
          <p:cNvSpPr>
            <a:spLocks noChangeArrowheads="1"/>
          </p:cNvSpPr>
          <p:nvPr/>
        </p:nvSpPr>
        <p:spPr bwMode="auto">
          <a:xfrm>
            <a:off x="9288380" y="27953402"/>
            <a:ext cx="459520" cy="459459"/>
          </a:xfrm>
          <a:prstGeom prst="ellipse">
            <a:avLst/>
          </a:prstGeom>
          <a:pattFill prst="lgGrid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5" name="Oval 36" descr="Wide downward diagonal"/>
          <p:cNvSpPr>
            <a:spLocks noChangeArrowheads="1"/>
          </p:cNvSpPr>
          <p:nvPr/>
        </p:nvSpPr>
        <p:spPr bwMode="auto">
          <a:xfrm>
            <a:off x="9075261" y="27741176"/>
            <a:ext cx="459520" cy="459459"/>
          </a:xfrm>
          <a:prstGeom prst="ellipse">
            <a:avLst/>
          </a:prstGeom>
          <a:pattFill prst="wdDnDiag">
            <a:fgClr>
              <a:srgbClr val="4E6128"/>
            </a:fgClr>
            <a:bgClr>
              <a:srgbClr val="D6E3BC"/>
            </a:bgClr>
          </a:pattFill>
          <a:ln w="25400">
            <a:solidFill>
              <a:srgbClr val="4E6128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6" name="Oval 37" descr="Wide downward diagonal"/>
          <p:cNvSpPr>
            <a:spLocks noChangeArrowheads="1"/>
          </p:cNvSpPr>
          <p:nvPr/>
        </p:nvSpPr>
        <p:spPr bwMode="auto">
          <a:xfrm>
            <a:off x="9185809" y="27865886"/>
            <a:ext cx="459520" cy="459459"/>
          </a:xfrm>
          <a:prstGeom prst="ellipse">
            <a:avLst/>
          </a:prstGeom>
          <a:pattFill prst="wdDnDiag">
            <a:fgClr>
              <a:srgbClr val="C0504D"/>
            </a:fgClr>
            <a:bgClr>
              <a:srgbClr val="F2DBDB"/>
            </a:bgClr>
          </a:pattFill>
          <a:ln w="25400">
            <a:solidFill>
              <a:srgbClr val="943634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Oval 38" descr="Wide downward diagonal"/>
          <p:cNvSpPr>
            <a:spLocks noChangeArrowheads="1"/>
          </p:cNvSpPr>
          <p:nvPr/>
        </p:nvSpPr>
        <p:spPr bwMode="auto">
          <a:xfrm>
            <a:off x="9294080" y="27957778"/>
            <a:ext cx="459520" cy="459459"/>
          </a:xfrm>
          <a:prstGeom prst="ellipse">
            <a:avLst/>
          </a:prstGeom>
          <a:pattFill prst="wdDnDiag">
            <a:fgClr>
              <a:srgbClr val="1F497D"/>
            </a:fgClr>
            <a:bgClr>
              <a:srgbClr val="C6D9F1"/>
            </a:bgClr>
          </a:pattFill>
          <a:ln w="25400">
            <a:solidFill>
              <a:srgbClr val="1F497D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771" y="2356714"/>
            <a:ext cx="6572845" cy="774700"/>
          </a:xfrm>
          <a:prstGeom prst="rect">
            <a:avLst/>
          </a:prstGeom>
        </p:spPr>
      </p:pic>
      <p:cxnSp>
        <p:nvCxnSpPr>
          <p:cNvPr id="148" name="Straight Connector 147"/>
          <p:cNvCxnSpPr/>
          <p:nvPr/>
        </p:nvCxnSpPr>
        <p:spPr>
          <a:xfrm>
            <a:off x="408960" y="3234221"/>
            <a:ext cx="80215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TextBox 154"/>
          <p:cNvSpPr txBox="1"/>
          <p:nvPr/>
        </p:nvSpPr>
        <p:spPr>
          <a:xfrm>
            <a:off x="319156" y="2563419"/>
            <a:ext cx="119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11 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59" name="Straight Connector 158"/>
          <p:cNvCxnSpPr/>
          <p:nvPr/>
        </p:nvCxnSpPr>
        <p:spPr>
          <a:xfrm>
            <a:off x="408960" y="2279746"/>
            <a:ext cx="81216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TextBox 159"/>
          <p:cNvSpPr txBox="1"/>
          <p:nvPr/>
        </p:nvSpPr>
        <p:spPr>
          <a:xfrm>
            <a:off x="319156" y="1549612"/>
            <a:ext cx="119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10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3" name="Picture 1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05" y="1274084"/>
            <a:ext cx="6474311" cy="846549"/>
          </a:xfrm>
          <a:prstGeom prst="rect">
            <a:avLst/>
          </a:prstGeom>
        </p:spPr>
      </p:pic>
      <p:sp>
        <p:nvSpPr>
          <p:cNvPr id="152" name="TextBox 151"/>
          <p:cNvSpPr txBox="1"/>
          <p:nvPr/>
        </p:nvSpPr>
        <p:spPr>
          <a:xfrm>
            <a:off x="319156" y="3613327"/>
            <a:ext cx="119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3" name="Picture 152" descr="concept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>
            <a:off x="1627189" y="3363557"/>
            <a:ext cx="6515100" cy="828666"/>
          </a:xfrm>
          <a:prstGeom prst="rect">
            <a:avLst/>
          </a:prstGeom>
        </p:spPr>
      </p:pic>
      <p:cxnSp>
        <p:nvCxnSpPr>
          <p:cNvPr id="154" name="Straight Connector 153"/>
          <p:cNvCxnSpPr/>
          <p:nvPr/>
        </p:nvCxnSpPr>
        <p:spPr>
          <a:xfrm>
            <a:off x="408960" y="4320790"/>
            <a:ext cx="80215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9" name="Picture 138" descr="pizza-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189" y="4425752"/>
            <a:ext cx="6832600" cy="812800"/>
          </a:xfrm>
          <a:prstGeom prst="rect">
            <a:avLst/>
          </a:prstGeom>
        </p:spPr>
      </p:pic>
      <p:sp>
        <p:nvSpPr>
          <p:cNvPr id="158" name="TextBox 157"/>
          <p:cNvSpPr txBox="1"/>
          <p:nvPr/>
        </p:nvSpPr>
        <p:spPr>
          <a:xfrm>
            <a:off x="319156" y="4686130"/>
            <a:ext cx="119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Feature 13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3914589" y="203805"/>
            <a:ext cx="1881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Best stimuli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keyboard2-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473" y="2356714"/>
            <a:ext cx="765143" cy="765143"/>
          </a:xfrm>
          <a:prstGeom prst="rect">
            <a:avLst/>
          </a:prstGeom>
        </p:spPr>
      </p:pic>
      <p:sp>
        <p:nvSpPr>
          <p:cNvPr id="149" name="TextBox 148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4887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this hard?</a:t>
            </a:r>
            <a:endParaRPr lang="en-US" dirty="0"/>
          </a:p>
        </p:txBody>
      </p:sp>
      <p:pic>
        <p:nvPicPr>
          <p:cNvPr id="33" name="Picture 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1254" y="1816959"/>
            <a:ext cx="3098661" cy="180503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 bwMode="auto">
          <a:xfrm>
            <a:off x="3943960" y="2124200"/>
            <a:ext cx="268835" cy="268835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38005" y="1431940"/>
            <a:ext cx="1582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You see this: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14" descr="StanleyTinyS_Numb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51015" y="3928265"/>
            <a:ext cx="466725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2468390" y="3020215"/>
            <a:ext cx="109537" cy="11271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2459725" y="3008235"/>
            <a:ext cx="5324475" cy="2609850"/>
            <a:chOff x="2286" y="1392"/>
            <a:chExt cx="3354" cy="1644"/>
          </a:xfrm>
        </p:grpSpPr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2672" y="1773"/>
              <a:ext cx="17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But the camera sees this:</a:t>
              </a:r>
            </a:p>
          </p:txBody>
        </p:sp>
        <p:sp>
          <p:nvSpPr>
            <p:cNvPr id="10" name="Line 17"/>
            <p:cNvSpPr>
              <a:spLocks noChangeShapeType="1"/>
            </p:cNvSpPr>
            <p:nvPr/>
          </p:nvSpPr>
          <p:spPr bwMode="auto">
            <a:xfrm>
              <a:off x="2364" y="1398"/>
              <a:ext cx="3276" cy="57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8"/>
            <p:cNvSpPr>
              <a:spLocks noChangeShapeType="1"/>
            </p:cNvSpPr>
            <p:nvPr/>
          </p:nvSpPr>
          <p:spPr bwMode="auto">
            <a:xfrm>
              <a:off x="2292" y="1392"/>
              <a:ext cx="456" cy="58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9"/>
            <p:cNvSpPr>
              <a:spLocks noChangeShapeType="1"/>
            </p:cNvSpPr>
            <p:nvPr/>
          </p:nvSpPr>
          <p:spPr bwMode="auto">
            <a:xfrm>
              <a:off x="2286" y="1470"/>
              <a:ext cx="498" cy="156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01647" y="358149"/>
            <a:ext cx="3555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 smtClean="0">
                <a:solidFill>
                  <a:prstClr val="white"/>
                </a:solidFill>
                <a:latin typeface="Calibri"/>
              </a:rPr>
              <a:t>ImageNet</a:t>
            </a: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 classification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9208" y="1385389"/>
            <a:ext cx="438834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22,000 categories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14,000,000 images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Hand-engineered features (SIFT, HOG, LBP),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Spatial pyramid,  </a:t>
            </a:r>
            <a:r>
              <a:rPr lang="en-US" dirty="0" err="1" smtClean="0">
                <a:solidFill>
                  <a:prstClr val="white"/>
                </a:solidFill>
                <a:latin typeface="Calibri"/>
              </a:rPr>
              <a:t>SparseCoding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/Compression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</a:p>
        </p:txBody>
      </p:sp>
    </p:spTree>
    <p:extLst>
      <p:ext uri="{BB962C8B-B14F-4D97-AF65-F5344CB8AC3E}">
        <p14:creationId xmlns:p14="http://schemas.microsoft.com/office/powerpoint/2010/main" val="1222577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730030" y="358149"/>
            <a:ext cx="5814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 smtClean="0">
                <a:solidFill>
                  <a:prstClr val="white"/>
                </a:solidFill>
                <a:latin typeface="Calibri"/>
              </a:rPr>
              <a:t>ImageNet</a:t>
            </a:r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 classification: 22,000 classes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9048" y="1024831"/>
            <a:ext cx="4226688" cy="5909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…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smoothhound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smoothhound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shark,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Mustelus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mustelus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American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smooth dogfish,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Mustelus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canis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Florida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smoothhound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Mustelus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norrisi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whitetip</a:t>
            </a: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shark, reef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whitetip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shark,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Triaenodon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obseus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Atlantic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spiny dogfish,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Squalus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acanthias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Pacific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spiny dogfish,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Squalus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suckleyi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hammerhead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hammerhead shark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smooth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hammerhead,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Sphyrna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zygaena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smalleye</a:t>
            </a: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hammerhead,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Sphyrna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tudes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shovelhead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bonnethead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bonnet shark,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Sphyrna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tiburo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angel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shark, angelfish,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Squatina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squatina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monkfish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electric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ray, crampfish,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numbfish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torpedo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smalltooth</a:t>
            </a: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sawfish,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Pristis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pectinatus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white"/>
                </a:solidFill>
                <a:latin typeface="Calibri"/>
              </a:rPr>
              <a:t>g</a:t>
            </a:r>
            <a:r>
              <a:rPr lang="is-IS" sz="1400" dirty="0" smtClean="0">
                <a:solidFill>
                  <a:prstClr val="white"/>
                </a:solidFill>
                <a:latin typeface="Calibri"/>
              </a:rPr>
              <a:t>uitarfish</a:t>
            </a:r>
            <a:endParaRPr lang="is-I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tr-TR" sz="1400" dirty="0" err="1" smtClean="0">
                <a:solidFill>
                  <a:prstClr val="white"/>
                </a:solidFill>
                <a:latin typeface="Calibri"/>
              </a:rPr>
              <a:t>roughtail</a:t>
            </a:r>
            <a:r>
              <a:rPr lang="tr-TR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tr-TR" sz="1400" dirty="0" err="1">
                <a:solidFill>
                  <a:prstClr val="white"/>
                </a:solidFill>
                <a:latin typeface="Calibri"/>
              </a:rPr>
              <a:t>stingray</a:t>
            </a:r>
            <a:r>
              <a:rPr lang="tr-TR" sz="1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tr-TR" sz="1400" dirty="0" err="1">
                <a:solidFill>
                  <a:prstClr val="white"/>
                </a:solidFill>
                <a:latin typeface="Calibri"/>
              </a:rPr>
              <a:t>Dasyatis</a:t>
            </a:r>
            <a:r>
              <a:rPr lang="tr-TR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tr-TR" sz="1400" dirty="0" err="1">
                <a:solidFill>
                  <a:prstClr val="white"/>
                </a:solidFill>
                <a:latin typeface="Calibri"/>
              </a:rPr>
              <a:t>centroura</a:t>
            </a:r>
            <a:endParaRPr lang="tr-TR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tr-TR" sz="1400" dirty="0" err="1" smtClean="0">
                <a:solidFill>
                  <a:prstClr val="white"/>
                </a:solidFill>
                <a:latin typeface="Calibri"/>
              </a:rPr>
              <a:t>butterfly</a:t>
            </a:r>
            <a:r>
              <a:rPr lang="tr-TR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tr-TR" sz="1400" dirty="0">
                <a:solidFill>
                  <a:prstClr val="white"/>
                </a:solidFill>
                <a:latin typeface="Calibri"/>
              </a:rPr>
              <a:t>ray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eagle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ray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spotted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eagle ray, spotted ray,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Aetobatus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narinari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cownose</a:t>
            </a: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ray, cow-nosed ray,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Rhinoptera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bonasus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manta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, manta ray, devilfish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Atlantic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manta, Manta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birostris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devil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ray,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Mobula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hypostoma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grey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skate, gray skate, Raja </a:t>
            </a:r>
            <a:r>
              <a:rPr lang="en-US" sz="1400" dirty="0" err="1">
                <a:solidFill>
                  <a:prstClr val="white"/>
                </a:solidFill>
                <a:latin typeface="Calibri"/>
              </a:rPr>
              <a:t>batis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little </a:t>
            </a:r>
            <a:r>
              <a:rPr lang="en-US" sz="1400" dirty="0">
                <a:solidFill>
                  <a:prstClr val="white"/>
                </a:solidFill>
                <a:latin typeface="Calibri"/>
              </a:rPr>
              <a:t>skate, Raja </a:t>
            </a:r>
            <a:r>
              <a:rPr lang="en-US" sz="1400" dirty="0" err="1" smtClean="0">
                <a:solidFill>
                  <a:prstClr val="white"/>
                </a:solidFill>
                <a:latin typeface="Calibri"/>
              </a:rPr>
              <a:t>erinacea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…</a:t>
            </a:r>
            <a:endParaRPr lang="en-US" sz="1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 descr="122605522_190633b05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807" y="2475743"/>
            <a:ext cx="1316975" cy="987731"/>
          </a:xfrm>
          <a:prstGeom prst="rect">
            <a:avLst/>
          </a:prstGeom>
        </p:spPr>
      </p:pic>
      <p:pic>
        <p:nvPicPr>
          <p:cNvPr id="20" name="Picture 19" descr="182057624_070cb8f3a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584" y="2475743"/>
            <a:ext cx="1279444" cy="987731"/>
          </a:xfrm>
          <a:prstGeom prst="rect">
            <a:avLst/>
          </a:prstGeom>
        </p:spPr>
      </p:pic>
      <p:pic>
        <p:nvPicPr>
          <p:cNvPr id="21" name="Picture 20" descr="2144442372_6f59b15fcb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57" y="2475743"/>
            <a:ext cx="1316975" cy="987731"/>
          </a:xfrm>
          <a:prstGeom prst="rect">
            <a:avLst/>
          </a:prstGeom>
        </p:spPr>
      </p:pic>
      <p:pic>
        <p:nvPicPr>
          <p:cNvPr id="23" name="Picture 22" descr="1338400888_595cb269f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13" y="3960111"/>
            <a:ext cx="1266615" cy="978547"/>
          </a:xfrm>
          <a:prstGeom prst="rect">
            <a:avLst/>
          </a:prstGeom>
        </p:spPr>
      </p:pic>
      <p:sp>
        <p:nvSpPr>
          <p:cNvPr id="25" name="Frame 24"/>
          <p:cNvSpPr/>
          <p:nvPr/>
        </p:nvSpPr>
        <p:spPr>
          <a:xfrm>
            <a:off x="692773" y="4271620"/>
            <a:ext cx="2835252" cy="295036"/>
          </a:xfrm>
          <a:prstGeom prst="fram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Frame 25"/>
          <p:cNvSpPr/>
          <p:nvPr/>
        </p:nvSpPr>
        <p:spPr>
          <a:xfrm>
            <a:off x="692772" y="5514372"/>
            <a:ext cx="2424719" cy="295036"/>
          </a:xfrm>
          <a:prstGeom prst="fram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70807" y="2167878"/>
            <a:ext cx="94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Stingray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70807" y="3599403"/>
            <a:ext cx="1097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white"/>
                </a:solidFill>
                <a:latin typeface="Calibri"/>
              </a:rPr>
              <a:t>Mantaray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6" t="23190" r="946" b="7767"/>
          <a:stretch/>
        </p:blipFill>
        <p:spPr bwMode="auto">
          <a:xfrm>
            <a:off x="5170807" y="3968735"/>
            <a:ext cx="1309911" cy="96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2" t="18647" r="34080" b="14851"/>
          <a:stretch/>
        </p:blipFill>
        <p:spPr bwMode="auto">
          <a:xfrm>
            <a:off x="7802857" y="3968734"/>
            <a:ext cx="1316975" cy="96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00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/>
      <p:bldP spid="2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4829175" y="753350"/>
            <a:ext cx="3640138" cy="256032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793750" y="740650"/>
            <a:ext cx="3640138" cy="2560320"/>
          </a:xfrm>
          <a:prstGeom prst="rect">
            <a:avLst/>
          </a:prstGeom>
          <a:solidFill>
            <a:srgbClr val="FFCC00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>
          <a:xfrm>
            <a:off x="872335" y="215900"/>
            <a:ext cx="7386545" cy="304800"/>
          </a:xfrm>
        </p:spPr>
        <p:txBody>
          <a:bodyPr/>
          <a:lstStyle/>
          <a:p>
            <a:pPr eaLnBrk="1" hangingPunct="1"/>
            <a:r>
              <a:rPr lang="en-US" dirty="0" smtClean="0"/>
              <a:t>Unsupervised feature learning (Self-taught learning)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57364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95080" y="3645020"/>
            <a:ext cx="1181100" cy="8858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57365" name="Text Box 19"/>
          <p:cNvSpPr txBox="1">
            <a:spLocks noChangeArrowheads="1"/>
          </p:cNvSpPr>
          <p:nvPr/>
        </p:nvSpPr>
        <p:spPr bwMode="auto">
          <a:xfrm>
            <a:off x="6876300" y="4273909"/>
            <a:ext cx="1619250" cy="6413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Testing:</a:t>
            </a:r>
          </a:p>
          <a:p>
            <a:pPr algn="l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Arial" charset="0"/>
              </a:rPr>
              <a:t>What is this?  </a:t>
            </a:r>
          </a:p>
        </p:txBody>
      </p:sp>
      <p:sp>
        <p:nvSpPr>
          <p:cNvPr id="57362" name="Text Box 20"/>
          <p:cNvSpPr txBox="1">
            <a:spLocks noChangeArrowheads="1"/>
          </p:cNvSpPr>
          <p:nvPr/>
        </p:nvSpPr>
        <p:spPr bwMode="auto">
          <a:xfrm>
            <a:off x="1923875" y="2861814"/>
            <a:ext cx="1531188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Motorcycles</a:t>
            </a: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363" name="Text Box 21"/>
          <p:cNvSpPr txBox="1">
            <a:spLocks noChangeArrowheads="1"/>
          </p:cNvSpPr>
          <p:nvPr/>
        </p:nvSpPr>
        <p:spPr bwMode="auto">
          <a:xfrm>
            <a:off x="5677991" y="2882844"/>
            <a:ext cx="1992853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</a:rPr>
              <a:t>Not motorcycles</a:t>
            </a: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6858000"/>
            <a:ext cx="5450531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200" dirty="0" smtClean="0">
                <a:solidFill>
                  <a:srgbClr val="FFFFFF"/>
                </a:solidFill>
              </a:rPr>
              <a:t>[This uses unlabeled data. One can learn the features from labeled data too.]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0100" y="900987"/>
            <a:ext cx="1257374" cy="75646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2" name="Picture 6" descr="http://t2.gstatic.com/images?q=tbn:ANd9GcTL9hSacq02lg06-d1mjwiBX5E3yNKEBXdBdyL2OuTvLG_4Wq1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332" y="1962569"/>
            <a:ext cx="1281113" cy="89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3" descr="C:\Users\ang\Desktop\treesAndGrer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055" y="1938445"/>
            <a:ext cx="1152150" cy="90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4" descr="C:\Users\ang\Desktop\imgre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542" y="909820"/>
            <a:ext cx="1124545" cy="84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30092" y="2129962"/>
            <a:ext cx="1133475" cy="6096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6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71367" y="1028237"/>
            <a:ext cx="1285875" cy="8096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7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53717" y="2142662"/>
            <a:ext cx="1266825" cy="6381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38" name="Picture 1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02930" y="925050"/>
            <a:ext cx="1238250" cy="9810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2327555" name="Picture 3" descr="C:\Users\ang\Desktop\imgres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0345" y="4981632"/>
            <a:ext cx="867745" cy="80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ang\Desktop\1961 Norton #271 Ridden by Jesse Seary in turn 9 at Road America, Elkhart Lake, WI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90483" y="5001809"/>
            <a:ext cx="1649973" cy="1105137"/>
          </a:xfrm>
          <a:prstGeom prst="rect">
            <a:avLst/>
          </a:prstGeom>
          <a:noFill/>
        </p:spPr>
      </p:pic>
      <p:grpSp>
        <p:nvGrpSpPr>
          <p:cNvPr id="2" name="Group 40"/>
          <p:cNvGrpSpPr/>
          <p:nvPr/>
        </p:nvGrpSpPr>
        <p:grpSpPr>
          <a:xfrm>
            <a:off x="-1067480" y="3198570"/>
            <a:ext cx="7170165" cy="3363165"/>
            <a:chOff x="-1067480" y="3198570"/>
            <a:chExt cx="7170165" cy="3363165"/>
          </a:xfrm>
        </p:grpSpPr>
        <p:grpSp>
          <p:nvGrpSpPr>
            <p:cNvPr id="4" name="Group 39"/>
            <p:cNvGrpSpPr/>
            <p:nvPr/>
          </p:nvGrpSpPr>
          <p:grpSpPr>
            <a:xfrm>
              <a:off x="-1067480" y="3198570"/>
              <a:ext cx="7170165" cy="3363165"/>
              <a:chOff x="-1067480" y="3198570"/>
              <a:chExt cx="7170165" cy="3363165"/>
            </a:xfrm>
          </p:grpSpPr>
          <p:grpSp>
            <p:nvGrpSpPr>
              <p:cNvPr id="5" name="Group 38"/>
              <p:cNvGrpSpPr/>
              <p:nvPr/>
            </p:nvGrpSpPr>
            <p:grpSpPr>
              <a:xfrm>
                <a:off x="-996725" y="3544215"/>
                <a:ext cx="7099410" cy="3017520"/>
                <a:chOff x="-952805" y="3505810"/>
                <a:chExt cx="7099410" cy="3017520"/>
              </a:xfrm>
            </p:grpSpPr>
            <p:sp>
              <p:nvSpPr>
                <p:cNvPr id="22" name="Rectangle 4"/>
                <p:cNvSpPr>
                  <a:spLocks noChangeArrowheads="1"/>
                </p:cNvSpPr>
                <p:nvPr/>
              </p:nvSpPr>
              <p:spPr bwMode="auto">
                <a:xfrm>
                  <a:off x="660205" y="3505810"/>
                  <a:ext cx="5486400" cy="3017520"/>
                </a:xfrm>
                <a:prstGeom prst="rect">
                  <a:avLst/>
                </a:prstGeom>
                <a:solidFill>
                  <a:srgbClr val="FFCC00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23" name="Picture 5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986450" y="3709937"/>
                  <a:ext cx="1050820" cy="588459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Picture 6"/>
                <p:cNvPicPr>
                  <a:picLocks noChangeAspect="1" noChangeArrowheads="1"/>
                </p:cNvPicPr>
                <p:nvPr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3573470" y="3709937"/>
                  <a:ext cx="849183" cy="635402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8"/>
                <p:cNvPicPr>
                  <a:picLocks noChangeAspect="1" noChangeArrowheads="1"/>
                </p:cNvPicPr>
                <p:nvPr/>
              </p:nvPicPr>
              <p:blipFill>
                <a:blip r:embed="rId16" cstate="print"/>
                <a:srcRect/>
                <a:stretch>
                  <a:fillRect/>
                </a:stretch>
              </p:blipFill>
              <p:spPr bwMode="auto">
                <a:xfrm>
                  <a:off x="4836758" y="4524454"/>
                  <a:ext cx="897147" cy="671292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9"/>
                <p:cNvPicPr>
                  <a:picLocks noChangeAspect="1" noChangeArrowheads="1"/>
                </p:cNvPicPr>
                <p:nvPr/>
              </p:nvPicPr>
              <p:blipFill>
                <a:blip r:embed="rId17" cstate="print"/>
                <a:srcRect/>
                <a:stretch>
                  <a:fillRect/>
                </a:stretch>
              </p:blipFill>
              <p:spPr bwMode="auto">
                <a:xfrm>
                  <a:off x="986450" y="5354402"/>
                  <a:ext cx="1012416" cy="762687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7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344510" y="6117350"/>
                  <a:ext cx="2146742" cy="369332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:r>
                    <a:rPr lang="en-US" b="1" dirty="0" smtClean="0">
                      <a:solidFill>
                        <a:srgbClr val="000000"/>
                      </a:solidFill>
                      <a:latin typeface="Arial" charset="0"/>
                    </a:rPr>
                    <a:t>Unlabeled images</a:t>
                  </a:r>
                  <a:endParaRPr lang="en-US" b="1" dirty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pic>
              <p:nvPicPr>
                <p:cNvPr id="28" name="Picture 11"/>
                <p:cNvPicPr>
                  <a:picLocks noChangeAspect="1" noChangeArrowheads="1"/>
                </p:cNvPicPr>
                <p:nvPr/>
              </p:nvPicPr>
              <p:blipFill>
                <a:blip r:embed="rId18" cstate="print"/>
                <a:srcRect/>
                <a:stretch>
                  <a:fillRect/>
                </a:stretch>
              </p:blipFill>
              <p:spPr bwMode="auto">
                <a:xfrm>
                  <a:off x="997716" y="4485933"/>
                  <a:ext cx="1001150" cy="748334"/>
                </a:xfrm>
                <a:prstGeom prst="rect">
                  <a:avLst/>
                </a:prstGeom>
                <a:noFill/>
                <a:ln w="12700" algn="ctr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23"/>
                <p:cNvPicPr>
                  <a:picLocks noChangeAspect="1" noChangeArrowheads="1"/>
                </p:cNvPicPr>
                <p:nvPr/>
              </p:nvPicPr>
              <p:blipFill>
                <a:blip r:embed="rId19" cstate="print"/>
                <a:srcRect/>
                <a:stretch>
                  <a:fillRect/>
                </a:stretch>
              </p:blipFill>
              <p:spPr bwMode="auto">
                <a:xfrm>
                  <a:off x="2356464" y="3729780"/>
                  <a:ext cx="785780" cy="544129"/>
                </a:xfrm>
                <a:prstGeom prst="rect">
                  <a:avLst/>
                </a:prstGeom>
                <a:noFill/>
                <a:ln w="25400" algn="ctr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27554" name="Picture 2" descr="C:\Users\ang\Desktop\imgres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20967" y="4485934"/>
                  <a:ext cx="986981" cy="67129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27556" name="Picture 4" descr="C:\Users\ang\Desktop\Giant-Anteater.jpg"/>
                <p:cNvPicPr>
                  <a:picLocks noChangeAspect="1" noChangeArrowheads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1046" y="5344360"/>
                  <a:ext cx="1115832" cy="743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27557" name="Picture 5" descr="C:\Users\ang\Desktop\imgres.jpg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02074" y="3709937"/>
                  <a:ext cx="1166515" cy="6824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27558" name="Picture 6" descr="C:\Users\ang\Desktop\imgres.jpg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952805" y="4197100"/>
                  <a:ext cx="864522" cy="77007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327559" name="Picture 7" descr="C:\Users\ang\Desktop\imgres"/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97301" y="5316077"/>
                  <a:ext cx="961670" cy="79425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" name="TextBox 2"/>
                <p:cNvSpPr txBox="1"/>
                <p:nvPr/>
              </p:nvSpPr>
              <p:spPr>
                <a:xfrm>
                  <a:off x="4837538" y="4931173"/>
                  <a:ext cx="1031051" cy="11079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spcBef>
                      <a:spcPts val="0"/>
                    </a:spcBef>
                  </a:pPr>
                  <a:r>
                    <a:rPr lang="en-US" sz="6600" dirty="0" smtClean="0">
                      <a:solidFill>
                        <a:srgbClr val="000000"/>
                      </a:solidFill>
                    </a:rPr>
                    <a:t>…</a:t>
                  </a:r>
                </a:p>
              </p:txBody>
            </p:sp>
          </p:grpSp>
          <p:pic>
            <p:nvPicPr>
              <p:cNvPr id="2102273" name="Picture 1" descr="C:\Users\ang\Desktop\imgres.jpg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-1067480" y="3198570"/>
                <a:ext cx="1067480" cy="648642"/>
              </a:xfrm>
              <a:prstGeom prst="rect">
                <a:avLst/>
              </a:prstGeom>
              <a:noFill/>
            </p:spPr>
          </p:pic>
        </p:grpSp>
        <p:pic>
          <p:nvPicPr>
            <p:cNvPr id="2102274" name="Picture 2" descr="C:\Users\ang\Desktop\imgres.jpg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3496660" y="4504340"/>
              <a:ext cx="949637" cy="711311"/>
            </a:xfrm>
            <a:prstGeom prst="rect">
              <a:avLst/>
            </a:prstGeom>
            <a:noFill/>
          </p:spPr>
        </p:pic>
      </p:grpSp>
      <p:sp>
        <p:nvSpPr>
          <p:cNvPr id="39" name="TextBox 38"/>
          <p:cNvSpPr txBox="1"/>
          <p:nvPr/>
        </p:nvSpPr>
        <p:spPr>
          <a:xfrm>
            <a:off x="4561961" y="6578210"/>
            <a:ext cx="4657044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[Lee, Raina and Ng, 2006; Raina, Lee, Battle, Packer &amp; Ng, 2007]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881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2195" y="1713367"/>
            <a:ext cx="28757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prstClr val="white"/>
                </a:solidFill>
                <a:latin typeface="Calibri"/>
              </a:rPr>
              <a:t>0.005%</a:t>
            </a:r>
            <a:endParaRPr lang="en-US" sz="6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9035" y="2733297"/>
            <a:ext cx="2000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Random guess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5651" y="1713367"/>
            <a:ext cx="18941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prstClr val="white"/>
                </a:solidFill>
                <a:latin typeface="Calibri"/>
              </a:rPr>
              <a:t>9.5%</a:t>
            </a:r>
            <a:endParaRPr lang="en-US" sz="6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33448" y="1713367"/>
            <a:ext cx="18941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srgbClr val="FF0000"/>
                </a:solidFill>
                <a:latin typeface="Calibri"/>
              </a:rPr>
              <a:t>?</a:t>
            </a:r>
            <a:endParaRPr lang="en-US" sz="6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3738" y="2733297"/>
            <a:ext cx="22388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Feature learning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From raw pixels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74667" y="2733297"/>
            <a:ext cx="2810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State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-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of-the-art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(Weston, </a:t>
            </a:r>
            <a:r>
              <a:rPr lang="en-US" sz="2400" dirty="0" err="1" smtClean="0">
                <a:solidFill>
                  <a:prstClr val="white"/>
                </a:solidFill>
                <a:latin typeface="Calibri"/>
              </a:rPr>
              <a:t>Bengio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 ‘11)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404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2195" y="1713367"/>
            <a:ext cx="28757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prstClr val="white"/>
                </a:solidFill>
                <a:latin typeface="Calibri"/>
              </a:rPr>
              <a:t>0.005%</a:t>
            </a:r>
            <a:endParaRPr lang="en-US" sz="6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9035" y="2733297"/>
            <a:ext cx="2000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Random guess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5651" y="1713367"/>
            <a:ext cx="18941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prstClr val="white"/>
                </a:solidFill>
                <a:latin typeface="Calibri"/>
              </a:rPr>
              <a:t>9.5%</a:t>
            </a:r>
            <a:endParaRPr lang="en-US" sz="6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74667" y="2733297"/>
            <a:ext cx="2810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State-of-the-art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(Weston, </a:t>
            </a:r>
            <a:r>
              <a:rPr lang="en-US" sz="2400" dirty="0" err="1" smtClean="0">
                <a:solidFill>
                  <a:prstClr val="white"/>
                </a:solidFill>
                <a:latin typeface="Calibri"/>
              </a:rPr>
              <a:t>Bengio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 ‘11)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3738" y="1713367"/>
            <a:ext cx="25105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srgbClr val="FF0000"/>
                </a:solidFill>
                <a:latin typeface="Calibri"/>
              </a:rPr>
              <a:t>21.3%</a:t>
            </a:r>
            <a:endParaRPr lang="en-US" sz="6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3738" y="2733297"/>
            <a:ext cx="22388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Feature learning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From raw pixels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488668"/>
            <a:ext cx="9324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Le, et al.,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Building high-level features using large-scale unsupervised learning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. ICML 2012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635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up with HPC GPU cluster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81893" y="6132068"/>
            <a:ext cx="55878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HPC cluster:  GPUs with </a:t>
            </a:r>
            <a:r>
              <a:rPr lang="en-US" dirty="0" err="1" smtClean="0">
                <a:solidFill>
                  <a:srgbClr val="FFFFFF"/>
                </a:solidFill>
              </a:rPr>
              <a:t>Infiniband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Difficult to program---lots of MPI and CUDA code</a:t>
            </a:r>
            <a:r>
              <a:rPr lang="en-US" b="1" dirty="0" smtClean="0">
                <a:solidFill>
                  <a:srgbClr val="FFFFFF"/>
                </a:solidFill>
              </a:rPr>
              <a:t>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4879240" y="395005"/>
            <a:ext cx="4083169" cy="3149210"/>
            <a:chOff x="607256" y="599668"/>
            <a:chExt cx="4083169" cy="3149210"/>
          </a:xfrm>
        </p:grpSpPr>
        <p:sp>
          <p:nvSpPr>
            <p:cNvPr id="5" name="TextBox 4"/>
            <p:cNvSpPr txBox="1"/>
            <p:nvPr/>
          </p:nvSpPr>
          <p:spPr>
            <a:xfrm>
              <a:off x="1473276" y="1022123"/>
              <a:ext cx="1992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GPUs with CUDA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7256" y="3102547"/>
              <a:ext cx="40831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1 very fast node.</a:t>
              </a:r>
              <a:br>
                <a:rPr lang="en-US" dirty="0" smtClean="0">
                  <a:solidFill>
                    <a:srgbClr val="FFFFFF"/>
                  </a:solidFill>
                </a:rPr>
              </a:br>
              <a:r>
                <a:rPr lang="en-US" b="1" dirty="0" smtClean="0">
                  <a:solidFill>
                    <a:srgbClr val="FFFF00"/>
                  </a:solidFill>
                </a:rPr>
                <a:t>Limited memory;  hard to scale out.</a:t>
              </a:r>
            </a:p>
          </p:txBody>
        </p:sp>
        <p:pic>
          <p:nvPicPr>
            <p:cNvPr id="2328578" name="Picture 2" descr="http://www.geforce.com/Active/en_US/shared/images/products/geforce-gtx-titan/geforce-gtx-titan-B-1_gallery_preview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4400000">
              <a:off x="1004571" y="1252167"/>
              <a:ext cx="3110805" cy="1805807"/>
            </a:xfrm>
            <a:prstGeom prst="rect">
              <a:avLst/>
            </a:prstGeom>
            <a:noFill/>
          </p:spPr>
        </p:pic>
      </p:grpSp>
      <p:grpSp>
        <p:nvGrpSpPr>
          <p:cNvPr id="30" name="Group 29"/>
          <p:cNvGrpSpPr/>
          <p:nvPr/>
        </p:nvGrpSpPr>
        <p:grpSpPr>
          <a:xfrm>
            <a:off x="309045" y="779055"/>
            <a:ext cx="3942105" cy="2743888"/>
            <a:chOff x="4845535" y="953947"/>
            <a:chExt cx="3942105" cy="2743888"/>
          </a:xfrm>
        </p:grpSpPr>
        <p:sp>
          <p:nvSpPr>
            <p:cNvPr id="4" name="TextBox 3"/>
            <p:cNvSpPr txBox="1"/>
            <p:nvPr/>
          </p:nvSpPr>
          <p:spPr>
            <a:xfrm>
              <a:off x="5505801" y="953947"/>
              <a:ext cx="2351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“Cloud” infrastructure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845535" y="3051504"/>
              <a:ext cx="3942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Many inexpensive nodes.</a:t>
              </a:r>
              <a:br>
                <a:rPr lang="en-US" dirty="0" smtClean="0">
                  <a:solidFill>
                    <a:srgbClr val="FFFFFF"/>
                  </a:solidFill>
                </a:rPr>
              </a:br>
              <a:r>
                <a:rPr lang="en-US" b="1" dirty="0" smtClean="0">
                  <a:solidFill>
                    <a:srgbClr val="FFFF00"/>
                  </a:solidFill>
                </a:rPr>
                <a:t>Comm. bottlenecks, node failures.</a:t>
              </a: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532125" y="1585560"/>
              <a:ext cx="499265" cy="499265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5532125" y="2353660"/>
              <a:ext cx="499265" cy="499265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7490780" y="1585560"/>
              <a:ext cx="499265" cy="499265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7490780" y="2392065"/>
              <a:ext cx="499265" cy="499265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6" name="Cloud 15"/>
            <p:cNvSpPr/>
            <p:nvPr/>
          </p:nvSpPr>
          <p:spPr bwMode="auto">
            <a:xfrm>
              <a:off x="6223415" y="1623965"/>
              <a:ext cx="1075340" cy="1190555"/>
            </a:xfrm>
            <a:prstGeom prst="cloud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cxnSp>
          <p:nvCxnSpPr>
            <p:cNvPr id="18" name="Curved Connector 17"/>
            <p:cNvCxnSpPr>
              <a:stCxn id="12" idx="3"/>
            </p:cNvCxnSpPr>
            <p:nvPr/>
          </p:nvCxnSpPr>
          <p:spPr bwMode="auto">
            <a:xfrm>
              <a:off x="6031390" y="1835193"/>
              <a:ext cx="1305770" cy="787302"/>
            </a:xfrm>
            <a:prstGeom prst="curvedConnector3">
              <a:avLst>
                <a:gd name="adj1" fmla="val 50000"/>
              </a:avLst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0" name="Curved Connector 19"/>
            <p:cNvCxnSpPr/>
            <p:nvPr/>
          </p:nvCxnSpPr>
          <p:spPr bwMode="auto">
            <a:xfrm flipV="1">
              <a:off x="6069795" y="1777586"/>
              <a:ext cx="1344175" cy="806504"/>
            </a:xfrm>
            <a:prstGeom prst="curvedConnector3">
              <a:avLst>
                <a:gd name="adj1" fmla="val 62755"/>
              </a:avLst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grpSp>
        <p:nvGrpSpPr>
          <p:cNvPr id="37" name="Group 36"/>
          <p:cNvGrpSpPr/>
          <p:nvPr/>
        </p:nvGrpSpPr>
        <p:grpSpPr>
          <a:xfrm>
            <a:off x="2598490" y="3315327"/>
            <a:ext cx="1036936" cy="1649873"/>
            <a:chOff x="3381444" y="3479534"/>
            <a:chExt cx="1036936" cy="1649873"/>
          </a:xfrm>
        </p:grpSpPr>
        <p:grpSp>
          <p:nvGrpSpPr>
            <p:cNvPr id="35" name="Group 34"/>
            <p:cNvGrpSpPr/>
            <p:nvPr/>
          </p:nvGrpSpPr>
          <p:grpSpPr>
            <a:xfrm>
              <a:off x="3496660" y="3479534"/>
              <a:ext cx="768100" cy="1649873"/>
              <a:chOff x="5121011" y="3811415"/>
              <a:chExt cx="559193" cy="1201142"/>
            </a:xfrm>
          </p:grpSpPr>
          <p:pic>
            <p:nvPicPr>
              <p:cNvPr id="31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8" y="4251311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32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6" y="4128685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33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7" y="4013470"/>
                <a:ext cx="963301" cy="559191"/>
              </a:xfrm>
              <a:prstGeom prst="rect">
                <a:avLst/>
              </a:prstGeom>
              <a:noFill/>
            </p:spPr>
          </p:pic>
        </p:grpSp>
        <p:sp>
          <p:nvSpPr>
            <p:cNvPr id="36" name="Rectangle 35"/>
            <p:cNvSpPr/>
            <p:nvPr/>
          </p:nvSpPr>
          <p:spPr bwMode="auto">
            <a:xfrm>
              <a:off x="3381444" y="3813050"/>
              <a:ext cx="1036936" cy="1036936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609519" y="4619555"/>
            <a:ext cx="1036936" cy="1649873"/>
            <a:chOff x="3381444" y="3479534"/>
            <a:chExt cx="1036936" cy="1649873"/>
          </a:xfrm>
        </p:grpSpPr>
        <p:grpSp>
          <p:nvGrpSpPr>
            <p:cNvPr id="39" name="Group 34"/>
            <p:cNvGrpSpPr/>
            <p:nvPr/>
          </p:nvGrpSpPr>
          <p:grpSpPr>
            <a:xfrm>
              <a:off x="3496660" y="3479534"/>
              <a:ext cx="768100" cy="1649873"/>
              <a:chOff x="5121011" y="3811415"/>
              <a:chExt cx="559193" cy="1201142"/>
            </a:xfrm>
          </p:grpSpPr>
          <p:pic>
            <p:nvPicPr>
              <p:cNvPr id="41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8" y="4251311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42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6" y="4128685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43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7" y="4013470"/>
                <a:ext cx="963301" cy="559191"/>
              </a:xfrm>
              <a:prstGeom prst="rect">
                <a:avLst/>
              </a:prstGeom>
              <a:noFill/>
            </p:spPr>
          </p:pic>
        </p:grpSp>
        <p:sp>
          <p:nvSpPr>
            <p:cNvPr id="40" name="Rectangle 39"/>
            <p:cNvSpPr/>
            <p:nvPr/>
          </p:nvSpPr>
          <p:spPr bwMode="auto">
            <a:xfrm>
              <a:off x="3381444" y="3813050"/>
              <a:ext cx="1036936" cy="1036936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517269" y="3313785"/>
            <a:ext cx="1036936" cy="1649873"/>
            <a:chOff x="3381444" y="3479534"/>
            <a:chExt cx="1036936" cy="1649873"/>
          </a:xfrm>
        </p:grpSpPr>
        <p:grpSp>
          <p:nvGrpSpPr>
            <p:cNvPr id="45" name="Group 34"/>
            <p:cNvGrpSpPr/>
            <p:nvPr/>
          </p:nvGrpSpPr>
          <p:grpSpPr>
            <a:xfrm>
              <a:off x="3496660" y="3479534"/>
              <a:ext cx="768100" cy="1649873"/>
              <a:chOff x="5121011" y="3811415"/>
              <a:chExt cx="559193" cy="1201142"/>
            </a:xfrm>
          </p:grpSpPr>
          <p:pic>
            <p:nvPicPr>
              <p:cNvPr id="47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8" y="4251311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48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6" y="4128685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49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7" y="4013470"/>
                <a:ext cx="963301" cy="559191"/>
              </a:xfrm>
              <a:prstGeom prst="rect">
                <a:avLst/>
              </a:prstGeom>
              <a:noFill/>
            </p:spPr>
          </p:pic>
        </p:grpSp>
        <p:sp>
          <p:nvSpPr>
            <p:cNvPr id="46" name="Rectangle 45"/>
            <p:cNvSpPr/>
            <p:nvPr/>
          </p:nvSpPr>
          <p:spPr bwMode="auto">
            <a:xfrm>
              <a:off x="3381444" y="3813050"/>
              <a:ext cx="1036936" cy="1036936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528296" y="4619555"/>
            <a:ext cx="1036936" cy="1649873"/>
            <a:chOff x="3381444" y="3479534"/>
            <a:chExt cx="1036936" cy="1649873"/>
          </a:xfrm>
        </p:grpSpPr>
        <p:grpSp>
          <p:nvGrpSpPr>
            <p:cNvPr id="51" name="Group 34"/>
            <p:cNvGrpSpPr/>
            <p:nvPr/>
          </p:nvGrpSpPr>
          <p:grpSpPr>
            <a:xfrm>
              <a:off x="3496660" y="3479534"/>
              <a:ext cx="768100" cy="1649873"/>
              <a:chOff x="5121011" y="3811415"/>
              <a:chExt cx="559193" cy="1201142"/>
            </a:xfrm>
          </p:grpSpPr>
          <p:pic>
            <p:nvPicPr>
              <p:cNvPr id="53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8" y="4251311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54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6" y="4128685"/>
                <a:ext cx="963301" cy="559191"/>
              </a:xfrm>
              <a:prstGeom prst="rect">
                <a:avLst/>
              </a:prstGeom>
              <a:noFill/>
            </p:spPr>
          </p:pic>
          <p:pic>
            <p:nvPicPr>
              <p:cNvPr id="55" name="Picture 2" descr="http://www.geforce.com/Active/en_US/shared/images/products/geforce-gtx-titan/geforce-gtx-titan-B-1_gallery_preview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14400000">
                <a:off x="4918957" y="4013470"/>
                <a:ext cx="963301" cy="559191"/>
              </a:xfrm>
              <a:prstGeom prst="rect">
                <a:avLst/>
              </a:prstGeom>
              <a:noFill/>
            </p:spPr>
          </p:pic>
        </p:grpSp>
        <p:sp>
          <p:nvSpPr>
            <p:cNvPr id="52" name="Rectangle 51"/>
            <p:cNvSpPr/>
            <p:nvPr/>
          </p:nvSpPr>
          <p:spPr bwMode="auto">
            <a:xfrm>
              <a:off x="3381444" y="3813050"/>
              <a:ext cx="1036936" cy="1036936"/>
            </a:xfrm>
            <a:prstGeom prst="rect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eaLnBrk="0" hangingPunct="0">
                <a:spcBef>
                  <a:spcPct val="0"/>
                </a:spcBef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761668" y="3928265"/>
            <a:ext cx="1651415" cy="115215"/>
            <a:chOff x="731500" y="3889860"/>
            <a:chExt cx="1036935" cy="76810"/>
          </a:xfrm>
        </p:grpSpPr>
        <p:cxnSp>
          <p:nvCxnSpPr>
            <p:cNvPr id="59" name="Straight Arrow Connector 58"/>
            <p:cNvCxnSpPr/>
            <p:nvPr/>
          </p:nvCxnSpPr>
          <p:spPr bwMode="auto">
            <a:xfrm>
              <a:off x="846715" y="3889860"/>
              <a:ext cx="92172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60" name="Straight Arrow Connector 59"/>
            <p:cNvCxnSpPr/>
            <p:nvPr/>
          </p:nvCxnSpPr>
          <p:spPr bwMode="auto">
            <a:xfrm flipH="1">
              <a:off x="731500" y="3966670"/>
              <a:ext cx="92230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64" name="Group 63"/>
          <p:cNvGrpSpPr/>
          <p:nvPr/>
        </p:nvGrpSpPr>
        <p:grpSpPr>
          <a:xfrm>
            <a:off x="3800073" y="5464465"/>
            <a:ext cx="1651415" cy="115215"/>
            <a:chOff x="731500" y="3889860"/>
            <a:chExt cx="1036935" cy="76810"/>
          </a:xfrm>
        </p:grpSpPr>
        <p:cxnSp>
          <p:nvCxnSpPr>
            <p:cNvPr id="65" name="Straight Arrow Connector 64"/>
            <p:cNvCxnSpPr/>
            <p:nvPr/>
          </p:nvCxnSpPr>
          <p:spPr bwMode="auto">
            <a:xfrm>
              <a:off x="846715" y="3889860"/>
              <a:ext cx="92172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66" name="Straight Arrow Connector 65"/>
            <p:cNvCxnSpPr/>
            <p:nvPr/>
          </p:nvCxnSpPr>
          <p:spPr bwMode="auto">
            <a:xfrm flipH="1">
              <a:off x="731500" y="3966670"/>
              <a:ext cx="92230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67" name="Group 66"/>
          <p:cNvGrpSpPr/>
          <p:nvPr/>
        </p:nvGrpSpPr>
        <p:grpSpPr>
          <a:xfrm rot="1686466">
            <a:off x="3792379" y="4718022"/>
            <a:ext cx="1759489" cy="148712"/>
            <a:chOff x="731500" y="3889860"/>
            <a:chExt cx="1036935" cy="76810"/>
          </a:xfrm>
        </p:grpSpPr>
        <p:cxnSp>
          <p:nvCxnSpPr>
            <p:cNvPr id="68" name="Straight Arrow Connector 67"/>
            <p:cNvCxnSpPr/>
            <p:nvPr/>
          </p:nvCxnSpPr>
          <p:spPr bwMode="auto">
            <a:xfrm>
              <a:off x="846715" y="3889860"/>
              <a:ext cx="92172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69" name="Straight Arrow Connector 68"/>
            <p:cNvCxnSpPr/>
            <p:nvPr/>
          </p:nvCxnSpPr>
          <p:spPr bwMode="auto">
            <a:xfrm flipH="1">
              <a:off x="731500" y="3966670"/>
              <a:ext cx="92230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70" name="Group 69"/>
          <p:cNvGrpSpPr/>
          <p:nvPr/>
        </p:nvGrpSpPr>
        <p:grpSpPr>
          <a:xfrm rot="19788535">
            <a:off x="3717039" y="4719738"/>
            <a:ext cx="1651415" cy="115215"/>
            <a:chOff x="731500" y="3889860"/>
            <a:chExt cx="1036935" cy="76810"/>
          </a:xfrm>
        </p:grpSpPr>
        <p:cxnSp>
          <p:nvCxnSpPr>
            <p:cNvPr id="71" name="Straight Arrow Connector 70"/>
            <p:cNvCxnSpPr/>
            <p:nvPr/>
          </p:nvCxnSpPr>
          <p:spPr bwMode="auto">
            <a:xfrm>
              <a:off x="846715" y="3889860"/>
              <a:ext cx="92172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72" name="Straight Arrow Connector 71"/>
            <p:cNvCxnSpPr/>
            <p:nvPr/>
          </p:nvCxnSpPr>
          <p:spPr bwMode="auto">
            <a:xfrm flipH="1">
              <a:off x="731500" y="3966670"/>
              <a:ext cx="92230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sp>
        <p:nvSpPr>
          <p:cNvPr id="57" name="TextBox 56"/>
          <p:cNvSpPr txBox="1"/>
          <p:nvPr/>
        </p:nvSpPr>
        <p:spPr>
          <a:xfrm>
            <a:off x="3684858" y="4619555"/>
            <a:ext cx="180503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Network fabric</a:t>
            </a:r>
          </a:p>
        </p:txBody>
      </p:sp>
    </p:spTree>
    <p:extLst>
      <p:ext uri="{BB962C8B-B14F-4D97-AF65-F5344CB8AC3E}">
        <p14:creationId xmlns:p14="http://schemas.microsoft.com/office/powerpoint/2010/main" val="3655056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Stanford GPU cluster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0649"/>
            <a:ext cx="8229600" cy="5799155"/>
          </a:xfrm>
        </p:spPr>
        <p:txBody>
          <a:bodyPr/>
          <a:lstStyle/>
          <a:p>
            <a:r>
              <a:rPr lang="en-US" sz="2400" b="0" dirty="0" smtClean="0"/>
              <a:t>Current system</a:t>
            </a:r>
          </a:p>
          <a:p>
            <a:pPr lvl="1"/>
            <a:r>
              <a:rPr lang="en-US" b="0" dirty="0" smtClean="0"/>
              <a:t>64 GPUs in 16 machines.</a:t>
            </a:r>
          </a:p>
          <a:p>
            <a:pPr lvl="1"/>
            <a:r>
              <a:rPr lang="en-US" b="0" dirty="0" smtClean="0"/>
              <a:t>Tightly optimized CUDA for Deep Learning operations.</a:t>
            </a:r>
          </a:p>
          <a:p>
            <a:pPr lvl="1"/>
            <a:r>
              <a:rPr lang="en-US" b="0" dirty="0" smtClean="0"/>
              <a:t> 47x faster than single-GPU implementation.</a:t>
            </a:r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r>
              <a:rPr lang="en-US" b="0" dirty="0" smtClean="0"/>
              <a:t>Train 11.2 billion parameter, 9 layer neural network in &lt; 4 days.</a:t>
            </a:r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/>
            <a:endParaRPr lang="en-US" b="0" dirty="0" smtClean="0"/>
          </a:p>
          <a:p>
            <a:pPr lvl="1">
              <a:buNone/>
            </a:pPr>
            <a:endParaRPr lang="en-US" b="0" dirty="0" smtClean="0"/>
          </a:p>
          <a:p>
            <a:pPr lvl="1">
              <a:buNone/>
            </a:pPr>
            <a:endParaRPr lang="en-US" b="0" dirty="0" smtClean="0"/>
          </a:p>
          <a:p>
            <a:pPr lvl="1">
              <a:buNone/>
            </a:pPr>
            <a:endParaRPr lang="en-US" b="0" dirty="0" smtClean="0"/>
          </a:p>
          <a:p>
            <a:pPr>
              <a:buNone/>
            </a:pPr>
            <a:endParaRPr lang="en-US" b="0" dirty="0" smtClean="0"/>
          </a:p>
          <a:p>
            <a:pPr lvl="1"/>
            <a:endParaRPr lang="en-US" b="0" dirty="0" smtClean="0"/>
          </a:p>
        </p:txBody>
      </p:sp>
      <p:graphicFrame>
        <p:nvGraphicFramePr>
          <p:cNvPr id="221" name="Chart 220"/>
          <p:cNvGraphicFramePr/>
          <p:nvPr/>
        </p:nvGraphicFramePr>
        <p:xfrm>
          <a:off x="1883650" y="2161635"/>
          <a:ext cx="5453510" cy="3409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6849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550" y="1931988"/>
            <a:ext cx="7772400" cy="2360612"/>
          </a:xfrm>
        </p:spPr>
        <p:txBody>
          <a:bodyPr/>
          <a:lstStyle/>
          <a:p>
            <a:pPr eaLnBrk="1" hangingPunct="1"/>
            <a:r>
              <a:rPr lang="en-US" sz="6000" dirty="0" smtClean="0">
                <a:solidFill>
                  <a:srgbClr val="0070C0"/>
                </a:solidFill>
              </a:rPr>
              <a:t>Language: </a:t>
            </a:r>
            <a:br>
              <a:rPr lang="en-US" sz="6000" dirty="0" smtClean="0">
                <a:solidFill>
                  <a:srgbClr val="0070C0"/>
                </a:solidFill>
              </a:rPr>
            </a:br>
            <a:r>
              <a:rPr lang="en-US" sz="6000" dirty="0" smtClean="0">
                <a:solidFill>
                  <a:srgbClr val="0070C0"/>
                </a:solidFill>
              </a:rPr>
              <a:t>Learning Recursive Representations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16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550" y="215900"/>
            <a:ext cx="6887280" cy="304800"/>
          </a:xfrm>
        </p:spPr>
        <p:txBody>
          <a:bodyPr/>
          <a:lstStyle/>
          <a:p>
            <a:r>
              <a:rPr lang="en-US" dirty="0" smtClean="0"/>
              <a:t>Feature representations of words</a:t>
            </a:r>
            <a:endParaRPr lang="en-US" dirty="0"/>
          </a:p>
        </p:txBody>
      </p:sp>
      <p:grpSp>
        <p:nvGrpSpPr>
          <p:cNvPr id="3" name="Group 4"/>
          <p:cNvGrpSpPr/>
          <p:nvPr/>
        </p:nvGrpSpPr>
        <p:grpSpPr>
          <a:xfrm>
            <a:off x="7221945" y="2383095"/>
            <a:ext cx="422455" cy="1958655"/>
            <a:chOff x="5186479" y="3160165"/>
            <a:chExt cx="576075" cy="2649945"/>
          </a:xfrm>
        </p:grpSpPr>
        <p:sp>
          <p:nvSpPr>
            <p:cNvPr id="6" name="Double Bracket 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91221" y="3264084"/>
              <a:ext cx="355065" cy="24567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16285" y="730877"/>
            <a:ext cx="879474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For each word, compute an n-dimensional feature vector for it. </a:t>
            </a:r>
          </a:p>
          <a:p>
            <a:pPr algn="l"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[Distributional representations, or Bengio et al., 2003, Collobert &amp; Weston, 2008.]</a:t>
            </a:r>
            <a:r>
              <a:rPr lang="en-US" dirty="0" smtClean="0">
                <a:solidFill>
                  <a:schemeClr val="bg1"/>
                </a:solidFill>
              </a:rPr>
              <a:t>   </a:t>
            </a:r>
          </a:p>
          <a:p>
            <a:pPr algn="l">
              <a:spcBef>
                <a:spcPts val="0"/>
              </a:spcBef>
            </a:pPr>
            <a:endParaRPr lang="en-US" sz="10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2-d embedding example below, but in practice use ~100-d embeddings. </a:t>
            </a:r>
          </a:p>
          <a:p>
            <a:pPr algn="l">
              <a:spcBef>
                <a:spcPts val="0"/>
              </a:spcBef>
            </a:pPr>
            <a:endParaRPr lang="en-US" dirty="0" smtClean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rot="16200000" flipV="1">
            <a:off x="-420650" y="3597339"/>
            <a:ext cx="3110806" cy="3840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923525" y="4864704"/>
            <a:ext cx="5530320" cy="17139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32235" y="3021264"/>
            <a:ext cx="46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x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1038740" y="259880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1047885" y="444224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1038740" y="398138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1038740" y="352052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1038740" y="3059669"/>
            <a:ext cx="182880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rot="16200000" flipH="1">
            <a:off x="152276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rot="16200000" flipH="1">
            <a:off x="198362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rot="16200000" flipH="1">
            <a:off x="2444484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rot="16200000" flipH="1">
            <a:off x="2905344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rot="16200000" flipH="1">
            <a:off x="3366204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rot="16200000" flipH="1">
            <a:off x="382706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16200000" flipH="1">
            <a:off x="428914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rot="16200000" flipH="1">
            <a:off x="474878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 rot="16200000" flipH="1">
            <a:off x="520964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rot="16200000" flipH="1">
            <a:off x="5670505" y="4870988"/>
            <a:ext cx="182880" cy="122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3688685" y="5210348"/>
            <a:ext cx="46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x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16285" y="4941514"/>
            <a:ext cx="5506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   0        1      2     3     4      5     6     7     8      9     10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20867" y="2389495"/>
            <a:ext cx="327334" cy="2349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5</a:t>
            </a:r>
          </a:p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4</a:t>
            </a:r>
          </a:p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3</a:t>
            </a:r>
          </a:p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2</a:t>
            </a:r>
          </a:p>
          <a:p>
            <a:pPr>
              <a:spcBef>
                <a:spcPts val="0"/>
              </a:spcBef>
              <a:spcAft>
                <a:spcPts val="1400"/>
              </a:spcAft>
            </a:pPr>
            <a:r>
              <a:rPr lang="en-US" sz="2000" dirty="0" smtClean="0">
                <a:solidFill>
                  <a:schemeClr val="bg1"/>
                </a:solidFill>
              </a:rPr>
              <a:t>1</a:t>
            </a:r>
          </a:p>
        </p:txBody>
      </p:sp>
      <p:grpSp>
        <p:nvGrpSpPr>
          <p:cNvPr id="4" name="Group 45"/>
          <p:cNvGrpSpPr/>
          <p:nvPr/>
        </p:nvGrpSpPr>
        <p:grpSpPr>
          <a:xfrm>
            <a:off x="8258880" y="2383095"/>
            <a:ext cx="422455" cy="1958655"/>
            <a:chOff x="5186479" y="3160165"/>
            <a:chExt cx="576075" cy="2649945"/>
          </a:xfrm>
        </p:grpSpPr>
        <p:sp>
          <p:nvSpPr>
            <p:cNvPr id="47" name="Double Bracket 46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275083" y="3264084"/>
              <a:ext cx="387344" cy="24567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0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6953110" y="4456965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Monday      Britain</a:t>
            </a:r>
          </a:p>
        </p:txBody>
      </p:sp>
      <p:grpSp>
        <p:nvGrpSpPr>
          <p:cNvPr id="5" name="Group 69"/>
          <p:cNvGrpSpPr/>
          <p:nvPr/>
        </p:nvGrpSpPr>
        <p:grpSpPr>
          <a:xfrm>
            <a:off x="1936570" y="2598808"/>
            <a:ext cx="1560090" cy="638167"/>
            <a:chOff x="1936570" y="2852924"/>
            <a:chExt cx="1560090" cy="638167"/>
          </a:xfrm>
        </p:grpSpPr>
        <p:sp>
          <p:nvSpPr>
            <p:cNvPr id="40" name="Cross 39"/>
            <p:cNvSpPr/>
            <p:nvPr/>
          </p:nvSpPr>
          <p:spPr bwMode="auto">
            <a:xfrm rot="2722479">
              <a:off x="1936570" y="3178568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152485" y="3121759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Monday</a:t>
              </a:r>
            </a:p>
          </p:txBody>
        </p:sp>
        <p:grpSp>
          <p:nvGrpSpPr>
            <p:cNvPr id="9" name="Group 49"/>
            <p:cNvGrpSpPr/>
            <p:nvPr/>
          </p:nvGrpSpPr>
          <p:grpSpPr>
            <a:xfrm>
              <a:off x="3112610" y="2852924"/>
              <a:ext cx="384050" cy="576074"/>
              <a:chOff x="5186479" y="3160165"/>
              <a:chExt cx="576075" cy="2649945"/>
            </a:xfrm>
          </p:grpSpPr>
          <p:sp>
            <p:nvSpPr>
              <p:cNvPr id="51" name="Double Bracket 50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275081" y="3264084"/>
                <a:ext cx="38734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4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0" name="Group 72"/>
          <p:cNvGrpSpPr/>
          <p:nvPr/>
        </p:nvGrpSpPr>
        <p:grpSpPr>
          <a:xfrm>
            <a:off x="5089670" y="3597338"/>
            <a:ext cx="1440985" cy="576074"/>
            <a:chOff x="5089670" y="3851454"/>
            <a:chExt cx="1440985" cy="576074"/>
          </a:xfrm>
        </p:grpSpPr>
        <p:sp>
          <p:nvSpPr>
            <p:cNvPr id="42" name="Cross 41"/>
            <p:cNvSpPr/>
            <p:nvPr/>
          </p:nvSpPr>
          <p:spPr bwMode="auto">
            <a:xfrm rot="2722479">
              <a:off x="5089670" y="4061884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340100" y="4005074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Britain</a:t>
              </a:r>
            </a:p>
          </p:txBody>
        </p:sp>
        <p:grpSp>
          <p:nvGrpSpPr>
            <p:cNvPr id="12" name="Group 52"/>
            <p:cNvGrpSpPr/>
            <p:nvPr/>
          </p:nvGrpSpPr>
          <p:grpSpPr>
            <a:xfrm>
              <a:off x="6146605" y="3851454"/>
              <a:ext cx="384050" cy="576074"/>
              <a:chOff x="5186479" y="3160165"/>
              <a:chExt cx="576075" cy="2649945"/>
            </a:xfrm>
          </p:grpSpPr>
          <p:sp>
            <p:nvSpPr>
              <p:cNvPr id="54" name="Double Bracket 53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5255713" y="3264084"/>
                <a:ext cx="426080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9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3" name="Group 70"/>
          <p:cNvGrpSpPr/>
          <p:nvPr/>
        </p:nvGrpSpPr>
        <p:grpSpPr>
          <a:xfrm>
            <a:off x="1978864" y="3193287"/>
            <a:ext cx="1730522" cy="596075"/>
            <a:chOff x="1978864" y="3447403"/>
            <a:chExt cx="1730522" cy="596075"/>
          </a:xfrm>
        </p:grpSpPr>
        <p:sp>
          <p:nvSpPr>
            <p:cNvPr id="44" name="Cross 43"/>
            <p:cNvSpPr/>
            <p:nvPr/>
          </p:nvSpPr>
          <p:spPr bwMode="auto">
            <a:xfrm rot="2722479">
              <a:off x="1978864" y="3447403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190890" y="3482122"/>
              <a:ext cx="1060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Tuesday</a:t>
              </a:r>
            </a:p>
          </p:txBody>
        </p:sp>
        <p:grpSp>
          <p:nvGrpSpPr>
            <p:cNvPr id="15" name="Group 55"/>
            <p:cNvGrpSpPr/>
            <p:nvPr/>
          </p:nvGrpSpPr>
          <p:grpSpPr>
            <a:xfrm>
              <a:off x="3276255" y="3467404"/>
              <a:ext cx="433131" cy="576074"/>
              <a:chOff x="5143922" y="3160165"/>
              <a:chExt cx="649698" cy="2649945"/>
            </a:xfrm>
          </p:grpSpPr>
          <p:sp>
            <p:nvSpPr>
              <p:cNvPr id="57" name="Double Bracket 56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5143922" y="3264084"/>
                <a:ext cx="649698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2.1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3.3</a:t>
                </a:r>
              </a:p>
            </p:txBody>
          </p:sp>
        </p:grpSp>
      </p:grpSp>
      <p:grpSp>
        <p:nvGrpSpPr>
          <p:cNvPr id="16" name="Group 73"/>
          <p:cNvGrpSpPr/>
          <p:nvPr/>
        </p:nvGrpSpPr>
        <p:grpSpPr>
          <a:xfrm>
            <a:off x="5378505" y="4076601"/>
            <a:ext cx="1249659" cy="711291"/>
            <a:chOff x="5378505" y="4330717"/>
            <a:chExt cx="1249659" cy="711291"/>
          </a:xfrm>
        </p:grpSpPr>
        <p:sp>
          <p:nvSpPr>
            <p:cNvPr id="59" name="TextBox 58"/>
            <p:cNvSpPr txBox="1"/>
            <p:nvPr/>
          </p:nvSpPr>
          <p:spPr>
            <a:xfrm>
              <a:off x="5378505" y="4542744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France</a:t>
              </a:r>
            </a:p>
          </p:txBody>
        </p:sp>
        <p:sp>
          <p:nvSpPr>
            <p:cNvPr id="60" name="Cross 59"/>
            <p:cNvSpPr/>
            <p:nvPr/>
          </p:nvSpPr>
          <p:spPr bwMode="auto">
            <a:xfrm rot="2722479">
              <a:off x="5379771" y="4330717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grpSp>
          <p:nvGrpSpPr>
            <p:cNvPr id="18" name="Group 60"/>
            <p:cNvGrpSpPr/>
            <p:nvPr/>
          </p:nvGrpSpPr>
          <p:grpSpPr>
            <a:xfrm>
              <a:off x="6195032" y="4465934"/>
              <a:ext cx="433132" cy="576074"/>
              <a:chOff x="5143905" y="3160165"/>
              <a:chExt cx="649698" cy="2649945"/>
            </a:xfrm>
          </p:grpSpPr>
          <p:sp>
            <p:nvSpPr>
              <p:cNvPr id="62" name="Double Bracket 61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5143905" y="3264084"/>
                <a:ext cx="649698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9.5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1.5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5" name="Group 71"/>
          <p:cNvGrpSpPr/>
          <p:nvPr/>
        </p:nvGrpSpPr>
        <p:grpSpPr>
          <a:xfrm>
            <a:off x="4744025" y="2329973"/>
            <a:ext cx="1095340" cy="576074"/>
            <a:chOff x="4744025" y="2584089"/>
            <a:chExt cx="1095340" cy="576074"/>
          </a:xfrm>
        </p:grpSpPr>
        <p:sp>
          <p:nvSpPr>
            <p:cNvPr id="64" name="TextBox 63"/>
            <p:cNvSpPr txBox="1"/>
            <p:nvPr/>
          </p:nvSpPr>
          <p:spPr>
            <a:xfrm>
              <a:off x="5032860" y="2660899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On</a:t>
              </a:r>
            </a:p>
          </p:txBody>
        </p:sp>
        <p:sp>
          <p:nvSpPr>
            <p:cNvPr id="65" name="Cross 64"/>
            <p:cNvSpPr/>
            <p:nvPr/>
          </p:nvSpPr>
          <p:spPr bwMode="auto">
            <a:xfrm rot="2722479">
              <a:off x="4744025" y="2717708"/>
              <a:ext cx="274320" cy="274320"/>
            </a:xfrm>
            <a:prstGeom prst="plus">
              <a:avLst>
                <a:gd name="adj" fmla="val 3653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grpSp>
          <p:nvGrpSpPr>
            <p:cNvPr id="35" name="Group 65"/>
            <p:cNvGrpSpPr/>
            <p:nvPr/>
          </p:nvGrpSpPr>
          <p:grpSpPr>
            <a:xfrm>
              <a:off x="5493720" y="2584089"/>
              <a:ext cx="345645" cy="576074"/>
              <a:chOff x="4418383" y="3160165"/>
              <a:chExt cx="576075" cy="2649945"/>
            </a:xfrm>
          </p:grpSpPr>
          <p:sp>
            <p:nvSpPr>
              <p:cNvPr id="67" name="Double Bracket 66"/>
              <p:cNvSpPr/>
              <p:nvPr/>
            </p:nvSpPr>
            <p:spPr bwMode="auto">
              <a:xfrm>
                <a:off x="4418383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4487619" y="3264084"/>
                <a:ext cx="426078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8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5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9" name="TextBox 68"/>
          <p:cNvSpPr txBox="1"/>
          <p:nvPr/>
        </p:nvSpPr>
        <p:spPr>
          <a:xfrm>
            <a:off x="424260" y="7269500"/>
            <a:ext cx="10918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E.g., LSA (</a:t>
            </a:r>
            <a:r>
              <a:rPr lang="en-US" dirty="0" err="1" smtClean="0">
                <a:solidFill>
                  <a:schemeClr val="bg1"/>
                </a:solidFill>
              </a:rPr>
              <a:t>Landauer</a:t>
            </a:r>
            <a:r>
              <a:rPr lang="en-US" dirty="0" smtClean="0">
                <a:solidFill>
                  <a:schemeClr val="bg1"/>
                </a:solidFill>
              </a:rPr>
              <a:t> &amp; Dumais, 1997); Distributional clustering (Brown et al., 1992; Pereira  et al., 1993);  </a:t>
            </a:r>
          </a:p>
        </p:txBody>
      </p:sp>
      <p:grpSp>
        <p:nvGrpSpPr>
          <p:cNvPr id="38" name="Group 89"/>
          <p:cNvGrpSpPr/>
          <p:nvPr/>
        </p:nvGrpSpPr>
        <p:grpSpPr>
          <a:xfrm>
            <a:off x="155425" y="5656490"/>
            <a:ext cx="4762842" cy="998529"/>
            <a:chOff x="155425" y="5656490"/>
            <a:chExt cx="4762842" cy="998529"/>
          </a:xfrm>
        </p:grpSpPr>
        <p:grpSp>
          <p:nvGrpSpPr>
            <p:cNvPr id="46" name="Group 75"/>
            <p:cNvGrpSpPr/>
            <p:nvPr/>
          </p:nvGrpSpPr>
          <p:grpSpPr>
            <a:xfrm>
              <a:off x="155425" y="5656490"/>
              <a:ext cx="4762842" cy="998529"/>
              <a:chOff x="3092610" y="2814519"/>
              <a:chExt cx="4762842" cy="998529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3092610" y="2814519"/>
                <a:ext cx="476284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i="1" dirty="0" smtClean="0">
                    <a:solidFill>
                      <a:schemeClr val="bg1"/>
                    </a:solidFill>
                  </a:rPr>
                  <a:t>                              On    Monday,   Britain ….</a:t>
                </a:r>
              </a:p>
              <a:p>
                <a:pPr algn="l">
                  <a:spcBef>
                    <a:spcPts val="0"/>
                  </a:spcBef>
                </a:pPr>
                <a:endParaRPr lang="en-US" dirty="0" smtClean="0">
                  <a:solidFill>
                    <a:schemeClr val="bg1"/>
                  </a:solidFill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dirty="0" smtClean="0">
                    <a:solidFill>
                      <a:schemeClr val="bg1"/>
                    </a:solidFill>
                  </a:rPr>
                  <a:t>  Representation: </a:t>
                </a:r>
              </a:p>
            </p:txBody>
          </p:sp>
          <p:grpSp>
            <p:nvGrpSpPr>
              <p:cNvPr id="50" name="Group 65"/>
              <p:cNvGrpSpPr/>
              <p:nvPr/>
            </p:nvGrpSpPr>
            <p:grpSpPr>
              <a:xfrm>
                <a:off x="5128075" y="3236974"/>
                <a:ext cx="345645" cy="576074"/>
                <a:chOff x="3808973" y="6163441"/>
                <a:chExt cx="576075" cy="2649945"/>
              </a:xfrm>
            </p:grpSpPr>
            <p:sp>
              <p:nvSpPr>
                <p:cNvPr id="80" name="Double Bracket 79"/>
                <p:cNvSpPr/>
                <p:nvPr/>
              </p:nvSpPr>
              <p:spPr bwMode="auto">
                <a:xfrm>
                  <a:off x="3808973" y="6163441"/>
                  <a:ext cx="576075" cy="2649945"/>
                </a:xfrm>
                <a:prstGeom prst="bracketPair">
                  <a:avLst/>
                </a:prstGeom>
                <a:noFill/>
                <a:ln w="381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3878210" y="6267360"/>
                  <a:ext cx="426078" cy="24068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0"/>
                    </a:spcBef>
                  </a:pPr>
                  <a:r>
                    <a:rPr lang="en-US" sz="1400" dirty="0" smtClean="0">
                      <a:solidFill>
                        <a:schemeClr val="bg1"/>
                      </a:solidFill>
                    </a:rPr>
                    <a:t>8</a:t>
                  </a:r>
                </a:p>
                <a:p>
                  <a:pPr>
                    <a:spcBef>
                      <a:spcPts val="0"/>
                    </a:spcBef>
                  </a:pPr>
                  <a:r>
                    <a:rPr lang="en-US" sz="1400" dirty="0" smtClean="0">
                      <a:solidFill>
                        <a:schemeClr val="bg1"/>
                      </a:solidFill>
                    </a:rPr>
                    <a:t>5</a:t>
                  </a:r>
                  <a:endParaRPr lang="en-US" sz="14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53" name="Group 49"/>
            <p:cNvGrpSpPr/>
            <p:nvPr/>
          </p:nvGrpSpPr>
          <p:grpSpPr>
            <a:xfrm>
              <a:off x="3035800" y="6078945"/>
              <a:ext cx="384050" cy="576074"/>
              <a:chOff x="5186479" y="3160165"/>
              <a:chExt cx="576075" cy="2649945"/>
            </a:xfrm>
          </p:grpSpPr>
          <p:sp>
            <p:nvSpPr>
              <p:cNvPr id="86" name="Double Bracket 85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5275081" y="3264084"/>
                <a:ext cx="38734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4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8" name="Double Bracket 87"/>
            <p:cNvSpPr/>
            <p:nvPr/>
          </p:nvSpPr>
          <p:spPr bwMode="auto">
            <a:xfrm>
              <a:off x="3988174" y="6056354"/>
              <a:ext cx="384050" cy="576074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034330" y="6078945"/>
              <a:ext cx="2840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2702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“Generic” hierarchy on text doesn’t make sense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377035" y="1239915"/>
            <a:ext cx="2542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Node has to represent sentence fragment </a:t>
            </a:r>
            <a:r>
              <a:rPr lang="en-US" i="1" dirty="0" smtClean="0">
                <a:solidFill>
                  <a:schemeClr val="bg1"/>
                </a:solidFill>
              </a:rPr>
              <a:t>“cat sat on.”  </a:t>
            </a:r>
            <a:r>
              <a:rPr lang="en-US" dirty="0" smtClean="0">
                <a:solidFill>
                  <a:schemeClr val="bg1"/>
                </a:solidFill>
              </a:rPr>
              <a:t>Doesn’t make sense. </a:t>
            </a:r>
            <a:endParaRPr lang="en-US" i="1" dirty="0" smtClean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43" name="Double Bracket 4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46" name="Double Bracket 4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49" name="Double Bracket 4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52" name="Double Bracket 5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59" name="Double Bracket 5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62" name="Double Bracket 6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" name="Group 75"/>
          <p:cNvGrpSpPr/>
          <p:nvPr/>
        </p:nvGrpSpPr>
        <p:grpSpPr>
          <a:xfrm>
            <a:off x="1485736" y="2814520"/>
            <a:ext cx="5233114" cy="1981247"/>
            <a:chOff x="1485736" y="2814520"/>
            <a:chExt cx="5233114" cy="1981247"/>
          </a:xfrm>
        </p:grpSpPr>
        <p:cxnSp>
          <p:nvCxnSpPr>
            <p:cNvPr id="31" name="Straight Connector 30"/>
            <p:cNvCxnSpPr>
              <a:endCxn id="41" idx="4"/>
            </p:cNvCxnSpPr>
            <p:nvPr/>
          </p:nvCxnSpPr>
          <p:spPr bwMode="auto">
            <a:xfrm rot="5400000" flipH="1" flipV="1">
              <a:off x="4933239" y="4139272"/>
              <a:ext cx="1289956" cy="230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endCxn id="41" idx="4"/>
            </p:cNvCxnSpPr>
            <p:nvPr/>
          </p:nvCxnSpPr>
          <p:spPr bwMode="auto">
            <a:xfrm rot="16200000" flipV="1">
              <a:off x="5509314" y="3586229"/>
              <a:ext cx="1289956" cy="11291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>
              <a:endCxn id="41" idx="4"/>
            </p:cNvCxnSpPr>
            <p:nvPr/>
          </p:nvCxnSpPr>
          <p:spPr bwMode="auto">
            <a:xfrm rot="5400000" flipH="1" flipV="1">
              <a:off x="4433973" y="3640007"/>
              <a:ext cx="1289956" cy="102156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263290" y="285292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2859368" y="4123900"/>
              <a:ext cx="1328362" cy="1537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>
              <a:endCxn id="57" idx="4"/>
            </p:cNvCxnSpPr>
            <p:nvPr/>
          </p:nvCxnSpPr>
          <p:spPr bwMode="auto">
            <a:xfrm rot="16200000" flipV="1">
              <a:off x="3377837" y="3605432"/>
              <a:ext cx="1328361" cy="105230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47" idx="0"/>
              <a:endCxn id="57" idx="4"/>
            </p:cNvCxnSpPr>
            <p:nvPr/>
          </p:nvCxnSpPr>
          <p:spPr bwMode="auto">
            <a:xfrm rot="5400000" flipH="1" flipV="1">
              <a:off x="2379306" y="3659210"/>
              <a:ext cx="1328362" cy="94475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3189420" y="2814520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64" name="Straight Connector 63"/>
            <p:cNvCxnSpPr>
              <a:endCxn id="67" idx="4"/>
            </p:cNvCxnSpPr>
            <p:nvPr/>
          </p:nvCxnSpPr>
          <p:spPr bwMode="auto">
            <a:xfrm rot="5400000" flipH="1" flipV="1">
              <a:off x="3915506" y="4120070"/>
              <a:ext cx="1328361" cy="230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>
              <a:endCxn id="67" idx="4"/>
            </p:cNvCxnSpPr>
            <p:nvPr/>
          </p:nvCxnSpPr>
          <p:spPr bwMode="auto">
            <a:xfrm rot="16200000" flipV="1">
              <a:off x="4414772" y="3643837"/>
              <a:ext cx="1328361" cy="97549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>
              <a:stCxn id="14" idx="0"/>
              <a:endCxn id="67" idx="4"/>
            </p:cNvCxnSpPr>
            <p:nvPr/>
          </p:nvCxnSpPr>
          <p:spPr bwMode="auto">
            <a:xfrm rot="5400000" flipH="1" flipV="1">
              <a:off x="3397038" y="3601602"/>
              <a:ext cx="1328362" cy="105996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7" name="Oval 66"/>
            <p:cNvSpPr/>
            <p:nvPr/>
          </p:nvSpPr>
          <p:spPr bwMode="auto">
            <a:xfrm>
              <a:off x="4264760" y="2814520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68" name="Straight Connector 67"/>
            <p:cNvCxnSpPr>
              <a:stCxn id="47" idx="0"/>
              <a:endCxn id="71" idx="4"/>
            </p:cNvCxnSpPr>
            <p:nvPr/>
          </p:nvCxnSpPr>
          <p:spPr bwMode="auto">
            <a:xfrm rot="16200000" flipV="1">
              <a:off x="1905507" y="4130163"/>
              <a:ext cx="1328362" cy="2846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>
              <a:stCxn id="63" idx="0"/>
              <a:endCxn id="71" idx="4"/>
            </p:cNvCxnSpPr>
            <p:nvPr/>
          </p:nvCxnSpPr>
          <p:spPr bwMode="auto">
            <a:xfrm rot="16200000" flipV="1">
              <a:off x="2404773" y="3630898"/>
              <a:ext cx="1328361" cy="100137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>
              <a:stCxn id="44" idx="0"/>
              <a:endCxn id="71" idx="4"/>
            </p:cNvCxnSpPr>
            <p:nvPr/>
          </p:nvCxnSpPr>
          <p:spPr bwMode="auto">
            <a:xfrm rot="5400000" flipH="1" flipV="1">
              <a:off x="1382022" y="3571120"/>
              <a:ext cx="1289957" cy="1082529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1" name="Oval 70"/>
            <p:cNvSpPr/>
            <p:nvPr/>
          </p:nvSpPr>
          <p:spPr bwMode="auto">
            <a:xfrm>
              <a:off x="2241822" y="2814520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0" name="Group 92"/>
          <p:cNvGrpSpPr/>
          <p:nvPr/>
        </p:nvGrpSpPr>
        <p:grpSpPr>
          <a:xfrm>
            <a:off x="2568264" y="1163105"/>
            <a:ext cx="3021469" cy="1689820"/>
            <a:chOff x="2568264" y="1163105"/>
            <a:chExt cx="3021469" cy="1689820"/>
          </a:xfrm>
        </p:grpSpPr>
        <p:grpSp>
          <p:nvGrpSpPr>
            <p:cNvPr id="11" name="Group 91"/>
            <p:cNvGrpSpPr/>
            <p:nvPr/>
          </p:nvGrpSpPr>
          <p:grpSpPr>
            <a:xfrm>
              <a:off x="2568264" y="1163105"/>
              <a:ext cx="3021469" cy="1689820"/>
              <a:chOff x="2568264" y="1163105"/>
              <a:chExt cx="3021469" cy="1689820"/>
            </a:xfrm>
          </p:grpSpPr>
          <p:grpSp>
            <p:nvGrpSpPr>
              <p:cNvPr id="12" name="Group 37"/>
              <p:cNvGrpSpPr/>
              <p:nvPr/>
            </p:nvGrpSpPr>
            <p:grpSpPr>
              <a:xfrm>
                <a:off x="3515864" y="1201510"/>
                <a:ext cx="2073869" cy="1651415"/>
                <a:chOff x="3515864" y="1201510"/>
                <a:chExt cx="2073869" cy="1651415"/>
              </a:xfrm>
            </p:grpSpPr>
            <p:cxnSp>
              <p:nvCxnSpPr>
                <p:cNvPr id="83" name="Straight Connector 82"/>
                <p:cNvCxnSpPr>
                  <a:stCxn id="67" idx="0"/>
                  <a:endCxn id="86" idx="4"/>
                </p:cNvCxnSpPr>
                <p:nvPr/>
              </p:nvCxnSpPr>
              <p:spPr bwMode="auto">
                <a:xfrm rot="5400000" flipH="1" flipV="1">
                  <a:off x="4111141" y="2334458"/>
                  <a:ext cx="960125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4" name="Straight Connector 83"/>
                <p:cNvCxnSpPr>
                  <a:stCxn id="41" idx="0"/>
                  <a:endCxn id="86" idx="4"/>
                </p:cNvCxnSpPr>
                <p:nvPr/>
              </p:nvCxnSpPr>
              <p:spPr bwMode="auto">
                <a:xfrm rot="16200000" flipV="1">
                  <a:off x="4591203" y="1854395"/>
                  <a:ext cx="998530" cy="99853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5" name="Straight Connector 84"/>
                <p:cNvCxnSpPr>
                  <a:stCxn id="57" idx="0"/>
                  <a:endCxn id="86" idx="4"/>
                </p:cNvCxnSpPr>
                <p:nvPr/>
              </p:nvCxnSpPr>
              <p:spPr bwMode="auto">
                <a:xfrm rot="5400000" flipH="1" flipV="1">
                  <a:off x="3573471" y="1796788"/>
                  <a:ext cx="960125" cy="107534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86" name="Oval 85"/>
                <p:cNvSpPr/>
                <p:nvPr/>
              </p:nvSpPr>
              <p:spPr bwMode="auto">
                <a:xfrm>
                  <a:off x="4264760" y="1201510"/>
                  <a:ext cx="652885" cy="65288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</p:grpSp>
          <p:grpSp>
            <p:nvGrpSpPr>
              <p:cNvPr id="13" name="Group 76"/>
              <p:cNvGrpSpPr/>
              <p:nvPr/>
            </p:nvGrpSpPr>
            <p:grpSpPr>
              <a:xfrm>
                <a:off x="2568264" y="1163105"/>
                <a:ext cx="1274346" cy="1651416"/>
                <a:chOff x="3662806" y="1163105"/>
                <a:chExt cx="1274346" cy="1651416"/>
              </a:xfrm>
            </p:grpSpPr>
            <p:cxnSp>
              <p:nvCxnSpPr>
                <p:cNvPr id="78" name="Straight Connector 77"/>
                <p:cNvCxnSpPr>
                  <a:stCxn id="57" idx="0"/>
                  <a:endCxn id="81" idx="4"/>
                </p:cNvCxnSpPr>
                <p:nvPr/>
              </p:nvCxnSpPr>
              <p:spPr bwMode="auto">
                <a:xfrm rot="5400000" flipH="1" flipV="1">
                  <a:off x="4111292" y="2315103"/>
                  <a:ext cx="998530" cy="305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0" name="Straight Connector 79"/>
                <p:cNvCxnSpPr>
                  <a:stCxn id="71" idx="0"/>
                  <a:endCxn id="81" idx="4"/>
                </p:cNvCxnSpPr>
                <p:nvPr/>
              </p:nvCxnSpPr>
              <p:spPr bwMode="auto">
                <a:xfrm rot="5400000" flipH="1" flipV="1">
                  <a:off x="3637493" y="1841304"/>
                  <a:ext cx="998530" cy="947903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81" name="Oval 80"/>
                <p:cNvSpPr/>
                <p:nvPr/>
              </p:nvSpPr>
              <p:spPr bwMode="auto">
                <a:xfrm>
                  <a:off x="4284267" y="1163105"/>
                  <a:ext cx="652885" cy="652885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0487" tIns="44450" rIns="90487" bIns="4445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lvetica" pitchFamily="34" charset="0"/>
                  </a:endParaRPr>
                </a:p>
              </p:txBody>
            </p:sp>
          </p:grpSp>
        </p:grpSp>
        <p:cxnSp>
          <p:nvCxnSpPr>
            <p:cNvPr id="72" name="Straight Connector 71"/>
            <p:cNvCxnSpPr>
              <a:stCxn id="67" idx="0"/>
              <a:endCxn id="81" idx="4"/>
            </p:cNvCxnSpPr>
            <p:nvPr/>
          </p:nvCxnSpPr>
          <p:spPr bwMode="auto">
            <a:xfrm rot="16200000" flipV="1">
              <a:off x="3554421" y="1777737"/>
              <a:ext cx="998530" cy="107503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5" name="Down Arrow 34"/>
          <p:cNvSpPr/>
          <p:nvPr/>
        </p:nvSpPr>
        <p:spPr bwMode="auto">
          <a:xfrm rot="3743134">
            <a:off x="4890203" y="1002470"/>
            <a:ext cx="402712" cy="269573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94" name="Right Brace 93"/>
          <p:cNvSpPr/>
          <p:nvPr/>
        </p:nvSpPr>
        <p:spPr bwMode="auto">
          <a:xfrm rot="5400000">
            <a:off x="3429831" y="4552728"/>
            <a:ext cx="307241" cy="2573135"/>
          </a:xfrm>
          <a:prstGeom prst="rightBrac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99"/>
          <p:cNvGrpSpPr/>
          <p:nvPr/>
        </p:nvGrpSpPr>
        <p:grpSpPr>
          <a:xfrm flipH="1">
            <a:off x="7221945" y="5042010"/>
            <a:ext cx="460860" cy="1097280"/>
            <a:chOff x="616285" y="5116235"/>
            <a:chExt cx="499265" cy="1097280"/>
          </a:xfrm>
        </p:grpSpPr>
        <p:cxnSp>
          <p:nvCxnSpPr>
            <p:cNvPr id="93" name="Straight Arrow Connector 92"/>
            <p:cNvCxnSpPr/>
            <p:nvPr/>
          </p:nvCxnSpPr>
          <p:spPr bwMode="auto">
            <a:xfrm>
              <a:off x="616285" y="5118820"/>
              <a:ext cx="499265" cy="1588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5" name="Straight Arrow Connector 94"/>
            <p:cNvCxnSpPr/>
            <p:nvPr/>
          </p:nvCxnSpPr>
          <p:spPr bwMode="auto">
            <a:xfrm rot="16200000" flipH="1">
              <a:off x="87000" y="5664875"/>
              <a:ext cx="1097280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8" name="TextBox 97"/>
          <p:cNvSpPr txBox="1"/>
          <p:nvPr/>
        </p:nvSpPr>
        <p:spPr>
          <a:xfrm>
            <a:off x="6762889" y="6117350"/>
            <a:ext cx="238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Feature representation for words</a:t>
            </a:r>
          </a:p>
        </p:txBody>
      </p:sp>
    </p:spTree>
    <p:extLst>
      <p:ext uri="{BB962C8B-B14F-4D97-AF65-F5344CB8AC3E}">
        <p14:creationId xmlns:p14="http://schemas.microsoft.com/office/powerpoint/2010/main" val="2466006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5" grpId="0" animBg="1"/>
      <p:bldP spid="94" grpId="0" animBg="1"/>
      <p:bldP spid="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 and feature representations</a:t>
            </a:r>
            <a:endParaRPr lang="en-US" dirty="0"/>
          </a:p>
        </p:txBody>
      </p:sp>
      <p:pic>
        <p:nvPicPr>
          <p:cNvPr id="33" name="Picture 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1752602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4" name="Text Box 572"/>
          <p:cNvSpPr txBox="1">
            <a:spLocks noChangeArrowheads="1"/>
          </p:cNvSpPr>
          <p:nvPr/>
        </p:nvSpPr>
        <p:spPr bwMode="auto">
          <a:xfrm>
            <a:off x="703987" y="2753381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rot="10800000">
            <a:off x="2038350" y="2171700"/>
            <a:ext cx="5086858" cy="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36" name="Text Box 572"/>
          <p:cNvSpPr txBox="1">
            <a:spLocks noChangeArrowheads="1"/>
          </p:cNvSpPr>
          <p:nvPr/>
        </p:nvSpPr>
        <p:spPr bwMode="auto">
          <a:xfrm>
            <a:off x="1249950" y="3699185"/>
            <a:ext cx="1338786" cy="3693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 smtClean="0">
                <a:solidFill>
                  <a:sysClr val="window" lastClr="FFFFFF"/>
                </a:solidFill>
              </a:rPr>
              <a:t>Raw image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grpSp>
        <p:nvGrpSpPr>
          <p:cNvPr id="3" name="Group 39"/>
          <p:cNvGrpSpPr/>
          <p:nvPr/>
        </p:nvGrpSpPr>
        <p:grpSpPr>
          <a:xfrm>
            <a:off x="728662" y="4267200"/>
            <a:ext cx="2325688" cy="1943100"/>
            <a:chOff x="728662" y="4267200"/>
            <a:chExt cx="2325688" cy="1943100"/>
          </a:xfrm>
        </p:grpSpPr>
        <p:cxnSp>
          <p:nvCxnSpPr>
            <p:cNvPr id="38" name="Straight Arrow Connector 37"/>
            <p:cNvCxnSpPr/>
            <p:nvPr/>
          </p:nvCxnSpPr>
          <p:spPr>
            <a:xfrm rot="5400000" flipH="1" flipV="1">
              <a:off x="-129382" y="5237956"/>
              <a:ext cx="194310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  <p:cxnSp>
          <p:nvCxnSpPr>
            <p:cNvPr id="39" name="Straight Arrow Connector 38"/>
            <p:cNvCxnSpPr/>
            <p:nvPr/>
          </p:nvCxnSpPr>
          <p:spPr>
            <a:xfrm>
              <a:off x="728662" y="6134100"/>
              <a:ext cx="2325688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</p:grpSp>
      <p:grpSp>
        <p:nvGrpSpPr>
          <p:cNvPr id="4" name="Group 50"/>
          <p:cNvGrpSpPr/>
          <p:nvPr/>
        </p:nvGrpSpPr>
        <p:grpSpPr>
          <a:xfrm>
            <a:off x="3181350" y="3200397"/>
            <a:ext cx="2438400" cy="838200"/>
            <a:chOff x="2743200" y="2785240"/>
            <a:chExt cx="2438400" cy="838200"/>
          </a:xfrm>
        </p:grpSpPr>
        <p:sp>
          <p:nvSpPr>
            <p:cNvPr id="49" name="Plus 48"/>
            <p:cNvSpPr>
              <a:spLocks/>
            </p:cNvSpPr>
            <p:nvPr/>
          </p:nvSpPr>
          <p:spPr>
            <a:xfrm>
              <a:off x="2832540" y="2948400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0" name="Text Box 572"/>
            <p:cNvSpPr txBox="1">
              <a:spLocks noChangeArrowheads="1"/>
            </p:cNvSpPr>
            <p:nvPr/>
          </p:nvSpPr>
          <p:spPr bwMode="auto">
            <a:xfrm>
              <a:off x="3061140" y="2876490"/>
              <a:ext cx="1379352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Minus 50"/>
            <p:cNvSpPr/>
            <p:nvPr/>
          </p:nvSpPr>
          <p:spPr>
            <a:xfrm>
              <a:off x="2870640" y="3276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 Box 572"/>
            <p:cNvSpPr txBox="1">
              <a:spLocks noChangeArrowheads="1"/>
            </p:cNvSpPr>
            <p:nvPr/>
          </p:nvSpPr>
          <p:spPr bwMode="auto">
            <a:xfrm>
              <a:off x="3061140" y="3181291"/>
              <a:ext cx="2107115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“Non”-Motorbikes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43200" y="2785240"/>
              <a:ext cx="2438400" cy="8382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54" name="AutoShape 4"/>
          <p:cNvSpPr>
            <a:spLocks noChangeArrowheads="1"/>
          </p:cNvSpPr>
          <p:nvPr/>
        </p:nvSpPr>
        <p:spPr bwMode="auto">
          <a:xfrm>
            <a:off x="7296150" y="182880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Learning</a:t>
            </a:r>
          </a:p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algorithm</a:t>
            </a:r>
          </a:p>
        </p:txBody>
      </p:sp>
      <p:sp>
        <p:nvSpPr>
          <p:cNvPr id="55" name="Text Box 572"/>
          <p:cNvSpPr txBox="1">
            <a:spLocks noChangeArrowheads="1"/>
          </p:cNvSpPr>
          <p:nvPr/>
        </p:nvSpPr>
        <p:spPr bwMode="auto">
          <a:xfrm>
            <a:off x="2399944" y="6153090"/>
            <a:ext cx="857565" cy="40008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1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6" name="Text Box 572"/>
          <p:cNvSpPr txBox="1">
            <a:spLocks noChangeArrowheads="1"/>
          </p:cNvSpPr>
          <p:nvPr/>
        </p:nvSpPr>
        <p:spPr bwMode="auto">
          <a:xfrm>
            <a:off x="346117" y="4419621"/>
            <a:ext cx="492400" cy="76525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vert270"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2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grpSp>
        <p:nvGrpSpPr>
          <p:cNvPr id="5" name="Group 77"/>
          <p:cNvGrpSpPr/>
          <p:nvPr/>
        </p:nvGrpSpPr>
        <p:grpSpPr>
          <a:xfrm>
            <a:off x="57152" y="1216152"/>
            <a:ext cx="2764466" cy="1908048"/>
            <a:chOff x="152400" y="1216152"/>
            <a:chExt cx="2764466" cy="1908048"/>
          </a:xfrm>
        </p:grpSpPr>
        <p:sp>
          <p:nvSpPr>
            <p:cNvPr id="58" name="Line Callout 1 (No Border) 57"/>
            <p:cNvSpPr/>
            <p:nvPr/>
          </p:nvSpPr>
          <p:spPr>
            <a:xfrm>
              <a:off x="152400" y="1216152"/>
              <a:ext cx="914400" cy="612648"/>
            </a:xfrm>
            <a:prstGeom prst="callout1">
              <a:avLst>
                <a:gd name="adj1" fmla="val 79493"/>
                <a:gd name="adj2" fmla="val 39341"/>
                <a:gd name="adj3" fmla="val 136797"/>
                <a:gd name="adj4" fmla="val 68644"/>
              </a:avLst>
            </a:prstGeom>
            <a:noFill/>
            <a:ln w="38100" cap="flat" cmpd="sng" algn="ctr">
              <a:solidFill>
                <a:srgbClr val="92D050"/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pixel 1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9" name="Multiply 58"/>
            <p:cNvSpPr>
              <a:spLocks noChangeAspect="1"/>
            </p:cNvSpPr>
            <p:nvPr/>
          </p:nvSpPr>
          <p:spPr>
            <a:xfrm>
              <a:off x="751367" y="2040433"/>
              <a:ext cx="180000" cy="180000"/>
            </a:xfrm>
            <a:prstGeom prst="mathMultiply">
              <a:avLst/>
            </a:prstGeom>
            <a:solidFill>
              <a:srgbClr val="92D050"/>
            </a:solidFill>
            <a:ln w="127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0" name="Multiply 59"/>
            <p:cNvSpPr>
              <a:spLocks noChangeAspect="1"/>
            </p:cNvSpPr>
            <p:nvPr/>
          </p:nvSpPr>
          <p:spPr>
            <a:xfrm>
              <a:off x="1630680" y="2391051"/>
              <a:ext cx="180000" cy="180000"/>
            </a:xfrm>
            <a:prstGeom prst="mathMultiply">
              <a:avLst/>
            </a:prstGeom>
            <a:solidFill>
              <a:srgbClr val="92D050"/>
            </a:solidFill>
            <a:ln w="127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1" name="Line Callout 1 (No Border) 60"/>
            <p:cNvSpPr/>
            <p:nvPr/>
          </p:nvSpPr>
          <p:spPr>
            <a:xfrm>
              <a:off x="2002466" y="2511552"/>
              <a:ext cx="914400" cy="612648"/>
            </a:xfrm>
            <a:prstGeom prst="callout1">
              <a:avLst>
                <a:gd name="adj1" fmla="val 32634"/>
                <a:gd name="adj2" fmla="val 23062"/>
                <a:gd name="adj3" fmla="val 3162"/>
                <a:gd name="adj4" fmla="val -26705"/>
              </a:avLst>
            </a:prstGeom>
            <a:noFill/>
            <a:ln w="38100" cap="flat" cmpd="sng" algn="ctr">
              <a:solidFill>
                <a:srgbClr val="92D050"/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pixel 2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grpSp>
        <p:nvGrpSpPr>
          <p:cNvPr id="6" name="Group 7"/>
          <p:cNvGrpSpPr/>
          <p:nvPr/>
        </p:nvGrpSpPr>
        <p:grpSpPr>
          <a:xfrm>
            <a:off x="2598066" y="5365316"/>
            <a:ext cx="993399" cy="373487"/>
            <a:chOff x="2598066" y="5365316"/>
            <a:chExt cx="993399" cy="373487"/>
          </a:xfrm>
        </p:grpSpPr>
        <p:sp>
          <p:nvSpPr>
            <p:cNvPr id="48" name="Plus 47"/>
            <p:cNvSpPr>
              <a:spLocks/>
            </p:cNvSpPr>
            <p:nvPr/>
          </p:nvSpPr>
          <p:spPr>
            <a:xfrm>
              <a:off x="2598066" y="5426060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pic>
          <p:nvPicPr>
            <p:cNvPr id="57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50066" y="5365316"/>
              <a:ext cx="741399" cy="37348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</p:grpSp>
      <p:grpSp>
        <p:nvGrpSpPr>
          <p:cNvPr id="7" name="Group 6"/>
          <p:cNvGrpSpPr/>
          <p:nvPr/>
        </p:nvGrpSpPr>
        <p:grpSpPr>
          <a:xfrm>
            <a:off x="1269170" y="4107493"/>
            <a:ext cx="1093030" cy="582807"/>
            <a:chOff x="1269170" y="4107493"/>
            <a:chExt cx="1093030" cy="582807"/>
          </a:xfrm>
        </p:grpSpPr>
        <p:pic>
          <p:nvPicPr>
            <p:cNvPr id="37" name="Picture 8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62100" y="4107493"/>
              <a:ext cx="800100" cy="46607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62" name="Plus 61"/>
            <p:cNvSpPr>
              <a:spLocks/>
            </p:cNvSpPr>
            <p:nvPr/>
          </p:nvSpPr>
          <p:spPr>
            <a:xfrm>
              <a:off x="1269170" y="4438300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grpSp>
        <p:nvGrpSpPr>
          <p:cNvPr id="8" name="Group 9"/>
          <p:cNvGrpSpPr/>
          <p:nvPr/>
        </p:nvGrpSpPr>
        <p:grpSpPr>
          <a:xfrm>
            <a:off x="1249950" y="5210412"/>
            <a:ext cx="884106" cy="408164"/>
            <a:chOff x="1249950" y="5210412"/>
            <a:chExt cx="884106" cy="408164"/>
          </a:xfrm>
        </p:grpSpPr>
        <p:pic>
          <p:nvPicPr>
            <p:cNvPr id="63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55621" y="5210412"/>
              <a:ext cx="678435" cy="40816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64" name="Minus 63"/>
            <p:cNvSpPr/>
            <p:nvPr/>
          </p:nvSpPr>
          <p:spPr>
            <a:xfrm>
              <a:off x="1249950" y="531176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92326" y="4573568"/>
            <a:ext cx="909073" cy="549142"/>
            <a:chOff x="2392326" y="4573568"/>
            <a:chExt cx="909073" cy="549142"/>
          </a:xfrm>
        </p:grpSpPr>
        <p:pic>
          <p:nvPicPr>
            <p:cNvPr id="65" name="Picture 23" descr="C:\Users\ang\Desktop\treesAndGrerb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0327" y="4573568"/>
              <a:ext cx="701072" cy="549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Minus 65"/>
            <p:cNvSpPr/>
            <p:nvPr/>
          </p:nvSpPr>
          <p:spPr>
            <a:xfrm>
              <a:off x="2392326" y="4733839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5" grpId="0"/>
      <p:bldP spid="5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 (illustration)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1485736" y="3236975"/>
            <a:ext cx="1440851" cy="1558792"/>
            <a:chOff x="1485736" y="3236975"/>
            <a:chExt cx="1440851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421320" y="339059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546032" cy="1328362"/>
            <a:chOff x="5566700" y="3467405"/>
            <a:chExt cx="1546032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607465" y="362102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5" name="Group 90"/>
          <p:cNvGrpSpPr/>
          <p:nvPr/>
        </p:nvGrpSpPr>
        <p:grpSpPr>
          <a:xfrm>
            <a:off x="4568169" y="2238445"/>
            <a:ext cx="1725234" cy="2557322"/>
            <a:chOff x="4568169" y="2238445"/>
            <a:chExt cx="1725234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800960" y="239206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PP</a:t>
              </a:r>
            </a:p>
          </p:txBody>
        </p:sp>
      </p:grpSp>
      <p:grpSp>
        <p:nvGrpSpPr>
          <p:cNvPr id="18" name="Group 92"/>
          <p:cNvGrpSpPr/>
          <p:nvPr/>
        </p:nvGrpSpPr>
        <p:grpSpPr>
          <a:xfrm>
            <a:off x="2094879" y="625435"/>
            <a:ext cx="2534730" cy="2611540"/>
            <a:chOff x="2094879" y="625435"/>
            <a:chExt cx="2534730" cy="2611540"/>
          </a:xfrm>
        </p:grpSpPr>
        <p:grpSp>
          <p:nvGrpSpPr>
            <p:cNvPr id="21" name="Group 91"/>
            <p:cNvGrpSpPr/>
            <p:nvPr/>
          </p:nvGrpSpPr>
          <p:grpSpPr>
            <a:xfrm>
              <a:off x="2094879" y="625435"/>
              <a:ext cx="2534730" cy="2611540"/>
              <a:chOff x="2094879" y="625435"/>
              <a:chExt cx="2534730" cy="2611540"/>
            </a:xfrm>
          </p:grpSpPr>
          <p:cxnSp>
            <p:nvCxnSpPr>
              <p:cNvPr id="85" name="Straight Connector 84"/>
              <p:cNvCxnSpPr>
                <a:stCxn id="57" idx="0"/>
                <a:endCxn id="60" idx="4"/>
              </p:cNvCxnSpPr>
              <p:nvPr/>
            </p:nvCxnSpPr>
            <p:spPr bwMode="auto">
              <a:xfrm rot="5400000" flipH="1" flipV="1">
                <a:off x="1883651" y="1489548"/>
                <a:ext cx="1958655" cy="153620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>
                <a:stCxn id="49" idx="0"/>
                <a:endCxn id="60" idx="4"/>
              </p:cNvCxnSpPr>
              <p:nvPr/>
            </p:nvCxnSpPr>
            <p:spPr bwMode="auto">
              <a:xfrm rot="16200000" flipV="1">
                <a:off x="4034331" y="875068"/>
                <a:ext cx="192025" cy="99853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0" name="Oval 59"/>
              <p:cNvSpPr/>
              <p:nvPr/>
            </p:nvSpPr>
            <p:spPr bwMode="auto">
              <a:xfrm>
                <a:off x="3304635" y="62543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4034330" y="74065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S</a:t>
              </a:r>
            </a:p>
          </p:txBody>
        </p:sp>
      </p:grpSp>
      <p:sp>
        <p:nvSpPr>
          <p:cNvPr id="96" name="Down Arrow 95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grpSp>
        <p:nvGrpSpPr>
          <p:cNvPr id="24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5" name="Group 45"/>
          <p:cNvGrpSpPr/>
          <p:nvPr/>
        </p:nvGrpSpPr>
        <p:grpSpPr>
          <a:xfrm>
            <a:off x="3569640" y="1470345"/>
            <a:ext cx="1955663" cy="3325421"/>
            <a:chOff x="4525934" y="1547155"/>
            <a:chExt cx="1955663" cy="3325421"/>
          </a:xfrm>
        </p:grpSpPr>
        <p:cxnSp>
          <p:nvCxnSpPr>
            <p:cNvPr id="47" name="Straight Connector 46"/>
            <p:cNvCxnSpPr>
              <a:stCxn id="45" idx="0"/>
              <a:endCxn id="49" idx="4"/>
            </p:cNvCxnSpPr>
            <p:nvPr/>
          </p:nvCxnSpPr>
          <p:spPr bwMode="auto">
            <a:xfrm rot="5400000" flipH="1" flipV="1">
              <a:off x="3719650" y="3006324"/>
              <a:ext cx="2672536" cy="105996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>
              <a:stCxn id="86" idx="0"/>
              <a:endCxn id="49" idx="4"/>
            </p:cNvCxnSpPr>
            <p:nvPr/>
          </p:nvCxnSpPr>
          <p:spPr bwMode="auto">
            <a:xfrm rot="16200000" flipV="1">
              <a:off x="5931548" y="1854395"/>
              <a:ext cx="11521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Oval 48"/>
            <p:cNvSpPr/>
            <p:nvPr/>
          </p:nvSpPr>
          <p:spPr bwMode="auto">
            <a:xfrm>
              <a:off x="5259459" y="15471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989154" y="154715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VP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1464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 (illustration)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1485736" y="3236975"/>
            <a:ext cx="1440851" cy="1558792"/>
            <a:chOff x="1485736" y="3236975"/>
            <a:chExt cx="1440851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421320" y="339059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546032" cy="1328362"/>
            <a:chOff x="5566700" y="3467405"/>
            <a:chExt cx="1546032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607465" y="3621025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NP</a:t>
              </a:r>
            </a:p>
          </p:txBody>
        </p:sp>
      </p:grpSp>
      <p:grpSp>
        <p:nvGrpSpPr>
          <p:cNvPr id="15" name="Group 90"/>
          <p:cNvGrpSpPr/>
          <p:nvPr/>
        </p:nvGrpSpPr>
        <p:grpSpPr>
          <a:xfrm>
            <a:off x="4568169" y="2238445"/>
            <a:ext cx="1725234" cy="2557322"/>
            <a:chOff x="4568169" y="2238445"/>
            <a:chExt cx="1725234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800960" y="239206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PP</a:t>
              </a:r>
            </a:p>
          </p:txBody>
        </p:sp>
      </p:grpSp>
      <p:grpSp>
        <p:nvGrpSpPr>
          <p:cNvPr id="18" name="Group 92"/>
          <p:cNvGrpSpPr/>
          <p:nvPr/>
        </p:nvGrpSpPr>
        <p:grpSpPr>
          <a:xfrm>
            <a:off x="2094879" y="625435"/>
            <a:ext cx="2534730" cy="2611540"/>
            <a:chOff x="2094879" y="625435"/>
            <a:chExt cx="2534730" cy="2611540"/>
          </a:xfrm>
        </p:grpSpPr>
        <p:grpSp>
          <p:nvGrpSpPr>
            <p:cNvPr id="21" name="Group 91"/>
            <p:cNvGrpSpPr/>
            <p:nvPr/>
          </p:nvGrpSpPr>
          <p:grpSpPr>
            <a:xfrm>
              <a:off x="2094879" y="625435"/>
              <a:ext cx="2534730" cy="2611540"/>
              <a:chOff x="2094879" y="625435"/>
              <a:chExt cx="2534730" cy="2611540"/>
            </a:xfrm>
          </p:grpSpPr>
          <p:cxnSp>
            <p:nvCxnSpPr>
              <p:cNvPr id="85" name="Straight Connector 84"/>
              <p:cNvCxnSpPr>
                <a:stCxn id="57" idx="0"/>
                <a:endCxn id="60" idx="4"/>
              </p:cNvCxnSpPr>
              <p:nvPr/>
            </p:nvCxnSpPr>
            <p:spPr bwMode="auto">
              <a:xfrm rot="5400000" flipH="1" flipV="1">
                <a:off x="1883651" y="1489548"/>
                <a:ext cx="1958655" cy="153620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>
                <a:stCxn id="49" idx="0"/>
                <a:endCxn id="60" idx="4"/>
              </p:cNvCxnSpPr>
              <p:nvPr/>
            </p:nvCxnSpPr>
            <p:spPr bwMode="auto">
              <a:xfrm rot="16200000" flipV="1">
                <a:off x="4034331" y="875068"/>
                <a:ext cx="192025" cy="99853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0" name="Oval 59"/>
              <p:cNvSpPr/>
              <p:nvPr/>
            </p:nvSpPr>
            <p:spPr bwMode="auto">
              <a:xfrm>
                <a:off x="3304635" y="62543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4034330" y="74065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S</a:t>
              </a:r>
            </a:p>
          </p:txBody>
        </p:sp>
      </p:grpSp>
      <p:sp>
        <p:nvSpPr>
          <p:cNvPr id="96" name="Down Arrow 95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grpSp>
        <p:nvGrpSpPr>
          <p:cNvPr id="24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5" name="Group 45"/>
          <p:cNvGrpSpPr/>
          <p:nvPr/>
        </p:nvGrpSpPr>
        <p:grpSpPr>
          <a:xfrm>
            <a:off x="3569640" y="1470345"/>
            <a:ext cx="1955663" cy="3325421"/>
            <a:chOff x="4525934" y="1547155"/>
            <a:chExt cx="1955663" cy="3325421"/>
          </a:xfrm>
        </p:grpSpPr>
        <p:cxnSp>
          <p:nvCxnSpPr>
            <p:cNvPr id="47" name="Straight Connector 46"/>
            <p:cNvCxnSpPr>
              <a:stCxn id="45" idx="0"/>
              <a:endCxn id="49" idx="4"/>
            </p:cNvCxnSpPr>
            <p:nvPr/>
          </p:nvCxnSpPr>
          <p:spPr bwMode="auto">
            <a:xfrm rot="5400000" flipH="1" flipV="1">
              <a:off x="3719650" y="3006324"/>
              <a:ext cx="2672536" cy="1059968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>
              <a:stCxn id="86" idx="0"/>
              <a:endCxn id="49" idx="4"/>
            </p:cNvCxnSpPr>
            <p:nvPr/>
          </p:nvCxnSpPr>
          <p:spPr bwMode="auto">
            <a:xfrm rot="16200000" flipV="1">
              <a:off x="5931548" y="1854395"/>
              <a:ext cx="11521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Oval 48"/>
            <p:cNvSpPr/>
            <p:nvPr/>
          </p:nvSpPr>
          <p:spPr bwMode="auto">
            <a:xfrm>
              <a:off x="5259459" y="15471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989154" y="1547155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VP</a:t>
              </a:r>
            </a:p>
          </p:txBody>
        </p:sp>
      </p:grpSp>
      <p:grpSp>
        <p:nvGrpSpPr>
          <p:cNvPr id="26" name="Group 55"/>
          <p:cNvGrpSpPr/>
          <p:nvPr/>
        </p:nvGrpSpPr>
        <p:grpSpPr>
          <a:xfrm>
            <a:off x="1883650" y="3275380"/>
            <a:ext cx="384049" cy="576074"/>
            <a:chOff x="5186479" y="3160165"/>
            <a:chExt cx="576075" cy="2649945"/>
          </a:xfrm>
        </p:grpSpPr>
        <p:sp>
          <p:nvSpPr>
            <p:cNvPr id="53" name="Double Bracket 5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7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61" name="Double Bracket 6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8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64" name="Double Bracket 6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9" name="Group 55"/>
          <p:cNvGrpSpPr/>
          <p:nvPr/>
        </p:nvGrpSpPr>
        <p:grpSpPr>
          <a:xfrm>
            <a:off x="3458255" y="663840"/>
            <a:ext cx="384049" cy="576074"/>
            <a:chOff x="5186479" y="3160165"/>
            <a:chExt cx="576075" cy="2649945"/>
          </a:xfrm>
        </p:grpSpPr>
        <p:sp>
          <p:nvSpPr>
            <p:cNvPr id="68" name="Double Bracket 6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0" name="Group 55"/>
          <p:cNvGrpSpPr/>
          <p:nvPr/>
        </p:nvGrpSpPr>
        <p:grpSpPr>
          <a:xfrm>
            <a:off x="4456785" y="1508750"/>
            <a:ext cx="384049" cy="576074"/>
            <a:chOff x="5186479" y="3160165"/>
            <a:chExt cx="576075" cy="2649945"/>
          </a:xfrm>
        </p:grpSpPr>
        <p:sp>
          <p:nvSpPr>
            <p:cNvPr id="71" name="Double Bracket 7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7656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Rectangle 227"/>
          <p:cNvSpPr/>
          <p:nvPr/>
        </p:nvSpPr>
        <p:spPr bwMode="auto">
          <a:xfrm>
            <a:off x="8374095" y="6040540"/>
            <a:ext cx="1267365" cy="1036935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want (illustration)</a:t>
            </a:r>
            <a:endParaRPr lang="en-US" dirty="0"/>
          </a:p>
        </p:txBody>
      </p:sp>
      <p:grpSp>
        <p:nvGrpSpPr>
          <p:cNvPr id="3" name="Group 73"/>
          <p:cNvGrpSpPr/>
          <p:nvPr/>
        </p:nvGrpSpPr>
        <p:grpSpPr>
          <a:xfrm>
            <a:off x="232235" y="855867"/>
            <a:ext cx="5272874" cy="2943455"/>
            <a:chOff x="232235" y="855866"/>
            <a:chExt cx="6374669" cy="3558506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 rot="16200000" flipV="1">
              <a:off x="-420650" y="2392066"/>
              <a:ext cx="3110806" cy="38405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V="1">
              <a:off x="923525" y="3659431"/>
              <a:ext cx="5530320" cy="17139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7" name="TextBox 16"/>
            <p:cNvSpPr txBox="1"/>
            <p:nvPr/>
          </p:nvSpPr>
          <p:spPr>
            <a:xfrm>
              <a:off x="232235" y="1815990"/>
              <a:ext cx="460860" cy="409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x</a:t>
              </a:r>
              <a:r>
                <a:rPr lang="en-US" sz="1600" baseline="-25000" dirty="0" smtClean="0">
                  <a:solidFill>
                    <a:schemeClr val="bg1"/>
                  </a:solidFill>
                </a:rPr>
                <a:t>2</a:t>
              </a: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>
              <a:off x="1038740" y="139353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1047885" y="323697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1038740" y="277611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1038740" y="231525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1038740" y="1854396"/>
              <a:ext cx="182880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rot="16200000" flipH="1">
              <a:off x="152276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rot="16200000" flipH="1">
              <a:off x="198362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 rot="16200000" flipH="1">
              <a:off x="2444484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16200000" flipH="1">
              <a:off x="2905344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rot="16200000" flipH="1">
              <a:off x="3366204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rot="16200000" flipH="1">
              <a:off x="382706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 rot="16200000" flipH="1">
              <a:off x="428914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 rot="16200000" flipH="1">
              <a:off x="474878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 rot="16200000" flipH="1">
              <a:off x="520964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 rot="16200000" flipH="1">
              <a:off x="5670505" y="3665715"/>
              <a:ext cx="182880" cy="122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TextBox 35"/>
            <p:cNvSpPr txBox="1"/>
            <p:nvPr/>
          </p:nvSpPr>
          <p:spPr>
            <a:xfrm>
              <a:off x="3688685" y="4005075"/>
              <a:ext cx="460860" cy="409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x</a:t>
              </a:r>
              <a:r>
                <a:rPr lang="en-US" sz="1600" baseline="-25000" dirty="0" smtClean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16285" y="3736241"/>
              <a:ext cx="5990619" cy="4092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   0        1      2     3     4      5     6     7     8      9     10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95389" y="1184222"/>
              <a:ext cx="378289" cy="2654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2</a:t>
              </a:r>
            </a:p>
            <a:p>
              <a:pPr>
                <a:spcBef>
                  <a:spcPts val="0"/>
                </a:spcBef>
                <a:spcAft>
                  <a:spcPts val="1400"/>
                </a:spcAft>
              </a:pPr>
              <a:r>
                <a:rPr lang="en-US" dirty="0" smtClean="0">
                  <a:solidFill>
                    <a:schemeClr val="bg1"/>
                  </a:solidFill>
                </a:rPr>
                <a:t>1</a:t>
              </a:r>
            </a:p>
          </p:txBody>
        </p:sp>
        <p:grpSp>
          <p:nvGrpSpPr>
            <p:cNvPr id="4" name="Group 69"/>
            <p:cNvGrpSpPr/>
            <p:nvPr/>
          </p:nvGrpSpPr>
          <p:grpSpPr>
            <a:xfrm>
              <a:off x="1936570" y="1662370"/>
              <a:ext cx="1320941" cy="409296"/>
              <a:chOff x="1936570" y="3121759"/>
              <a:chExt cx="1320941" cy="409296"/>
            </a:xfrm>
          </p:grpSpPr>
          <p:sp>
            <p:nvSpPr>
              <p:cNvPr id="40" name="Cross 39"/>
              <p:cNvSpPr/>
              <p:nvPr/>
            </p:nvSpPr>
            <p:spPr bwMode="auto">
              <a:xfrm rot="2722479">
                <a:off x="1936570" y="3178568"/>
                <a:ext cx="274320" cy="274320"/>
              </a:xfrm>
              <a:prstGeom prst="plus">
                <a:avLst>
                  <a:gd name="adj" fmla="val 36534"/>
                </a:avLst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152486" y="3121759"/>
                <a:ext cx="1105025" cy="409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Monday</a:t>
                </a:r>
              </a:p>
            </p:txBody>
          </p:sp>
        </p:grpSp>
        <p:grpSp>
          <p:nvGrpSpPr>
            <p:cNvPr id="5" name="Group 72"/>
            <p:cNvGrpSpPr/>
            <p:nvPr/>
          </p:nvGrpSpPr>
          <p:grpSpPr>
            <a:xfrm>
              <a:off x="5089670" y="2545685"/>
              <a:ext cx="1175224" cy="409296"/>
              <a:chOff x="5089670" y="4005074"/>
              <a:chExt cx="1175224" cy="409296"/>
            </a:xfrm>
          </p:grpSpPr>
          <p:sp>
            <p:nvSpPr>
              <p:cNvPr id="42" name="Cross 41"/>
              <p:cNvSpPr/>
              <p:nvPr/>
            </p:nvSpPr>
            <p:spPr bwMode="auto">
              <a:xfrm rot="2722479">
                <a:off x="5089670" y="4061884"/>
                <a:ext cx="274320" cy="274320"/>
              </a:xfrm>
              <a:prstGeom prst="plus">
                <a:avLst>
                  <a:gd name="adj" fmla="val 36534"/>
                </a:avLst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5340100" y="4005074"/>
                <a:ext cx="924794" cy="4092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Britain</a:t>
                </a:r>
              </a:p>
            </p:txBody>
          </p:sp>
        </p:grpSp>
        <p:grpSp>
          <p:nvGrpSpPr>
            <p:cNvPr id="6" name="Group 70"/>
            <p:cNvGrpSpPr/>
            <p:nvPr/>
          </p:nvGrpSpPr>
          <p:grpSpPr>
            <a:xfrm>
              <a:off x="1978864" y="1988014"/>
              <a:ext cx="1375657" cy="444017"/>
              <a:chOff x="1978864" y="3447403"/>
              <a:chExt cx="1375657" cy="444017"/>
            </a:xfrm>
          </p:grpSpPr>
          <p:sp>
            <p:nvSpPr>
              <p:cNvPr id="44" name="Cross 43"/>
              <p:cNvSpPr/>
              <p:nvPr/>
            </p:nvSpPr>
            <p:spPr bwMode="auto">
              <a:xfrm rot="2722479">
                <a:off x="1978864" y="3447403"/>
                <a:ext cx="274320" cy="274320"/>
              </a:xfrm>
              <a:prstGeom prst="plus">
                <a:avLst>
                  <a:gd name="adj" fmla="val 36534"/>
                </a:avLst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190892" y="3482123"/>
                <a:ext cx="1163629" cy="4092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Tuesday</a:t>
                </a:r>
              </a:p>
            </p:txBody>
          </p:sp>
        </p:grpSp>
        <p:grpSp>
          <p:nvGrpSpPr>
            <p:cNvPr id="7" name="Group 73"/>
            <p:cNvGrpSpPr/>
            <p:nvPr/>
          </p:nvGrpSpPr>
          <p:grpSpPr>
            <a:xfrm>
              <a:off x="5378505" y="2871328"/>
              <a:ext cx="994560" cy="621324"/>
              <a:chOff x="5378505" y="4330717"/>
              <a:chExt cx="994560" cy="621324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5378505" y="4542744"/>
                <a:ext cx="994560" cy="4092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France</a:t>
                </a:r>
              </a:p>
            </p:txBody>
          </p:sp>
          <p:sp>
            <p:nvSpPr>
              <p:cNvPr id="60" name="Cross 59"/>
              <p:cNvSpPr/>
              <p:nvPr/>
            </p:nvSpPr>
            <p:spPr bwMode="auto">
              <a:xfrm rot="2722479">
                <a:off x="5379771" y="4330717"/>
                <a:ext cx="274320" cy="274320"/>
              </a:xfrm>
              <a:prstGeom prst="plus">
                <a:avLst>
                  <a:gd name="adj" fmla="val 36534"/>
                </a:avLst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</p:grpSp>
      <p:sp>
        <p:nvSpPr>
          <p:cNvPr id="77" name="TextBox 76"/>
          <p:cNvSpPr txBox="1"/>
          <p:nvPr/>
        </p:nvSpPr>
        <p:spPr>
          <a:xfrm>
            <a:off x="155425" y="6477713"/>
            <a:ext cx="4168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day     after     my    birthday, …</a:t>
            </a:r>
          </a:p>
        </p:txBody>
      </p:sp>
      <p:grpSp>
        <p:nvGrpSpPr>
          <p:cNvPr id="8" name="Group 65"/>
          <p:cNvGrpSpPr/>
          <p:nvPr/>
        </p:nvGrpSpPr>
        <p:grpSpPr>
          <a:xfrm>
            <a:off x="347451" y="6021652"/>
            <a:ext cx="317855" cy="497688"/>
            <a:chOff x="3808973" y="6163441"/>
            <a:chExt cx="576075" cy="2649945"/>
          </a:xfrm>
        </p:grpSpPr>
        <p:sp>
          <p:nvSpPr>
            <p:cNvPr id="80" name="Double Bracket 79"/>
            <p:cNvSpPr/>
            <p:nvPr/>
          </p:nvSpPr>
          <p:spPr bwMode="auto">
            <a:xfrm>
              <a:off x="3808973" y="6163441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r>
                <a:rPr lang="en-US" sz="1600" dirty="0" smtClean="0"/>
                <a:t>g</a:t>
              </a:r>
              <a:endParaRPr lang="en-US" sz="1600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849558" y="6267361"/>
              <a:ext cx="483384" cy="2284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2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200" dirty="0" smtClean="0">
                  <a:solidFill>
                    <a:schemeClr val="bg1"/>
                  </a:solidFill>
                </a:rPr>
                <a:t>5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86" name="Double Bracket 85"/>
          <p:cNvSpPr/>
          <p:nvPr/>
        </p:nvSpPr>
        <p:spPr bwMode="auto">
          <a:xfrm>
            <a:off x="1069618" y="6021652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7" name="TextBox 86"/>
          <p:cNvSpPr txBox="1"/>
          <p:nvPr/>
        </p:nvSpPr>
        <p:spPr>
          <a:xfrm>
            <a:off x="1109314" y="6041169"/>
            <a:ext cx="266711" cy="4290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4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8" name="Double Bracket 87"/>
          <p:cNvSpPr/>
          <p:nvPr/>
        </p:nvSpPr>
        <p:spPr bwMode="auto">
          <a:xfrm>
            <a:off x="1730030" y="6002135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9" name="TextBox 88"/>
          <p:cNvSpPr txBox="1"/>
          <p:nvPr/>
        </p:nvSpPr>
        <p:spPr>
          <a:xfrm>
            <a:off x="1769727" y="6021652"/>
            <a:ext cx="266711" cy="4290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ouble Bracket 75"/>
          <p:cNvSpPr/>
          <p:nvPr/>
        </p:nvSpPr>
        <p:spPr bwMode="auto">
          <a:xfrm>
            <a:off x="2498130" y="6008936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8" name="TextBox 77"/>
          <p:cNvSpPr txBox="1"/>
          <p:nvPr/>
        </p:nvSpPr>
        <p:spPr>
          <a:xfrm>
            <a:off x="2536370" y="6028453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3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9" name="Double Bracket 78"/>
          <p:cNvSpPr/>
          <p:nvPr/>
        </p:nvSpPr>
        <p:spPr bwMode="auto">
          <a:xfrm>
            <a:off x="3343040" y="6042116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2" name="TextBox 81"/>
          <p:cNvSpPr txBox="1"/>
          <p:nvPr/>
        </p:nvSpPr>
        <p:spPr>
          <a:xfrm>
            <a:off x="3382737" y="6061633"/>
            <a:ext cx="266711" cy="4290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9" name="Group 88"/>
          <p:cNvGrpSpPr/>
          <p:nvPr/>
        </p:nvGrpSpPr>
        <p:grpSpPr>
          <a:xfrm>
            <a:off x="474014" y="5118817"/>
            <a:ext cx="768656" cy="922353"/>
            <a:chOff x="2278536" y="3762006"/>
            <a:chExt cx="1044832" cy="1253757"/>
          </a:xfrm>
        </p:grpSpPr>
        <p:cxnSp>
          <p:nvCxnSpPr>
            <p:cNvPr id="84" name="Straight Connector 83"/>
            <p:cNvCxnSpPr>
              <a:stCxn id="87" idx="0"/>
              <a:endCxn id="90" idx="4"/>
            </p:cNvCxnSpPr>
            <p:nvPr/>
          </p:nvCxnSpPr>
          <p:spPr bwMode="auto">
            <a:xfrm rot="16200000" flipV="1">
              <a:off x="2799602" y="4491996"/>
              <a:ext cx="600872" cy="44666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>
              <a:stCxn id="81" idx="0"/>
              <a:endCxn id="90" idx="4"/>
            </p:cNvCxnSpPr>
            <p:nvPr/>
          </p:nvCxnSpPr>
          <p:spPr bwMode="auto">
            <a:xfrm rot="5400000" flipH="1" flipV="1">
              <a:off x="2277188" y="4416239"/>
              <a:ext cx="600872" cy="59817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0" name="Oval 89"/>
            <p:cNvSpPr/>
            <p:nvPr/>
          </p:nvSpPr>
          <p:spPr bwMode="auto">
            <a:xfrm>
              <a:off x="2550268" y="3762006"/>
              <a:ext cx="652886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0" name="Group 89"/>
          <p:cNvGrpSpPr/>
          <p:nvPr/>
        </p:nvGrpSpPr>
        <p:grpSpPr>
          <a:xfrm>
            <a:off x="2671184" y="5042011"/>
            <a:ext cx="806505" cy="1019623"/>
            <a:chOff x="5635115" y="3467404"/>
            <a:chExt cx="1096288" cy="1385974"/>
          </a:xfrm>
        </p:grpSpPr>
        <p:cxnSp>
          <p:nvCxnSpPr>
            <p:cNvPr id="93" name="Straight Connector 92"/>
            <p:cNvCxnSpPr>
              <a:stCxn id="78" idx="0"/>
              <a:endCxn id="95" idx="4"/>
            </p:cNvCxnSpPr>
            <p:nvPr/>
          </p:nvCxnSpPr>
          <p:spPr bwMode="auto">
            <a:xfrm rot="5400000" flipH="1" flipV="1">
              <a:off x="5594874" y="4160530"/>
              <a:ext cx="687987" cy="607506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/>
            <p:cNvCxnSpPr>
              <a:stCxn id="82" idx="0"/>
              <a:endCxn id="95" idx="4"/>
            </p:cNvCxnSpPr>
            <p:nvPr/>
          </p:nvCxnSpPr>
          <p:spPr bwMode="auto">
            <a:xfrm rot="16200000" flipV="1">
              <a:off x="6120467" y="4242442"/>
              <a:ext cx="733090" cy="48878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5" name="Oval 94"/>
            <p:cNvSpPr/>
            <p:nvPr/>
          </p:nvSpPr>
          <p:spPr bwMode="auto">
            <a:xfrm>
              <a:off x="5916178" y="3467404"/>
              <a:ext cx="652885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2" name="Group 90"/>
          <p:cNvGrpSpPr/>
          <p:nvPr/>
        </p:nvGrpSpPr>
        <p:grpSpPr>
          <a:xfrm>
            <a:off x="1864676" y="4389125"/>
            <a:ext cx="1215024" cy="1632527"/>
            <a:chOff x="4688752" y="2238445"/>
            <a:chExt cx="1651581" cy="2219095"/>
          </a:xfrm>
        </p:grpSpPr>
        <p:cxnSp>
          <p:nvCxnSpPr>
            <p:cNvPr id="98" name="Straight Connector 97"/>
            <p:cNvCxnSpPr>
              <a:stCxn id="89" idx="0"/>
              <a:endCxn id="100" idx="4"/>
            </p:cNvCxnSpPr>
            <p:nvPr/>
          </p:nvCxnSpPr>
          <p:spPr bwMode="auto">
            <a:xfrm rot="5400000" flipH="1" flipV="1">
              <a:off x="4279326" y="3300755"/>
              <a:ext cx="1566211" cy="74736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Straight Connector 98"/>
            <p:cNvCxnSpPr>
              <a:stCxn id="95" idx="0"/>
              <a:endCxn id="100" idx="4"/>
            </p:cNvCxnSpPr>
            <p:nvPr/>
          </p:nvCxnSpPr>
          <p:spPr bwMode="auto">
            <a:xfrm rot="16200000" flipV="1">
              <a:off x="5770932" y="2556512"/>
              <a:ext cx="234584" cy="904219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0" name="Oval 99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3" name="Group 91"/>
          <p:cNvGrpSpPr/>
          <p:nvPr/>
        </p:nvGrpSpPr>
        <p:grpSpPr>
          <a:xfrm>
            <a:off x="884888" y="3851454"/>
            <a:ext cx="1529602" cy="1267363"/>
            <a:chOff x="-3733259" y="3020833"/>
            <a:chExt cx="2079190" cy="1722729"/>
          </a:xfrm>
        </p:grpSpPr>
        <p:cxnSp>
          <p:nvCxnSpPr>
            <p:cNvPr id="105" name="Straight Connector 104"/>
            <p:cNvCxnSpPr>
              <a:stCxn id="90" idx="0"/>
              <a:endCxn id="107" idx="4"/>
            </p:cNvCxnSpPr>
            <p:nvPr/>
          </p:nvCxnSpPr>
          <p:spPr bwMode="auto">
            <a:xfrm rot="5400000" flipH="1" flipV="1">
              <a:off x="-3543593" y="3484051"/>
              <a:ext cx="1069845" cy="144917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Straight Connector 105"/>
            <p:cNvCxnSpPr>
              <a:stCxn id="100" idx="0"/>
              <a:endCxn id="107" idx="4"/>
            </p:cNvCxnSpPr>
            <p:nvPr/>
          </p:nvCxnSpPr>
          <p:spPr bwMode="auto">
            <a:xfrm rot="16200000" flipV="1">
              <a:off x="-2008062" y="3397698"/>
              <a:ext cx="77974" cy="63001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7" name="Oval 106"/>
            <p:cNvSpPr/>
            <p:nvPr/>
          </p:nvSpPr>
          <p:spPr bwMode="auto">
            <a:xfrm>
              <a:off x="-2610525" y="3020833"/>
              <a:ext cx="652884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5" name="Group 55"/>
          <p:cNvGrpSpPr/>
          <p:nvPr/>
        </p:nvGrpSpPr>
        <p:grpSpPr>
          <a:xfrm>
            <a:off x="775431" y="5132173"/>
            <a:ext cx="282534" cy="447507"/>
            <a:chOff x="5186479" y="3160165"/>
            <a:chExt cx="576075" cy="2798166"/>
          </a:xfrm>
        </p:grpSpPr>
        <p:sp>
          <p:nvSpPr>
            <p:cNvPr id="109" name="Double Bracket 10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6" name="Group 55"/>
          <p:cNvGrpSpPr/>
          <p:nvPr/>
        </p:nvGrpSpPr>
        <p:grpSpPr>
          <a:xfrm>
            <a:off x="2966517" y="5042010"/>
            <a:ext cx="282534" cy="447507"/>
            <a:chOff x="5186479" y="3160165"/>
            <a:chExt cx="576075" cy="2798166"/>
          </a:xfrm>
        </p:grpSpPr>
        <p:sp>
          <p:nvSpPr>
            <p:cNvPr id="112" name="Double Bracket 11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8" name="Group 55"/>
          <p:cNvGrpSpPr/>
          <p:nvPr/>
        </p:nvGrpSpPr>
        <p:grpSpPr>
          <a:xfrm>
            <a:off x="2275227" y="4389125"/>
            <a:ext cx="282534" cy="447507"/>
            <a:chOff x="5186479" y="3160165"/>
            <a:chExt cx="576075" cy="2798166"/>
          </a:xfrm>
        </p:grpSpPr>
        <p:sp>
          <p:nvSpPr>
            <p:cNvPr id="115" name="Double Bracket 11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5" name="Group 237"/>
          <p:cNvGrpSpPr/>
          <p:nvPr/>
        </p:nvGrpSpPr>
        <p:grpSpPr>
          <a:xfrm>
            <a:off x="1816540" y="3870505"/>
            <a:ext cx="282534" cy="447507"/>
            <a:chOff x="3264340" y="3975280"/>
            <a:chExt cx="282534" cy="447507"/>
          </a:xfrm>
        </p:grpSpPr>
        <p:sp>
          <p:nvSpPr>
            <p:cNvPr id="118" name="Double Bracket 117"/>
            <p:cNvSpPr/>
            <p:nvPr/>
          </p:nvSpPr>
          <p:spPr bwMode="auto">
            <a:xfrm>
              <a:off x="3264340" y="3975280"/>
              <a:ext cx="282534" cy="423802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271182" y="3991900"/>
              <a:ext cx="26321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rgbClr val="00B0F0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rgbClr val="00B0F0"/>
                  </a:solidFill>
                </a:rPr>
                <a:t>5</a:t>
              </a:r>
            </a:p>
          </p:txBody>
        </p:sp>
      </p:grpSp>
      <p:grpSp>
        <p:nvGrpSpPr>
          <p:cNvPr id="224" name="Group 65"/>
          <p:cNvGrpSpPr/>
          <p:nvPr/>
        </p:nvGrpSpPr>
        <p:grpSpPr>
          <a:xfrm>
            <a:off x="5109670" y="6021656"/>
            <a:ext cx="317855" cy="497688"/>
            <a:chOff x="3808973" y="6163441"/>
            <a:chExt cx="576075" cy="2649945"/>
          </a:xfrm>
        </p:grpSpPr>
        <p:sp>
          <p:nvSpPr>
            <p:cNvPr id="185" name="Double Bracket 184"/>
            <p:cNvSpPr/>
            <p:nvPr/>
          </p:nvSpPr>
          <p:spPr bwMode="auto">
            <a:xfrm>
              <a:off x="3808973" y="6163441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r>
                <a:rPr lang="en-US" sz="1600" dirty="0" smtClean="0"/>
                <a:t>g</a:t>
              </a:r>
              <a:endParaRPr lang="en-US" sz="1600" dirty="0"/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3849558" y="6267361"/>
              <a:ext cx="483384" cy="2284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2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200" dirty="0" smtClean="0">
                  <a:solidFill>
                    <a:schemeClr val="bg1"/>
                  </a:solidFill>
                </a:rPr>
                <a:t>5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7" name="Double Bracket 186"/>
          <p:cNvSpPr/>
          <p:nvPr/>
        </p:nvSpPr>
        <p:spPr bwMode="auto">
          <a:xfrm>
            <a:off x="5831837" y="6021656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88" name="TextBox 187"/>
          <p:cNvSpPr txBox="1"/>
          <p:nvPr/>
        </p:nvSpPr>
        <p:spPr>
          <a:xfrm>
            <a:off x="5870076" y="6041173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9" name="Double Bracket 188"/>
          <p:cNvSpPr/>
          <p:nvPr/>
        </p:nvSpPr>
        <p:spPr bwMode="auto">
          <a:xfrm>
            <a:off x="6523128" y="6002139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0" name="TextBox 189"/>
          <p:cNvSpPr txBox="1"/>
          <p:nvPr/>
        </p:nvSpPr>
        <p:spPr>
          <a:xfrm>
            <a:off x="6561368" y="6021656"/>
            <a:ext cx="269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9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1" name="Double Bracket 190"/>
          <p:cNvSpPr/>
          <p:nvPr/>
        </p:nvSpPr>
        <p:spPr bwMode="auto">
          <a:xfrm>
            <a:off x="7221945" y="6008940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2" name="TextBox 191"/>
          <p:cNvSpPr txBox="1"/>
          <p:nvPr/>
        </p:nvSpPr>
        <p:spPr>
          <a:xfrm>
            <a:off x="7260185" y="6028457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3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3" name="Double Bracket 192"/>
          <p:cNvSpPr/>
          <p:nvPr/>
        </p:nvSpPr>
        <p:spPr bwMode="auto">
          <a:xfrm>
            <a:off x="8066855" y="6042120"/>
            <a:ext cx="353172" cy="497688"/>
          </a:xfrm>
          <a:prstGeom prst="bracketPair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4" name="TextBox 193"/>
          <p:cNvSpPr txBox="1"/>
          <p:nvPr/>
        </p:nvSpPr>
        <p:spPr>
          <a:xfrm>
            <a:off x="8105095" y="6061637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2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25" name="Group 88"/>
          <p:cNvGrpSpPr/>
          <p:nvPr/>
        </p:nvGrpSpPr>
        <p:grpSpPr>
          <a:xfrm>
            <a:off x="5227013" y="5118820"/>
            <a:ext cx="777877" cy="922354"/>
            <a:chOff x="2266001" y="3762006"/>
            <a:chExt cx="1057364" cy="1253759"/>
          </a:xfrm>
        </p:grpSpPr>
        <p:cxnSp>
          <p:nvCxnSpPr>
            <p:cNvPr id="196" name="Straight Connector 195"/>
            <p:cNvCxnSpPr>
              <a:stCxn id="188" idx="0"/>
              <a:endCxn id="198" idx="4"/>
            </p:cNvCxnSpPr>
            <p:nvPr/>
          </p:nvCxnSpPr>
          <p:spPr bwMode="auto">
            <a:xfrm rot="16200000" flipV="1">
              <a:off x="2799602" y="4492001"/>
              <a:ext cx="600873" cy="44665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7" name="Straight Connector 196"/>
            <p:cNvCxnSpPr>
              <a:stCxn id="186" idx="0"/>
              <a:endCxn id="198" idx="4"/>
            </p:cNvCxnSpPr>
            <p:nvPr/>
          </p:nvCxnSpPr>
          <p:spPr bwMode="auto">
            <a:xfrm rot="5400000" flipH="1" flipV="1">
              <a:off x="2270918" y="4409973"/>
              <a:ext cx="600875" cy="61071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8" name="Oval 197"/>
            <p:cNvSpPr/>
            <p:nvPr/>
          </p:nvSpPr>
          <p:spPr bwMode="auto">
            <a:xfrm>
              <a:off x="2550268" y="3762006"/>
              <a:ext cx="652886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226" name="Group 89"/>
          <p:cNvGrpSpPr/>
          <p:nvPr/>
        </p:nvGrpSpPr>
        <p:grpSpPr>
          <a:xfrm>
            <a:off x="7394997" y="5042015"/>
            <a:ext cx="844914" cy="1019623"/>
            <a:chOff x="5635106" y="3467404"/>
            <a:chExt cx="1148495" cy="1385974"/>
          </a:xfrm>
        </p:grpSpPr>
        <p:cxnSp>
          <p:nvCxnSpPr>
            <p:cNvPr id="200" name="Straight Connector 199"/>
            <p:cNvCxnSpPr>
              <a:stCxn id="192" idx="0"/>
              <a:endCxn id="202" idx="4"/>
            </p:cNvCxnSpPr>
            <p:nvPr/>
          </p:nvCxnSpPr>
          <p:spPr bwMode="auto">
            <a:xfrm rot="5400000" flipH="1" flipV="1">
              <a:off x="5594867" y="4160527"/>
              <a:ext cx="687988" cy="60751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1" name="Straight Connector 200"/>
            <p:cNvCxnSpPr>
              <a:stCxn id="194" idx="0"/>
              <a:endCxn id="202" idx="4"/>
            </p:cNvCxnSpPr>
            <p:nvPr/>
          </p:nvCxnSpPr>
          <p:spPr bwMode="auto">
            <a:xfrm rot="16200000" flipV="1">
              <a:off x="6146566" y="4216343"/>
              <a:ext cx="733090" cy="54098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2" name="Oval 201"/>
            <p:cNvSpPr/>
            <p:nvPr/>
          </p:nvSpPr>
          <p:spPr bwMode="auto">
            <a:xfrm>
              <a:off x="5916178" y="3467404"/>
              <a:ext cx="652885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231" name="Group 90"/>
          <p:cNvGrpSpPr/>
          <p:nvPr/>
        </p:nvGrpSpPr>
        <p:grpSpPr>
          <a:xfrm>
            <a:off x="6696182" y="4389129"/>
            <a:ext cx="1107340" cy="1632527"/>
            <a:chOff x="4835129" y="2238445"/>
            <a:chExt cx="1505205" cy="2219095"/>
          </a:xfrm>
        </p:grpSpPr>
        <p:cxnSp>
          <p:nvCxnSpPr>
            <p:cNvPr id="204" name="Straight Connector 203"/>
            <p:cNvCxnSpPr>
              <a:stCxn id="190" idx="0"/>
              <a:endCxn id="206" idx="4"/>
            </p:cNvCxnSpPr>
            <p:nvPr/>
          </p:nvCxnSpPr>
          <p:spPr bwMode="auto">
            <a:xfrm rot="5400000" flipH="1" flipV="1">
              <a:off x="4352515" y="3373943"/>
              <a:ext cx="1566211" cy="600984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5" name="Straight Connector 204"/>
            <p:cNvCxnSpPr>
              <a:stCxn id="202" idx="0"/>
              <a:endCxn id="206" idx="4"/>
            </p:cNvCxnSpPr>
            <p:nvPr/>
          </p:nvCxnSpPr>
          <p:spPr bwMode="auto">
            <a:xfrm rot="16200000" flipV="1">
              <a:off x="5770932" y="2556510"/>
              <a:ext cx="234581" cy="90422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6" name="Oval 20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232" name="Group 91"/>
          <p:cNvGrpSpPr/>
          <p:nvPr/>
        </p:nvGrpSpPr>
        <p:grpSpPr>
          <a:xfrm>
            <a:off x="5637893" y="3851455"/>
            <a:ext cx="1500417" cy="1267366"/>
            <a:chOff x="-3745797" y="3020833"/>
            <a:chExt cx="2039526" cy="1722734"/>
          </a:xfrm>
        </p:grpSpPr>
        <p:cxnSp>
          <p:nvCxnSpPr>
            <p:cNvPr id="208" name="Straight Connector 207"/>
            <p:cNvCxnSpPr>
              <a:stCxn id="198" idx="0"/>
              <a:endCxn id="210" idx="4"/>
            </p:cNvCxnSpPr>
            <p:nvPr/>
          </p:nvCxnSpPr>
          <p:spPr bwMode="auto">
            <a:xfrm rot="5400000" flipH="1" flipV="1">
              <a:off x="-3549864" y="3477785"/>
              <a:ext cx="1069849" cy="146171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9" name="Straight Connector 208"/>
            <p:cNvCxnSpPr>
              <a:stCxn id="206" idx="0"/>
              <a:endCxn id="210" idx="4"/>
            </p:cNvCxnSpPr>
            <p:nvPr/>
          </p:nvCxnSpPr>
          <p:spPr bwMode="auto">
            <a:xfrm rot="16200000" flipV="1">
              <a:off x="-2034165" y="3423800"/>
              <a:ext cx="77978" cy="57781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0" name="Oval 209"/>
            <p:cNvSpPr/>
            <p:nvPr/>
          </p:nvSpPr>
          <p:spPr bwMode="auto">
            <a:xfrm>
              <a:off x="-2610525" y="3020833"/>
              <a:ext cx="652884" cy="652884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234" name="Group 55"/>
          <p:cNvGrpSpPr/>
          <p:nvPr/>
        </p:nvGrpSpPr>
        <p:grpSpPr>
          <a:xfrm>
            <a:off x="5537650" y="5132177"/>
            <a:ext cx="282534" cy="447507"/>
            <a:chOff x="5186479" y="3160165"/>
            <a:chExt cx="576075" cy="2798166"/>
          </a:xfrm>
        </p:grpSpPr>
        <p:sp>
          <p:nvSpPr>
            <p:cNvPr id="212" name="Double Bracket 21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5200430" y="3264086"/>
              <a:ext cx="536680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2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35" name="Group 55"/>
          <p:cNvGrpSpPr/>
          <p:nvPr/>
        </p:nvGrpSpPr>
        <p:grpSpPr>
          <a:xfrm>
            <a:off x="7690332" y="5042014"/>
            <a:ext cx="282534" cy="447507"/>
            <a:chOff x="5186479" y="3160165"/>
            <a:chExt cx="576075" cy="2798166"/>
          </a:xfrm>
        </p:grpSpPr>
        <p:sp>
          <p:nvSpPr>
            <p:cNvPr id="215" name="Double Bracket 21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37" name="Group 55"/>
          <p:cNvGrpSpPr/>
          <p:nvPr/>
        </p:nvGrpSpPr>
        <p:grpSpPr>
          <a:xfrm>
            <a:off x="6999042" y="4389129"/>
            <a:ext cx="282534" cy="447507"/>
            <a:chOff x="5186479" y="3160165"/>
            <a:chExt cx="576075" cy="2798166"/>
          </a:xfrm>
        </p:grpSpPr>
        <p:sp>
          <p:nvSpPr>
            <p:cNvPr id="218" name="Double Bracket 21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5200432" y="3264086"/>
              <a:ext cx="536682" cy="269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38" name="Group 238"/>
          <p:cNvGrpSpPr/>
          <p:nvPr/>
        </p:nvGrpSpPr>
        <p:grpSpPr>
          <a:xfrm>
            <a:off x="6578759" y="3870509"/>
            <a:ext cx="282534" cy="457032"/>
            <a:chOff x="5159534" y="3860984"/>
            <a:chExt cx="282534" cy="457032"/>
          </a:xfrm>
        </p:grpSpPr>
        <p:sp>
          <p:nvSpPr>
            <p:cNvPr id="221" name="Double Bracket 220"/>
            <p:cNvSpPr/>
            <p:nvPr/>
          </p:nvSpPr>
          <p:spPr bwMode="auto">
            <a:xfrm>
              <a:off x="5159534" y="3860984"/>
              <a:ext cx="282534" cy="423802"/>
            </a:xfrm>
            <a:prstGeom prst="bracketPair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5166376" y="3887129"/>
              <a:ext cx="26321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rgbClr val="00B050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100" dirty="0" smtClean="0">
                  <a:solidFill>
                    <a:srgbClr val="00B050"/>
                  </a:solidFill>
                </a:rPr>
                <a:t>3</a:t>
              </a:r>
            </a:p>
          </p:txBody>
        </p:sp>
      </p:grpSp>
      <p:sp>
        <p:nvSpPr>
          <p:cNvPr id="227" name="TextBox 226"/>
          <p:cNvSpPr txBox="1"/>
          <p:nvPr/>
        </p:nvSpPr>
        <p:spPr>
          <a:xfrm>
            <a:off x="4975358" y="6488668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country     of       my       birth…</a:t>
            </a:r>
          </a:p>
        </p:txBody>
      </p:sp>
      <p:grpSp>
        <p:nvGrpSpPr>
          <p:cNvPr id="239" name="Group 236"/>
          <p:cNvGrpSpPr/>
          <p:nvPr/>
        </p:nvGrpSpPr>
        <p:grpSpPr>
          <a:xfrm>
            <a:off x="4542181" y="1854395"/>
            <a:ext cx="2469642" cy="1964285"/>
            <a:chOff x="4542181" y="1854395"/>
            <a:chExt cx="2469642" cy="1964285"/>
          </a:xfrm>
        </p:grpSpPr>
        <p:sp>
          <p:nvSpPr>
            <p:cNvPr id="236" name="Freeform 235"/>
            <p:cNvSpPr/>
            <p:nvPr/>
          </p:nvSpPr>
          <p:spPr bwMode="auto">
            <a:xfrm>
              <a:off x="4840835" y="2123230"/>
              <a:ext cx="2027238" cy="1695450"/>
            </a:xfrm>
            <a:custGeom>
              <a:avLst/>
              <a:gdLst>
                <a:gd name="connsiteX0" fmla="*/ 2009775 w 2027238"/>
                <a:gd name="connsiteY0" fmla="*/ 1695450 h 1695450"/>
                <a:gd name="connsiteX1" fmla="*/ 1838325 w 2027238"/>
                <a:gd name="connsiteY1" fmla="*/ 771525 h 1695450"/>
                <a:gd name="connsiteX2" fmla="*/ 876300 w 2027238"/>
                <a:gd name="connsiteY2" fmla="*/ 247650 h 1695450"/>
                <a:gd name="connsiteX3" fmla="*/ 0 w 2027238"/>
                <a:gd name="connsiteY3" fmla="*/ 0 h 169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7238" h="1695450">
                  <a:moveTo>
                    <a:pt x="2009775" y="1695450"/>
                  </a:moveTo>
                  <a:cubicBezTo>
                    <a:pt x="2018506" y="1354137"/>
                    <a:pt x="2027238" y="1012825"/>
                    <a:pt x="1838325" y="771525"/>
                  </a:cubicBezTo>
                  <a:cubicBezTo>
                    <a:pt x="1649412" y="530225"/>
                    <a:pt x="1182688" y="376238"/>
                    <a:pt x="876300" y="247650"/>
                  </a:cubicBezTo>
                  <a:cubicBezTo>
                    <a:pt x="569913" y="119063"/>
                    <a:pt x="284956" y="59531"/>
                    <a:pt x="0" y="0"/>
                  </a:cubicBezTo>
                </a:path>
              </a:pathLst>
            </a:cu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Cross 228"/>
            <p:cNvSpPr/>
            <p:nvPr/>
          </p:nvSpPr>
          <p:spPr bwMode="auto">
            <a:xfrm rot="2722479">
              <a:off x="4542181" y="2016601"/>
              <a:ext cx="226907" cy="226907"/>
            </a:xfrm>
            <a:prstGeom prst="plus">
              <a:avLst>
                <a:gd name="adj" fmla="val 36534"/>
              </a:avLst>
            </a:prstGeom>
            <a:solidFill>
              <a:srgbClr val="00B05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4725620" y="1854395"/>
              <a:ext cx="22862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The country of my birth</a:t>
              </a:r>
            </a:p>
          </p:txBody>
        </p:sp>
      </p:grpSp>
      <p:grpSp>
        <p:nvGrpSpPr>
          <p:cNvPr id="240" name="Group 233"/>
          <p:cNvGrpSpPr/>
          <p:nvPr/>
        </p:nvGrpSpPr>
        <p:grpSpPr>
          <a:xfrm>
            <a:off x="1345980" y="1239915"/>
            <a:ext cx="3149210" cy="2726755"/>
            <a:chOff x="1345980" y="1239915"/>
            <a:chExt cx="3149210" cy="2726755"/>
          </a:xfrm>
        </p:grpSpPr>
        <p:sp>
          <p:nvSpPr>
            <p:cNvPr id="142" name="Cross 141"/>
            <p:cNvSpPr/>
            <p:nvPr/>
          </p:nvSpPr>
          <p:spPr bwMode="auto">
            <a:xfrm rot="2722479">
              <a:off x="1829378" y="1325310"/>
              <a:ext cx="226907" cy="226907"/>
            </a:xfrm>
            <a:prstGeom prst="plus">
              <a:avLst>
                <a:gd name="adj" fmla="val 36534"/>
              </a:avLst>
            </a:prstGeom>
            <a:solidFill>
              <a:srgbClr val="00B0F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1981360" y="1239915"/>
              <a:ext cx="25138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600" dirty="0" smtClean="0">
                  <a:solidFill>
                    <a:schemeClr val="bg1"/>
                  </a:solidFill>
                </a:rPr>
                <a:t>The day after my birthday</a:t>
              </a:r>
            </a:p>
          </p:txBody>
        </p:sp>
        <p:sp>
          <p:nvSpPr>
            <p:cNvPr id="233" name="Freeform 232"/>
            <p:cNvSpPr/>
            <p:nvPr/>
          </p:nvSpPr>
          <p:spPr bwMode="auto">
            <a:xfrm>
              <a:off x="1345980" y="1431940"/>
              <a:ext cx="422455" cy="2534730"/>
            </a:xfrm>
            <a:custGeom>
              <a:avLst/>
              <a:gdLst>
                <a:gd name="connsiteX0" fmla="*/ 485775 w 485775"/>
                <a:gd name="connsiteY0" fmla="*/ 1038225 h 1038225"/>
                <a:gd name="connsiteX1" fmla="*/ 85725 w 485775"/>
                <a:gd name="connsiteY1" fmla="*/ 847725 h 1038225"/>
                <a:gd name="connsiteX2" fmla="*/ 66675 w 485775"/>
                <a:gd name="connsiteY2" fmla="*/ 200025 h 1038225"/>
                <a:gd name="connsiteX3" fmla="*/ 485775 w 485775"/>
                <a:gd name="connsiteY3" fmla="*/ 0 h 103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775" h="1038225">
                  <a:moveTo>
                    <a:pt x="485775" y="1038225"/>
                  </a:moveTo>
                  <a:cubicBezTo>
                    <a:pt x="320675" y="1012825"/>
                    <a:pt x="155575" y="987425"/>
                    <a:pt x="85725" y="847725"/>
                  </a:cubicBezTo>
                  <a:cubicBezTo>
                    <a:pt x="15875" y="708025"/>
                    <a:pt x="0" y="341312"/>
                    <a:pt x="66675" y="200025"/>
                  </a:cubicBezTo>
                  <a:cubicBezTo>
                    <a:pt x="133350" y="58738"/>
                    <a:pt x="309562" y="29369"/>
                    <a:pt x="485775" y="0"/>
                  </a:cubicBezTo>
                </a:path>
              </a:pathLst>
            </a:cu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1" name="Straight Connector 240"/>
          <p:cNvCxnSpPr/>
          <p:nvPr/>
        </p:nvCxnSpPr>
        <p:spPr bwMode="auto">
          <a:xfrm rot="16200000" flipH="1">
            <a:off x="3252789" y="5443538"/>
            <a:ext cx="2638425" cy="38100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65940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recursive representations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 on           the             mat.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8" name="Group 90"/>
          <p:cNvGrpSpPr/>
          <p:nvPr/>
        </p:nvGrpSpPr>
        <p:grpSpPr>
          <a:xfrm>
            <a:off x="4568169" y="2238445"/>
            <a:ext cx="1674450" cy="2557322"/>
            <a:chOff x="4568169" y="2238445"/>
            <a:chExt cx="1674450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9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45" name="Double Bracket 4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0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48" name="Double Bracket 4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58" name="Down Arrow 57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sp>
        <p:nvSpPr>
          <p:cNvPr id="62" name="Rectangle 61"/>
          <p:cNvSpPr/>
          <p:nvPr/>
        </p:nvSpPr>
        <p:spPr bwMode="auto">
          <a:xfrm>
            <a:off x="1730030" y="5080415"/>
            <a:ext cx="2304300" cy="130577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131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recursive representations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 on           the             mat.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5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8" name="Group 90"/>
          <p:cNvGrpSpPr/>
          <p:nvPr/>
        </p:nvGrpSpPr>
        <p:grpSpPr>
          <a:xfrm>
            <a:off x="4568169" y="2238445"/>
            <a:ext cx="1674450" cy="2557322"/>
            <a:chOff x="4568169" y="2238445"/>
            <a:chExt cx="1674450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9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45" name="Double Bracket 4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3</a:t>
              </a:r>
            </a:p>
          </p:txBody>
        </p:sp>
      </p:grpSp>
      <p:grpSp>
        <p:nvGrpSpPr>
          <p:cNvPr id="10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48" name="Double Bracket 4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50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50"/>
                  </a:solidFill>
                </a:rPr>
                <a:t>3</a:t>
              </a:r>
            </a:p>
          </p:txBody>
        </p:sp>
      </p:grpSp>
      <p:sp>
        <p:nvSpPr>
          <p:cNvPr id="58" name="Down Arrow 57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sp>
        <p:nvSpPr>
          <p:cNvPr id="62" name="Rectangle 61"/>
          <p:cNvSpPr/>
          <p:nvPr/>
        </p:nvSpPr>
        <p:spPr bwMode="auto">
          <a:xfrm>
            <a:off x="1730030" y="5080415"/>
            <a:ext cx="2304300" cy="130577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88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recursive representations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 on           the             mat.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5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8" name="Group 90"/>
          <p:cNvGrpSpPr/>
          <p:nvPr/>
        </p:nvGrpSpPr>
        <p:grpSpPr>
          <a:xfrm>
            <a:off x="4568169" y="2238445"/>
            <a:ext cx="1674450" cy="2557322"/>
            <a:chOff x="4568169" y="2238445"/>
            <a:chExt cx="1674450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9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45" name="Double Bracket 4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F0"/>
                  </a:solidFill>
                </a:rPr>
                <a:t>3</a:t>
              </a:r>
            </a:p>
          </p:txBody>
        </p:sp>
      </p:grpSp>
      <p:grpSp>
        <p:nvGrpSpPr>
          <p:cNvPr id="10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48" name="Double Bracket 47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50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rgbClr val="00B050"/>
                  </a:solidFill>
                </a:rPr>
                <a:t>3</a:t>
              </a:r>
            </a:p>
          </p:txBody>
        </p:sp>
      </p:grpSp>
      <p:sp>
        <p:nvSpPr>
          <p:cNvPr id="58" name="Down Arrow 57"/>
          <p:cNvSpPr/>
          <p:nvPr/>
        </p:nvSpPr>
        <p:spPr bwMode="auto">
          <a:xfrm rot="2600443">
            <a:off x="6041393" y="1069347"/>
            <a:ext cx="402712" cy="1419443"/>
          </a:xfrm>
          <a:prstGeom prst="downArrow">
            <a:avLst>
              <a:gd name="adj1" fmla="val 50000"/>
              <a:gd name="adj2" fmla="val 68538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831445" y="779055"/>
            <a:ext cx="2312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This node’s job is   to represent </a:t>
            </a:r>
          </a:p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“on the mat.”</a:t>
            </a:r>
          </a:p>
        </p:txBody>
      </p:sp>
      <p:sp>
        <p:nvSpPr>
          <p:cNvPr id="62" name="Rectangle 61"/>
          <p:cNvSpPr/>
          <p:nvPr/>
        </p:nvSpPr>
        <p:spPr bwMode="auto">
          <a:xfrm>
            <a:off x="1730030" y="5080415"/>
            <a:ext cx="2304300" cy="130577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9045" y="779055"/>
            <a:ext cx="47640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Basic computational unit: Neural Network that inputs two candidate children’s representations, and outputs:</a:t>
            </a: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Whether we should merge the two nodes.</a:t>
            </a:r>
          </a:p>
          <a:p>
            <a:pPr algn="l">
              <a:spcBef>
                <a:spcPts val="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The semantic representation if the two nodes are merged.  </a:t>
            </a:r>
            <a:endParaRPr lang="en-US" i="1" dirty="0" smtClean="0">
              <a:solidFill>
                <a:schemeClr val="bg1"/>
              </a:solidFill>
            </a:endParaRPr>
          </a:p>
        </p:txBody>
      </p:sp>
      <p:grpSp>
        <p:nvGrpSpPr>
          <p:cNvPr id="11" name="Group 64"/>
          <p:cNvGrpSpPr/>
          <p:nvPr/>
        </p:nvGrpSpPr>
        <p:grpSpPr>
          <a:xfrm>
            <a:off x="1077144" y="3121760"/>
            <a:ext cx="1459391" cy="3033995"/>
            <a:chOff x="1077144" y="3121760"/>
            <a:chExt cx="1459391" cy="3033995"/>
          </a:xfrm>
        </p:grpSpPr>
        <p:cxnSp>
          <p:nvCxnSpPr>
            <p:cNvPr id="35" name="Straight Arrow Connector 34"/>
            <p:cNvCxnSpPr>
              <a:endCxn id="44" idx="2"/>
            </p:cNvCxnSpPr>
            <p:nvPr/>
          </p:nvCxnSpPr>
          <p:spPr bwMode="auto">
            <a:xfrm rot="5400000" flipH="1" flipV="1">
              <a:off x="1447984" y="5128201"/>
              <a:ext cx="675476" cy="272666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6" name="Straight Arrow Connector 35"/>
            <p:cNvCxnSpPr>
              <a:endCxn id="44" idx="2"/>
            </p:cNvCxnSpPr>
            <p:nvPr/>
          </p:nvCxnSpPr>
          <p:spPr bwMode="auto">
            <a:xfrm rot="16200000" flipV="1">
              <a:off x="1755224" y="5093627"/>
              <a:ext cx="675476" cy="341814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12" name="Group 55"/>
            <p:cNvGrpSpPr/>
            <p:nvPr/>
          </p:nvGrpSpPr>
          <p:grpSpPr>
            <a:xfrm>
              <a:off x="1461194" y="5579681"/>
              <a:ext cx="384049" cy="576074"/>
              <a:chOff x="5186479" y="3160165"/>
              <a:chExt cx="576075" cy="2649945"/>
            </a:xfrm>
          </p:grpSpPr>
          <p:sp>
            <p:nvSpPr>
              <p:cNvPr id="38" name="Double Bracket 37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rgbClr val="00B0F0"/>
                    </a:solidFill>
                  </a:rPr>
                  <a:t>8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rgbClr val="00B0F0"/>
                    </a:solidFill>
                  </a:rPr>
                  <a:t>5</a:t>
                </a:r>
              </a:p>
            </p:txBody>
          </p:sp>
        </p:grpSp>
        <p:grpSp>
          <p:nvGrpSpPr>
            <p:cNvPr id="13" name="Group 55"/>
            <p:cNvGrpSpPr/>
            <p:nvPr/>
          </p:nvGrpSpPr>
          <p:grpSpPr>
            <a:xfrm>
              <a:off x="2075674" y="5579681"/>
              <a:ext cx="384049" cy="576074"/>
              <a:chOff x="5186479" y="3160165"/>
              <a:chExt cx="576075" cy="2649945"/>
            </a:xfrm>
          </p:grpSpPr>
          <p:sp>
            <p:nvSpPr>
              <p:cNvPr id="42" name="Double Bracket 41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rgbClr val="00B0F0"/>
                    </a:solidFill>
                  </a:rPr>
                  <a:t>3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rgbClr val="00B0F0"/>
                    </a:solidFill>
                  </a:rPr>
                  <a:t>3</a:t>
                </a:r>
              </a:p>
            </p:txBody>
          </p:sp>
        </p:grpSp>
        <p:sp>
          <p:nvSpPr>
            <p:cNvPr id="44" name="Rounded Rectangle 43"/>
            <p:cNvSpPr/>
            <p:nvPr/>
          </p:nvSpPr>
          <p:spPr bwMode="auto">
            <a:xfrm>
              <a:off x="1307575" y="4158696"/>
              <a:ext cx="1228960" cy="768100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47" name="Straight Arrow Connector 46"/>
            <p:cNvCxnSpPr/>
            <p:nvPr/>
          </p:nvCxnSpPr>
          <p:spPr bwMode="auto">
            <a:xfrm rot="16200000" flipV="1">
              <a:off x="2018144" y="3966593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14" name="Group 49"/>
            <p:cNvGrpSpPr/>
            <p:nvPr/>
          </p:nvGrpSpPr>
          <p:grpSpPr>
            <a:xfrm>
              <a:off x="1883649" y="3121760"/>
              <a:ext cx="652885" cy="652885"/>
              <a:chOff x="4994455" y="3429001"/>
              <a:chExt cx="652885" cy="652885"/>
            </a:xfrm>
          </p:grpSpPr>
          <p:sp>
            <p:nvSpPr>
              <p:cNvPr id="51" name="Oval 50"/>
              <p:cNvSpPr/>
              <p:nvPr/>
            </p:nvSpPr>
            <p:spPr bwMode="auto">
              <a:xfrm>
                <a:off x="4994455" y="3429001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  <p:grpSp>
            <p:nvGrpSpPr>
              <p:cNvPr id="15" name="Group 55"/>
              <p:cNvGrpSpPr/>
              <p:nvPr/>
            </p:nvGrpSpPr>
            <p:grpSpPr>
              <a:xfrm>
                <a:off x="5129026" y="3467406"/>
                <a:ext cx="384049" cy="576074"/>
                <a:chOff x="5186479" y="3160165"/>
                <a:chExt cx="576075" cy="2649945"/>
              </a:xfrm>
            </p:grpSpPr>
            <p:sp>
              <p:nvSpPr>
                <p:cNvPr id="53" name="Double Bracket 52"/>
                <p:cNvSpPr/>
                <p:nvPr/>
              </p:nvSpPr>
              <p:spPr bwMode="auto">
                <a:xfrm>
                  <a:off x="5186479" y="3160165"/>
                  <a:ext cx="576075" cy="2649945"/>
                </a:xfrm>
                <a:prstGeom prst="bracketPair">
                  <a:avLst/>
                </a:prstGeom>
                <a:noFill/>
                <a:ln w="381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5255733" y="3264084"/>
                  <a:ext cx="426079" cy="24068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ts val="0"/>
                    </a:spcBef>
                  </a:pPr>
                  <a:r>
                    <a:rPr lang="en-US" sz="1400" dirty="0" smtClean="0">
                      <a:solidFill>
                        <a:srgbClr val="00B050"/>
                      </a:solidFill>
                    </a:rPr>
                    <a:t>8</a:t>
                  </a:r>
                </a:p>
                <a:p>
                  <a:pPr>
                    <a:spcBef>
                      <a:spcPts val="0"/>
                    </a:spcBef>
                  </a:pPr>
                  <a:r>
                    <a:rPr lang="en-US" sz="1400" dirty="0" smtClean="0">
                      <a:solidFill>
                        <a:srgbClr val="00B050"/>
                      </a:solidFill>
                    </a:rPr>
                    <a:t>3</a:t>
                  </a:r>
                </a:p>
              </p:txBody>
            </p:sp>
          </p:grpSp>
        </p:grpSp>
        <p:cxnSp>
          <p:nvCxnSpPr>
            <p:cNvPr id="56" name="Straight Arrow Connector 55"/>
            <p:cNvCxnSpPr/>
            <p:nvPr/>
          </p:nvCxnSpPr>
          <p:spPr bwMode="auto">
            <a:xfrm rot="16200000" flipV="1">
              <a:off x="1373348" y="396659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7" name="TextBox 56"/>
            <p:cNvSpPr txBox="1"/>
            <p:nvPr/>
          </p:nvSpPr>
          <p:spPr>
            <a:xfrm>
              <a:off x="1077144" y="3390595"/>
              <a:ext cx="7790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00B050"/>
                  </a:solidFill>
                </a:rPr>
                <a:t>“Yes” </a:t>
              </a:r>
            </a:p>
          </p:txBody>
        </p:sp>
      </p:grpSp>
      <p:sp>
        <p:nvSpPr>
          <p:cNvPr id="63" name="Freeform 62"/>
          <p:cNvSpPr/>
          <p:nvPr/>
        </p:nvSpPr>
        <p:spPr bwMode="auto">
          <a:xfrm>
            <a:off x="1657350" y="5800725"/>
            <a:ext cx="2943225" cy="900112"/>
          </a:xfrm>
          <a:custGeom>
            <a:avLst/>
            <a:gdLst>
              <a:gd name="connsiteX0" fmla="*/ 2943225 w 2943225"/>
              <a:gd name="connsiteY0" fmla="*/ 0 h 900112"/>
              <a:gd name="connsiteX1" fmla="*/ 2238375 w 2943225"/>
              <a:gd name="connsiteY1" fmla="*/ 714375 h 900112"/>
              <a:gd name="connsiteX2" fmla="*/ 1085850 w 2943225"/>
              <a:gd name="connsiteY2" fmla="*/ 895350 h 900112"/>
              <a:gd name="connsiteX3" fmla="*/ 247650 w 2943225"/>
              <a:gd name="connsiteY3" fmla="*/ 742950 h 900112"/>
              <a:gd name="connsiteX4" fmla="*/ 0 w 2943225"/>
              <a:gd name="connsiteY4" fmla="*/ 447675 h 900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3225" h="900112">
                <a:moveTo>
                  <a:pt x="2943225" y="0"/>
                </a:moveTo>
                <a:cubicBezTo>
                  <a:pt x="2745581" y="282575"/>
                  <a:pt x="2547937" y="565150"/>
                  <a:pt x="2238375" y="714375"/>
                </a:cubicBezTo>
                <a:cubicBezTo>
                  <a:pt x="1928813" y="863600"/>
                  <a:pt x="1417637" y="890588"/>
                  <a:pt x="1085850" y="895350"/>
                </a:cubicBezTo>
                <a:cubicBezTo>
                  <a:pt x="754063" y="900112"/>
                  <a:pt x="428625" y="817563"/>
                  <a:pt x="247650" y="742950"/>
                </a:cubicBezTo>
                <a:cubicBezTo>
                  <a:pt x="66675" y="668338"/>
                  <a:pt x="33337" y="558006"/>
                  <a:pt x="0" y="447675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 bwMode="auto">
          <a:xfrm>
            <a:off x="2647950" y="4095750"/>
            <a:ext cx="3552825" cy="1758950"/>
          </a:xfrm>
          <a:custGeom>
            <a:avLst/>
            <a:gdLst>
              <a:gd name="connsiteX0" fmla="*/ 3552825 w 3552825"/>
              <a:gd name="connsiteY0" fmla="*/ 0 h 1758950"/>
              <a:gd name="connsiteX1" fmla="*/ 2895600 w 3552825"/>
              <a:gd name="connsiteY1" fmla="*/ 809625 h 1758950"/>
              <a:gd name="connsiteX2" fmla="*/ 1457325 w 3552825"/>
              <a:gd name="connsiteY2" fmla="*/ 1485900 h 1758950"/>
              <a:gd name="connsiteX3" fmla="*/ 581025 w 3552825"/>
              <a:gd name="connsiteY3" fmla="*/ 1714500 h 1758950"/>
              <a:gd name="connsiteX4" fmla="*/ 0 w 3552825"/>
              <a:gd name="connsiteY4" fmla="*/ 1752600 h 175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2825" h="1758950">
                <a:moveTo>
                  <a:pt x="3552825" y="0"/>
                </a:moveTo>
                <a:cubicBezTo>
                  <a:pt x="3398837" y="280987"/>
                  <a:pt x="3244850" y="561975"/>
                  <a:pt x="2895600" y="809625"/>
                </a:cubicBezTo>
                <a:cubicBezTo>
                  <a:pt x="2546350" y="1057275"/>
                  <a:pt x="1843087" y="1335088"/>
                  <a:pt x="1457325" y="1485900"/>
                </a:cubicBezTo>
                <a:cubicBezTo>
                  <a:pt x="1071563" y="1636712"/>
                  <a:pt x="823913" y="1670050"/>
                  <a:pt x="581025" y="1714500"/>
                </a:cubicBezTo>
                <a:cubicBezTo>
                  <a:pt x="338138" y="1758950"/>
                  <a:pt x="169069" y="1755775"/>
                  <a:pt x="0" y="17526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88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3" grpId="0" animBg="1"/>
      <p:bldP spid="6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a sentence</a:t>
            </a:r>
            <a:endParaRPr lang="en-US" dirty="0"/>
          </a:p>
        </p:txBody>
      </p:sp>
      <p:grpSp>
        <p:nvGrpSpPr>
          <p:cNvPr id="3" name="Group 348"/>
          <p:cNvGrpSpPr/>
          <p:nvPr/>
        </p:nvGrpSpPr>
        <p:grpSpPr>
          <a:xfrm>
            <a:off x="3381445" y="2334306"/>
            <a:ext cx="1267365" cy="2461462"/>
            <a:chOff x="3381445" y="2334306"/>
            <a:chExt cx="1267365" cy="2461462"/>
          </a:xfrm>
        </p:grpSpPr>
        <p:cxnSp>
          <p:nvCxnSpPr>
            <p:cNvPr id="47" name="Straight Arrow Connector 46"/>
            <p:cNvCxnSpPr>
              <a:stCxn id="11" idx="0"/>
              <a:endCxn id="54" idx="2"/>
            </p:cNvCxnSpPr>
            <p:nvPr/>
          </p:nvCxnSpPr>
          <p:spPr bwMode="auto">
            <a:xfrm rot="5400000" flipH="1" flipV="1">
              <a:off x="3368234" y="4129672"/>
              <a:ext cx="829097" cy="503095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3" name="Straight Arrow Connector 52"/>
            <p:cNvCxnSpPr>
              <a:stCxn id="14" idx="0"/>
              <a:endCxn id="54" idx="2"/>
            </p:cNvCxnSpPr>
            <p:nvPr/>
          </p:nvCxnSpPr>
          <p:spPr bwMode="auto">
            <a:xfrm rot="16200000" flipV="1">
              <a:off x="3886702" y="4114298"/>
              <a:ext cx="829096" cy="53384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4" name="Rounded Rectangle 53"/>
            <p:cNvSpPr/>
            <p:nvPr/>
          </p:nvSpPr>
          <p:spPr bwMode="auto">
            <a:xfrm>
              <a:off x="3573470" y="3390595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55" name="Straight Arrow Connector 54"/>
            <p:cNvCxnSpPr/>
            <p:nvPr/>
          </p:nvCxnSpPr>
          <p:spPr bwMode="auto">
            <a:xfrm rot="16200000" flipV="1">
              <a:off x="4130420" y="3179139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6" name="Oval 55"/>
            <p:cNvSpPr/>
            <p:nvPr/>
          </p:nvSpPr>
          <p:spPr bwMode="auto">
            <a:xfrm>
              <a:off x="3995925" y="2334306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57" name="Straight Arrow Connector 56"/>
            <p:cNvCxnSpPr/>
            <p:nvPr/>
          </p:nvCxnSpPr>
          <p:spPr bwMode="auto">
            <a:xfrm rot="16200000" flipV="1">
              <a:off x="3573547" y="3179139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8" name="TextBox 57"/>
            <p:cNvSpPr txBox="1"/>
            <p:nvPr/>
          </p:nvSpPr>
          <p:spPr>
            <a:xfrm>
              <a:off x="3381445" y="2637214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</a:rPr>
                <a:t>No</a:t>
              </a:r>
            </a:p>
          </p:txBody>
        </p:sp>
        <p:grpSp>
          <p:nvGrpSpPr>
            <p:cNvPr id="4" name="Group 55"/>
            <p:cNvGrpSpPr/>
            <p:nvPr/>
          </p:nvGrpSpPr>
          <p:grpSpPr>
            <a:xfrm>
              <a:off x="4130191" y="2372711"/>
              <a:ext cx="384049" cy="576074"/>
              <a:chOff x="5186479" y="3160165"/>
              <a:chExt cx="576075" cy="2649945"/>
            </a:xfrm>
          </p:grpSpPr>
          <p:sp>
            <p:nvSpPr>
              <p:cNvPr id="60" name="Double Bracket 59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5" name="Group 100"/>
          <p:cNvGrpSpPr/>
          <p:nvPr/>
        </p:nvGrpSpPr>
        <p:grpSpPr>
          <a:xfrm>
            <a:off x="4568170" y="2311713"/>
            <a:ext cx="1348005" cy="2484054"/>
            <a:chOff x="4568170" y="2311713"/>
            <a:chExt cx="1348005" cy="2484054"/>
          </a:xfrm>
        </p:grpSpPr>
        <p:cxnSp>
          <p:nvCxnSpPr>
            <p:cNvPr id="77" name="Straight Arrow Connector 76"/>
            <p:cNvCxnSpPr>
              <a:stCxn id="14" idx="0"/>
              <a:endCxn id="79" idx="2"/>
            </p:cNvCxnSpPr>
            <p:nvPr/>
          </p:nvCxnSpPr>
          <p:spPr bwMode="auto">
            <a:xfrm rot="5400000" flipH="1" flipV="1">
              <a:off x="4509088" y="4003160"/>
              <a:ext cx="851689" cy="733525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8" name="Straight Arrow Connector 77"/>
            <p:cNvCxnSpPr>
              <a:stCxn id="17" idx="0"/>
              <a:endCxn id="79" idx="2"/>
            </p:cNvCxnSpPr>
            <p:nvPr/>
          </p:nvCxnSpPr>
          <p:spPr bwMode="auto">
            <a:xfrm rot="16200000" flipV="1">
              <a:off x="5008354" y="4237419"/>
              <a:ext cx="851689" cy="265006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9" name="Rounded Rectangle 78"/>
            <p:cNvSpPr/>
            <p:nvPr/>
          </p:nvSpPr>
          <p:spPr bwMode="auto">
            <a:xfrm>
              <a:off x="4840835" y="3368002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 bwMode="auto">
            <a:xfrm rot="16200000" flipV="1">
              <a:off x="5397785" y="3156546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1" name="Oval 80"/>
            <p:cNvSpPr/>
            <p:nvPr/>
          </p:nvSpPr>
          <p:spPr bwMode="auto">
            <a:xfrm>
              <a:off x="5263290" y="2311713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82" name="Straight Arrow Connector 81"/>
            <p:cNvCxnSpPr/>
            <p:nvPr/>
          </p:nvCxnSpPr>
          <p:spPr bwMode="auto">
            <a:xfrm rot="16200000" flipV="1">
              <a:off x="4840912" y="3156546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3" name="TextBox 82"/>
            <p:cNvSpPr txBox="1"/>
            <p:nvPr/>
          </p:nvSpPr>
          <p:spPr>
            <a:xfrm>
              <a:off x="4648810" y="2614621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</a:rPr>
                <a:t>No</a:t>
              </a:r>
            </a:p>
          </p:txBody>
        </p:sp>
        <p:grpSp>
          <p:nvGrpSpPr>
            <p:cNvPr id="6" name="Group 55"/>
            <p:cNvGrpSpPr/>
            <p:nvPr/>
          </p:nvGrpSpPr>
          <p:grpSpPr>
            <a:xfrm>
              <a:off x="5397556" y="2350118"/>
              <a:ext cx="384049" cy="576074"/>
              <a:chOff x="5186479" y="3160165"/>
              <a:chExt cx="576075" cy="2649945"/>
            </a:xfrm>
          </p:grpSpPr>
          <p:sp>
            <p:nvSpPr>
              <p:cNvPr id="85" name="Double Bracket 84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</p:txBody>
          </p:sp>
        </p:grpSp>
      </p:grpSp>
      <p:grpSp>
        <p:nvGrpSpPr>
          <p:cNvPr id="7" name="Group 101"/>
          <p:cNvGrpSpPr/>
          <p:nvPr/>
        </p:nvGrpSpPr>
        <p:grpSpPr>
          <a:xfrm>
            <a:off x="5566700" y="2350118"/>
            <a:ext cx="1770460" cy="2445649"/>
            <a:chOff x="5566700" y="2350118"/>
            <a:chExt cx="1770460" cy="2445649"/>
          </a:xfrm>
        </p:grpSpPr>
        <p:cxnSp>
          <p:nvCxnSpPr>
            <p:cNvPr id="87" name="Straight Arrow Connector 86"/>
            <p:cNvCxnSpPr>
              <a:stCxn id="17" idx="0"/>
              <a:endCxn id="89" idx="2"/>
            </p:cNvCxnSpPr>
            <p:nvPr/>
          </p:nvCxnSpPr>
          <p:spPr bwMode="auto">
            <a:xfrm rot="5400000" flipH="1" flipV="1">
              <a:off x="5738048" y="3811135"/>
              <a:ext cx="813284" cy="1155979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8" name="Straight Arrow Connector 87"/>
            <p:cNvCxnSpPr>
              <a:endCxn id="89" idx="2"/>
            </p:cNvCxnSpPr>
            <p:nvPr/>
          </p:nvCxnSpPr>
          <p:spPr bwMode="auto">
            <a:xfrm rot="5400000" flipH="1" flipV="1">
              <a:off x="6314123" y="4387209"/>
              <a:ext cx="813284" cy="383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9" name="Rounded Rectangle 88"/>
            <p:cNvSpPr/>
            <p:nvPr/>
          </p:nvSpPr>
          <p:spPr bwMode="auto">
            <a:xfrm>
              <a:off x="6261820" y="3406407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90" name="Straight Arrow Connector 89"/>
            <p:cNvCxnSpPr/>
            <p:nvPr/>
          </p:nvCxnSpPr>
          <p:spPr bwMode="auto">
            <a:xfrm rot="16200000" flipV="1">
              <a:off x="6818770" y="3194951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1" name="Oval 90"/>
            <p:cNvSpPr/>
            <p:nvPr/>
          </p:nvSpPr>
          <p:spPr bwMode="auto">
            <a:xfrm>
              <a:off x="6684275" y="2350118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92" name="Straight Arrow Connector 91"/>
            <p:cNvCxnSpPr/>
            <p:nvPr/>
          </p:nvCxnSpPr>
          <p:spPr bwMode="auto">
            <a:xfrm rot="16200000" flipV="1">
              <a:off x="6261897" y="3194951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3" name="TextBox 92"/>
            <p:cNvSpPr txBox="1"/>
            <p:nvPr/>
          </p:nvSpPr>
          <p:spPr>
            <a:xfrm>
              <a:off x="6069795" y="2653026"/>
              <a:ext cx="621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00B050"/>
                  </a:solidFill>
                </a:rPr>
                <a:t>Yes</a:t>
              </a:r>
            </a:p>
          </p:txBody>
        </p:sp>
        <p:grpSp>
          <p:nvGrpSpPr>
            <p:cNvPr id="8" name="Group 55"/>
            <p:cNvGrpSpPr/>
            <p:nvPr/>
          </p:nvGrpSpPr>
          <p:grpSpPr>
            <a:xfrm>
              <a:off x="6818541" y="2388523"/>
              <a:ext cx="384049" cy="576074"/>
              <a:chOff x="5186479" y="3160165"/>
              <a:chExt cx="576075" cy="2649945"/>
            </a:xfrm>
          </p:grpSpPr>
          <p:sp>
            <p:nvSpPr>
              <p:cNvPr id="95" name="Double Bracket 94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  <p:sp>
        <p:nvSpPr>
          <p:cNvPr id="62" name="TextBox 61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9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67" name="Double Bracket 66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0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70" name="Double Bracket 6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1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73" name="Double Bracket 7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2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76" name="Double Bracket 7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3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99" name="Double Bracket 9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4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104" name="Double Bracket 10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5" name="Group 303"/>
          <p:cNvGrpSpPr/>
          <p:nvPr/>
        </p:nvGrpSpPr>
        <p:grpSpPr>
          <a:xfrm>
            <a:off x="801786" y="2315255"/>
            <a:ext cx="1769325" cy="2480512"/>
            <a:chOff x="801786" y="2315255"/>
            <a:chExt cx="1769325" cy="2480512"/>
          </a:xfrm>
        </p:grpSpPr>
        <p:cxnSp>
          <p:nvCxnSpPr>
            <p:cNvPr id="106" name="Straight Arrow Connector 105"/>
            <p:cNvCxnSpPr>
              <a:stCxn id="68" idx="0"/>
              <a:endCxn id="108" idx="2"/>
            </p:cNvCxnSpPr>
            <p:nvPr/>
          </p:nvCxnSpPr>
          <p:spPr bwMode="auto">
            <a:xfrm rot="16200000" flipV="1">
              <a:off x="1068595" y="4340220"/>
              <a:ext cx="809743" cy="24541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7" name="Straight Arrow Connector 106"/>
            <p:cNvCxnSpPr>
              <a:stCxn id="71" idx="0"/>
              <a:endCxn id="108" idx="2"/>
            </p:cNvCxnSpPr>
            <p:nvPr/>
          </p:nvCxnSpPr>
          <p:spPr bwMode="auto">
            <a:xfrm rot="16200000" flipV="1">
              <a:off x="1592079" y="3816735"/>
              <a:ext cx="848148" cy="1109916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8" name="Rounded Rectangle 107"/>
            <p:cNvSpPr/>
            <p:nvPr/>
          </p:nvSpPr>
          <p:spPr bwMode="auto">
            <a:xfrm>
              <a:off x="1000335" y="3371544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109" name="Straight Arrow Connector 108"/>
            <p:cNvCxnSpPr/>
            <p:nvPr/>
          </p:nvCxnSpPr>
          <p:spPr bwMode="auto">
            <a:xfrm rot="16200000" flipV="1">
              <a:off x="1557285" y="3160088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0" name="Oval 109"/>
            <p:cNvSpPr/>
            <p:nvPr/>
          </p:nvSpPr>
          <p:spPr bwMode="auto">
            <a:xfrm>
              <a:off x="1422790" y="23152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11" name="Straight Arrow Connector 110"/>
            <p:cNvCxnSpPr/>
            <p:nvPr/>
          </p:nvCxnSpPr>
          <p:spPr bwMode="auto">
            <a:xfrm rot="16200000" flipV="1">
              <a:off x="1000412" y="3160088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2" name="TextBox 111"/>
            <p:cNvSpPr txBox="1"/>
            <p:nvPr/>
          </p:nvSpPr>
          <p:spPr>
            <a:xfrm>
              <a:off x="801786" y="2618163"/>
              <a:ext cx="621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00B050"/>
                  </a:solidFill>
                </a:rPr>
                <a:t>Yes</a:t>
              </a:r>
            </a:p>
          </p:txBody>
        </p:sp>
        <p:grpSp>
          <p:nvGrpSpPr>
            <p:cNvPr id="16" name="Group 55"/>
            <p:cNvGrpSpPr/>
            <p:nvPr/>
          </p:nvGrpSpPr>
          <p:grpSpPr>
            <a:xfrm>
              <a:off x="1557056" y="2353660"/>
              <a:ext cx="384049" cy="576074"/>
              <a:chOff x="5186479" y="3160165"/>
              <a:chExt cx="576075" cy="2649945"/>
            </a:xfrm>
          </p:grpSpPr>
          <p:sp>
            <p:nvSpPr>
              <p:cNvPr id="114" name="Double Bracket 113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5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17" name="Group 300"/>
          <p:cNvGrpSpPr/>
          <p:nvPr/>
        </p:nvGrpSpPr>
        <p:grpSpPr>
          <a:xfrm>
            <a:off x="2152485" y="2315255"/>
            <a:ext cx="1417156" cy="2480513"/>
            <a:chOff x="2190890" y="2315255"/>
            <a:chExt cx="1417156" cy="2480513"/>
          </a:xfrm>
        </p:grpSpPr>
        <p:cxnSp>
          <p:nvCxnSpPr>
            <p:cNvPr id="291" name="Straight Arrow Connector 290"/>
            <p:cNvCxnSpPr>
              <a:stCxn id="71" idx="0"/>
              <a:endCxn id="293" idx="2"/>
            </p:cNvCxnSpPr>
            <p:nvPr/>
          </p:nvCxnSpPr>
          <p:spPr bwMode="auto">
            <a:xfrm rot="5400000" flipH="1" flipV="1">
              <a:off x="2302571" y="4254564"/>
              <a:ext cx="848148" cy="234259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2" name="Straight Arrow Connector 291"/>
            <p:cNvCxnSpPr>
              <a:stCxn id="105" idx="0"/>
              <a:endCxn id="293" idx="2"/>
            </p:cNvCxnSpPr>
            <p:nvPr/>
          </p:nvCxnSpPr>
          <p:spPr bwMode="auto">
            <a:xfrm rot="16200000" flipV="1">
              <a:off x="2801837" y="3989558"/>
              <a:ext cx="848147" cy="76427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3" name="Rounded Rectangle 292"/>
            <p:cNvSpPr/>
            <p:nvPr/>
          </p:nvSpPr>
          <p:spPr bwMode="auto">
            <a:xfrm>
              <a:off x="2382915" y="3371544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294" name="Straight Arrow Connector 293"/>
            <p:cNvCxnSpPr/>
            <p:nvPr/>
          </p:nvCxnSpPr>
          <p:spPr bwMode="auto">
            <a:xfrm rot="16200000" flipV="1">
              <a:off x="2939865" y="3160088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5" name="Oval 294"/>
            <p:cNvSpPr/>
            <p:nvPr/>
          </p:nvSpPr>
          <p:spPr bwMode="auto">
            <a:xfrm>
              <a:off x="2805370" y="23152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296" name="Straight Arrow Connector 295"/>
            <p:cNvCxnSpPr/>
            <p:nvPr/>
          </p:nvCxnSpPr>
          <p:spPr bwMode="auto">
            <a:xfrm rot="16200000" flipV="1">
              <a:off x="2382992" y="3160088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7" name="TextBox 296"/>
            <p:cNvSpPr txBox="1"/>
            <p:nvPr/>
          </p:nvSpPr>
          <p:spPr>
            <a:xfrm>
              <a:off x="2190890" y="2618163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</a:rPr>
                <a:t>No</a:t>
              </a:r>
            </a:p>
          </p:txBody>
        </p:sp>
        <p:grpSp>
          <p:nvGrpSpPr>
            <p:cNvPr id="18" name="Group 55"/>
            <p:cNvGrpSpPr/>
            <p:nvPr/>
          </p:nvGrpSpPr>
          <p:grpSpPr>
            <a:xfrm>
              <a:off x="2939636" y="2353660"/>
              <a:ext cx="384049" cy="576074"/>
              <a:chOff x="5186479" y="3160165"/>
              <a:chExt cx="576075" cy="2649945"/>
            </a:xfrm>
          </p:grpSpPr>
          <p:sp>
            <p:nvSpPr>
              <p:cNvPr id="299" name="Double Bracket 298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TextBox 299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4446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a sentence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1485736" y="3236975"/>
            <a:ext cx="1085376" cy="1558792"/>
            <a:chOff x="1485736" y="3236975"/>
            <a:chExt cx="1085376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5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8" name="Group 55"/>
          <p:cNvGrpSpPr/>
          <p:nvPr/>
        </p:nvGrpSpPr>
        <p:grpSpPr>
          <a:xfrm>
            <a:off x="1883650" y="3275380"/>
            <a:ext cx="384049" cy="576074"/>
            <a:chOff x="5186479" y="3160165"/>
            <a:chExt cx="576075" cy="2649945"/>
          </a:xfrm>
        </p:grpSpPr>
        <p:sp>
          <p:nvSpPr>
            <p:cNvPr id="53" name="Double Bracket 5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1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61" name="Double Bracket 6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4" name="Group 69"/>
          <p:cNvGrpSpPr/>
          <p:nvPr/>
        </p:nvGrpSpPr>
        <p:grpSpPr>
          <a:xfrm>
            <a:off x="4568170" y="1124700"/>
            <a:ext cx="1924080" cy="3671066"/>
            <a:chOff x="4602746" y="1201207"/>
            <a:chExt cx="1924080" cy="3671066"/>
          </a:xfrm>
        </p:grpSpPr>
        <p:cxnSp>
          <p:nvCxnSpPr>
            <p:cNvPr id="73" name="Straight Arrow Connector 72"/>
            <p:cNvCxnSpPr>
              <a:stCxn id="17" idx="0"/>
              <a:endCxn id="75" idx="2"/>
            </p:cNvCxnSpPr>
            <p:nvPr/>
          </p:nvCxnSpPr>
          <p:spPr bwMode="auto">
            <a:xfrm rot="5400000" flipH="1" flipV="1">
              <a:off x="4238195" y="3198122"/>
              <a:ext cx="2038702" cy="130960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4" name="Straight Arrow Connector 73"/>
            <p:cNvCxnSpPr>
              <a:stCxn id="41" idx="0"/>
              <a:endCxn id="75" idx="2"/>
            </p:cNvCxnSpPr>
            <p:nvPr/>
          </p:nvCxnSpPr>
          <p:spPr bwMode="auto">
            <a:xfrm rot="16200000" flipV="1">
              <a:off x="5739600" y="3006318"/>
              <a:ext cx="710341" cy="364848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5" name="Rounded Rectangle 74"/>
            <p:cNvSpPr/>
            <p:nvPr/>
          </p:nvSpPr>
          <p:spPr bwMode="auto">
            <a:xfrm>
              <a:off x="5451486" y="2257496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 bwMode="auto">
            <a:xfrm rot="16200000" flipV="1">
              <a:off x="6008436" y="2046040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7" name="Oval 76"/>
            <p:cNvSpPr/>
            <p:nvPr/>
          </p:nvSpPr>
          <p:spPr bwMode="auto">
            <a:xfrm>
              <a:off x="5873941" y="1201207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78" name="Straight Arrow Connector 77"/>
            <p:cNvCxnSpPr/>
            <p:nvPr/>
          </p:nvCxnSpPr>
          <p:spPr bwMode="auto">
            <a:xfrm rot="16200000" flipV="1">
              <a:off x="5451563" y="2046040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9" name="TextBox 78"/>
            <p:cNvSpPr txBox="1"/>
            <p:nvPr/>
          </p:nvSpPr>
          <p:spPr>
            <a:xfrm>
              <a:off x="5259461" y="1504115"/>
              <a:ext cx="621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smtClean="0">
                  <a:solidFill>
                    <a:srgbClr val="00B050"/>
                  </a:solidFill>
                </a:rPr>
                <a:t>Yes</a:t>
              </a:r>
            </a:p>
          </p:txBody>
        </p:sp>
        <p:grpSp>
          <p:nvGrpSpPr>
            <p:cNvPr id="25" name="Group 55"/>
            <p:cNvGrpSpPr/>
            <p:nvPr/>
          </p:nvGrpSpPr>
          <p:grpSpPr>
            <a:xfrm>
              <a:off x="6008207" y="1239612"/>
              <a:ext cx="384049" cy="576074"/>
              <a:chOff x="6044850" y="4131116"/>
              <a:chExt cx="576075" cy="2649945"/>
            </a:xfrm>
          </p:grpSpPr>
          <p:sp>
            <p:nvSpPr>
              <p:cNvPr id="89" name="Double Bracket 88"/>
              <p:cNvSpPr/>
              <p:nvPr/>
            </p:nvSpPr>
            <p:spPr bwMode="auto">
              <a:xfrm>
                <a:off x="6044850" y="4131116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6114101" y="4235035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8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26" name="Group 90"/>
          <p:cNvGrpSpPr/>
          <p:nvPr/>
        </p:nvGrpSpPr>
        <p:grpSpPr>
          <a:xfrm>
            <a:off x="1845245" y="1217324"/>
            <a:ext cx="1724396" cy="3578442"/>
            <a:chOff x="3035800" y="913321"/>
            <a:chExt cx="1764203" cy="3691352"/>
          </a:xfrm>
        </p:grpSpPr>
        <p:cxnSp>
          <p:nvCxnSpPr>
            <p:cNvPr id="92" name="Straight Arrow Connector 91"/>
            <p:cNvCxnSpPr>
              <a:stCxn id="57" idx="0"/>
              <a:endCxn id="94" idx="2"/>
            </p:cNvCxnSpPr>
            <p:nvPr/>
          </p:nvCxnSpPr>
          <p:spPr bwMode="auto">
            <a:xfrm rot="5400000" flipH="1" flipV="1">
              <a:off x="3264433" y="2572447"/>
              <a:ext cx="451014" cy="39749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3" name="Straight Arrow Connector 92"/>
            <p:cNvCxnSpPr>
              <a:stCxn id="45" idx="0"/>
              <a:endCxn id="94" idx="2"/>
            </p:cNvCxnSpPr>
            <p:nvPr/>
          </p:nvCxnSpPr>
          <p:spPr bwMode="auto">
            <a:xfrm rot="16200000" flipV="1">
              <a:off x="3214850" y="3019521"/>
              <a:ext cx="2058989" cy="1111316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4" name="Rounded Rectangle 93"/>
            <p:cNvSpPr/>
            <p:nvPr/>
          </p:nvSpPr>
          <p:spPr bwMode="auto">
            <a:xfrm>
              <a:off x="3227825" y="1969610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98" name="Straight Arrow Connector 97"/>
            <p:cNvCxnSpPr/>
            <p:nvPr/>
          </p:nvCxnSpPr>
          <p:spPr bwMode="auto">
            <a:xfrm rot="16200000" flipV="1">
              <a:off x="3784775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9" name="Oval 98"/>
            <p:cNvSpPr/>
            <p:nvPr/>
          </p:nvSpPr>
          <p:spPr bwMode="auto">
            <a:xfrm>
              <a:off x="3650280" y="913321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00" name="Straight Arrow Connector 99"/>
            <p:cNvCxnSpPr/>
            <p:nvPr/>
          </p:nvCxnSpPr>
          <p:spPr bwMode="auto">
            <a:xfrm rot="16200000" flipV="1">
              <a:off x="3227902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1" name="TextBox 100"/>
            <p:cNvSpPr txBox="1"/>
            <p:nvPr/>
          </p:nvSpPr>
          <p:spPr>
            <a:xfrm>
              <a:off x="3035800" y="1216229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No</a:t>
              </a:r>
            </a:p>
          </p:txBody>
        </p:sp>
        <p:grpSp>
          <p:nvGrpSpPr>
            <p:cNvPr id="27" name="Group 55"/>
            <p:cNvGrpSpPr/>
            <p:nvPr/>
          </p:nvGrpSpPr>
          <p:grpSpPr>
            <a:xfrm>
              <a:off x="3784546" y="951726"/>
              <a:ext cx="384049" cy="576074"/>
              <a:chOff x="5186479" y="3160165"/>
              <a:chExt cx="576075" cy="2649945"/>
            </a:xfrm>
          </p:grpSpPr>
          <p:sp>
            <p:nvSpPr>
              <p:cNvPr id="103" name="Double Bracket 102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28" name="Group 114"/>
          <p:cNvGrpSpPr/>
          <p:nvPr/>
        </p:nvGrpSpPr>
        <p:grpSpPr>
          <a:xfrm>
            <a:off x="3538895" y="1201510"/>
            <a:ext cx="1238769" cy="3594256"/>
            <a:chOff x="3035800" y="913321"/>
            <a:chExt cx="1267365" cy="3707665"/>
          </a:xfrm>
        </p:grpSpPr>
        <p:cxnSp>
          <p:nvCxnSpPr>
            <p:cNvPr id="116" name="Straight Arrow Connector 115"/>
            <p:cNvCxnSpPr>
              <a:stCxn id="45" idx="0"/>
              <a:endCxn id="118" idx="2"/>
            </p:cNvCxnSpPr>
            <p:nvPr/>
          </p:nvCxnSpPr>
          <p:spPr bwMode="auto">
            <a:xfrm rot="5400000" flipH="1" flipV="1">
              <a:off x="2340320" y="3272621"/>
              <a:ext cx="2075301" cy="62143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7" name="Straight Arrow Connector 116"/>
            <p:cNvCxnSpPr>
              <a:stCxn id="17" idx="0"/>
              <a:endCxn id="118" idx="2"/>
            </p:cNvCxnSpPr>
            <p:nvPr/>
          </p:nvCxnSpPr>
          <p:spPr bwMode="auto">
            <a:xfrm rot="16200000" flipV="1">
              <a:off x="2851111" y="3383260"/>
              <a:ext cx="2075301" cy="400151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8" name="Rounded Rectangle 117"/>
            <p:cNvSpPr/>
            <p:nvPr/>
          </p:nvSpPr>
          <p:spPr bwMode="auto">
            <a:xfrm>
              <a:off x="3227825" y="1969610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119" name="Straight Arrow Connector 118"/>
            <p:cNvCxnSpPr/>
            <p:nvPr/>
          </p:nvCxnSpPr>
          <p:spPr bwMode="auto">
            <a:xfrm rot="16200000" flipV="1">
              <a:off x="3784775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0" name="Oval 119"/>
            <p:cNvSpPr/>
            <p:nvPr/>
          </p:nvSpPr>
          <p:spPr bwMode="auto">
            <a:xfrm>
              <a:off x="3650280" y="913321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21" name="Straight Arrow Connector 120"/>
            <p:cNvCxnSpPr/>
            <p:nvPr/>
          </p:nvCxnSpPr>
          <p:spPr bwMode="auto">
            <a:xfrm rot="16200000" flipV="1">
              <a:off x="3227902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2" name="TextBox 121"/>
            <p:cNvSpPr txBox="1"/>
            <p:nvPr/>
          </p:nvSpPr>
          <p:spPr>
            <a:xfrm>
              <a:off x="3035800" y="1216229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No</a:t>
              </a:r>
            </a:p>
          </p:txBody>
        </p:sp>
        <p:grpSp>
          <p:nvGrpSpPr>
            <p:cNvPr id="29" name="Group 55"/>
            <p:cNvGrpSpPr/>
            <p:nvPr/>
          </p:nvGrpSpPr>
          <p:grpSpPr>
            <a:xfrm>
              <a:off x="3784546" y="951726"/>
              <a:ext cx="384049" cy="576074"/>
              <a:chOff x="5186479" y="3160165"/>
              <a:chExt cx="576075" cy="2649945"/>
            </a:xfrm>
          </p:grpSpPr>
          <p:sp>
            <p:nvSpPr>
              <p:cNvPr id="124" name="Double Bracket 123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1401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a sentence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 on           the             mat.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2257665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3343040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2445859" y="3083355"/>
            <a:ext cx="1085377" cy="1712412"/>
            <a:chOff x="2445859" y="3083355"/>
            <a:chExt cx="1085377" cy="171241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2801761" y="4066293"/>
              <a:ext cx="1059527" cy="39942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2278275" y="3903825"/>
              <a:ext cx="1021122" cy="68595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2805370" y="308335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5" name="Group 55"/>
          <p:cNvGrpSpPr/>
          <p:nvPr/>
        </p:nvGrpSpPr>
        <p:grpSpPr>
          <a:xfrm>
            <a:off x="2920585" y="3121760"/>
            <a:ext cx="384049" cy="576074"/>
            <a:chOff x="5186479" y="3160165"/>
            <a:chExt cx="576075" cy="2649945"/>
          </a:xfrm>
        </p:grpSpPr>
        <p:sp>
          <p:nvSpPr>
            <p:cNvPr id="42" name="Double Bracket 4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8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45" name="Double Bracket 44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6636115" y="6477713"/>
            <a:ext cx="26212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[Socher, Manning &amp; Ng]</a:t>
            </a:r>
          </a:p>
        </p:txBody>
      </p:sp>
      <p:grpSp>
        <p:nvGrpSpPr>
          <p:cNvPr id="21" name="Group 112"/>
          <p:cNvGrpSpPr/>
          <p:nvPr/>
        </p:nvGrpSpPr>
        <p:grpSpPr>
          <a:xfrm>
            <a:off x="4568171" y="990131"/>
            <a:ext cx="1674447" cy="3805635"/>
            <a:chOff x="4568171" y="990131"/>
            <a:chExt cx="1674447" cy="3805635"/>
          </a:xfrm>
        </p:grpSpPr>
        <p:cxnSp>
          <p:nvCxnSpPr>
            <p:cNvPr id="73" name="Straight Arrow Connector 72"/>
            <p:cNvCxnSpPr>
              <a:stCxn id="17" idx="0"/>
              <a:endCxn id="75" idx="2"/>
            </p:cNvCxnSpPr>
            <p:nvPr/>
          </p:nvCxnSpPr>
          <p:spPr bwMode="auto">
            <a:xfrm rot="5400000" flipH="1" flipV="1">
              <a:off x="3867500" y="3323166"/>
              <a:ext cx="2173271" cy="771930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4" name="Straight Arrow Connector 73"/>
            <p:cNvCxnSpPr>
              <a:stCxn id="41" idx="0"/>
              <a:endCxn id="75" idx="2"/>
            </p:cNvCxnSpPr>
            <p:nvPr/>
          </p:nvCxnSpPr>
          <p:spPr bwMode="auto">
            <a:xfrm rot="16200000" flipV="1">
              <a:off x="5368904" y="2593691"/>
              <a:ext cx="844910" cy="902518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5" name="Rounded Rectangle 74"/>
            <p:cNvSpPr/>
            <p:nvPr/>
          </p:nvSpPr>
          <p:spPr bwMode="auto">
            <a:xfrm>
              <a:off x="4879240" y="2046420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76" name="Straight Arrow Connector 75"/>
            <p:cNvCxnSpPr/>
            <p:nvPr/>
          </p:nvCxnSpPr>
          <p:spPr bwMode="auto">
            <a:xfrm rot="16200000" flipV="1">
              <a:off x="5436190" y="183496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7" name="Oval 76"/>
            <p:cNvSpPr/>
            <p:nvPr/>
          </p:nvSpPr>
          <p:spPr bwMode="auto">
            <a:xfrm>
              <a:off x="5301695" y="990131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78" name="Straight Arrow Connector 77"/>
            <p:cNvCxnSpPr/>
            <p:nvPr/>
          </p:nvCxnSpPr>
          <p:spPr bwMode="auto">
            <a:xfrm rot="16200000" flipV="1">
              <a:off x="4879317" y="183496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9" name="TextBox 78"/>
            <p:cNvSpPr txBox="1"/>
            <p:nvPr/>
          </p:nvSpPr>
          <p:spPr>
            <a:xfrm>
              <a:off x="4687215" y="1293039"/>
              <a:ext cx="621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smtClean="0">
                  <a:solidFill>
                    <a:srgbClr val="00B050"/>
                  </a:solidFill>
                </a:rPr>
                <a:t>Yes</a:t>
              </a:r>
            </a:p>
          </p:txBody>
        </p:sp>
        <p:grpSp>
          <p:nvGrpSpPr>
            <p:cNvPr id="24" name="Group 55"/>
            <p:cNvGrpSpPr/>
            <p:nvPr/>
          </p:nvGrpSpPr>
          <p:grpSpPr>
            <a:xfrm>
              <a:off x="5435961" y="1028536"/>
              <a:ext cx="384049" cy="576074"/>
              <a:chOff x="5186479" y="3160165"/>
              <a:chExt cx="576075" cy="2649945"/>
            </a:xfrm>
          </p:grpSpPr>
          <p:sp>
            <p:nvSpPr>
              <p:cNvPr id="89" name="Double Bracket 88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8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25" name="Group 113"/>
          <p:cNvGrpSpPr/>
          <p:nvPr/>
        </p:nvGrpSpPr>
        <p:grpSpPr>
          <a:xfrm>
            <a:off x="3035800" y="913321"/>
            <a:ext cx="1532371" cy="3882445"/>
            <a:chOff x="3035800" y="913321"/>
            <a:chExt cx="1532371" cy="3882445"/>
          </a:xfrm>
        </p:grpSpPr>
        <p:cxnSp>
          <p:nvCxnSpPr>
            <p:cNvPr id="98" name="Straight Arrow Connector 97"/>
            <p:cNvCxnSpPr>
              <a:stCxn id="57" idx="0"/>
              <a:endCxn id="100" idx="2"/>
            </p:cNvCxnSpPr>
            <p:nvPr/>
          </p:nvCxnSpPr>
          <p:spPr bwMode="auto">
            <a:xfrm rot="5400000" flipH="1" flipV="1">
              <a:off x="3141414" y="2536084"/>
              <a:ext cx="537670" cy="556872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9" name="Straight Arrow Connector 98"/>
            <p:cNvCxnSpPr>
              <a:stCxn id="17" idx="0"/>
              <a:endCxn id="100" idx="2"/>
            </p:cNvCxnSpPr>
            <p:nvPr/>
          </p:nvCxnSpPr>
          <p:spPr bwMode="auto">
            <a:xfrm rot="16200000" flipV="1">
              <a:off x="3003388" y="3230983"/>
              <a:ext cx="2250081" cy="879485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0" name="Rounded Rectangle 99"/>
            <p:cNvSpPr/>
            <p:nvPr/>
          </p:nvSpPr>
          <p:spPr bwMode="auto">
            <a:xfrm>
              <a:off x="3227825" y="1969610"/>
              <a:ext cx="921720" cy="576075"/>
            </a:xfrm>
            <a:prstGeom prst="round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Neural 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Network</a:t>
              </a:r>
            </a:p>
          </p:txBody>
        </p:sp>
        <p:cxnSp>
          <p:nvCxnSpPr>
            <p:cNvPr id="101" name="Straight Arrow Connector 100"/>
            <p:cNvCxnSpPr/>
            <p:nvPr/>
          </p:nvCxnSpPr>
          <p:spPr bwMode="auto">
            <a:xfrm rot="16200000" flipV="1">
              <a:off x="3784775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2" name="Oval 101"/>
            <p:cNvSpPr/>
            <p:nvPr/>
          </p:nvSpPr>
          <p:spPr bwMode="auto">
            <a:xfrm>
              <a:off x="3650280" y="913321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103" name="Straight Arrow Connector 102"/>
            <p:cNvCxnSpPr/>
            <p:nvPr/>
          </p:nvCxnSpPr>
          <p:spPr bwMode="auto">
            <a:xfrm rot="16200000" flipV="1">
              <a:off x="3227902" y="1758154"/>
              <a:ext cx="384050" cy="153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4" name="TextBox 103"/>
            <p:cNvSpPr txBox="1"/>
            <p:nvPr/>
          </p:nvSpPr>
          <p:spPr>
            <a:xfrm>
              <a:off x="3035800" y="1216229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dirty="0" smtClean="0">
                  <a:solidFill>
                    <a:srgbClr val="FF0000"/>
                  </a:solidFill>
                </a:rPr>
                <a:t> No</a:t>
              </a:r>
            </a:p>
          </p:txBody>
        </p:sp>
        <p:grpSp>
          <p:nvGrpSpPr>
            <p:cNvPr id="26" name="Group 55"/>
            <p:cNvGrpSpPr/>
            <p:nvPr/>
          </p:nvGrpSpPr>
          <p:grpSpPr>
            <a:xfrm>
              <a:off x="3784546" y="951726"/>
              <a:ext cx="384049" cy="576074"/>
              <a:chOff x="5186479" y="3160165"/>
              <a:chExt cx="576075" cy="2649945"/>
            </a:xfrm>
          </p:grpSpPr>
          <p:sp>
            <p:nvSpPr>
              <p:cNvPr id="106" name="Double Bracket 105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0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66444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152485" y="5349250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/>
              <a:t>The            cat            </a:t>
            </a:r>
            <a:r>
              <a:rPr lang="en-US" i="1" dirty="0" smtClean="0">
                <a:solidFill>
                  <a:schemeClr val="bg1"/>
                </a:solidFill>
              </a:rPr>
              <a:t>on           the             mat.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a sentence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3955" y="534925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i="1" dirty="0" smtClean="0">
                <a:solidFill>
                  <a:schemeClr val="bg1"/>
                </a:solidFill>
              </a:rPr>
              <a:t>The            cat           sat</a:t>
            </a:r>
          </a:p>
        </p:txBody>
      </p:sp>
      <p:grpSp>
        <p:nvGrpSpPr>
          <p:cNvPr id="3" name="Group 55"/>
          <p:cNvGrpSpPr/>
          <p:nvPr/>
        </p:nvGrpSpPr>
        <p:grpSpPr>
          <a:xfrm>
            <a:off x="1297541" y="4734771"/>
            <a:ext cx="384049" cy="576074"/>
            <a:chOff x="5186479" y="3160165"/>
            <a:chExt cx="576075" cy="2649945"/>
          </a:xfrm>
        </p:grpSpPr>
        <p:sp>
          <p:nvSpPr>
            <p:cNvPr id="10" name="Double Bracket 9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" name="Group 55"/>
          <p:cNvGrpSpPr/>
          <p:nvPr/>
        </p:nvGrpSpPr>
        <p:grpSpPr>
          <a:xfrm>
            <a:off x="2382916" y="4773176"/>
            <a:ext cx="384049" cy="576074"/>
            <a:chOff x="5186479" y="3160165"/>
            <a:chExt cx="576075" cy="2649945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" name="Group 55"/>
          <p:cNvGrpSpPr/>
          <p:nvPr/>
        </p:nvGrpSpPr>
        <p:grpSpPr>
          <a:xfrm>
            <a:off x="4379975" y="4773175"/>
            <a:ext cx="384049" cy="576074"/>
            <a:chOff x="5186479" y="3160165"/>
            <a:chExt cx="576075" cy="2649945"/>
          </a:xfrm>
        </p:grpSpPr>
        <p:sp>
          <p:nvSpPr>
            <p:cNvPr id="16" name="Double Bracket 15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" name="Group 55"/>
          <p:cNvGrpSpPr/>
          <p:nvPr/>
        </p:nvGrpSpPr>
        <p:grpSpPr>
          <a:xfrm>
            <a:off x="5378506" y="4773175"/>
            <a:ext cx="384049" cy="576074"/>
            <a:chOff x="5186479" y="3160165"/>
            <a:chExt cx="576075" cy="2649945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9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5"/>
          <p:cNvGrpSpPr/>
          <p:nvPr/>
        </p:nvGrpSpPr>
        <p:grpSpPr>
          <a:xfrm>
            <a:off x="6530655" y="4773175"/>
            <a:ext cx="384049" cy="576074"/>
            <a:chOff x="5186479" y="3160165"/>
            <a:chExt cx="576075" cy="2649945"/>
          </a:xfrm>
        </p:grpSpPr>
        <p:sp>
          <p:nvSpPr>
            <p:cNvPr id="22" name="Double Bracket 21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4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" name="Group 88"/>
          <p:cNvGrpSpPr/>
          <p:nvPr/>
        </p:nvGrpSpPr>
        <p:grpSpPr>
          <a:xfrm>
            <a:off x="1485736" y="3236975"/>
            <a:ext cx="1085376" cy="1558792"/>
            <a:chOff x="1485736" y="3236975"/>
            <a:chExt cx="1085376" cy="1558792"/>
          </a:xfrm>
        </p:grpSpPr>
        <p:cxnSp>
          <p:nvCxnSpPr>
            <p:cNvPr id="54" name="Straight Connector 53"/>
            <p:cNvCxnSpPr>
              <a:stCxn id="14" idx="0"/>
              <a:endCxn id="57" idx="4"/>
            </p:cNvCxnSpPr>
            <p:nvPr/>
          </p:nvCxnSpPr>
          <p:spPr bwMode="auto">
            <a:xfrm rot="16200000" flipV="1">
              <a:off x="1880042" y="4104697"/>
              <a:ext cx="905907" cy="47623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>
              <a:stCxn id="11" idx="0"/>
              <a:endCxn id="57" idx="4"/>
            </p:cNvCxnSpPr>
            <p:nvPr/>
          </p:nvCxnSpPr>
          <p:spPr bwMode="auto">
            <a:xfrm rot="5400000" flipH="1" flipV="1">
              <a:off x="1356556" y="4019040"/>
              <a:ext cx="867502" cy="60914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768435" y="323697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2" name="Group 89"/>
          <p:cNvGrpSpPr/>
          <p:nvPr/>
        </p:nvGrpSpPr>
        <p:grpSpPr>
          <a:xfrm>
            <a:off x="5566700" y="3467405"/>
            <a:ext cx="1152150" cy="1328362"/>
            <a:chOff x="5566700" y="3467405"/>
            <a:chExt cx="1152150" cy="1328362"/>
          </a:xfrm>
        </p:grpSpPr>
        <p:cxnSp>
          <p:nvCxnSpPr>
            <p:cNvPr id="31" name="Straight Connector 30"/>
            <p:cNvCxnSpPr>
              <a:stCxn id="20" idx="0"/>
              <a:endCxn id="41" idx="4"/>
            </p:cNvCxnSpPr>
            <p:nvPr/>
          </p:nvCxnSpPr>
          <p:spPr bwMode="auto">
            <a:xfrm rot="5400000" flipH="1" flipV="1">
              <a:off x="5566921" y="4120070"/>
              <a:ext cx="675476" cy="675917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>
              <a:stCxn id="23" idx="0"/>
              <a:endCxn id="41" idx="4"/>
            </p:cNvCxnSpPr>
            <p:nvPr/>
          </p:nvCxnSpPr>
          <p:spPr bwMode="auto">
            <a:xfrm rot="16200000" flipV="1">
              <a:off x="6142996" y="4219912"/>
              <a:ext cx="675476" cy="476232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1" name="Oval 40"/>
            <p:cNvSpPr/>
            <p:nvPr/>
          </p:nvSpPr>
          <p:spPr bwMode="auto">
            <a:xfrm>
              <a:off x="5916175" y="346740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5" name="Group 90"/>
          <p:cNvGrpSpPr/>
          <p:nvPr/>
        </p:nvGrpSpPr>
        <p:grpSpPr>
          <a:xfrm>
            <a:off x="4568169" y="2238445"/>
            <a:ext cx="1674450" cy="2557322"/>
            <a:chOff x="4568169" y="2238445"/>
            <a:chExt cx="1674450" cy="2557322"/>
          </a:xfrm>
        </p:grpSpPr>
        <p:cxnSp>
          <p:nvCxnSpPr>
            <p:cNvPr id="83" name="Straight Connector 82"/>
            <p:cNvCxnSpPr>
              <a:stCxn id="17" idx="0"/>
              <a:endCxn id="86" idx="4"/>
            </p:cNvCxnSpPr>
            <p:nvPr/>
          </p:nvCxnSpPr>
          <p:spPr bwMode="auto">
            <a:xfrm rot="5400000" flipH="1" flipV="1">
              <a:off x="4049923" y="3409577"/>
              <a:ext cx="1904436" cy="867943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>
              <a:stCxn id="41" idx="0"/>
              <a:endCxn id="86" idx="4"/>
            </p:cNvCxnSpPr>
            <p:nvPr/>
          </p:nvCxnSpPr>
          <p:spPr bwMode="auto">
            <a:xfrm rot="16200000" flipV="1">
              <a:off x="5551329" y="2776115"/>
              <a:ext cx="576075" cy="806505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Oval 85"/>
            <p:cNvSpPr/>
            <p:nvPr/>
          </p:nvSpPr>
          <p:spPr bwMode="auto">
            <a:xfrm>
              <a:off x="5109670" y="2238445"/>
              <a:ext cx="652885" cy="652885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8" name="Group 55"/>
          <p:cNvGrpSpPr/>
          <p:nvPr/>
        </p:nvGrpSpPr>
        <p:grpSpPr>
          <a:xfrm>
            <a:off x="3381445" y="4773175"/>
            <a:ext cx="384049" cy="576074"/>
            <a:chOff x="5186479" y="3160165"/>
            <a:chExt cx="576075" cy="2649945"/>
          </a:xfrm>
        </p:grpSpPr>
        <p:sp>
          <p:nvSpPr>
            <p:cNvPr id="44" name="Double Bracket 4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7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1" name="Group 55"/>
          <p:cNvGrpSpPr/>
          <p:nvPr/>
        </p:nvGrpSpPr>
        <p:grpSpPr>
          <a:xfrm>
            <a:off x="1883650" y="3275380"/>
            <a:ext cx="384049" cy="576074"/>
            <a:chOff x="5186479" y="3160165"/>
            <a:chExt cx="576075" cy="2649945"/>
          </a:xfrm>
        </p:grpSpPr>
        <p:sp>
          <p:nvSpPr>
            <p:cNvPr id="53" name="Double Bracket 52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5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4" name="Group 55"/>
          <p:cNvGrpSpPr/>
          <p:nvPr/>
        </p:nvGrpSpPr>
        <p:grpSpPr>
          <a:xfrm>
            <a:off x="6031390" y="3505810"/>
            <a:ext cx="384049" cy="576074"/>
            <a:chOff x="5186479" y="3160165"/>
            <a:chExt cx="576075" cy="2649945"/>
          </a:xfrm>
        </p:grpSpPr>
        <p:sp>
          <p:nvSpPr>
            <p:cNvPr id="61" name="Double Bracket 60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5" name="Group 55"/>
          <p:cNvGrpSpPr/>
          <p:nvPr/>
        </p:nvGrpSpPr>
        <p:grpSpPr>
          <a:xfrm>
            <a:off x="5263290" y="2276850"/>
            <a:ext cx="384049" cy="576074"/>
            <a:chOff x="5186479" y="3160165"/>
            <a:chExt cx="576075" cy="2649945"/>
          </a:xfrm>
        </p:grpSpPr>
        <p:sp>
          <p:nvSpPr>
            <p:cNvPr id="64" name="Double Bracket 63"/>
            <p:cNvSpPr/>
            <p:nvPr/>
          </p:nvSpPr>
          <p:spPr bwMode="auto">
            <a:xfrm>
              <a:off x="5186479" y="3160165"/>
              <a:ext cx="576075" cy="2649945"/>
            </a:xfrm>
            <a:prstGeom prst="bracketPair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255733" y="3264084"/>
              <a:ext cx="426079" cy="2406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8</a:t>
              </a:r>
            </a:p>
            <a:p>
              <a:pPr>
                <a:spcBef>
                  <a:spcPts val="0"/>
                </a:spcBef>
              </a:pPr>
              <a:r>
                <a:rPr lang="en-US" sz="1400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6" name="Group 72"/>
          <p:cNvGrpSpPr/>
          <p:nvPr/>
        </p:nvGrpSpPr>
        <p:grpSpPr>
          <a:xfrm>
            <a:off x="2094879" y="625435"/>
            <a:ext cx="2534730" cy="2611540"/>
            <a:chOff x="2094879" y="625435"/>
            <a:chExt cx="2534730" cy="2611540"/>
          </a:xfrm>
        </p:grpSpPr>
        <p:grpSp>
          <p:nvGrpSpPr>
            <p:cNvPr id="27" name="Group 91"/>
            <p:cNvGrpSpPr/>
            <p:nvPr/>
          </p:nvGrpSpPr>
          <p:grpSpPr>
            <a:xfrm>
              <a:off x="2094879" y="625435"/>
              <a:ext cx="2534730" cy="2611540"/>
              <a:chOff x="2094879" y="625435"/>
              <a:chExt cx="2534730" cy="2611540"/>
            </a:xfrm>
          </p:grpSpPr>
          <p:cxnSp>
            <p:nvCxnSpPr>
              <p:cNvPr id="85" name="Straight Connector 84"/>
              <p:cNvCxnSpPr>
                <a:stCxn id="57" idx="0"/>
                <a:endCxn id="60" idx="4"/>
              </p:cNvCxnSpPr>
              <p:nvPr/>
            </p:nvCxnSpPr>
            <p:spPr bwMode="auto">
              <a:xfrm rot="5400000" flipH="1" flipV="1">
                <a:off x="1883651" y="1489548"/>
                <a:ext cx="1958655" cy="153620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>
                <a:stCxn id="49" idx="0"/>
                <a:endCxn id="60" idx="4"/>
              </p:cNvCxnSpPr>
              <p:nvPr/>
            </p:nvCxnSpPr>
            <p:spPr bwMode="auto">
              <a:xfrm rot="16200000" flipV="1">
                <a:off x="4034331" y="875068"/>
                <a:ext cx="192025" cy="99853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0" name="Oval 59"/>
              <p:cNvSpPr/>
              <p:nvPr/>
            </p:nvSpPr>
            <p:spPr bwMode="auto">
              <a:xfrm>
                <a:off x="3304635" y="62543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grpSp>
          <p:nvGrpSpPr>
            <p:cNvPr id="28" name="Group 55"/>
            <p:cNvGrpSpPr/>
            <p:nvPr/>
          </p:nvGrpSpPr>
          <p:grpSpPr>
            <a:xfrm>
              <a:off x="3458255" y="663840"/>
              <a:ext cx="384049" cy="576074"/>
              <a:chOff x="5186479" y="3160165"/>
              <a:chExt cx="576075" cy="2649945"/>
            </a:xfrm>
          </p:grpSpPr>
          <p:sp>
            <p:nvSpPr>
              <p:cNvPr id="68" name="Double Bracket 67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5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</p:grpSp>
      <p:grpSp>
        <p:nvGrpSpPr>
          <p:cNvPr id="29" name="Group 69"/>
          <p:cNvGrpSpPr/>
          <p:nvPr/>
        </p:nvGrpSpPr>
        <p:grpSpPr>
          <a:xfrm>
            <a:off x="3569640" y="1470345"/>
            <a:ext cx="1866474" cy="3325421"/>
            <a:chOff x="3569640" y="1470345"/>
            <a:chExt cx="1866474" cy="3325421"/>
          </a:xfrm>
        </p:grpSpPr>
        <p:grpSp>
          <p:nvGrpSpPr>
            <p:cNvPr id="30" name="Group 45"/>
            <p:cNvGrpSpPr/>
            <p:nvPr/>
          </p:nvGrpSpPr>
          <p:grpSpPr>
            <a:xfrm>
              <a:off x="3569640" y="1470345"/>
              <a:ext cx="1866474" cy="3325421"/>
              <a:chOff x="4525934" y="1547155"/>
              <a:chExt cx="1866474" cy="3325421"/>
            </a:xfrm>
          </p:grpSpPr>
          <p:cxnSp>
            <p:nvCxnSpPr>
              <p:cNvPr id="47" name="Straight Connector 46"/>
              <p:cNvCxnSpPr>
                <a:stCxn id="45" idx="0"/>
                <a:endCxn id="49" idx="4"/>
              </p:cNvCxnSpPr>
              <p:nvPr/>
            </p:nvCxnSpPr>
            <p:spPr bwMode="auto">
              <a:xfrm rot="5400000" flipH="1" flipV="1">
                <a:off x="3719650" y="3006324"/>
                <a:ext cx="2672536" cy="1059968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8" name="Straight Connector 47"/>
              <p:cNvCxnSpPr>
                <a:stCxn id="86" idx="0"/>
                <a:endCxn id="49" idx="4"/>
              </p:cNvCxnSpPr>
              <p:nvPr/>
            </p:nvCxnSpPr>
            <p:spPr bwMode="auto">
              <a:xfrm rot="16200000" flipV="1">
                <a:off x="5931548" y="1854395"/>
                <a:ext cx="115215" cy="806505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9" name="Oval 48"/>
              <p:cNvSpPr/>
              <p:nvPr/>
            </p:nvSpPr>
            <p:spPr bwMode="auto">
              <a:xfrm>
                <a:off x="5259459" y="1547155"/>
                <a:ext cx="652885" cy="65288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487" tIns="44450" rIns="90487" bIns="4445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endParaRPr>
              </a:p>
            </p:txBody>
          </p:sp>
        </p:grpSp>
        <p:grpSp>
          <p:nvGrpSpPr>
            <p:cNvPr id="33" name="Group 55"/>
            <p:cNvGrpSpPr/>
            <p:nvPr/>
          </p:nvGrpSpPr>
          <p:grpSpPr>
            <a:xfrm>
              <a:off x="4456785" y="1508750"/>
              <a:ext cx="384049" cy="576074"/>
              <a:chOff x="5186479" y="3160165"/>
              <a:chExt cx="576075" cy="2649945"/>
            </a:xfrm>
          </p:grpSpPr>
          <p:sp>
            <p:nvSpPr>
              <p:cNvPr id="71" name="Double Bracket 70"/>
              <p:cNvSpPr/>
              <p:nvPr/>
            </p:nvSpPr>
            <p:spPr bwMode="auto">
              <a:xfrm>
                <a:off x="5186479" y="3160165"/>
                <a:ext cx="576075" cy="2649945"/>
              </a:xfrm>
              <a:prstGeom prst="bracketPair">
                <a:avLst/>
              </a:prstGeom>
              <a:noFill/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5255733" y="3264084"/>
                <a:ext cx="426079" cy="2406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7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1457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 and feature representations</a:t>
            </a:r>
            <a:endParaRPr lang="en-US" dirty="0"/>
          </a:p>
        </p:txBody>
      </p:sp>
      <p:pic>
        <p:nvPicPr>
          <p:cNvPr id="33" name="Picture 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1752602"/>
            <a:ext cx="1600200" cy="932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4" name="Text Box 572"/>
          <p:cNvSpPr txBox="1">
            <a:spLocks noChangeArrowheads="1"/>
          </p:cNvSpPr>
          <p:nvPr/>
        </p:nvSpPr>
        <p:spPr bwMode="auto">
          <a:xfrm>
            <a:off x="703987" y="2753381"/>
            <a:ext cx="962080" cy="523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Input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rot="10800000">
            <a:off x="2038350" y="2171700"/>
            <a:ext cx="5086858" cy="0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head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38" name="Straight Arrow Connector 37"/>
          <p:cNvCxnSpPr/>
          <p:nvPr/>
        </p:nvCxnSpPr>
        <p:spPr>
          <a:xfrm rot="5400000" flipH="1" flipV="1">
            <a:off x="-129382" y="5237956"/>
            <a:ext cx="1943100" cy="158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>
          <a:xfrm>
            <a:off x="728662" y="6134100"/>
            <a:ext cx="2325688" cy="158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grpSp>
        <p:nvGrpSpPr>
          <p:cNvPr id="3" name="Group 50"/>
          <p:cNvGrpSpPr/>
          <p:nvPr/>
        </p:nvGrpSpPr>
        <p:grpSpPr>
          <a:xfrm>
            <a:off x="3181350" y="3200397"/>
            <a:ext cx="2438400" cy="838200"/>
            <a:chOff x="2743200" y="2785240"/>
            <a:chExt cx="2438400" cy="838200"/>
          </a:xfrm>
        </p:grpSpPr>
        <p:sp>
          <p:nvSpPr>
            <p:cNvPr id="49" name="Plus 48"/>
            <p:cNvSpPr>
              <a:spLocks/>
            </p:cNvSpPr>
            <p:nvPr/>
          </p:nvSpPr>
          <p:spPr>
            <a:xfrm>
              <a:off x="2832540" y="2948400"/>
              <a:ext cx="252000" cy="252000"/>
            </a:xfrm>
            <a:prstGeom prst="mathPlus">
              <a:avLst/>
            </a:prstGeom>
            <a:solidFill>
              <a:srgbClr val="00B0F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0" name="Text Box 572"/>
            <p:cNvSpPr txBox="1">
              <a:spLocks noChangeArrowheads="1"/>
            </p:cNvSpPr>
            <p:nvPr/>
          </p:nvSpPr>
          <p:spPr bwMode="auto">
            <a:xfrm>
              <a:off x="3061140" y="2876490"/>
              <a:ext cx="1379352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Minus 50"/>
            <p:cNvSpPr/>
            <p:nvPr/>
          </p:nvSpPr>
          <p:spPr>
            <a:xfrm>
              <a:off x="2870640" y="3276600"/>
              <a:ext cx="190500" cy="228600"/>
            </a:xfrm>
            <a:prstGeom prst="mathMinus">
              <a:avLst/>
            </a:prstGeom>
            <a:solidFill>
              <a:srgbClr val="FF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 Box 572"/>
            <p:cNvSpPr txBox="1">
              <a:spLocks noChangeArrowheads="1"/>
            </p:cNvSpPr>
            <p:nvPr/>
          </p:nvSpPr>
          <p:spPr bwMode="auto">
            <a:xfrm>
              <a:off x="3061140" y="3181291"/>
              <a:ext cx="2107115" cy="4001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rPr>
                <a:t>“Non”-Motorbikes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43200" y="2785240"/>
              <a:ext cx="2438400" cy="83820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54" name="AutoShape 4"/>
          <p:cNvSpPr>
            <a:spLocks noChangeArrowheads="1"/>
          </p:cNvSpPr>
          <p:nvPr/>
        </p:nvSpPr>
        <p:spPr bwMode="auto">
          <a:xfrm>
            <a:off x="7296150" y="1828800"/>
            <a:ext cx="1658880" cy="829527"/>
          </a:xfrm>
          <a:prstGeom prst="roundRect">
            <a:avLst>
              <a:gd name="adj" fmla="val 171"/>
            </a:avLst>
          </a:prstGeom>
          <a:solidFill>
            <a:srgbClr val="E6E6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597" tIns="40798" rIns="81597" bIns="40798" anchor="ctr" anchorCtr="1"/>
          <a:lstStyle/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Learning</a:t>
            </a:r>
          </a:p>
          <a:p>
            <a:pPr marL="0" marR="0" lvl="0" indent="0" algn="ctr" defTabSz="40730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>
                <a:tab pos="656292" algn="l"/>
                <a:tab pos="1312581" algn="l"/>
              </a:tabLst>
              <a:defRPr/>
            </a:pPr>
            <a:r>
              <a:rPr kumimoji="0" lang="en-GB" sz="2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</a:rPr>
              <a:t>algorithm</a:t>
            </a:r>
          </a:p>
        </p:txBody>
      </p:sp>
      <p:sp>
        <p:nvSpPr>
          <p:cNvPr id="55" name="Text Box 572"/>
          <p:cNvSpPr txBox="1">
            <a:spLocks noChangeArrowheads="1"/>
          </p:cNvSpPr>
          <p:nvPr/>
        </p:nvSpPr>
        <p:spPr bwMode="auto">
          <a:xfrm>
            <a:off x="2399944" y="6153090"/>
            <a:ext cx="857565" cy="40008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1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6" name="Text Box 572"/>
          <p:cNvSpPr txBox="1">
            <a:spLocks noChangeArrowheads="1"/>
          </p:cNvSpPr>
          <p:nvPr/>
        </p:nvSpPr>
        <p:spPr bwMode="auto">
          <a:xfrm>
            <a:off x="346117" y="4419621"/>
            <a:ext cx="492400" cy="76525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vert270"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pixel 2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grpSp>
        <p:nvGrpSpPr>
          <p:cNvPr id="4" name="Group 77"/>
          <p:cNvGrpSpPr/>
          <p:nvPr/>
        </p:nvGrpSpPr>
        <p:grpSpPr>
          <a:xfrm>
            <a:off x="57152" y="1216152"/>
            <a:ext cx="2764466" cy="1908048"/>
            <a:chOff x="152400" y="1216152"/>
            <a:chExt cx="2764466" cy="1908048"/>
          </a:xfrm>
        </p:grpSpPr>
        <p:sp>
          <p:nvSpPr>
            <p:cNvPr id="58" name="Line Callout 1 (No Border) 57"/>
            <p:cNvSpPr/>
            <p:nvPr/>
          </p:nvSpPr>
          <p:spPr>
            <a:xfrm>
              <a:off x="152400" y="1216152"/>
              <a:ext cx="914400" cy="612648"/>
            </a:xfrm>
            <a:prstGeom prst="callout1">
              <a:avLst>
                <a:gd name="adj1" fmla="val 79493"/>
                <a:gd name="adj2" fmla="val 39341"/>
                <a:gd name="adj3" fmla="val 136797"/>
                <a:gd name="adj4" fmla="val 68644"/>
              </a:avLst>
            </a:prstGeom>
            <a:noFill/>
            <a:ln w="38100" cap="flat" cmpd="sng" algn="ctr">
              <a:solidFill>
                <a:srgbClr val="92D050"/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pixel 1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59" name="Multiply 58"/>
            <p:cNvSpPr>
              <a:spLocks noChangeAspect="1"/>
            </p:cNvSpPr>
            <p:nvPr/>
          </p:nvSpPr>
          <p:spPr>
            <a:xfrm>
              <a:off x="751367" y="2040433"/>
              <a:ext cx="180000" cy="180000"/>
            </a:xfrm>
            <a:prstGeom prst="mathMultiply">
              <a:avLst/>
            </a:prstGeom>
            <a:solidFill>
              <a:srgbClr val="92D050"/>
            </a:solidFill>
            <a:ln w="127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0" name="Multiply 59"/>
            <p:cNvSpPr>
              <a:spLocks noChangeAspect="1"/>
            </p:cNvSpPr>
            <p:nvPr/>
          </p:nvSpPr>
          <p:spPr>
            <a:xfrm>
              <a:off x="1630680" y="2391051"/>
              <a:ext cx="180000" cy="180000"/>
            </a:xfrm>
            <a:prstGeom prst="mathMultiply">
              <a:avLst/>
            </a:prstGeom>
            <a:solidFill>
              <a:srgbClr val="92D050"/>
            </a:solidFill>
            <a:ln w="12700" cap="flat" cmpd="sng" algn="ctr">
              <a:solidFill>
                <a:srgbClr val="00B05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61" name="Line Callout 1 (No Border) 60"/>
            <p:cNvSpPr/>
            <p:nvPr/>
          </p:nvSpPr>
          <p:spPr>
            <a:xfrm>
              <a:off x="2002466" y="2511552"/>
              <a:ext cx="914400" cy="612648"/>
            </a:xfrm>
            <a:prstGeom prst="callout1">
              <a:avLst>
                <a:gd name="adj1" fmla="val 32634"/>
                <a:gd name="adj2" fmla="val 23062"/>
                <a:gd name="adj3" fmla="val 3162"/>
                <a:gd name="adj4" fmla="val -26705"/>
              </a:avLst>
            </a:prstGeom>
            <a:noFill/>
            <a:ln w="38100" cap="flat" cmpd="sng" algn="ctr">
              <a:solidFill>
                <a:srgbClr val="92D050"/>
              </a:solidFill>
              <a:prstDash val="solid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맑은 고딕"/>
                  <a:cs typeface="+mn-cs"/>
                </a:rPr>
                <a:t>pixel 2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</p:grpSp>
      <p:sp>
        <p:nvSpPr>
          <p:cNvPr id="48" name="Plus 47"/>
          <p:cNvSpPr>
            <a:spLocks/>
          </p:cNvSpPr>
          <p:nvPr/>
        </p:nvSpPr>
        <p:spPr>
          <a:xfrm>
            <a:off x="2598066" y="542606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62" name="Plus 61"/>
          <p:cNvSpPr>
            <a:spLocks/>
          </p:cNvSpPr>
          <p:nvPr/>
        </p:nvSpPr>
        <p:spPr>
          <a:xfrm>
            <a:off x="1269170" y="4438300"/>
            <a:ext cx="252000" cy="252000"/>
          </a:xfrm>
          <a:prstGeom prst="mathPlus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맑은 고딕"/>
              <a:cs typeface="+mn-cs"/>
            </a:endParaRPr>
          </a:p>
        </p:txBody>
      </p:sp>
      <p:sp>
        <p:nvSpPr>
          <p:cNvPr id="64" name="Minus 63"/>
          <p:cNvSpPr/>
          <p:nvPr/>
        </p:nvSpPr>
        <p:spPr>
          <a:xfrm>
            <a:off x="1249950" y="5311760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Minus 65"/>
          <p:cNvSpPr/>
          <p:nvPr/>
        </p:nvSpPr>
        <p:spPr>
          <a:xfrm>
            <a:off x="2392326" y="4733839"/>
            <a:ext cx="190500" cy="228600"/>
          </a:xfrm>
          <a:prstGeom prst="mathMinus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 Box 572"/>
          <p:cNvSpPr txBox="1">
            <a:spLocks noChangeArrowheads="1"/>
          </p:cNvSpPr>
          <p:nvPr/>
        </p:nvSpPr>
        <p:spPr bwMode="auto">
          <a:xfrm>
            <a:off x="1249950" y="3699185"/>
            <a:ext cx="1338786" cy="3693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1419" tIns="45710" rIns="91419" bIns="4571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noProof="0" dirty="0" smtClean="0">
                <a:solidFill>
                  <a:sysClr val="window" lastClr="FFFFFF"/>
                </a:solidFill>
              </a:rPr>
              <a:t>Raw image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96320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8335691" y="5925325"/>
            <a:ext cx="808310" cy="932675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Helvetic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Finding Similar Sentences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295400"/>
            <a:ext cx="82296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3200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1069" y="596180"/>
            <a:ext cx="8487505" cy="152705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600" b="0" dirty="0" smtClean="0"/>
              <a:t>Each sentence has a feature vector representation. </a:t>
            </a:r>
          </a:p>
          <a:p>
            <a:pPr>
              <a:spcBef>
                <a:spcPts val="0"/>
              </a:spcBef>
            </a:pPr>
            <a:r>
              <a:rPr lang="en-US" sz="1600" b="0" dirty="0" smtClean="0"/>
              <a:t>Pick a sentence (“center sentence”) and list nearest neighbor sentences. </a:t>
            </a:r>
          </a:p>
          <a:p>
            <a:pPr>
              <a:spcBef>
                <a:spcPts val="0"/>
              </a:spcBef>
            </a:pPr>
            <a:r>
              <a:rPr lang="en-US" sz="1600" b="0" dirty="0" smtClean="0"/>
              <a:t>Often either semantically or syntactically similar. (Digits all mapped to 2.)</a:t>
            </a:r>
            <a:endParaRPr lang="en-US" sz="1600" b="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499147"/>
              </p:ext>
            </p:extLst>
          </p:nvPr>
        </p:nvGraphicFramePr>
        <p:xfrm>
          <a:off x="270640" y="1592870"/>
          <a:ext cx="8534400" cy="4562885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755302"/>
                <a:gridCol w="1673698"/>
                <a:gridCol w="5105400"/>
              </a:tblGrid>
              <a:tr h="3072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Similarities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Center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Sentence</a:t>
                      </a:r>
                      <a:endParaRPr lang="en-US" sz="1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Nearest Neighbor</a:t>
                      </a:r>
                      <a:r>
                        <a:rPr lang="en-US" sz="1400" baseline="0" dirty="0" smtClean="0"/>
                        <a:t> Sentences (most similar feature vector)</a:t>
                      </a:r>
                      <a:endParaRPr lang="en-US" sz="1400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</a:tr>
              <a:tr h="92538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Bad News</a:t>
                      </a:r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Both took further hits yesterday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We 're in for a lot of turbulence ...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BSN currently has 2.2 million common shares outstanding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This is panic buying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We have a couple or three tough weeks coming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Something said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I had calls all night long from the States, he said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Our intent is to promote the best alternative, he says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We have sufficient cash flow to handle that, he said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Currently, average pay for machinists is 22.22 an hour, Boeing said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Profit from trading for its own account dropped, the securities firm said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Gains and good news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Fujisawa gained 22 to 2,222 </a:t>
                      </a:r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Mochida advanced 22 to 2,222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Commerzbank gained 2 to 222.2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Paris loved her at first sight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Profits improved across Hess's businesses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99428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Unknown words which are cities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Columbia , S.C</a:t>
                      </a:r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Greenville , Miss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UNK , </a:t>
                      </a:r>
                      <a:r>
                        <a:rPr lang="en-US" sz="1400" dirty="0" err="1" smtClean="0"/>
                        <a:t>Md</a:t>
                      </a:r>
                      <a:r>
                        <a:rPr lang="en-US" sz="1400" dirty="0" smtClean="0"/>
                        <a:t>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UNK , Miss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UNK , </a:t>
                      </a:r>
                      <a:r>
                        <a:rPr lang="en-US" sz="1400" dirty="0" err="1" smtClean="0"/>
                        <a:t>Calif</a:t>
                      </a:r>
                      <a:endParaRPr lang="en-US" sz="1400" dirty="0" smtClean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8184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Similar Sentences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145386"/>
              </p:ext>
            </p:extLst>
          </p:nvPr>
        </p:nvGraphicFramePr>
        <p:xfrm>
          <a:off x="155425" y="855865"/>
          <a:ext cx="8839200" cy="4663437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9BBB59">
                        <a:tint val="50000"/>
                        <a:satMod val="300000"/>
                      </a:srgbClr>
                    </a:gs>
                    <a:gs pos="35000">
                      <a:srgbClr val="9BBB59">
                        <a:tint val="37000"/>
                        <a:satMod val="300000"/>
                      </a:srgbClr>
                    </a:gs>
                    <a:gs pos="100000">
                      <a:srgbClr val="9BBB5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786097"/>
                <a:gridCol w="1703061"/>
                <a:gridCol w="5350042"/>
              </a:tblGrid>
              <a:tr h="45719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Similarities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Center Sentence</a:t>
                      </a:r>
                      <a:endParaRPr lang="en-US" sz="14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Nearest Neighbor</a:t>
                      </a:r>
                      <a:r>
                        <a:rPr lang="en-US" sz="1400" baseline="0" dirty="0" smtClean="0"/>
                        <a:t> Sentences (most similar feature vector)</a:t>
                      </a:r>
                      <a:endParaRPr lang="en-US" sz="1400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Declining to comment = not disclosing</a:t>
                      </a:r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Hess declined to comment </a:t>
                      </a:r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PaineWebber declined to comment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Phoenix declined to comment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Campeau declined to comment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Coastal wouldn't disclose the terms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Large changes in sales or revenue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Sales grew almost 2 % to 222.2 million from 222.2 million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Sales surged 22 % to 222.22 billion yen from 222.22 billion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Revenue fell 2 % to 2.22 billion from 2.22 billion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Sales rose more than 2 % to 22.2 million from 22.2 million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Volume was 222.2 million shares , more than triple recent levels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Negation of different types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 smtClean="0"/>
                        <a:t>There's nothing unusual about business groups pushing for more government spending</a:t>
                      </a:r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We don't think at this point anything needs to be said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It therefore makes no sense for each market to adopt different circuit breakers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You can't say the same with black and white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dirty="0" smtClean="0"/>
                        <a:t>I don't think anyone left the place UNK </a:t>
                      </a:r>
                      <a:r>
                        <a:rPr lang="en-US" sz="1400" dirty="0" err="1" smtClean="0"/>
                        <a:t>UNK</a:t>
                      </a:r>
                      <a:r>
                        <a:rPr lang="en-US" sz="1400" dirty="0" smtClean="0"/>
                        <a:t> 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alpha val="40000"/>
                      </a:srgbClr>
                    </a:solidFill>
                  </a:tcPr>
                </a:tc>
              </a:tr>
              <a:tr h="46282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People</a:t>
                      </a:r>
                      <a:r>
                        <a:rPr lang="en-US" sz="1400" baseline="0" dirty="0" smtClean="0"/>
                        <a:t> in bad situations</a:t>
                      </a:r>
                      <a:endParaRPr lang="en-US" sz="1400" dirty="0" smtClean="0"/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We were lucky</a:t>
                      </a:r>
                    </a:p>
                    <a:p>
                      <a:endParaRPr lang="en-US" sz="1400" dirty="0"/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It was chaotic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We were wrong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People had died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They still are </a:t>
                      </a:r>
                    </a:p>
                  </a:txBody>
                  <a:tcPr>
                    <a:lnL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9BBB5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2044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Application: Paraphrase Detection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295400"/>
            <a:ext cx="82296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3200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7450" y="932675"/>
            <a:ext cx="8229600" cy="234270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b="0" dirty="0" smtClean="0"/>
              <a:t>Task: Decide whether or not two sentences are paraphrases of each other.  (MSR Paraphrase Corpus)</a:t>
            </a:r>
          </a:p>
        </p:txBody>
      </p:sp>
      <p:grpSp>
        <p:nvGrpSpPr>
          <p:cNvPr id="3" name="Group 6"/>
          <p:cNvGrpSpPr/>
          <p:nvPr/>
        </p:nvGrpSpPr>
        <p:grpSpPr>
          <a:xfrm>
            <a:off x="9756675" y="2584090"/>
            <a:ext cx="8077200" cy="2696247"/>
            <a:chOff x="462665" y="3851455"/>
            <a:chExt cx="8077200" cy="2696247"/>
          </a:xfrm>
        </p:grpSpPr>
        <p:graphicFrame>
          <p:nvGraphicFramePr>
            <p:cNvPr id="9" name="Content Placeholder 3"/>
            <p:cNvGraphicFramePr>
              <a:graphicFrameLocks/>
            </p:cNvGraphicFramePr>
            <p:nvPr/>
          </p:nvGraphicFramePr>
          <p:xfrm>
            <a:off x="462665" y="3851455"/>
            <a:ext cx="8077200" cy="2696247"/>
          </p:xfrm>
          <a:graphic>
            <a:graphicData uri="http://schemas.openxmlformats.org/drawingml/2006/table">
              <a:tbl>
                <a:tblPr firstRow="1" bandRow="1"/>
                <a:tblGrid>
                  <a:gridCol w="6912900"/>
                  <a:gridCol w="1164300"/>
                </a:tblGrid>
                <a:tr h="135330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kern="1200" baseline="0" dirty="0" smtClean="0"/>
                          <a:t>Method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381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/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b="1" kern="1200">
                            <a:solidFill>
                              <a:schemeClr val="lt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dirty="0" smtClean="0"/>
                          <a:t>F1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381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/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dirty="0" smtClean="0"/>
                          <a:t>Baseline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381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kern="1200" baseline="0" dirty="0" smtClean="0"/>
                          <a:t>57.8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381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kern="1200" baseline="0" dirty="0" err="1" smtClean="0"/>
                          <a:t>Tf-idf</a:t>
                        </a:r>
                        <a:r>
                          <a:rPr lang="en-US" sz="1600" kern="1200" baseline="0" dirty="0" smtClean="0"/>
                          <a:t> + cosine similarity (from Mihalcea, 2006)</a:t>
                        </a: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dirty="0" smtClean="0"/>
                          <a:t>75.3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dirty="0" err="1" smtClean="0"/>
                          <a:t>Kozareva</a:t>
                        </a:r>
                        <a:r>
                          <a:rPr lang="en-US" sz="1600" dirty="0" smtClean="0"/>
                          <a:t> and </a:t>
                        </a:r>
                        <a:r>
                          <a:rPr lang="en-US" sz="1600" dirty="0" err="1" smtClean="0"/>
                          <a:t>Montoyo</a:t>
                        </a:r>
                        <a:r>
                          <a:rPr lang="en-US" sz="1600" dirty="0" smtClean="0"/>
                          <a:t> (2006) (lexical and semantic features)</a:t>
                        </a: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dirty="0" smtClean="0"/>
                          <a:t>79.6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kern="1200" baseline="0" dirty="0" smtClean="0"/>
                          <a:t>RNN-based Model   (our work)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dirty="0" smtClean="0"/>
                          <a:t>79.7</a:t>
                        </a:r>
                        <a:endParaRPr lang="en-US" sz="1600" dirty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dirty="0"/>
                          <a:t>Mihalcea et al. (2006</a:t>
                        </a:r>
                        <a:r>
                          <a:rPr lang="en-US" sz="1600" dirty="0" smtClean="0"/>
                          <a:t>)</a:t>
                        </a:r>
                        <a:r>
                          <a:rPr lang="en-US" sz="1600" baseline="0" dirty="0" smtClean="0"/>
                          <a:t> (</a:t>
                        </a:r>
                        <a:r>
                          <a:rPr lang="en-US" sz="1600" dirty="0" smtClean="0"/>
                          <a:t>word similarity measures: WordNet, dictionaries,</a:t>
                        </a:r>
                        <a:r>
                          <a:rPr lang="en-US" sz="1600" baseline="0" dirty="0" smtClean="0"/>
                          <a:t> etc.)</a:t>
                        </a:r>
                        <a:endParaRPr lang="en-US" sz="1600" dirty="0"/>
                      </a:p>
                    </a:txBody>
                    <a:tcPr anchor="ctr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r>
                          <a:rPr lang="en-US" sz="1600" dirty="0" smtClean="0"/>
                          <a:t>81.3</a:t>
                        </a:r>
                        <a:endParaRPr lang="en-US" sz="1600" dirty="0"/>
                      </a:p>
                    </a:txBody>
                    <a:tcPr anchor="ctr"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kern="1200" dirty="0" smtClean="0"/>
                          <a:t>Fernando &amp; Stevenson (</a:t>
                        </a:r>
                        <a:r>
                          <a:rPr lang="en-US" sz="1600" kern="1200" baseline="0" dirty="0" smtClean="0"/>
                          <a:t>2008) (WordNet based features)</a:t>
                        </a:r>
                        <a:endParaRPr lang="en-US" sz="1600" dirty="0" smtClean="0"/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kern="1200" dirty="0" smtClean="0"/>
                          <a:t>82.4</a:t>
                        </a:r>
                        <a:endParaRPr lang="en-US" sz="1600" kern="120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20000"/>
                        </a:srgbClr>
                      </a:solidFill>
                    </a:tcPr>
                  </a:tc>
                </a:tr>
                <a:tr h="337281"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dirty="0" smtClean="0"/>
                          <a:t>Wan et al (2006) (many features:</a:t>
                        </a:r>
                        <a:r>
                          <a:rPr lang="en-US" sz="1600" baseline="0" dirty="0" smtClean="0"/>
                          <a:t> POS, parsing, BLEU, etc.</a:t>
                        </a:r>
                        <a:r>
                          <a:rPr lang="en-US" sz="1600" dirty="0" smtClean="0"/>
                          <a:t>)</a:t>
                        </a: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  <a:tc>
                    <a:txBody>
                      <a:bodyPr/>
                      <a:lstStyle>
                        <a:defPPr>
                          <a:defRPr lang="en-US"/>
                        </a:defPPr>
                        <a:lvl1pPr marL="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1pPr>
                        <a:lvl2pPr marL="45710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2pPr>
                        <a:lvl3pPr marL="91421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3pPr>
                        <a:lvl4pPr marL="137131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4pPr>
                        <a:lvl5pPr marL="182842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5pPr>
                        <a:lvl6pPr marL="228552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6pPr>
                        <a:lvl7pPr marL="2742630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7pPr>
                        <a:lvl8pPr marL="3199736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8pPr>
                        <a:lvl9pPr marL="3656841" algn="l" defTabSz="914210" rtl="0" eaLnBrk="1" latinLnBrk="0" hangingPunct="1">
                          <a:defRPr sz="1800" kern="1200">
                            <a:solidFill>
                              <a:schemeClr val="dk1"/>
                            </a:solidFill>
                            <a:latin typeface="Calibri"/>
                          </a:defRPr>
                        </a:lvl9pPr>
                      </a:lstStyle>
                      <a:p>
                        <a:pPr marL="0" marR="0" indent="0" algn="l" defTabSz="91421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kern="1200" dirty="0" smtClean="0"/>
                          <a:t>83.0</a:t>
                        </a:r>
                        <a:endParaRPr lang="en-US" sz="1600" kern="1200" dirty="0" smtClean="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+mn-cs"/>
                        </a:endParaRPr>
                      </a:p>
                    </a:txBody>
                    <a:tcPr>
                      <a:lnL w="12700" cmpd="sng">
                        <a:solidFill>
                          <a:sysClr val="window" lastClr="FFFFFF"/>
                        </a:solidFill>
                      </a:lnL>
                      <a:lnR w="12700" cmpd="sng">
                        <a:solidFill>
                          <a:sysClr val="window" lastClr="FFFFFF"/>
                        </a:solidFill>
                      </a:lnR>
                      <a:lnT w="12700" cmpd="sng">
                        <a:solidFill>
                          <a:sysClr val="window" lastClr="FFFFFF"/>
                        </a:solidFill>
                      </a:lnT>
                      <a:lnB w="12700" cmpd="sng">
                        <a:solidFill>
                          <a:sysClr val="window" lastClr="FFFFFF"/>
                        </a:solidFill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4F81BD">
                          <a:tint val="40000"/>
                        </a:srgbClr>
                      </a:solidFill>
                    </a:tcPr>
                  </a:tc>
                </a:tr>
              </a:tbl>
            </a:graphicData>
          </a:graphic>
        </p:graphicFrame>
        <p:sp>
          <p:nvSpPr>
            <p:cNvPr id="8" name="Rectangle 7"/>
            <p:cNvSpPr/>
            <p:nvPr/>
          </p:nvSpPr>
          <p:spPr bwMode="auto">
            <a:xfrm>
              <a:off x="7375565" y="5195630"/>
              <a:ext cx="685800" cy="345645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aphicFrame>
        <p:nvGraphicFramePr>
          <p:cNvPr id="10" name="Content Placeholder 3"/>
          <p:cNvGraphicFramePr>
            <a:graphicFrameLocks/>
          </p:cNvGraphicFramePr>
          <p:nvPr/>
        </p:nvGraphicFramePr>
        <p:xfrm>
          <a:off x="1345980" y="2008015"/>
          <a:ext cx="6720875" cy="3657600"/>
        </p:xfrm>
        <a:graphic>
          <a:graphicData uri="http://schemas.openxmlformats.org/drawingml/2006/table">
            <a:tbl>
              <a:tblPr firstRow="1" bandRow="1"/>
              <a:tblGrid>
                <a:gridCol w="5592304"/>
                <a:gridCol w="1128571"/>
              </a:tblGrid>
              <a:tr h="13533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Method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F1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3372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Baseline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79.9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Rus et al., (2008)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80.5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Mihalcea</a:t>
                      </a:r>
                      <a:r>
                        <a:rPr lang="en-US" sz="1800" baseline="0" dirty="0" smtClean="0">
                          <a:latin typeface="Calibri" pitchFamily="34" charset="0"/>
                          <a:cs typeface="Calibri" pitchFamily="34" charset="0"/>
                        </a:rPr>
                        <a:t> et al., (2006)</a:t>
                      </a:r>
                      <a:endParaRPr lang="en-US" sz="180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81.3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Islam et al. (2007)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81.3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Qiu et al. (2006)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81.6</a:t>
                      </a:r>
                      <a:endParaRPr lang="en-US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atin typeface="Calibri" pitchFamily="34" charset="0"/>
                          <a:cs typeface="Calibri" pitchFamily="34" charset="0"/>
                        </a:rPr>
                        <a:t>Fernando &amp; Stevenson (</a:t>
                      </a:r>
                      <a:r>
                        <a:rPr lang="en-US" sz="1800" kern="1200" baseline="0" dirty="0" smtClean="0">
                          <a:latin typeface="Calibri" pitchFamily="34" charset="0"/>
                          <a:cs typeface="Calibri" pitchFamily="34" charset="0"/>
                        </a:rPr>
                        <a:t>2008) (WordNet based features)</a:t>
                      </a:r>
                      <a:endParaRPr lang="en-US" sz="1800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atin typeface="Calibri" pitchFamily="34" charset="0"/>
                          <a:cs typeface="Calibri" pitchFamily="34" charset="0"/>
                        </a:rPr>
                        <a:t>82.4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Das et al. (2009)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0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21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31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42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52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630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736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841" algn="l" defTabSz="91421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atin typeface="Calibri" pitchFamily="34" charset="0"/>
                          <a:cs typeface="Calibri" pitchFamily="34" charset="0"/>
                        </a:rPr>
                        <a:t>82.7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/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Wan et al (2006) (many features:</a:t>
                      </a:r>
                      <a:r>
                        <a:rPr lang="en-US" sz="1800" baseline="0" dirty="0" smtClean="0">
                          <a:latin typeface="Calibri" pitchFamily="34" charset="0"/>
                          <a:cs typeface="Calibri" pitchFamily="34" charset="0"/>
                        </a:rPr>
                        <a:t> POS, parsing, BLEU, etc.</a:t>
                      </a:r>
                      <a:r>
                        <a:rPr lang="en-US" sz="1800" dirty="0" smtClean="0"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83.0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37281">
                <a:tc>
                  <a:txBody>
                    <a:bodyPr/>
                    <a:lstStyle/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Calibri" pitchFamily="34" charset="0"/>
                          <a:cs typeface="Calibri" pitchFamily="34" charset="0"/>
                        </a:rPr>
                        <a:t>Stanford Feature Learning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2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83.4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cxnSp>
        <p:nvCxnSpPr>
          <p:cNvPr id="12" name="Straight Arrow Connector 11"/>
          <p:cNvCxnSpPr/>
          <p:nvPr/>
        </p:nvCxnSpPr>
        <p:spPr bwMode="auto">
          <a:xfrm rot="10800000">
            <a:off x="8182070" y="5464465"/>
            <a:ext cx="460860" cy="1588"/>
          </a:xfrm>
          <a:prstGeom prst="straightConnector1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sm"/>
          </a:ln>
          <a:effectLst/>
        </p:spPr>
      </p:cxnSp>
    </p:spTree>
    <p:extLst>
      <p:ext uri="{BB962C8B-B14F-4D97-AF65-F5344CB8AC3E}">
        <p14:creationId xmlns:p14="http://schemas.microsoft.com/office/powerpoint/2010/main" val="2030186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11"/>
          <p:cNvSpPr>
            <a:spLocks noChangeArrowheads="1"/>
          </p:cNvSpPr>
          <p:nvPr/>
        </p:nvSpPr>
        <p:spPr bwMode="auto">
          <a:xfrm>
            <a:off x="1025525" y="527050"/>
            <a:ext cx="7748588" cy="147638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230473" y="2852925"/>
            <a:ext cx="8699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6000" b="1" dirty="0" smtClean="0">
                <a:solidFill>
                  <a:srgbClr val="FFFFFF"/>
                </a:solidFill>
                <a:latin typeface="Pristina" pitchFamily="66" charset="0"/>
              </a:rPr>
              <a:t>Discussion: Engineering vs. Data</a:t>
            </a:r>
            <a:endParaRPr lang="en-US" sz="6000" b="1" dirty="0">
              <a:solidFill>
                <a:srgbClr val="FFFFFF"/>
              </a:solidFill>
              <a:latin typeface="Pristin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8258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11"/>
          <p:cNvSpPr>
            <a:spLocks noChangeArrowheads="1"/>
          </p:cNvSpPr>
          <p:nvPr/>
        </p:nvSpPr>
        <p:spPr bwMode="auto">
          <a:xfrm>
            <a:off x="1025525" y="527050"/>
            <a:ext cx="7748588" cy="147638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230473" y="740650"/>
            <a:ext cx="8699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6000" b="1" dirty="0" smtClean="0">
                <a:solidFill>
                  <a:srgbClr val="FFFFFF"/>
                </a:solidFill>
                <a:latin typeface="Pristina" pitchFamily="66" charset="0"/>
              </a:rPr>
              <a:t>Discussion: Engineering vs. Data</a:t>
            </a:r>
            <a:endParaRPr lang="en-US" sz="6000" b="1" dirty="0">
              <a:solidFill>
                <a:srgbClr val="FFFFFF"/>
              </a:solidFill>
              <a:latin typeface="Pristina" pitchFamily="66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1691625" y="2507280"/>
            <a:ext cx="0" cy="3418045"/>
          </a:xfrm>
          <a:prstGeom prst="straightConnector1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1345980" y="5541276"/>
            <a:ext cx="6260015" cy="1"/>
          </a:xfrm>
          <a:prstGeom prst="straightConnector1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2574940" y="5618085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Human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ingenuity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52993" y="5656490"/>
            <a:ext cx="1005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Data/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learning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574940" y="3621025"/>
            <a:ext cx="1190555" cy="1881845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326768" y="3948390"/>
            <a:ext cx="1190555" cy="1554480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84473" y="2737710"/>
            <a:ext cx="3044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Contribution to performance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5638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11"/>
          <p:cNvSpPr>
            <a:spLocks noChangeArrowheads="1"/>
          </p:cNvSpPr>
          <p:nvPr/>
        </p:nvSpPr>
        <p:spPr bwMode="auto">
          <a:xfrm>
            <a:off x="1025525" y="527050"/>
            <a:ext cx="7748588" cy="147638"/>
          </a:xfrm>
          <a:prstGeom prst="rect">
            <a:avLst/>
          </a:prstGeom>
          <a:solidFill>
            <a:schemeClr val="tx1"/>
          </a:solidFill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 anchor="ctr"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230473" y="740650"/>
            <a:ext cx="8699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sz="6000" b="1" dirty="0" smtClean="0">
                <a:solidFill>
                  <a:srgbClr val="FFFFFF"/>
                </a:solidFill>
                <a:latin typeface="Pristina" pitchFamily="66" charset="0"/>
              </a:rPr>
              <a:t>Discussion: Engineering vs. Data</a:t>
            </a:r>
            <a:endParaRPr lang="en-US" sz="6000" b="1" dirty="0">
              <a:solidFill>
                <a:srgbClr val="FFFFFF"/>
              </a:solidFill>
              <a:latin typeface="Pristina" pitchFamily="66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1691625" y="2507280"/>
            <a:ext cx="0" cy="3418045"/>
          </a:xfrm>
          <a:prstGeom prst="straightConnector1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1345980" y="5541276"/>
            <a:ext cx="6260015" cy="1"/>
          </a:xfrm>
          <a:prstGeom prst="straightConnector1">
            <a:avLst/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995925" y="5740659"/>
            <a:ext cx="68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Time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Arc 1"/>
          <p:cNvSpPr/>
          <p:nvPr/>
        </p:nvSpPr>
        <p:spPr bwMode="auto">
          <a:xfrm>
            <a:off x="1691625" y="5042010"/>
            <a:ext cx="914400" cy="914400"/>
          </a:xfrm>
          <a:prstGeom prst="arc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1698171" y="4350720"/>
            <a:ext cx="5600584" cy="61883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Freeform 10"/>
          <p:cNvSpPr/>
          <p:nvPr/>
        </p:nvSpPr>
        <p:spPr bwMode="auto">
          <a:xfrm>
            <a:off x="1698171" y="3307278"/>
            <a:ext cx="4986104" cy="2078182"/>
          </a:xfrm>
          <a:custGeom>
            <a:avLst/>
            <a:gdLst>
              <a:gd name="connsiteX0" fmla="*/ 0 w 3253839"/>
              <a:gd name="connsiteY0" fmla="*/ 2078182 h 2078182"/>
              <a:gd name="connsiteX1" fmla="*/ 843148 w 3253839"/>
              <a:gd name="connsiteY1" fmla="*/ 2030680 h 2078182"/>
              <a:gd name="connsiteX2" fmla="*/ 1626920 w 3253839"/>
              <a:gd name="connsiteY2" fmla="*/ 1864426 h 2078182"/>
              <a:gd name="connsiteX3" fmla="*/ 2315689 w 3253839"/>
              <a:gd name="connsiteY3" fmla="*/ 1496291 h 2078182"/>
              <a:gd name="connsiteX4" fmla="*/ 2873829 w 3253839"/>
              <a:gd name="connsiteY4" fmla="*/ 866899 h 2078182"/>
              <a:gd name="connsiteX5" fmla="*/ 3253839 w 3253839"/>
              <a:gd name="connsiteY5" fmla="*/ 0 h 2078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53839" h="2078182">
                <a:moveTo>
                  <a:pt x="0" y="2078182"/>
                </a:moveTo>
                <a:cubicBezTo>
                  <a:pt x="285997" y="2072244"/>
                  <a:pt x="571995" y="2066306"/>
                  <a:pt x="843148" y="2030680"/>
                </a:cubicBezTo>
                <a:cubicBezTo>
                  <a:pt x="1114301" y="1995054"/>
                  <a:pt x="1381497" y="1953491"/>
                  <a:pt x="1626920" y="1864426"/>
                </a:cubicBezTo>
                <a:cubicBezTo>
                  <a:pt x="1872343" y="1775361"/>
                  <a:pt x="2107871" y="1662545"/>
                  <a:pt x="2315689" y="1496291"/>
                </a:cubicBezTo>
                <a:cubicBezTo>
                  <a:pt x="2523507" y="1330037"/>
                  <a:pt x="2717471" y="1116281"/>
                  <a:pt x="2873829" y="866899"/>
                </a:cubicBezTo>
                <a:cubicBezTo>
                  <a:pt x="3030187" y="617517"/>
                  <a:pt x="3186546" y="146462"/>
                  <a:pt x="3253839" y="0"/>
                </a:cubicBezTo>
              </a:path>
            </a:pathLst>
          </a:cu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84473" y="2737710"/>
            <a:ext cx="3044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Contribution to performance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493720" y="3275380"/>
            <a:ext cx="2227490" cy="211008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5455315" y="5694895"/>
            <a:ext cx="0" cy="345645"/>
          </a:xfrm>
          <a:prstGeom prst="straightConnector1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5170554" y="6109991"/>
            <a:ext cx="646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FF"/>
                </a:solidFill>
              </a:rPr>
              <a:t>Now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5474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1485" y="838201"/>
            <a:ext cx="66096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Deep Learning: Lets learn our features. 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Discover the fundamental computational principles that underlie perception. 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Scaling up has been key to achieving good performance.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Didn’t talk about: Recursive deep learning for NLP.   </a:t>
            </a: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Online machine learning class: </a:t>
            </a:r>
            <a:r>
              <a:rPr lang="en-US" sz="1600" dirty="0">
                <a:solidFill>
                  <a:schemeClr val="bg1"/>
                </a:solidFill>
              </a:rPr>
              <a:t/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   </a:t>
            </a:r>
            <a:r>
              <a:rPr lang="en-US" sz="1600" dirty="0">
                <a:solidFill>
                  <a:srgbClr val="00B0F0"/>
                </a:solidFill>
              </a:rPr>
              <a:t>http</a:t>
            </a:r>
            <a:r>
              <a:rPr lang="en-US" sz="1600" dirty="0" smtClean="0">
                <a:solidFill>
                  <a:srgbClr val="00B0F0"/>
                </a:solidFill>
              </a:rPr>
              <a:t>://ml-class.org</a:t>
            </a:r>
            <a:endParaRPr lang="en-US" sz="1600" dirty="0">
              <a:solidFill>
                <a:srgbClr val="00B0F0"/>
              </a:solidFill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Online tutorial on deep learning: 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   </a:t>
            </a:r>
            <a:r>
              <a:rPr lang="en-US" sz="1600" dirty="0" smtClean="0">
                <a:solidFill>
                  <a:srgbClr val="00B0F0"/>
                </a:solidFill>
              </a:rPr>
              <a:t>http://deeplearning.stanford.edu/wiki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US" sz="1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</a:pPr>
            <a:endParaRPr lang="en-US" sz="16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</a:pPr>
            <a:endParaRPr lang="en-US" sz="1600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Learning</a:t>
            </a:r>
            <a:endParaRPr lang="en-US" dirty="0"/>
          </a:p>
        </p:txBody>
      </p:sp>
      <p:pic>
        <p:nvPicPr>
          <p:cNvPr id="1513474" name="Picture 2" descr="C:\Users\ang\Desktop\Vis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00" y="1295400"/>
            <a:ext cx="2247900" cy="1518127"/>
          </a:xfrm>
          <a:prstGeom prst="rect">
            <a:avLst/>
          </a:prstGeom>
          <a:noFill/>
        </p:spPr>
      </p:pic>
      <p:pic>
        <p:nvPicPr>
          <p:cNvPr id="1513475" name="Picture 3" descr="C:\Users\ang\Desktop\Aud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68200" y="1219200"/>
            <a:ext cx="2720085" cy="1676400"/>
          </a:xfrm>
          <a:prstGeom prst="rect">
            <a:avLst/>
          </a:prstGeom>
          <a:noFill/>
        </p:spPr>
      </p:pic>
      <p:pic>
        <p:nvPicPr>
          <p:cNvPr id="1513476" name="Picture 4" descr="C:\Users\ang\Desktop\CDBN-audi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32015" y="4158695"/>
            <a:ext cx="1322019" cy="1152150"/>
          </a:xfrm>
          <a:prstGeom prst="rect">
            <a:avLst/>
          </a:prstGeom>
          <a:noFill/>
        </p:spPr>
      </p:pic>
      <p:pic>
        <p:nvPicPr>
          <p:cNvPr id="1513477" name="Picture 5" descr="C:\Users\ang\Desktop\facefeatur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7884" y="1009485"/>
            <a:ext cx="1146351" cy="2339386"/>
          </a:xfrm>
          <a:prstGeom prst="rect">
            <a:avLst/>
          </a:prstGeom>
          <a:noFill/>
        </p:spPr>
      </p:pic>
      <p:cxnSp>
        <p:nvCxnSpPr>
          <p:cNvPr id="39" name="Straight Connector 38"/>
          <p:cNvCxnSpPr/>
          <p:nvPr/>
        </p:nvCxnSpPr>
        <p:spPr bwMode="auto">
          <a:xfrm>
            <a:off x="270640" y="3697835"/>
            <a:ext cx="8686800" cy="3810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9" name="Group 40"/>
          <p:cNvGrpSpPr/>
          <p:nvPr/>
        </p:nvGrpSpPr>
        <p:grpSpPr>
          <a:xfrm>
            <a:off x="5968346" y="2125481"/>
            <a:ext cx="1499600" cy="1179887"/>
            <a:chOff x="9098106" y="3178603"/>
            <a:chExt cx="1943884" cy="1549798"/>
          </a:xfrm>
        </p:grpSpPr>
        <p:pic>
          <p:nvPicPr>
            <p:cNvPr id="38" name="Picture 1" descr="C:\Users\ang\Desktop\foo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098106" y="3229048"/>
              <a:ext cx="1943884" cy="1499353"/>
            </a:xfrm>
            <a:prstGeom prst="rect">
              <a:avLst/>
            </a:prstGeom>
            <a:noFill/>
          </p:spPr>
        </p:pic>
        <p:sp>
          <p:nvSpPr>
            <p:cNvPr id="40" name="Rectangle 39"/>
            <p:cNvSpPr/>
            <p:nvPr/>
          </p:nvSpPr>
          <p:spPr bwMode="auto">
            <a:xfrm>
              <a:off x="9155624" y="3178603"/>
              <a:ext cx="537670" cy="38405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487" tIns="44450" rIns="90487" bIns="4445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39475" y="3864806"/>
            <a:ext cx="8794745" cy="1525018"/>
            <a:chOff x="-1145642" y="5186310"/>
            <a:chExt cx="10241863" cy="1775950"/>
          </a:xfrm>
        </p:grpSpPr>
        <p:grpSp>
          <p:nvGrpSpPr>
            <p:cNvPr id="50" name="Group 9"/>
            <p:cNvGrpSpPr/>
            <p:nvPr/>
          </p:nvGrpSpPr>
          <p:grpSpPr>
            <a:xfrm>
              <a:off x="-1145643" y="5186308"/>
              <a:ext cx="10241864" cy="1775949"/>
              <a:chOff x="-1145643" y="5186308"/>
              <a:chExt cx="10241864" cy="1775949"/>
            </a:xfrm>
          </p:grpSpPr>
          <p:grpSp>
            <p:nvGrpSpPr>
              <p:cNvPr id="52" name="Group 41"/>
              <p:cNvGrpSpPr/>
              <p:nvPr/>
            </p:nvGrpSpPr>
            <p:grpSpPr>
              <a:xfrm>
                <a:off x="-1145643" y="5186308"/>
                <a:ext cx="10241864" cy="1775949"/>
                <a:chOff x="-1313441" y="4942901"/>
                <a:chExt cx="11645625" cy="2019363"/>
              </a:xfrm>
            </p:grpSpPr>
            <p:grpSp>
              <p:nvGrpSpPr>
                <p:cNvPr id="54" name="Group 47"/>
                <p:cNvGrpSpPr/>
                <p:nvPr/>
              </p:nvGrpSpPr>
              <p:grpSpPr>
                <a:xfrm>
                  <a:off x="-1313441" y="4942901"/>
                  <a:ext cx="11645625" cy="2019363"/>
                  <a:chOff x="-1310844" y="4619555"/>
                  <a:chExt cx="12909060" cy="2238445"/>
                </a:xfrm>
              </p:grpSpPr>
              <p:sp>
                <p:nvSpPr>
                  <p:cNvPr id="56" name="Rectangle 2"/>
                  <p:cNvSpPr>
                    <a:spLocks noChangeArrowheads="1"/>
                  </p:cNvSpPr>
                  <p:nvPr/>
                </p:nvSpPr>
                <p:spPr bwMode="auto">
                  <a:xfrm>
                    <a:off x="7453070" y="6084888"/>
                    <a:ext cx="1460500" cy="773112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 algn="ctr">
                    <a:noFill/>
                    <a:miter lim="800000"/>
                    <a:headEnd/>
                    <a:tailEnd/>
                  </a:ln>
                </p:spPr>
                <p:txBody>
                  <a:bodyPr wrap="none" lIns="90487" tIns="44450" rIns="90487" bIns="44450" anchor="ctr">
                    <a:spAutoFit/>
                  </a:bodyPr>
                  <a:lstStyle/>
                  <a:p>
                    <a: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kern="1200" dirty="0">
                      <a:solidFill>
                        <a:srgbClr val="FFFFFF"/>
                      </a:solidFill>
                      <a:latin typeface="Helvetica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310844" y="6079220"/>
                    <a:ext cx="12909060" cy="380663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algn="l" rtl="0" eaLnBrk="0" fontAlgn="base" hangingPunct="0">
                      <a:spcBef>
                        <a:spcPts val="1800"/>
                      </a:spcBef>
                      <a:spcAft>
                        <a:spcPct val="0"/>
                      </a:spcAft>
                    </a:pPr>
                    <a:r>
                      <a:rPr lang="en-US" sz="11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rPr>
                      <a:t>    Adam Coates       Quoc Le       Honglak Lee     Andrew Saxe   Andrew Maas Chris Manning Jiquan Ngiam  Richard Socher     Will Zou </a:t>
                    </a:r>
                    <a:endParaRPr lang="en-US" sz="1100" kern="1200" dirty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63" name="Picture 9" descr="honglak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 l="11301" r="11301"/>
                  <a:stretch>
                    <a:fillRect/>
                  </a:stretch>
                </p:blipFill>
                <p:spPr bwMode="auto">
                  <a:xfrm>
                    <a:off x="1793810" y="4648885"/>
                    <a:ext cx="1181454" cy="1371600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88900" cap="sq">
                    <a:noFill/>
                    <a:miter lim="800000"/>
                  </a:ln>
                  <a:effectLst>
                    <a:outerShdw blurRad="55000" dist="18000" dir="54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200000"/>
                    </a:lightRig>
                  </a:scene3d>
                  <a:sp3d>
                    <a:bevelT w="25400" h="19050"/>
                    <a:contourClr>
                      <a:srgbClr val="FFFFFF"/>
                    </a:contourClr>
                  </a:sp3d>
                </p:spPr>
              </p:pic>
              <p:pic>
                <p:nvPicPr>
                  <p:cNvPr id="64" name="Picture 15" descr="quoc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/>
                  <a:srcRect l="1705" r="4264"/>
                  <a:stretch>
                    <a:fillRect/>
                  </a:stretch>
                </p:blipFill>
                <p:spPr bwMode="auto">
                  <a:xfrm>
                    <a:off x="402520" y="4643227"/>
                    <a:ext cx="1266930" cy="1371600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88900" cap="sq">
                    <a:noFill/>
                    <a:miter lim="800000"/>
                  </a:ln>
                  <a:effectLst>
                    <a:outerShdw blurRad="55000" dist="18000" dir="54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200000"/>
                    </a:lightRig>
                  </a:scene3d>
                  <a:sp3d>
                    <a:bevelT w="25400" h="19050"/>
                    <a:contourClr>
                      <a:srgbClr val="FFFFFF"/>
                    </a:contourClr>
                  </a:sp3d>
                </p:spPr>
              </p:pic>
              <p:pic>
                <p:nvPicPr>
                  <p:cNvPr id="65" name="Picture 3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4253" r="8954"/>
                  <a:stretch/>
                </p:blipFill>
                <p:spPr bwMode="auto">
                  <a:xfrm>
                    <a:off x="4659678" y="4627991"/>
                    <a:ext cx="1180648" cy="1371600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88900" cap="sq">
                    <a:noFill/>
                    <a:miter lim="800000"/>
                  </a:ln>
                  <a:effectLst>
                    <a:outerShdw blurRad="55000" dist="18000" dir="54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200000"/>
                    </a:lightRig>
                  </a:scene3d>
                  <a:sp3d>
                    <a:bevelT w="25400" h="19050"/>
                    <a:contourClr>
                      <a:srgbClr val="FFFFFF"/>
                    </a:contourClr>
                  </a:sp3d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6" name="Picture 4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9258" t="4155" r="29433" b="66507"/>
                  <a:stretch/>
                </p:blipFill>
                <p:spPr bwMode="auto">
                  <a:xfrm>
                    <a:off x="3097516" y="4629029"/>
                    <a:ext cx="1364789" cy="13716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67" name="Picture 1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/>
                  <a:srcRect/>
                  <a:stretch>
                    <a:fillRect/>
                  </a:stretch>
                </p:blipFill>
                <p:spPr bwMode="auto">
                  <a:xfrm>
                    <a:off x="7384260" y="4619555"/>
                    <a:ext cx="1112108" cy="13716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8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/>
                  <a:srcRect/>
                  <a:stretch>
                    <a:fillRect/>
                  </a:stretch>
                </p:blipFill>
                <p:spPr bwMode="auto">
                  <a:xfrm>
                    <a:off x="8727115" y="4619555"/>
                    <a:ext cx="1168869" cy="13716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55" name="Picture 2" descr="http://www-nlp.stanford.edu/~manning/images/chrism2.jpg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5374396" y="4949890"/>
                  <a:ext cx="925829" cy="1234440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53" name="Picture 2" descr="will_photo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58125" y="5196990"/>
                <a:ext cx="912360" cy="10881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1" name="Picture 4" descr="http://www.stanford.edu/~acoates/adam3.pn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79" t="11506" r="23115" b="33870"/>
            <a:stretch/>
          </p:blipFill>
          <p:spPr bwMode="auto">
            <a:xfrm>
              <a:off x="-795502" y="5221239"/>
              <a:ext cx="869892" cy="1088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1" name="TextBox 70"/>
          <p:cNvSpPr txBox="1"/>
          <p:nvPr/>
        </p:nvSpPr>
        <p:spPr>
          <a:xfrm>
            <a:off x="0" y="4287261"/>
            <a:ext cx="764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Stanford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3109" y="5593031"/>
            <a:ext cx="678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Google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47450" y="5171541"/>
            <a:ext cx="8705441" cy="1675504"/>
            <a:chOff x="347450" y="5171541"/>
            <a:chExt cx="8705441" cy="1675504"/>
          </a:xfrm>
        </p:grpSpPr>
        <p:grpSp>
          <p:nvGrpSpPr>
            <p:cNvPr id="7" name="Group 6"/>
            <p:cNvGrpSpPr/>
            <p:nvPr/>
          </p:nvGrpSpPr>
          <p:grpSpPr>
            <a:xfrm>
              <a:off x="347450" y="5171541"/>
              <a:ext cx="8705441" cy="1675504"/>
              <a:chOff x="347450" y="5171541"/>
              <a:chExt cx="8705441" cy="1675504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347450" y="6246881"/>
                <a:ext cx="8705441" cy="600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spcBef>
                    <a:spcPts val="0"/>
                  </a:spcBef>
                </a:pPr>
                <a:r>
                  <a:rPr lang="en-US" sz="1100" dirty="0" smtClean="0">
                    <a:solidFill>
                      <a:schemeClr val="bg1"/>
                    </a:solidFill>
                  </a:rPr>
                  <a:t>            Kai Chen     Greg Corrado     Jeff Dean   Matthieu Devin  Andrea </a:t>
                </a:r>
                <a:r>
                  <a:rPr lang="en-US" sz="1100" dirty="0" err="1" smtClean="0">
                    <a:solidFill>
                      <a:schemeClr val="bg1"/>
                    </a:solidFill>
                  </a:rPr>
                  <a:t>Frome</a:t>
                </a:r>
                <a:r>
                  <a:rPr lang="en-US" sz="1100" dirty="0" smtClean="0">
                    <a:solidFill>
                      <a:schemeClr val="bg1"/>
                    </a:solidFill>
                  </a:rPr>
                  <a:t>   </a:t>
                </a:r>
                <a:r>
                  <a:rPr lang="en-US" sz="1100" dirty="0" err="1" smtClean="0">
                    <a:solidFill>
                      <a:schemeClr val="bg1"/>
                    </a:solidFill>
                  </a:rPr>
                  <a:t>Rajat</a:t>
                </a:r>
                <a:r>
                  <a:rPr lang="en-US" sz="11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1100" dirty="0" err="1" smtClean="0">
                    <a:solidFill>
                      <a:schemeClr val="bg1"/>
                    </a:solidFill>
                  </a:rPr>
                  <a:t>Monga</a:t>
                </a:r>
                <a:r>
                  <a:rPr lang="en-US" sz="1100" dirty="0" smtClean="0">
                    <a:solidFill>
                      <a:schemeClr val="bg1"/>
                    </a:solidFill>
                  </a:rPr>
                  <a:t>   </a:t>
                </a:r>
                <a:r>
                  <a:rPr lang="en-US" sz="1100" dirty="0" err="1" smtClean="0">
                    <a:solidFill>
                      <a:schemeClr val="bg1"/>
                    </a:solidFill>
                  </a:rPr>
                  <a:t>Marc’Aurelio</a:t>
                </a:r>
                <a:r>
                  <a:rPr lang="en-US" sz="1100" dirty="0" smtClean="0">
                    <a:solidFill>
                      <a:schemeClr val="bg1"/>
                    </a:solidFill>
                  </a:rPr>
                  <a:t>     Paul Tucker      Kay Le             </a:t>
                </a:r>
              </a:p>
              <a:p>
                <a:pPr algn="l">
                  <a:spcBef>
                    <a:spcPts val="0"/>
                  </a:spcBef>
                </a:pPr>
                <a:r>
                  <a:rPr lang="en-US" sz="1100" dirty="0" smtClean="0">
                    <a:solidFill>
                      <a:schemeClr val="bg1"/>
                    </a:solidFill>
                  </a:rPr>
                  <a:t>                                                                                                                                                            </a:t>
                </a:r>
                <a:r>
                  <a:rPr lang="en-US" sz="1100" dirty="0" err="1" smtClean="0">
                    <a:solidFill>
                      <a:schemeClr val="bg1"/>
                    </a:solidFill>
                  </a:rPr>
                  <a:t>Ranzato</a:t>
                </a:r>
                <a:r>
                  <a:rPr lang="en-US" sz="1100" dirty="0" smtClean="0">
                    <a:solidFill>
                      <a:schemeClr val="bg1"/>
                    </a:solidFill>
                  </a:rPr>
                  <a:t/>
                </a:r>
                <a:br>
                  <a:rPr lang="en-US" sz="1100" dirty="0" smtClean="0">
                    <a:solidFill>
                      <a:schemeClr val="bg1"/>
                    </a:solidFill>
                  </a:rPr>
                </a:br>
                <a:endParaRPr lang="en-US" sz="11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5" name="Group 44"/>
              <p:cNvGrpSpPr/>
              <p:nvPr/>
            </p:nvGrpSpPr>
            <p:grpSpPr>
              <a:xfrm>
                <a:off x="809929" y="5171541"/>
                <a:ext cx="8102249" cy="1034102"/>
                <a:chOff x="1182889" y="1182155"/>
                <a:chExt cx="10531706" cy="1344177"/>
              </a:xfrm>
            </p:grpSpPr>
            <p:pic>
              <p:nvPicPr>
                <p:cNvPr id="46" name="Picture 5"/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71272" y="1182155"/>
                  <a:ext cx="1089422" cy="13416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7" name="Picture 7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68" t="3105" r="1720" b="3726"/>
                <a:stretch>
                  <a:fillRect/>
                </a:stretch>
              </p:blipFill>
              <p:spPr bwMode="auto">
                <a:xfrm>
                  <a:off x="8329801" y="1182155"/>
                  <a:ext cx="1089422" cy="13394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8" name="Picture 8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933" b="1349"/>
                <a:stretch>
                  <a:fillRect/>
                </a:stretch>
              </p:blipFill>
              <p:spPr bwMode="auto">
                <a:xfrm>
                  <a:off x="10634103" y="1182155"/>
                  <a:ext cx="1080492" cy="13394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7" name="Picture 9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96660" y="1184646"/>
                  <a:ext cx="1089422" cy="13416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8" name="Picture 10"/>
                <p:cNvPicPr>
                  <a:picLocks noChangeAspect="1" noChangeArrowheads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48810" y="1184646"/>
                  <a:ext cx="1090538" cy="13394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9" name="Picture 11"/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02" t="2580" r="19951" b="2567"/>
                <a:stretch>
                  <a:fillRect/>
                </a:stretch>
              </p:blipFill>
              <p:spPr bwMode="auto">
                <a:xfrm>
                  <a:off x="2344510" y="1184646"/>
                  <a:ext cx="1089422" cy="13394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" name="Picture 13"/>
                <p:cNvPicPr>
                  <a:picLocks noChangeAspect="1" noChangeArrowheads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82889" y="1184646"/>
                  <a:ext cx="1080492" cy="13361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" name="Picture 14"/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81954" y="1182155"/>
                  <a:ext cx="1081610" cy="13394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06"/>
            <a:stretch/>
          </p:blipFill>
          <p:spPr>
            <a:xfrm>
              <a:off x="4418379" y="5176533"/>
              <a:ext cx="861351" cy="10321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65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10000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533400" y="1181100"/>
            <a:ext cx="8139113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38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END </a:t>
            </a:r>
            <a:r>
              <a:rPr lang="en-US" sz="13800" b="1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END</a:t>
            </a:r>
            <a:r>
              <a:rPr lang="en-US" sz="138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800" b="1" kern="1200" dirty="0" err="1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END</a:t>
            </a:r>
            <a:endParaRPr lang="en-US" sz="13800" b="1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3779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1077145" y="433410"/>
            <a:ext cx="1420985" cy="115215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808310" y="356600"/>
            <a:ext cx="7949835" cy="92172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199480" y="5931184"/>
            <a:ext cx="7949835" cy="92172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</a:pPr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406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550" y="1931988"/>
            <a:ext cx="7772400" cy="2360612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0070C0"/>
                </a:solidFill>
              </a:rPr>
              <a:t>Scaling up: Discovering object classes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990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37605" y="6078945"/>
            <a:ext cx="61063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[Quoc V. Le, Marc'Aurelio Ranzato, Rajat  Monga, Greg Corrado, Matthieu Devin, Kai Chen, Jeff Dean]</a:t>
            </a:r>
            <a:br>
              <a:rPr lang="en-US" sz="2000" dirty="0" smtClean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07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530"/>
  <p:tag name="DEFAULTHEIGHT" val="446"/>
  <p:tag name="DEFAULTDISPLAYSOURCE" val="\documentclass{article}\pagestyle{empty}&#10;\begin{document}&#10;&#10;\end{document}&#10;"/>
  <p:tag name="EMBEDFONTS" val="0"/>
  <p:tag name="PREVIOUS_ACTIVE_SLIDE" val="14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$\approx$&#10;}&#10;&#10;\end{document}"/>
  <p:tag name="IGUANATEXSIZE" val="3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$\approx$&#10;}&#10;&#10;\end{document}"/>
  <p:tag name="IGUANATEXSIZE" val="3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color}&#10;\pagestyle{empty}&#10;\begin{document}&#10;&#10;{\color{white}&#10;&#10;$\approx$&#10;}&#10;&#10;\end{document}"/>
  <p:tag name="IGUANATEXSIZE" val="30"/>
</p:tagLst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4_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CECECE"/>
      </a:lt2>
      <a:accent1>
        <a:srgbClr val="EBEBEB"/>
      </a:accent1>
      <a:accent2>
        <a:srgbClr val="232323"/>
      </a:accent2>
      <a:accent3>
        <a:srgbClr val="FFFFFF"/>
      </a:accent3>
      <a:accent4>
        <a:srgbClr val="000000"/>
      </a:accent4>
      <a:accent5>
        <a:srgbClr val="F3F3F3"/>
      </a:accent5>
      <a:accent6>
        <a:srgbClr val="1F1F1F"/>
      </a:accent6>
      <a:hlink>
        <a:srgbClr val="9C9C9C"/>
      </a:hlink>
      <a:folHlink>
        <a:srgbClr val="676767"/>
      </a:folHlink>
    </a:clrScheme>
    <a:fontScheme name="untitled 1">
      <a:majorFont>
        <a:latin typeface="Times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CECECE"/>
      </a:lt2>
      <a:accent1>
        <a:srgbClr val="EBEBEB"/>
      </a:accent1>
      <a:accent2>
        <a:srgbClr val="232323"/>
      </a:accent2>
      <a:accent3>
        <a:srgbClr val="FFFFFF"/>
      </a:accent3>
      <a:accent4>
        <a:srgbClr val="000000"/>
      </a:accent4>
      <a:accent5>
        <a:srgbClr val="F3F3F3"/>
      </a:accent5>
      <a:accent6>
        <a:srgbClr val="1F1F1F"/>
      </a:accent6>
      <a:hlink>
        <a:srgbClr val="9C9C9C"/>
      </a:hlink>
      <a:folHlink>
        <a:srgbClr val="676767"/>
      </a:folHlink>
    </a:clrScheme>
    <a:fontScheme name="untitled 1">
      <a:majorFont>
        <a:latin typeface="Times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206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7" tIns="44450" rIns="90487" bIns="4445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pitchFamily="34" charset="0"/>
          </a:defRPr>
        </a:defPPr>
      </a:lstStyle>
    </a:spDef>
    <a:lnDef>
      <a:spPr bwMode="auto">
        <a:noFill/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 algn="l">
          <a:spcBef>
            <a:spcPts val="0"/>
          </a:spcBef>
          <a:defRPr dirty="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CECECE"/>
      </a:lt2>
      <a:accent1>
        <a:srgbClr val="EBEBEB"/>
      </a:accent1>
      <a:accent2>
        <a:srgbClr val="232323"/>
      </a:accent2>
      <a:accent3>
        <a:srgbClr val="FFFFFF"/>
      </a:accent3>
      <a:accent4>
        <a:srgbClr val="000000"/>
      </a:accent4>
      <a:accent5>
        <a:srgbClr val="F3F3F3"/>
      </a:accent5>
      <a:accent6>
        <a:srgbClr val="1F1F1F"/>
      </a:accent6>
      <a:hlink>
        <a:srgbClr val="9C9C9C"/>
      </a:hlink>
      <a:folHlink>
        <a:srgbClr val="676767"/>
      </a:folHlink>
    </a:clrScheme>
    <a:fontScheme name="untitled 1">
      <a:majorFont>
        <a:latin typeface="Times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pitchFamily="34" charset="0"/>
          </a:defRPr>
        </a:defPPr>
      </a:lstStyle>
    </a:spDef>
    <a:lnDef>
      <a:spPr bwMode="auto">
        <a:noFill/>
        <a:ln w="28575" cap="flat" cmpd="sng" algn="ctr">
          <a:solidFill>
            <a:srgbClr val="FFFFFF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 algn="l">
          <a:spcBef>
            <a:spcPts val="0"/>
          </a:spcBef>
          <a:defRPr dirty="0" smtClean="0">
            <a:solidFill>
              <a:schemeClr val="bg1"/>
            </a:solidFill>
            <a:latin typeface="Times"/>
          </a:defRPr>
        </a:defPPr>
      </a:lstStyle>
    </a:tx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rp Blue Bullet and Title">
  <a:themeElements>
    <a:clrScheme name="STA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3D8FF"/>
      </a:accent1>
      <a:accent2>
        <a:srgbClr val="C1EA44"/>
      </a:accent2>
      <a:accent3>
        <a:srgbClr val="C52B87"/>
      </a:accent3>
      <a:accent4>
        <a:srgbClr val="FFEE7F"/>
      </a:accent4>
      <a:accent5>
        <a:srgbClr val="FF9C44"/>
      </a:accent5>
      <a:accent6>
        <a:srgbClr val="595959"/>
      </a:accent6>
      <a:hlink>
        <a:srgbClr val="C52B87"/>
      </a:hlink>
      <a:folHlink>
        <a:srgbClr val="595959"/>
      </a:folHlink>
    </a:clrScheme>
    <a:fontScheme name="STA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B8DAF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82124" tIns="41061" rIns="82124" bIns="41061" numCol="1" rtlCol="0" anchor="ctr" anchorCtr="0" compatLnSpc="1">
        <a:prstTxWarp prst="textNoShape">
          <a:avLst/>
        </a:prstTxWarp>
        <a:noAutofit/>
      </a:bodyPr>
      <a:lstStyle>
        <a:defPPr marL="0" marR="0" indent="0" algn="ctr" defTabSz="814388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82124" tIns="41061" rIns="82124" bIns="41061" numCol="1" anchor="ctr" anchorCtr="0" compatLnSpc="1">
        <a:prstTxWarp prst="textNoShape">
          <a:avLst/>
        </a:prstTxWarp>
        <a:spAutoFit/>
      </a:bodyPr>
      <a:lstStyle>
        <a:defPPr marL="0" marR="0" indent="0" algn="ctr" defTabSz="814388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b="0" i="0" dirty="0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Corp Blue Bullet and Titl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5E82AB"/>
        </a:accent1>
        <a:accent2>
          <a:srgbClr val="C4DBDA"/>
        </a:accent2>
        <a:accent3>
          <a:srgbClr val="FFFFFF"/>
        </a:accent3>
        <a:accent4>
          <a:srgbClr val="000000"/>
        </a:accent4>
        <a:accent5>
          <a:srgbClr val="B6C1D2"/>
        </a:accent5>
        <a:accent6>
          <a:srgbClr val="B1C6C5"/>
        </a:accent6>
        <a:hlink>
          <a:srgbClr val="265787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CECECE"/>
      </a:lt2>
      <a:accent1>
        <a:srgbClr val="EBEBEB"/>
      </a:accent1>
      <a:accent2>
        <a:srgbClr val="232323"/>
      </a:accent2>
      <a:accent3>
        <a:srgbClr val="FFFFFF"/>
      </a:accent3>
      <a:accent4>
        <a:srgbClr val="000000"/>
      </a:accent4>
      <a:accent5>
        <a:srgbClr val="F3F3F3"/>
      </a:accent5>
      <a:accent6>
        <a:srgbClr val="1F1F1F"/>
      </a:accent6>
      <a:hlink>
        <a:srgbClr val="9C9C9C"/>
      </a:hlink>
      <a:folHlink>
        <a:srgbClr val="676767"/>
      </a:folHlink>
    </a:clrScheme>
    <a:fontScheme name="untitled 1">
      <a:majorFont>
        <a:latin typeface="Times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cap="flat" cmpd="sng" algn="ctr">
          <a:solidFill>
            <a:schemeClr val="bg1">
              <a:lumMod val="65000"/>
            </a:schemeClr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487" tIns="44450" rIns="90487" bIns="4445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24722</TotalTime>
  <Words>7829</Words>
  <Application>Microsoft Macintosh PowerPoint</Application>
  <PresentationFormat>On-screen Show (4:3)</PresentationFormat>
  <Paragraphs>2256</Paragraphs>
  <Slides>157</Slides>
  <Notes>111</Notes>
  <HiddenSlides>47</HiddenSlides>
  <MMClips>0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157</vt:i4>
      </vt:variant>
    </vt:vector>
  </HeadingPairs>
  <TitlesOfParts>
    <vt:vector size="185" baseType="lpstr">
      <vt:lpstr>Calibri</vt:lpstr>
      <vt:lpstr>Cambria</vt:lpstr>
      <vt:lpstr>cmsy10</vt:lpstr>
      <vt:lpstr>Gill Sans</vt:lpstr>
      <vt:lpstr>Helvetica</vt:lpstr>
      <vt:lpstr>Helvetica 45 Light</vt:lpstr>
      <vt:lpstr>HelveticaNeueLT Std Lt</vt:lpstr>
      <vt:lpstr>HelveticaNeueLT Std Thin</vt:lpstr>
      <vt:lpstr>Lucida Grande</vt:lpstr>
      <vt:lpstr>ＭＳ Ｐゴシック</vt:lpstr>
      <vt:lpstr>Perpetua</vt:lpstr>
      <vt:lpstr>Pristina</vt:lpstr>
      <vt:lpstr>Symbol</vt:lpstr>
      <vt:lpstr>Times</vt:lpstr>
      <vt:lpstr>Times New Roman</vt:lpstr>
      <vt:lpstr>굴림</vt:lpstr>
      <vt:lpstr>맑은 고딕</vt:lpstr>
      <vt:lpstr>ヒラギノ角ゴ ProN W3</vt:lpstr>
      <vt:lpstr>Arial</vt:lpstr>
      <vt:lpstr>4_untitled 1</vt:lpstr>
      <vt:lpstr>1_untitled 1</vt:lpstr>
      <vt:lpstr>6_untitled 1</vt:lpstr>
      <vt:lpstr>1_Office Theme</vt:lpstr>
      <vt:lpstr>Corp Blue Bullet and Title</vt:lpstr>
      <vt:lpstr> Black </vt:lpstr>
      <vt:lpstr>Blank</vt:lpstr>
      <vt:lpstr>5_untitled 1</vt:lpstr>
      <vt:lpstr>Acrobat Document</vt:lpstr>
      <vt:lpstr>PowerPoint Presentation</vt:lpstr>
      <vt:lpstr>This talk: Deep Learning</vt:lpstr>
      <vt:lpstr>What do we want computers to do with our data?</vt:lpstr>
      <vt:lpstr>PowerPoint Presentation</vt:lpstr>
      <vt:lpstr>What do we want computers to do with our data?</vt:lpstr>
      <vt:lpstr>Machine learning for image classification</vt:lpstr>
      <vt:lpstr>Why is this hard?</vt:lpstr>
      <vt:lpstr>Machine learning and feature representations</vt:lpstr>
      <vt:lpstr>Machine learning and feature representations</vt:lpstr>
      <vt:lpstr>Machine learning and feature representations</vt:lpstr>
      <vt:lpstr>What we want</vt:lpstr>
      <vt:lpstr>How is computer perception done?</vt:lpstr>
      <vt:lpstr>Feature representations</vt:lpstr>
      <vt:lpstr>Computer vision features</vt:lpstr>
      <vt:lpstr>Audio features</vt:lpstr>
      <vt:lpstr>NLP features</vt:lpstr>
      <vt:lpstr>Feature representations</vt:lpstr>
      <vt:lpstr>The “one learning algorithm” hypothesis</vt:lpstr>
      <vt:lpstr>The “one learning algorithm” hypothesis</vt:lpstr>
      <vt:lpstr>Sensor representations in the brain</vt:lpstr>
      <vt:lpstr>Feature learning problem</vt:lpstr>
      <vt:lpstr>First stage of visual processing: V1</vt:lpstr>
      <vt:lpstr>Learning sensor representations</vt:lpstr>
      <vt:lpstr>Sparse coding illustration</vt:lpstr>
      <vt:lpstr>More examples</vt:lpstr>
      <vt:lpstr>Sparse coding applied to audio</vt:lpstr>
      <vt:lpstr>Sparse coding applied to audio</vt:lpstr>
      <vt:lpstr>Somatosensory (touch) processing</vt:lpstr>
      <vt:lpstr>Learning feature hierarchies</vt:lpstr>
      <vt:lpstr>Learning feature hierarchies</vt:lpstr>
      <vt:lpstr>Hierarchical Sparse coding (Sparse DBN): Trained on face images</vt:lpstr>
      <vt:lpstr>Machine learning applications</vt:lpstr>
      <vt:lpstr>Unsupervised feature learning (Self-taught learning)</vt:lpstr>
      <vt:lpstr>Video Activity recognition (Hollywood 2 benchmark)</vt:lpstr>
      <vt:lpstr>PowerPoint Presentation</vt:lpstr>
      <vt:lpstr>PowerPoint Presentation</vt:lpstr>
      <vt:lpstr>Supervised Learning: Labeled data</vt:lpstr>
      <vt:lpstr>Unsupervised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Speech recognition on Android</vt:lpstr>
      <vt:lpstr>Application to Google Streetview</vt:lpstr>
      <vt:lpstr>PowerPoint Presentation</vt:lpstr>
      <vt:lpstr>Supervised Learning</vt:lpstr>
      <vt:lpstr>Unsupervised Learning</vt:lpstr>
      <vt:lpstr>50 thousand 32x32 images</vt:lpstr>
      <vt:lpstr>10 million 200x200 images </vt:lpstr>
      <vt:lpstr>Training procedure</vt:lpstr>
      <vt:lpstr>PowerPoint Presentation</vt:lpstr>
      <vt:lpstr>PowerPoint Presentation</vt:lpstr>
      <vt:lpstr>PowerPoint Presentation</vt:lpstr>
      <vt:lpstr>Cat neuron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Unsupervised feature learning (Self-taught learning)</vt:lpstr>
      <vt:lpstr>PowerPoint Presentation</vt:lpstr>
      <vt:lpstr>PowerPoint Presentation</vt:lpstr>
      <vt:lpstr>Scaling up with HPC GPU cluster</vt:lpstr>
      <vt:lpstr>Stanford GPU cluster</vt:lpstr>
      <vt:lpstr>Language:  Learning Recursive Representations</vt:lpstr>
      <vt:lpstr>Feature representations of words</vt:lpstr>
      <vt:lpstr>“Generic” hierarchy on text doesn’t make sense</vt:lpstr>
      <vt:lpstr>What we want (illustration)</vt:lpstr>
      <vt:lpstr>What we want (illustration)</vt:lpstr>
      <vt:lpstr>What we want (illustration)</vt:lpstr>
      <vt:lpstr>Learning recursive representations</vt:lpstr>
      <vt:lpstr>Learning recursive representations</vt:lpstr>
      <vt:lpstr>Learning recursive representations</vt:lpstr>
      <vt:lpstr>Parsing a sentence</vt:lpstr>
      <vt:lpstr>Parsing a sentence</vt:lpstr>
      <vt:lpstr>Parsing a sentence</vt:lpstr>
      <vt:lpstr>Parsing a sentence</vt:lpstr>
      <vt:lpstr>Finding Similar Sentences</vt:lpstr>
      <vt:lpstr>Finding Similar Sentences</vt:lpstr>
      <vt:lpstr>Application: Paraphrase Detection</vt:lpstr>
      <vt:lpstr>PowerPoint Presentation</vt:lpstr>
      <vt:lpstr>PowerPoint Presentation</vt:lpstr>
      <vt:lpstr>PowerPoint Presentation</vt:lpstr>
      <vt:lpstr>Deep Learning</vt:lpstr>
      <vt:lpstr>PowerPoint Presentation</vt:lpstr>
      <vt:lpstr>PowerPoint Presentation</vt:lpstr>
      <vt:lpstr>Scaling up: Discovering object classes</vt:lpstr>
      <vt:lpstr>Local Receptive Field networks</vt:lpstr>
      <vt:lpstr>Asynchronous Parallel SGD</vt:lpstr>
      <vt:lpstr>Asynchronous Parallel SGD</vt:lpstr>
      <vt:lpstr>Asynchronous Parallel SGD</vt:lpstr>
      <vt:lpstr>Training procedure</vt:lpstr>
      <vt:lpstr>Face neuron</vt:lpstr>
      <vt:lpstr>PowerPoint Presentation</vt:lpstr>
      <vt:lpstr>Invariance properties</vt:lpstr>
      <vt:lpstr>Cat neuron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Speech recognition on Android</vt:lpstr>
      <vt:lpstr>Application to Google Streetview</vt:lpstr>
      <vt:lpstr>Scaling up with HPC</vt:lpstr>
      <vt:lpstr>Stanford GPU cluster</vt:lpstr>
      <vt:lpstr>PowerPoint Presentation</vt:lpstr>
      <vt:lpstr>Control experiments</vt:lpstr>
      <vt:lpstr>PowerPoint Presentation</vt:lpstr>
      <vt:lpstr>PowerPoint Presentation</vt:lpstr>
      <vt:lpstr>Conclusion</vt:lpstr>
      <vt:lpstr>Unsupervised Feature Learning Summary</vt:lpstr>
      <vt:lpstr>PowerPoint Presentation</vt:lpstr>
      <vt:lpstr>Language:  Learning Recursive Representations</vt:lpstr>
      <vt:lpstr>Feature representations of words</vt:lpstr>
      <vt:lpstr>“Generic” hierarchy on text doesn’t make sense</vt:lpstr>
      <vt:lpstr>What we want (illustration)</vt:lpstr>
      <vt:lpstr>What we want (illustration)</vt:lpstr>
      <vt:lpstr>What we want (illustration)</vt:lpstr>
      <vt:lpstr>Learning recursive representations</vt:lpstr>
      <vt:lpstr>Learning recursive representations</vt:lpstr>
      <vt:lpstr>Learning recursive representations</vt:lpstr>
      <vt:lpstr>Learning recursive representations</vt:lpstr>
      <vt:lpstr>Parsing a sentence</vt:lpstr>
      <vt:lpstr>Parsing a sentence</vt:lpstr>
      <vt:lpstr>Parsing a sentence</vt:lpstr>
      <vt:lpstr>Parsing a sentence</vt:lpstr>
      <vt:lpstr>Finding Similar Sentences</vt:lpstr>
      <vt:lpstr>Finding Similar Sentences</vt:lpstr>
      <vt:lpstr>Finding Similar Sentences</vt:lpstr>
      <vt:lpstr>Experiments</vt:lpstr>
      <vt:lpstr>Application: Paraphrase Detection</vt:lpstr>
      <vt:lpstr>Parsing sentences and parsing images</vt:lpstr>
      <vt:lpstr>Nearest neighbor examples for image patches</vt:lpstr>
      <vt:lpstr>Multi-class segmentation (Stanford background dataset)</vt:lpstr>
      <vt:lpstr>Multi-class Segmentation MSRC dataset: 21 Classes</vt:lpstr>
      <vt:lpstr>Analysis of feature learning algorithms</vt:lpstr>
      <vt:lpstr>Supervised Learning</vt:lpstr>
      <vt:lpstr>Receptive fields learned by several algorithms</vt:lpstr>
      <vt:lpstr>Analysis of single-layer networks</vt:lpstr>
      <vt:lpstr>Unsupervised Feature Learning</vt:lpstr>
      <vt:lpstr>Unsupervised feature learning</vt:lpstr>
      <vt:lpstr>Unsupervised feature learning</vt:lpstr>
      <vt:lpstr>Scaling and classification accuracy (CIFAR-10)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root</dc:creator>
  <cp:lastModifiedBy>Joseph Picone</cp:lastModifiedBy>
  <cp:revision>636</cp:revision>
  <dcterms:created xsi:type="dcterms:W3CDTF">2006-04-24T00:02:39Z</dcterms:created>
  <dcterms:modified xsi:type="dcterms:W3CDTF">2015-11-16T03:10:48Z</dcterms:modified>
</cp:coreProperties>
</file>