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5" r:id="rId2"/>
    <p:sldMasterId id="2147483677" r:id="rId3"/>
    <p:sldMasterId id="2147483682" r:id="rId4"/>
    <p:sldMasterId id="2147483694" r:id="rId5"/>
  </p:sldMasterIdLst>
  <p:notesMasterIdLst>
    <p:notesMasterId r:id="rId20"/>
  </p:notesMasterIdLst>
  <p:handoutMasterIdLst>
    <p:handoutMasterId r:id="rId21"/>
  </p:handoutMasterIdLst>
  <p:sldIdLst>
    <p:sldId id="356" r:id="rId6"/>
    <p:sldId id="468" r:id="rId7"/>
    <p:sldId id="470" r:id="rId8"/>
    <p:sldId id="471" r:id="rId9"/>
    <p:sldId id="472" r:id="rId10"/>
    <p:sldId id="473" r:id="rId11"/>
    <p:sldId id="474" r:id="rId12"/>
    <p:sldId id="475" r:id="rId13"/>
    <p:sldId id="476" r:id="rId14"/>
    <p:sldId id="477" r:id="rId15"/>
    <p:sldId id="478" r:id="rId16"/>
    <p:sldId id="479" r:id="rId17"/>
    <p:sldId id="469" r:id="rId18"/>
    <p:sldId id="480" r:id="rId19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pos="4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1" autoAdjust="0"/>
    <p:restoredTop sz="95377" autoAdjust="0"/>
  </p:normalViewPr>
  <p:slideViewPr>
    <p:cSldViewPr snapToGrid="0">
      <p:cViewPr varScale="1">
        <p:scale>
          <a:sx n="91" d="100"/>
          <a:sy n="91" d="100"/>
        </p:scale>
        <p:origin x="1560" y="176"/>
      </p:cViewPr>
      <p:guideLst>
        <p:guide orient="horz" pos="3816"/>
        <p:guide pos="4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818" y="-102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wmf"/><Relationship Id="rId5" Type="http://schemas.openxmlformats.org/officeDocument/2006/relationships/image" Target="../media/image8.wmf"/><Relationship Id="rId6" Type="http://schemas.openxmlformats.org/officeDocument/2006/relationships/image" Target="../media/image9.wmf"/><Relationship Id="rId1" Type="http://schemas.openxmlformats.org/officeDocument/2006/relationships/image" Target="../media/image4.wmf"/><Relationship Id="rId2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Relationship Id="rId2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4" Type="http://schemas.openxmlformats.org/officeDocument/2006/relationships/image" Target="../media/image17.wmf"/><Relationship Id="rId5" Type="http://schemas.openxmlformats.org/officeDocument/2006/relationships/image" Target="../media/image18.wmf"/><Relationship Id="rId1" Type="http://schemas.openxmlformats.org/officeDocument/2006/relationships/image" Target="../media/image14.wmf"/><Relationship Id="rId2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4" Type="http://schemas.openxmlformats.org/officeDocument/2006/relationships/image" Target="../media/image22.wmf"/><Relationship Id="rId1" Type="http://schemas.openxmlformats.org/officeDocument/2006/relationships/image" Target="../media/image19.wmf"/><Relationship Id="rId2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4" Type="http://schemas.openxmlformats.org/officeDocument/2006/relationships/image" Target="../media/image27.wmf"/><Relationship Id="rId1" Type="http://schemas.openxmlformats.org/officeDocument/2006/relationships/image" Target="../media/image24.wmf"/><Relationship Id="rId2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66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08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66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3639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722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8.xml"/><Relationship Id="rId12" Type="http://schemas.openxmlformats.org/officeDocument/2006/relationships/theme" Target="../theme/theme4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9.xml"/><Relationship Id="rId3" Type="http://schemas.openxmlformats.org/officeDocument/2006/relationships/slideLayout" Target="../slideLayouts/slideLayout20.xml"/><Relationship Id="rId4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4.xml"/><Relationship Id="rId8" Type="http://schemas.openxmlformats.org/officeDocument/2006/relationships/slideLayout" Target="../slideLayouts/slideLayout25.xml"/><Relationship Id="rId9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4" Type="http://schemas.openxmlformats.org/officeDocument/2006/relationships/theme" Target="../theme/theme5.xml"/><Relationship Id="rId1" Type="http://schemas.openxmlformats.org/officeDocument/2006/relationships/slideLayout" Target="../slideLayouts/slideLayout29.xml"/><Relationship Id="rId2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</a:t>
            </a:r>
            <a:r>
              <a:rPr lang="en-US" sz="1200" b="1" dirty="0" smtClean="0">
                <a:solidFill>
                  <a:srgbClr val="892034"/>
                </a:solidFill>
              </a:rPr>
              <a:t>8527: </a:t>
            </a:r>
            <a:r>
              <a:rPr lang="en-US" sz="1200" b="1" dirty="0">
                <a:solidFill>
                  <a:srgbClr val="892034"/>
                </a:solidFill>
              </a:rPr>
              <a:t>Lecture </a:t>
            </a:r>
            <a:r>
              <a:rPr lang="en-US" sz="1200" b="1" dirty="0" smtClean="0">
                <a:solidFill>
                  <a:srgbClr val="892034"/>
                </a:solidFill>
              </a:rPr>
              <a:t>29, </a:t>
            </a:r>
            <a:r>
              <a:rPr lang="en-US" sz="1200" b="1" dirty="0">
                <a:solidFill>
                  <a:srgbClr val="8920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8443: Lecture </a:t>
            </a:r>
            <a:r>
              <a:rPr lang="en-US" sz="1200" b="1" dirty="0" smtClean="0">
                <a:solidFill>
                  <a:srgbClr val="892034"/>
                </a:solidFill>
              </a:rPr>
              <a:t>09, </a:t>
            </a:r>
            <a:r>
              <a:rPr lang="en-US" sz="1200" b="1" dirty="0">
                <a:solidFill>
                  <a:srgbClr val="8920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479425" y="110332"/>
            <a:ext cx="7935886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800" b="1">
                <a:solidFill>
                  <a:srgbClr val="333399"/>
                </a:solidFill>
              </a:defRPr>
            </a:lvl1pPr>
          </a:lstStyle>
          <a:p>
            <a:r>
              <a:rPr lang="en-US" dirty="0" smtClean="0"/>
              <a:t>ECE 8527 – Introduction to Machine Learning and Pattern Recognition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93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afs/cs/project/jair/pub/volume11/opitz99a-html/node4.html" TargetMode="External"/><Relationship Id="rId4" Type="http://schemas.openxmlformats.org/officeDocument/2006/relationships/hyperlink" Target="http://en.wikipedia.org/wiki/AdaBoost" TargetMode="External"/><Relationship Id="rId5" Type="http://schemas.openxmlformats.org/officeDocument/2006/relationships/hyperlink" Target="http://www.autonlab.org/tutorials/overfit.html" TargetMode="External"/><Relationship Id="rId6" Type="http://schemas.openxmlformats.org/officeDocument/2006/relationships/hyperlink" Target="http://www.research.att.com/~volinsky/bma.html" TargetMode="External"/><Relationship Id="rId7" Type="http://schemas.openxmlformats.org/officeDocument/2006/relationships/hyperlink" Target="http://www.ece.eps.hw.ac.uk/Research/VISP/tutorials/Redpath_130405.ppt" TargetMode="External"/><Relationship Id="rId8" Type="http://schemas.openxmlformats.org/officeDocument/2006/relationships/image" Target="../media/image2.jpeg"/><Relationship Id="rId9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2" Type="http://schemas.openxmlformats.org/officeDocument/2006/relationships/hyperlink" Target="http://www.decisiontrees.net/node/39" TargetMode="Externa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4.bin"/><Relationship Id="rId12" Type="http://schemas.openxmlformats.org/officeDocument/2006/relationships/image" Target="../media/image18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10.bin"/><Relationship Id="rId4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15.wmf"/><Relationship Id="rId7" Type="http://schemas.openxmlformats.org/officeDocument/2006/relationships/oleObject" Target="../embeddings/oleObject12.bin"/><Relationship Id="rId8" Type="http://schemas.openxmlformats.org/officeDocument/2006/relationships/image" Target="../media/image16.wmf"/><Relationship Id="rId9" Type="http://schemas.openxmlformats.org/officeDocument/2006/relationships/oleObject" Target="../embeddings/oleObject13.bin"/><Relationship Id="rId10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6" Type="http://schemas.openxmlformats.org/officeDocument/2006/relationships/image" Target="../media/image20.wmf"/><Relationship Id="rId7" Type="http://schemas.openxmlformats.org/officeDocument/2006/relationships/image" Target="../media/image23.jpeg"/><Relationship Id="rId8" Type="http://schemas.openxmlformats.org/officeDocument/2006/relationships/oleObject" Target="../embeddings/oleObject17.bin"/><Relationship Id="rId9" Type="http://schemas.openxmlformats.org/officeDocument/2006/relationships/image" Target="../media/image21.wmf"/><Relationship Id="rId10" Type="http://schemas.openxmlformats.org/officeDocument/2006/relationships/oleObject" Target="../embeddings/oleObject18.bin"/><Relationship Id="rId11" Type="http://schemas.openxmlformats.org/officeDocument/2006/relationships/image" Target="../media/image22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4" Type="http://schemas.openxmlformats.org/officeDocument/2006/relationships/image" Target="../media/image24.wmf"/><Relationship Id="rId5" Type="http://schemas.openxmlformats.org/officeDocument/2006/relationships/oleObject" Target="../embeddings/oleObject20.bin"/><Relationship Id="rId6" Type="http://schemas.openxmlformats.org/officeDocument/2006/relationships/image" Target="../media/image25.wmf"/><Relationship Id="rId7" Type="http://schemas.openxmlformats.org/officeDocument/2006/relationships/oleObject" Target="../embeddings/oleObject21.bin"/><Relationship Id="rId8" Type="http://schemas.openxmlformats.org/officeDocument/2006/relationships/image" Target="../media/image26.wmf"/><Relationship Id="rId9" Type="http://schemas.openxmlformats.org/officeDocument/2006/relationships/oleObject" Target="../embeddings/oleObject22.bin"/><Relationship Id="rId10" Type="http://schemas.openxmlformats.org/officeDocument/2006/relationships/image" Target="../media/image27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.bin"/><Relationship Id="rId12" Type="http://schemas.openxmlformats.org/officeDocument/2006/relationships/image" Target="../media/image8.wmf"/><Relationship Id="rId13" Type="http://schemas.openxmlformats.org/officeDocument/2006/relationships/oleObject" Target="../embeddings/oleObject6.bin"/><Relationship Id="rId14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5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6.w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10.wmf"/><Relationship Id="rId5" Type="http://schemas.openxmlformats.org/officeDocument/2006/relationships/image" Target="../media/image12.jpeg"/><Relationship Id="rId6" Type="http://schemas.openxmlformats.org/officeDocument/2006/relationships/oleObject" Target="../embeddings/oleObject8.bin"/><Relationship Id="rId7" Type="http://schemas.openxmlformats.org/officeDocument/2006/relationships/image" Target="../media/image11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3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41338" y="1358900"/>
            <a:ext cx="4721225" cy="4548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Objectives:</a:t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Bagging and Boosting</a:t>
            </a:r>
            <a:r>
              <a:rPr lang="en-US" sz="1800" b="1" noProof="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en-US" sz="1800" b="1" noProof="0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noProof="0" dirty="0" smtClean="0">
                <a:solidFill>
                  <a:schemeClr val="tx2"/>
                </a:solidFill>
                <a:latin typeface="+mn-lt"/>
              </a:rPr>
              <a:t>Cross-Validation</a:t>
            </a:r>
            <a:br>
              <a:rPr lang="en-US" sz="1800" b="1" noProof="0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noProof="0" dirty="0" smtClean="0">
                <a:solidFill>
                  <a:schemeClr val="tx2"/>
                </a:solidFill>
                <a:latin typeface="+mn-lt"/>
              </a:rPr>
              <a:t>ML and Bayesian Model Comparison</a:t>
            </a:r>
            <a:br>
              <a:rPr lang="en-US" sz="1800" b="1" noProof="0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noProof="0" dirty="0" smtClean="0">
                <a:solidFill>
                  <a:schemeClr val="tx2"/>
                </a:solidFill>
                <a:latin typeface="+mn-lt"/>
              </a:rPr>
              <a:t>Combining Classifiers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0188" indent="-230188">
              <a:spcBef>
                <a:spcPts val="1400"/>
              </a:spcBef>
              <a:buFont typeface="Arial" pitchFamily="34" charset="0"/>
              <a:buChar char="•"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Resources:</a:t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dirty="0" smtClean="0">
                <a:solidFill>
                  <a:srgbClr val="004000"/>
                </a:solidFill>
                <a:hlinkClick r:id="rId2"/>
              </a:rPr>
              <a:t>MN: Bagging and Decision Trees</a:t>
            </a:r>
            <a:r>
              <a:rPr lang="en-US" sz="1800" b="1" dirty="0" smtClean="0">
                <a:solidFill>
                  <a:srgbClr val="004000"/>
                </a:solidFill>
              </a:rPr>
              <a:t/>
            </a:r>
            <a:br>
              <a:rPr lang="en-US" sz="1800" b="1" dirty="0" smtClean="0">
                <a:solidFill>
                  <a:srgbClr val="004000"/>
                </a:solidFill>
              </a:rPr>
            </a:br>
            <a:r>
              <a:rPr lang="en-US" sz="1800" b="1" dirty="0" smtClean="0">
                <a:solidFill>
                  <a:srgbClr val="004000"/>
                </a:solidFill>
                <a:hlinkClick r:id="rId3"/>
              </a:rPr>
              <a:t>DO: Boosting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4"/>
              </a:rPr>
              <a:t>WIKI: </a:t>
            </a:r>
            <a:r>
              <a:rPr lang="en-US" sz="1800" b="1" dirty="0" err="1" smtClean="0">
                <a:solidFill>
                  <a:schemeClr val="accent2"/>
                </a:solidFill>
                <a:hlinkClick r:id="rId4"/>
              </a:rPr>
              <a:t>AdaBoost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5"/>
              </a:rPr>
              <a:t>AM: Cross-Validation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6"/>
              </a:rPr>
              <a:t>CV: Bayesian Model Averaging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7"/>
              </a:rPr>
              <a:t>VISP: </a:t>
            </a:r>
            <a:r>
              <a:rPr lang="en-US" sz="1800" b="1" smtClean="0">
                <a:solidFill>
                  <a:schemeClr val="accent2"/>
                </a:solidFill>
                <a:hlinkClick r:id="rId7"/>
              </a:rPr>
              <a:t>Classifier Combination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endParaRPr lang="en-US" sz="1800" b="1" dirty="0" smtClean="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675761" y="3597638"/>
            <a:ext cx="2131649" cy="2131649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376693" y="1260113"/>
            <a:ext cx="2321220" cy="2682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</a:t>
            </a:r>
            <a:r>
              <a:rPr lang="en-US" b="1" dirty="0" smtClean="0">
                <a:solidFill>
                  <a:schemeClr val="accent1"/>
                </a:solidFill>
              </a:rPr>
              <a:t>29: </a:t>
            </a:r>
            <a:r>
              <a:rPr lang="en-US" b="1" dirty="0" smtClean="0">
                <a:solidFill>
                  <a:schemeClr val="accent2"/>
                </a:solidFill>
              </a:rPr>
              <a:t>ESTIMATING, COMPARING AND COMBINING CLASSIFIERS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76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Bayesian Model Comparison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914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Bayesian model comparison uses the full information over priors:</a:t>
            </a:r>
          </a:p>
          <a:p>
            <a:pPr marL="165100" indent="-165100" eaLnBrk="1" hangingPunct="1">
              <a:spcBef>
                <a:spcPts val="30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It is common for the posterior to be peaked at     , and thus the evidence integral can be approximated as:</a:t>
            </a:r>
          </a:p>
          <a:p>
            <a:pPr marL="165100" indent="-165100" eaLnBrk="1" hangingPunct="1">
              <a:spcBef>
                <a:spcPts val="30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first term can be described as the best-fit likelihood.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second term is referred to as the </a:t>
            </a:r>
            <a:r>
              <a:rPr lang="en-US" sz="1800" b="1" i="1" dirty="0" smtClean="0"/>
              <a:t>Occam factor</a:t>
            </a:r>
            <a:r>
              <a:rPr lang="en-US" sz="1800" b="1" dirty="0" smtClean="0"/>
              <a:t> and is the ratio of the volume that can account for the data by the prior volume without regard for </a:t>
            </a:r>
            <a:r>
              <a:rPr lang="en-US" sz="1800" i="1" dirty="0" smtClean="0"/>
              <a:t>D</a:t>
            </a:r>
            <a:r>
              <a:rPr lang="en-US" sz="1800" b="1" dirty="0" smtClean="0"/>
              <a:t>. This factor has a magnitude less than one.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If we assume the posterior is a Gaussian, then the posterior can be calculated directly as:</a:t>
            </a:r>
          </a:p>
          <a:p>
            <a:pPr marL="165100" indent="-165100" eaLnBrk="1" hangingPunct="1">
              <a:spcBef>
                <a:spcPts val="3000"/>
              </a:spcBef>
              <a:spcAft>
                <a:spcPts val="1200"/>
              </a:spcAft>
              <a:defRPr/>
            </a:pPr>
            <a:r>
              <a:rPr lang="en-US" sz="1800" b="1" dirty="0" smtClean="0"/>
              <a:t>	where H is a Hessian matrix:</a:t>
            </a:r>
          </a:p>
          <a:p>
            <a:pPr marL="165100" indent="-165100" eaLnBrk="1" hangingPunct="1">
              <a:spcBef>
                <a:spcPts val="4000"/>
              </a:spcBef>
              <a:spcAft>
                <a:spcPts val="1200"/>
              </a:spcAft>
              <a:defRPr/>
            </a:pPr>
            <a:r>
              <a:rPr lang="en-US" sz="1800" b="1" dirty="0" smtClean="0"/>
              <a:t>	Note that the data need not be Gaussian, just the evidence distribution. This is a reasonable assumption based on the Law of Large Numbers.</a:t>
            </a:r>
          </a:p>
        </p:txBody>
      </p:sp>
      <p:graphicFrame>
        <p:nvGraphicFramePr>
          <p:cNvPr id="86018" name="Object 2"/>
          <p:cNvGraphicFramePr>
            <a:graphicFrameLocks noChangeAspect="1"/>
          </p:cNvGraphicFramePr>
          <p:nvPr/>
        </p:nvGraphicFramePr>
        <p:xfrm>
          <a:off x="454025" y="995935"/>
          <a:ext cx="33528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39" name="Equation" r:id="rId3" imgW="3352680" imgH="291960" progId="Equation.3">
                  <p:embed/>
                </p:oleObj>
              </mc:Choice>
              <mc:Fallback>
                <p:oleObj name="Equation" r:id="rId3" imgW="3352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995935"/>
                        <a:ext cx="33528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19" name="Object 3"/>
          <p:cNvGraphicFramePr>
            <a:graphicFrameLocks noChangeAspect="1"/>
          </p:cNvGraphicFramePr>
          <p:nvPr/>
        </p:nvGraphicFramePr>
        <p:xfrm>
          <a:off x="5363773" y="1379382"/>
          <a:ext cx="1651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40" name="Equation" r:id="rId5" imgW="164880" imgH="279360" progId="Equation.3">
                  <p:embed/>
                </p:oleObj>
              </mc:Choice>
              <mc:Fallback>
                <p:oleObj name="Equation" r:id="rId5" imgW="1648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3773" y="1379382"/>
                        <a:ext cx="1651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0" name="Object 4"/>
          <p:cNvGraphicFramePr>
            <a:graphicFrameLocks noChangeAspect="1"/>
          </p:cNvGraphicFramePr>
          <p:nvPr/>
        </p:nvGraphicFramePr>
        <p:xfrm>
          <a:off x="454025" y="2058677"/>
          <a:ext cx="3060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41" name="Equation" r:id="rId7" imgW="3060360" imgH="330120" progId="Equation.3">
                  <p:embed/>
                </p:oleObj>
              </mc:Choice>
              <mc:Fallback>
                <p:oleObj name="Equation" r:id="rId7" imgW="306036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2058677"/>
                        <a:ext cx="30607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1" name="Object 5"/>
          <p:cNvGraphicFramePr>
            <a:graphicFrameLocks noChangeAspect="1"/>
          </p:cNvGraphicFramePr>
          <p:nvPr/>
        </p:nvGraphicFramePr>
        <p:xfrm>
          <a:off x="485775" y="4539055"/>
          <a:ext cx="4013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42" name="Equation" r:id="rId9" imgW="4012920" imgH="380880" progId="Equation.3">
                  <p:embed/>
                </p:oleObj>
              </mc:Choice>
              <mc:Fallback>
                <p:oleObj name="Equation" r:id="rId9" imgW="401292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" y="4539055"/>
                        <a:ext cx="4013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2" name="Object 6"/>
          <p:cNvGraphicFramePr>
            <a:graphicFrameLocks noChangeAspect="1"/>
          </p:cNvGraphicFramePr>
          <p:nvPr/>
        </p:nvGraphicFramePr>
        <p:xfrm>
          <a:off x="454025" y="5296291"/>
          <a:ext cx="1879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43" name="Equation" r:id="rId11" imgW="1879560" imgH="609480" progId="Equation.DSMT4">
                  <p:embed/>
                </p:oleObj>
              </mc:Choice>
              <mc:Fallback>
                <p:oleObj name="Equation" r:id="rId11" imgW="187956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5296291"/>
                        <a:ext cx="1879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55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Combining Classifiers</a:t>
            </a:r>
            <a:endParaRPr lang="en-US" b="1" dirty="0">
              <a:solidFill>
                <a:schemeClr val="accent2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60375" y="1858963"/>
          <a:ext cx="35179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60" name="Equation" r:id="rId3" imgW="3517560" imgH="558720" progId="Equation.3">
                  <p:embed/>
                </p:oleObj>
              </mc:Choice>
              <mc:Fallback>
                <p:oleObj name="Equation" r:id="rId3" imgW="351756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1858963"/>
                        <a:ext cx="35179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43" name="Object 3"/>
          <p:cNvGraphicFramePr>
            <a:graphicFrameLocks noChangeAspect="1"/>
          </p:cNvGraphicFramePr>
          <p:nvPr/>
        </p:nvGraphicFramePr>
        <p:xfrm>
          <a:off x="1087308" y="2419740"/>
          <a:ext cx="1790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61" name="Equation" r:id="rId5" imgW="1790640" imgH="342720" progId="Equation.3">
                  <p:embed/>
                </p:oleObj>
              </mc:Choice>
              <mc:Fallback>
                <p:oleObj name="Equation" r:id="rId5" imgW="179064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7308" y="2419740"/>
                        <a:ext cx="1790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x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047344" y="2696252"/>
            <a:ext cx="4754867" cy="3583327"/>
          </a:xfrm>
          <a:prstGeom prst="rect">
            <a:avLst/>
          </a:prstGeom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We have already seen several classifiers whose decision is based on the outputs of component classifiers. These are more generally known as a </a:t>
            </a:r>
            <a:r>
              <a:rPr lang="en-US" sz="1800" b="1" dirty="0" smtClean="0">
                <a:solidFill>
                  <a:schemeClr val="accent1"/>
                </a:solidFill>
              </a:rPr>
              <a:t>mixture of experts </a:t>
            </a:r>
            <a:r>
              <a:rPr lang="en-US" sz="1800" b="1" dirty="0" smtClean="0"/>
              <a:t>model.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We assume each pattern can be modeled by a mixture distribution:</a:t>
            </a:r>
          </a:p>
          <a:p>
            <a:pPr marL="165100" indent="-165100" eaLnBrk="1" hangingPunct="1">
              <a:spcBef>
                <a:spcPts val="3600"/>
              </a:spcBef>
              <a:spcAft>
                <a:spcPts val="1200"/>
              </a:spcAft>
              <a:defRPr/>
            </a:pPr>
            <a:r>
              <a:rPr lang="en-US" sz="1800" b="1" dirty="0" smtClean="0"/>
              <a:t>	where                               represents the vector of all relevant parameters.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We have seen this before in the </a:t>
            </a:r>
            <a:br>
              <a:rPr lang="en-US" sz="1800" b="1" dirty="0" smtClean="0"/>
            </a:br>
            <a:r>
              <a:rPr lang="en-US" sz="1800" b="1" dirty="0" smtClean="0"/>
              <a:t>form of a mixture distribution that</a:t>
            </a:r>
            <a:br>
              <a:rPr lang="en-US" sz="1800" b="1" dirty="0" smtClean="0"/>
            </a:br>
            <a:r>
              <a:rPr lang="en-US" sz="1800" b="1" dirty="0" smtClean="0"/>
              <a:t>models state outputs in an HMM.</a:t>
            </a:r>
          </a:p>
          <a:p>
            <a:pPr marL="165100" indent="-165100"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weights are constrained to </a:t>
            </a:r>
            <a:br>
              <a:rPr lang="en-US" sz="1800" b="1" dirty="0" smtClean="0"/>
            </a:br>
            <a:r>
              <a:rPr lang="en-US" sz="1800" b="1" dirty="0" smtClean="0"/>
              <a:t>sum to 1:               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conditional mean of the</a:t>
            </a:r>
            <a:br>
              <a:rPr lang="en-US" sz="1800" b="1" dirty="0" smtClean="0"/>
            </a:br>
            <a:r>
              <a:rPr lang="en-US" sz="1800" b="1" dirty="0" smtClean="0"/>
              <a:t>mixture density is:</a:t>
            </a:r>
          </a:p>
          <a:p>
            <a:pPr marL="165100" indent="-165100"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endParaRPr lang="en-US" sz="1800" b="1" dirty="0" smtClean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398407" y="4119900"/>
          <a:ext cx="8382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62" name="Equation" r:id="rId8" imgW="838080" imgH="596880" progId="Equation.3">
                  <p:embed/>
                </p:oleObj>
              </mc:Choice>
              <mc:Fallback>
                <p:oleObj name="Equation" r:id="rId8" imgW="838080" imgH="596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8407" y="4119900"/>
                        <a:ext cx="8382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45" name="Object 5"/>
          <p:cNvGraphicFramePr>
            <a:graphicFrameLocks noChangeAspect="1"/>
          </p:cNvGraphicFramePr>
          <p:nvPr/>
        </p:nvGraphicFramePr>
        <p:xfrm>
          <a:off x="454025" y="5519738"/>
          <a:ext cx="2260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63" name="Equation" r:id="rId10" imgW="2260440" imgH="558720" progId="Equation.DSMT4">
                  <p:embed/>
                </p:oleObj>
              </mc:Choice>
              <mc:Fallback>
                <p:oleObj name="Equation" r:id="rId10" imgW="226044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5519738"/>
                        <a:ext cx="22606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619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Mixture of Experts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6114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goal in estimating the parameters of the gating system is to maximize the log-likelihood of the training data: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endParaRPr lang="en-US" sz="1800" b="1" dirty="0" smtClean="0"/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A straightforward approach is to use gradient descent (why?):</a:t>
            </a:r>
          </a:p>
          <a:p>
            <a:pPr marL="165100" indent="-165100" eaLnBrk="1" hangingPunct="1">
              <a:spcBef>
                <a:spcPts val="5600"/>
              </a:spcBef>
              <a:spcAft>
                <a:spcPts val="1200"/>
              </a:spcAft>
              <a:defRPr/>
            </a:pPr>
            <a:r>
              <a:rPr lang="en-US" sz="1800" b="1" dirty="0" smtClean="0"/>
              <a:t>	and</a:t>
            </a:r>
          </a:p>
          <a:p>
            <a:pPr marL="165100" indent="-165100" eaLnBrk="1" hangingPunct="1">
              <a:spcBef>
                <a:spcPts val="560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Note that      is the prior probability that the process r is chosen given the input is x</a:t>
            </a:r>
            <a:r>
              <a:rPr lang="en-US" sz="1800" baseline="30000" dirty="0" smtClean="0"/>
              <a:t>i</a:t>
            </a:r>
            <a:r>
              <a:rPr lang="en-US" sz="1800" b="1" dirty="0" smtClean="0"/>
              <a:t>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EM can also be used to estimate the mixture coefficients and is generally preferred today.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final decision rule is to choose the category corresponding to the maximum discriminant value after pooling. An alternative is the </a:t>
            </a:r>
            <a:r>
              <a:rPr lang="en-US" sz="1800" b="1" i="1" dirty="0" smtClean="0"/>
              <a:t>winner-take-all</a:t>
            </a:r>
            <a:r>
              <a:rPr lang="en-US" sz="1800" b="1" dirty="0" smtClean="0"/>
              <a:t> method: choose the single component classifier with the highest confidence.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number of mixture components is typically found experimentally.</a:t>
            </a:r>
            <a:endParaRPr lang="en-US" sz="1800" dirty="0" smtClean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4025" y="2165668"/>
          <a:ext cx="5588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84" name="Equation" r:id="rId3" imgW="5587920" imgH="609480" progId="Equation.3">
                  <p:embed/>
                </p:oleObj>
              </mc:Choice>
              <mc:Fallback>
                <p:oleObj name="Equation" r:id="rId3" imgW="558792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2165668"/>
                        <a:ext cx="5588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4025" y="1133320"/>
          <a:ext cx="38989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85" name="Equation" r:id="rId5" imgW="3898800" imgH="571320" progId="Equation.3">
                  <p:embed/>
                </p:oleObj>
              </mc:Choice>
              <mc:Fallback>
                <p:oleObj name="Equation" r:id="rId5" imgW="389880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1133320"/>
                        <a:ext cx="38989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0" name="Object 6"/>
          <p:cNvGraphicFramePr>
            <a:graphicFrameLocks noChangeAspect="1"/>
          </p:cNvGraphicFramePr>
          <p:nvPr/>
        </p:nvGraphicFramePr>
        <p:xfrm>
          <a:off x="454025" y="3255963"/>
          <a:ext cx="2895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86" name="Equation" r:id="rId7" imgW="2895480" imgH="609480" progId="Equation.3">
                  <p:embed/>
                </p:oleObj>
              </mc:Choice>
              <mc:Fallback>
                <p:oleObj name="Equation" r:id="rId7" imgW="289548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3255963"/>
                        <a:ext cx="2895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1" name="Object 7"/>
          <p:cNvGraphicFramePr>
            <a:graphicFrameLocks noChangeAspect="1"/>
          </p:cNvGraphicFramePr>
          <p:nvPr/>
        </p:nvGraphicFramePr>
        <p:xfrm>
          <a:off x="1402080" y="3953510"/>
          <a:ext cx="266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87" name="Equation" r:id="rId9" imgW="266400" imgH="342720" progId="Equation.DSMT4">
                  <p:embed/>
                </p:oleObj>
              </mc:Choice>
              <mc:Fallback>
                <p:oleObj name="Equation" r:id="rId9" imgW="26640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2080" y="3953510"/>
                        <a:ext cx="266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097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87531" y="562705"/>
            <a:ext cx="8688388" cy="5909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Introduced a class of methods based on resampling to estimate statistics.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Introduced the Jackknife and Bootstrap methods.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/>
              <a:t>Introduce several approaches to improving classifier performance: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/>
              <a:t>Bagging (bootstrap aggregation): uses multiple versions of the training set, each created by drawing </a:t>
            </a:r>
            <a:r>
              <a:rPr lang="en-US" sz="1800" i="1" dirty="0"/>
              <a:t>n’ &lt; n </a:t>
            </a:r>
            <a:r>
              <a:rPr lang="en-US" sz="1800" b="1" dirty="0"/>
              <a:t>samples from </a:t>
            </a:r>
            <a:r>
              <a:rPr lang="en-US" sz="1800" i="1" dirty="0"/>
              <a:t>D</a:t>
            </a:r>
            <a:r>
              <a:rPr lang="en-US" sz="1800" b="1" dirty="0"/>
              <a:t> with replacement. …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/>
              <a:t>Boosting: training component classifiers on “most informative” subsets.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 err="1"/>
              <a:t>AdaBoost</a:t>
            </a:r>
            <a:r>
              <a:rPr lang="en-US" sz="1800" b="1" dirty="0"/>
              <a:t> (Adaptive Boosting): iteratively weight each training pattern while boosting.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/>
              <a:t>Learning from Queries: select the most informative new training pattern so that accuracy and cost can be simultaneously optimized.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/>
              <a:t>Introduced new ways to estimate accuracy and generalization: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/>
              <a:t>M-Fold Cross-validation: estimating the error rate as the mean across various subsets of the data.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/>
              <a:t>Jackknife and Bootstrap: alternate ways to repartition the training data to estimate error rates.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/>
              <a:t>Model comparison using maximum likelihood and Bayesian approaches.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/>
              <a:t>Classifier combination using mixture of experts.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/>
              <a:t>Next: </a:t>
            </a:r>
            <a:r>
              <a:rPr lang="en-US" sz="1800" b="1" dirty="0" smtClean="0"/>
              <a:t>Reinforcement learning.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99129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87531" y="562705"/>
            <a:ext cx="8688388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Introduce several approaches to improving classifier performance: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 smtClean="0"/>
              <a:t>Bagging (bootstrap aggregation): uses multiple versions of the training set, each created by drawing </a:t>
            </a:r>
            <a:r>
              <a:rPr lang="en-US" sz="1800" i="1" dirty="0" smtClean="0"/>
              <a:t>n’ &lt; n </a:t>
            </a:r>
            <a:r>
              <a:rPr lang="en-US" sz="1800" b="1" dirty="0" smtClean="0"/>
              <a:t>samples from </a:t>
            </a:r>
            <a:r>
              <a:rPr lang="en-US" sz="1800" i="1" dirty="0" smtClean="0"/>
              <a:t>D</a:t>
            </a:r>
            <a:r>
              <a:rPr lang="en-US" sz="1800" b="1" dirty="0" smtClean="0"/>
              <a:t> with replacement. …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 smtClean="0"/>
              <a:t>Boosting: training component classifiers on “most informative” subsets.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 err="1" smtClean="0"/>
              <a:t>AdaBoost</a:t>
            </a:r>
            <a:r>
              <a:rPr lang="en-US" sz="1800" b="1" dirty="0" smtClean="0"/>
              <a:t> (Adaptive Boosting): iteratively weight each training pattern while boosting.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 smtClean="0"/>
              <a:t>Learning from Queries: select the most informative new training pattern so that accuracy and cost can be simultaneously optimized.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Introduced new ways to estimate accuracy and generalization: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 smtClean="0"/>
              <a:t>M-Fold Cross-validation: estimating the error rate as the mean across various subsets of the data.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 smtClean="0"/>
              <a:t>Jackknife and Bootstrap: alternate ways to repartition the training data to estimate error rates.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Model comparison using maximum likelihood and Bayesian approaches.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Classifier combination using mixture of experts.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Next: a closer look at reinforcement learning, a class of methods that includes learning from queries and active learning.</a:t>
            </a:r>
          </a:p>
        </p:txBody>
      </p:sp>
    </p:spTree>
    <p:extLst>
      <p:ext uri="{BB962C8B-B14F-4D97-AF65-F5344CB8AC3E}">
        <p14:creationId xmlns:p14="http://schemas.microsoft.com/office/powerpoint/2010/main" val="313357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Bootstrap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406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A bootstrap data set is one created by randomly selecting </a:t>
            </a:r>
            <a:r>
              <a:rPr lang="en-US" sz="1800" i="1" dirty="0" smtClean="0"/>
              <a:t>n</a:t>
            </a:r>
            <a:r>
              <a:rPr lang="en-US" sz="1800" b="1" dirty="0" smtClean="0"/>
              <a:t> points from the training set </a:t>
            </a:r>
            <a:r>
              <a:rPr lang="en-US" sz="1800" i="1" dirty="0" smtClean="0"/>
              <a:t>D</a:t>
            </a:r>
            <a:r>
              <a:rPr lang="en-US" sz="1800" b="1" dirty="0" smtClean="0"/>
              <a:t>, with replacement.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In bootstrap estimation, this selection process is repeated </a:t>
            </a:r>
            <a:r>
              <a:rPr lang="en-US" sz="1800" i="1" dirty="0" smtClean="0"/>
              <a:t>B</a:t>
            </a:r>
            <a:r>
              <a:rPr lang="en-US" sz="1800" b="1" dirty="0" smtClean="0"/>
              <a:t> times to yield </a:t>
            </a:r>
            <a:r>
              <a:rPr lang="en-US" sz="1800" i="1" dirty="0" smtClean="0"/>
              <a:t>B</a:t>
            </a:r>
            <a:r>
              <a:rPr lang="en-US" sz="1800" b="1" dirty="0" smtClean="0"/>
              <a:t> bootstrap data sets, which are treated as independent sets.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bootstrap estimate of a statistic,   </a:t>
            </a:r>
            <a:r>
              <a:rPr lang="en-US" sz="1800" b="1" dirty="0" smtClean="0">
                <a:sym typeface="Symbol"/>
              </a:rPr>
              <a:t>, is denoted        and is merely the mean of the </a:t>
            </a:r>
            <a:r>
              <a:rPr lang="en-US" sz="1800" i="1" dirty="0" smtClean="0">
                <a:sym typeface="Symbol"/>
              </a:rPr>
              <a:t>B</a:t>
            </a:r>
            <a:r>
              <a:rPr lang="en-US" sz="1800" b="1" dirty="0" smtClean="0">
                <a:sym typeface="Symbol"/>
              </a:rPr>
              <a:t> estimates on the individual bootstrap data sets:</a:t>
            </a:r>
          </a:p>
          <a:p>
            <a:pPr marL="165100" indent="-165100" eaLnBrk="1" hangingPunct="1">
              <a:spcBef>
                <a:spcPts val="64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bootstrap estimate of the bias is:</a:t>
            </a:r>
          </a:p>
          <a:p>
            <a:pPr marL="165100" indent="-165100" eaLnBrk="1" hangingPunct="1">
              <a:spcBef>
                <a:spcPts val="24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bootstrap estimate of the variance is:</a:t>
            </a:r>
          </a:p>
          <a:p>
            <a:pPr marL="165100" indent="-165100"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bootstrap estimate of the variance of the mean can be shown to approach the traditional variance of the mean as            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larger the number of bootstrap samples, the better the estimate.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309570" y="2010570"/>
          <a:ext cx="165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20" name="Equation" r:id="rId3" imgW="164880" imgH="228600" progId="Equation.3">
                  <p:embed/>
                </p:oleObj>
              </mc:Choice>
              <mc:Fallback>
                <p:oleObj name="Equation" r:id="rId3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9570" y="2010570"/>
                        <a:ext cx="1651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5767360" y="1952808"/>
          <a:ext cx="4318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21" name="Equation" r:id="rId5" imgW="431640" imgH="291960" progId="Equation.3">
                  <p:embed/>
                </p:oleObj>
              </mc:Choice>
              <mc:Fallback>
                <p:oleObj name="Equation" r:id="rId5" imgW="43164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7360" y="1952808"/>
                        <a:ext cx="4318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6" name="Object 4"/>
          <p:cNvGraphicFramePr>
            <a:graphicFrameLocks noChangeAspect="1"/>
          </p:cNvGraphicFramePr>
          <p:nvPr/>
        </p:nvGraphicFramePr>
        <p:xfrm>
          <a:off x="452438" y="2728913"/>
          <a:ext cx="1536701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22" name="Equation" r:id="rId7" imgW="1536480" imgH="571320" progId="Equation.3">
                  <p:embed/>
                </p:oleObj>
              </mc:Choice>
              <mc:Fallback>
                <p:oleObj name="Equation" r:id="rId7" imgW="153648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2728913"/>
                        <a:ext cx="1536701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7" name="Object 5"/>
          <p:cNvGraphicFramePr>
            <a:graphicFrameLocks noChangeAspect="1"/>
          </p:cNvGraphicFramePr>
          <p:nvPr/>
        </p:nvGraphicFramePr>
        <p:xfrm>
          <a:off x="4457726" y="3375573"/>
          <a:ext cx="3124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23" name="Equation" r:id="rId9" imgW="3124080" imgH="571320" progId="Equation.3">
                  <p:embed/>
                </p:oleObj>
              </mc:Choice>
              <mc:Fallback>
                <p:oleObj name="Equation" r:id="rId9" imgW="312408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7726" y="3375573"/>
                        <a:ext cx="31242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8" name="Object 6"/>
          <p:cNvGraphicFramePr>
            <a:graphicFrameLocks noChangeAspect="1"/>
          </p:cNvGraphicFramePr>
          <p:nvPr/>
        </p:nvGraphicFramePr>
        <p:xfrm>
          <a:off x="4967160" y="4111763"/>
          <a:ext cx="25908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24" name="Equation" r:id="rId11" imgW="2590560" imgH="571320" progId="Equation.3">
                  <p:embed/>
                </p:oleObj>
              </mc:Choice>
              <mc:Fallback>
                <p:oleObj name="Equation" r:id="rId11" imgW="259056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7160" y="4111763"/>
                        <a:ext cx="25908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9" name="Object 7"/>
          <p:cNvGraphicFramePr>
            <a:graphicFrameLocks noChangeAspect="1"/>
          </p:cNvGraphicFramePr>
          <p:nvPr/>
        </p:nvGraphicFramePr>
        <p:xfrm>
          <a:off x="4573718" y="5109592"/>
          <a:ext cx="6858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25" name="Equation" r:id="rId13" imgW="685800" imgH="228600" progId="Equation.DSMT4">
                  <p:embed/>
                </p:oleObj>
              </mc:Choice>
              <mc:Fallback>
                <p:oleObj name="Equation" r:id="rId13" imgW="685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3718" y="5109592"/>
                        <a:ext cx="6858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17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Bagging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99588" y="589937"/>
            <a:ext cx="8728329" cy="595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Previously we addressed the use of resampling in estimating statistics, such as parameters of models.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Next, we consider resampling methods that can be used directly in the process of training a classifier.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general term </a:t>
            </a:r>
            <a:r>
              <a:rPr lang="en-US" sz="1800" b="1" dirty="0" smtClean="0">
                <a:solidFill>
                  <a:schemeClr val="accent1"/>
                </a:solidFill>
              </a:rPr>
              <a:t>arcing</a:t>
            </a:r>
            <a:r>
              <a:rPr lang="en-US" sz="1800" b="1" dirty="0" smtClean="0"/>
              <a:t> – adaptive reweighting and combining, refers to a class of methods that deal with reusing or selecting data in order to improve classification.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>
                <a:solidFill>
                  <a:schemeClr val="accent1"/>
                </a:solidFill>
              </a:rPr>
              <a:t>Bagging</a:t>
            </a:r>
            <a:r>
              <a:rPr lang="en-US" sz="1800" b="1" dirty="0" smtClean="0"/>
              <a:t>, or bootstrap aggregation, uses multiple versions of the training set, each created by drawing </a:t>
            </a:r>
            <a:r>
              <a:rPr lang="en-US" sz="1800" i="1" dirty="0" smtClean="0"/>
              <a:t>n’ &lt; n </a:t>
            </a:r>
            <a:r>
              <a:rPr lang="en-US" sz="1800" b="1" dirty="0" smtClean="0"/>
              <a:t>samples from </a:t>
            </a:r>
            <a:r>
              <a:rPr lang="en-US" sz="1800" i="1" dirty="0" smtClean="0"/>
              <a:t>D</a:t>
            </a:r>
            <a:r>
              <a:rPr lang="en-US" sz="1800" b="1" dirty="0" smtClean="0"/>
              <a:t> with replacement.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 Each set is used to train a classifier and the final decision is based on a vote of each component of the classifier.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Typically the component classifiers are of the same general form (e.g., HMMs).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A classifier/learning algorithm is considered </a:t>
            </a:r>
            <a:r>
              <a:rPr lang="en-US" sz="1800" b="1" i="1" dirty="0" smtClean="0"/>
              <a:t>unstable</a:t>
            </a:r>
            <a:r>
              <a:rPr lang="en-US" sz="1800" b="1" dirty="0" smtClean="0"/>
              <a:t> if small changes in the training data lead to large changes in accuracy.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Decision trees, for example, can be unstable.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Bagging, in general, improves stability because it effectively averages out such anomalous behavior by pooling classifiers.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voting algorithm can be simple, such as a majority vote, or as we will see later, can use more sophisticated statistical methods.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696562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Boosting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Goal: Similar to bagging, improve the accuracy of a learning algorithm by forming an ensemble of component classifiers.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Consider creating a three component classifier for a two-category problem:</a:t>
            </a:r>
          </a:p>
          <a:p>
            <a:pPr marL="344488" indent="-179388" eaLnBrk="1" hangingPunct="1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Randomly select a set of </a:t>
            </a:r>
            <a:r>
              <a:rPr lang="en-US" sz="1800" i="1" dirty="0" smtClean="0"/>
              <a:t>n</a:t>
            </a:r>
            <a:r>
              <a:rPr lang="en-US" sz="1800" i="1" baseline="-25000" dirty="0" smtClean="0"/>
              <a:t>1</a:t>
            </a:r>
            <a:r>
              <a:rPr lang="en-US" sz="1800" i="1" dirty="0" smtClean="0"/>
              <a:t> &lt; n</a:t>
            </a:r>
            <a:r>
              <a:rPr lang="en-US" sz="1800" dirty="0" smtClean="0"/>
              <a:t> </a:t>
            </a:r>
            <a:r>
              <a:rPr lang="en-US" sz="1800" b="1" dirty="0" smtClean="0"/>
              <a:t>patterns, called </a:t>
            </a:r>
            <a:r>
              <a:rPr lang="en-US" sz="1800" i="1" dirty="0" smtClean="0"/>
              <a:t>D</a:t>
            </a:r>
            <a:r>
              <a:rPr lang="en-US" sz="1800" i="1" baseline="-25000" dirty="0" smtClean="0"/>
              <a:t>1</a:t>
            </a:r>
            <a:r>
              <a:rPr lang="en-US" sz="1800" b="1" dirty="0" smtClean="0"/>
              <a:t>, from the full training set.</a:t>
            </a:r>
          </a:p>
          <a:p>
            <a:pPr marL="344488" indent="-179388" eaLnBrk="1" hangingPunct="1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Train a classifier </a:t>
            </a:r>
            <a:r>
              <a:rPr lang="en-US" sz="1800" i="1" dirty="0" smtClean="0"/>
              <a:t>C</a:t>
            </a:r>
            <a:r>
              <a:rPr lang="en-US" sz="1800" i="1" baseline="-25000" dirty="0" smtClean="0"/>
              <a:t>1</a:t>
            </a:r>
            <a:r>
              <a:rPr lang="en-US" sz="1800" b="1" dirty="0" smtClean="0"/>
              <a:t> on </a:t>
            </a:r>
            <a:r>
              <a:rPr lang="en-US" sz="1800" b="1" smtClean="0"/>
              <a:t>this set. </a:t>
            </a:r>
          </a:p>
          <a:p>
            <a:pPr marL="344488" indent="-179388" eaLnBrk="1" hangingPunct="1">
              <a:spcAft>
                <a:spcPts val="600"/>
              </a:spcAft>
              <a:defRPr/>
            </a:pPr>
            <a:r>
              <a:rPr lang="en-US" sz="1800" b="1" smtClean="0"/>
              <a:t>	Note: For boosting to provide a significant benefit, </a:t>
            </a:r>
            <a:r>
              <a:rPr lang="en-US" sz="1800" i="1" smtClean="0"/>
              <a:t>C</a:t>
            </a:r>
            <a:r>
              <a:rPr lang="en-US" sz="1800" i="1" baseline="-25000" smtClean="0"/>
              <a:t>1</a:t>
            </a:r>
            <a:r>
              <a:rPr lang="en-US" sz="1800" b="1" smtClean="0"/>
              <a:t> </a:t>
            </a:r>
            <a:r>
              <a:rPr lang="en-US" sz="1800" b="1" dirty="0" smtClean="0"/>
              <a:t>need only be a </a:t>
            </a:r>
            <a:r>
              <a:rPr lang="en-US" sz="1800" b="1" smtClean="0"/>
              <a:t>weak learner, which means it has an </a:t>
            </a:r>
            <a:r>
              <a:rPr lang="en-US" sz="1800" b="1" dirty="0" smtClean="0"/>
              <a:t>accuracy slightly greater </a:t>
            </a:r>
            <a:r>
              <a:rPr lang="en-US" sz="1800" b="1" smtClean="0"/>
              <a:t>than chance.</a:t>
            </a:r>
            <a:endParaRPr lang="en-US" sz="1800" b="1" dirty="0" smtClean="0"/>
          </a:p>
          <a:p>
            <a:pPr marL="344488" indent="-179388" eaLnBrk="1" hangingPunct="1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Create a training set, </a:t>
            </a:r>
            <a:r>
              <a:rPr lang="en-US" sz="1800" i="1" dirty="0" smtClean="0"/>
              <a:t>D</a:t>
            </a:r>
            <a:r>
              <a:rPr lang="en-US" sz="1800" i="1" baseline="-25000" dirty="0" smtClean="0"/>
              <a:t>2</a:t>
            </a:r>
            <a:r>
              <a:rPr lang="en-US" sz="1800" b="1" dirty="0" smtClean="0"/>
              <a:t>, that is “most informative</a:t>
            </a:r>
            <a:r>
              <a:rPr lang="en-US" sz="1800" b="1" smtClean="0"/>
              <a:t>” given component classifier </a:t>
            </a:r>
            <a:r>
              <a:rPr lang="en-US" sz="1800" i="1" smtClean="0"/>
              <a:t>C</a:t>
            </a:r>
            <a:r>
              <a:rPr lang="en-US" sz="1800" i="1" baseline="-25000" smtClean="0"/>
              <a:t>1</a:t>
            </a:r>
            <a:r>
              <a:rPr lang="en-US" sz="1800" b="1" smtClean="0"/>
              <a:t>:</a:t>
            </a:r>
          </a:p>
          <a:p>
            <a:pPr marL="569913" indent="-225425" eaLnBrk="1" hangingPunct="1"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en-US" sz="1800" b="1" smtClean="0"/>
              <a:t>Most informative: half the patterns should be correctly classified by </a:t>
            </a:r>
            <a:r>
              <a:rPr lang="en-US" sz="1800" i="1" smtClean="0"/>
              <a:t>C</a:t>
            </a:r>
            <a:r>
              <a:rPr lang="en-US" sz="1800" i="1" baseline="-25000" smtClean="0"/>
              <a:t>1 </a:t>
            </a:r>
            <a:r>
              <a:rPr lang="en-US" sz="1800" b="1" smtClean="0"/>
              <a:t>.</a:t>
            </a:r>
          </a:p>
          <a:p>
            <a:pPr marL="569913" indent="-225425" eaLnBrk="1" hangingPunct="1"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en-US" sz="1800" b="1" smtClean="0"/>
              <a:t>Search the remaining </a:t>
            </a:r>
            <a:r>
              <a:rPr lang="en-US" sz="1800" smtClean="0"/>
              <a:t>(</a:t>
            </a:r>
            <a:r>
              <a:rPr lang="en-US" sz="1800" i="1" smtClean="0"/>
              <a:t>n</a:t>
            </a:r>
            <a:r>
              <a:rPr lang="en-US" sz="1800" smtClean="0"/>
              <a:t>-</a:t>
            </a:r>
            <a:r>
              <a:rPr lang="en-US" sz="1800" i="1" smtClean="0"/>
              <a:t>n</a:t>
            </a:r>
            <a:r>
              <a:rPr lang="en-US" sz="1800" i="1" baseline="-25000" smtClean="0"/>
              <a:t>1</a:t>
            </a:r>
            <a:r>
              <a:rPr lang="en-US" sz="1800" smtClean="0"/>
              <a:t>)</a:t>
            </a:r>
            <a:r>
              <a:rPr lang="en-US" sz="1800" b="1" smtClean="0"/>
              <a:t> patterns for this data.</a:t>
            </a:r>
          </a:p>
          <a:p>
            <a:pPr marL="344488" indent="-179388" eaLnBrk="1" hangingPunct="1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800" b="1" smtClean="0"/>
              <a:t>Train a second classifier, </a:t>
            </a:r>
            <a:r>
              <a:rPr lang="en-US" sz="1800" i="1" smtClean="0"/>
              <a:t>C</a:t>
            </a:r>
            <a:r>
              <a:rPr lang="en-US" sz="1800" i="1" baseline="-25000" smtClean="0"/>
              <a:t>2</a:t>
            </a:r>
            <a:r>
              <a:rPr lang="en-US" sz="1800" b="1" smtClean="0"/>
              <a:t>, on this new data set </a:t>
            </a:r>
            <a:r>
              <a:rPr lang="en-US" sz="1800" i="1" smtClean="0"/>
              <a:t>D</a:t>
            </a:r>
            <a:r>
              <a:rPr lang="en-US" sz="1800" i="1" baseline="-25000" smtClean="0"/>
              <a:t>2</a:t>
            </a:r>
            <a:r>
              <a:rPr lang="en-US" sz="1800" b="1" smtClean="0"/>
              <a:t>.</a:t>
            </a:r>
          </a:p>
          <a:p>
            <a:pPr marL="344488" indent="-179388" eaLnBrk="1" hangingPunct="1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1800" b="1" smtClean="0"/>
              <a:t>To build a third training set, </a:t>
            </a:r>
            <a:r>
              <a:rPr lang="en-US" sz="1800" i="1" smtClean="0"/>
              <a:t>D</a:t>
            </a:r>
            <a:r>
              <a:rPr lang="en-US" sz="1800" i="1" baseline="-25000" smtClean="0"/>
              <a:t>2 </a:t>
            </a:r>
            <a:r>
              <a:rPr lang="en-US" sz="1800" b="1" smtClean="0"/>
              <a:t>, choose patterns for which </a:t>
            </a:r>
            <a:r>
              <a:rPr lang="en-US" sz="1800" i="1" smtClean="0"/>
              <a:t>C</a:t>
            </a:r>
            <a:r>
              <a:rPr lang="en-US" sz="1800" i="1" baseline="-25000" smtClean="0"/>
              <a:t>1</a:t>
            </a:r>
            <a:r>
              <a:rPr lang="en-US" sz="1800" b="1" smtClean="0"/>
              <a:t> and </a:t>
            </a:r>
            <a:r>
              <a:rPr lang="en-US" sz="1800" i="1" smtClean="0"/>
              <a:t>C</a:t>
            </a:r>
            <a:r>
              <a:rPr lang="en-US" sz="1800" i="1" baseline="-25000" smtClean="0"/>
              <a:t>2</a:t>
            </a:r>
            <a:r>
              <a:rPr lang="en-US" sz="1800" b="1" smtClean="0"/>
              <a:t> disagree. Train a third classifier, </a:t>
            </a:r>
            <a:r>
              <a:rPr lang="en-US" sz="1800" i="1" smtClean="0"/>
              <a:t>C</a:t>
            </a:r>
            <a:r>
              <a:rPr lang="en-US" sz="1800" i="1" baseline="-25000" smtClean="0"/>
              <a:t>3</a:t>
            </a:r>
            <a:r>
              <a:rPr lang="en-US" sz="1800" b="1" smtClean="0"/>
              <a:t>, on this data.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smtClean="0"/>
              <a:t>Final classification can be performed using a majority vote of </a:t>
            </a:r>
            <a:r>
              <a:rPr lang="en-US" sz="1800" i="1" smtClean="0"/>
              <a:t>C</a:t>
            </a:r>
            <a:r>
              <a:rPr lang="en-US" sz="1800" i="1" baseline="-25000" smtClean="0"/>
              <a:t>1</a:t>
            </a:r>
            <a:r>
              <a:rPr lang="en-US" sz="1800" b="1" smtClean="0"/>
              <a:t>, </a:t>
            </a:r>
            <a:r>
              <a:rPr lang="en-US" sz="1800" i="1" smtClean="0"/>
              <a:t>C</a:t>
            </a:r>
            <a:r>
              <a:rPr lang="en-US" sz="1800" i="1" baseline="-25000" smtClean="0"/>
              <a:t>2</a:t>
            </a:r>
            <a:r>
              <a:rPr lang="en-US" sz="1800" b="1" smtClean="0"/>
              <a:t>, and </a:t>
            </a:r>
            <a:r>
              <a:rPr lang="en-US" sz="1800" i="1" smtClean="0"/>
              <a:t>C</a:t>
            </a:r>
            <a:r>
              <a:rPr lang="en-US" sz="1800" i="1" baseline="-25000" smtClean="0"/>
              <a:t>3</a:t>
            </a:r>
            <a:r>
              <a:rPr lang="en-US" sz="1800" b="1" smtClean="0"/>
              <a:t>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smtClean="0"/>
              <a:t>Benefits: high performance; Drawbacks: computational cost.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smtClean="0"/>
              <a:t>Issues: size of the partitions (initial guess: </a:t>
            </a:r>
            <a:r>
              <a:rPr lang="en-US" sz="1800" smtClean="0"/>
              <a:t>n</a:t>
            </a:r>
            <a:r>
              <a:rPr lang="en-US" sz="1800" baseline="-25000" smtClean="0"/>
              <a:t>1</a:t>
            </a:r>
            <a:r>
              <a:rPr lang="en-US" sz="1800" smtClean="0">
                <a:sym typeface="Symbol"/>
              </a:rPr>
              <a:t>  n</a:t>
            </a:r>
            <a:r>
              <a:rPr lang="en-US" sz="1800" baseline="-25000" smtClean="0">
                <a:sym typeface="Symbol"/>
              </a:rPr>
              <a:t>2</a:t>
            </a:r>
            <a:r>
              <a:rPr lang="en-US" sz="1800" smtClean="0">
                <a:sym typeface="Symbol"/>
              </a:rPr>
              <a:t>  n</a:t>
            </a:r>
            <a:r>
              <a:rPr lang="en-US" sz="1800" baseline="-25000" smtClean="0">
                <a:sym typeface="Symbol"/>
              </a:rPr>
              <a:t>3</a:t>
            </a:r>
            <a:r>
              <a:rPr lang="en-US" sz="1800" smtClean="0">
                <a:sym typeface="Symbol"/>
              </a:rPr>
              <a:t>  n/3</a:t>
            </a:r>
            <a:r>
              <a:rPr lang="en-US" sz="1800" b="1" smtClean="0">
                <a:sym typeface="Symbol"/>
              </a:rPr>
              <a:t>).</a:t>
            </a:r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3472654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chemeClr val="accent2"/>
                </a:solidFill>
              </a:rPr>
              <a:t>AdaBoost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70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Adaptive Boosting (</a:t>
            </a:r>
            <a:r>
              <a:rPr lang="en-US" sz="1800" b="1" dirty="0" err="1" smtClean="0"/>
              <a:t>AdaBoost</a:t>
            </a:r>
            <a:r>
              <a:rPr lang="en-US" sz="1800" b="1" dirty="0" smtClean="0"/>
              <a:t>) is a popular variant on boosting that allows the designer to continue adding weak learners until some desired performance criterion is met.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Each training pattern receives a weight that determines its probability of being selected for a training set for an individual component classifier.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Initialize the weights of the training patterns to be equal (uninformative prior).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If the training pattern is accurately classified, then that pattern’s chance of being used again is decreased (no longer an informative pattern):</a:t>
            </a:r>
          </a:p>
          <a:p>
            <a:pPr marL="344488" indent="-179388" eaLnBrk="1" hangingPunct="1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On iteration </a:t>
            </a:r>
            <a:r>
              <a:rPr lang="en-US" sz="1800" i="1" dirty="0" smtClean="0"/>
              <a:t>k</a:t>
            </a:r>
            <a:r>
              <a:rPr lang="en-US" sz="1800" b="1" dirty="0" smtClean="0"/>
              <a:t>, draw a training set at random according to the current training data weight distribution;</a:t>
            </a:r>
          </a:p>
          <a:p>
            <a:pPr marL="344488" indent="-179388" eaLnBrk="1" hangingPunct="1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Train classifier </a:t>
            </a:r>
            <a:r>
              <a:rPr lang="en-US" sz="1800" i="1" dirty="0" smtClean="0"/>
              <a:t>C</a:t>
            </a:r>
            <a:r>
              <a:rPr lang="en-US" sz="1800" i="1" baseline="-25000" dirty="0" smtClean="0"/>
              <a:t>k</a:t>
            </a:r>
            <a:r>
              <a:rPr lang="en-US" sz="1800" b="1" dirty="0" smtClean="0"/>
              <a:t>;</a:t>
            </a:r>
          </a:p>
          <a:p>
            <a:pPr marL="344488" indent="-179388" eaLnBrk="1" hangingPunct="1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Increase weights of patterns misclassified</a:t>
            </a:r>
            <a:br>
              <a:rPr lang="en-US" sz="1800" b="1" dirty="0" smtClean="0"/>
            </a:br>
            <a:r>
              <a:rPr lang="en-US" sz="1800" b="1" dirty="0" smtClean="0"/>
              <a:t>by </a:t>
            </a:r>
            <a:r>
              <a:rPr lang="en-US" sz="1800" i="1" dirty="0" smtClean="0"/>
              <a:t>C</a:t>
            </a:r>
            <a:r>
              <a:rPr lang="en-US" sz="1800" i="1" baseline="-25000" dirty="0" smtClean="0"/>
              <a:t>k</a:t>
            </a:r>
            <a:r>
              <a:rPr lang="en-US" sz="1800" b="1" dirty="0" smtClean="0"/>
              <a:t> (decrease weights for correctly</a:t>
            </a:r>
            <a:br>
              <a:rPr lang="en-US" sz="1800" b="1" dirty="0" smtClean="0"/>
            </a:br>
            <a:r>
              <a:rPr lang="en-US" sz="1800" b="1" dirty="0" smtClean="0"/>
              <a:t>classified patterns);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Final classification is based on a discriminant</a:t>
            </a:r>
            <a:br>
              <a:rPr lang="en-US" sz="1800" b="1" dirty="0" smtClean="0"/>
            </a:br>
            <a:r>
              <a:rPr lang="en-US" sz="1800" b="1" dirty="0" smtClean="0"/>
              <a:t>function:</a:t>
            </a:r>
          </a:p>
          <a:p>
            <a:pPr marL="165100" indent="-165100" eaLnBrk="1" hangingPunct="1">
              <a:spcAft>
                <a:spcPts val="1200"/>
              </a:spcAft>
              <a:defRPr/>
            </a:pPr>
            <a:r>
              <a:rPr lang="en-US" sz="1800" b="1" dirty="0" smtClean="0"/>
              <a:t>	where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497250" y="5580300"/>
          <a:ext cx="18923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3" imgW="1892160" imgH="583920" progId="Equation.3">
                  <p:embed/>
                </p:oleObj>
              </mc:Choice>
              <mc:Fallback>
                <p:oleObj name="Equation" r:id="rId3" imgW="189216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7250" y="5580300"/>
                        <a:ext cx="189230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 descr="x.JPG"/>
          <p:cNvPicPr>
            <a:picLocks noChangeAspect="1"/>
          </p:cNvPicPr>
          <p:nvPr/>
        </p:nvPicPr>
        <p:blipFill>
          <a:blip r:embed="rId5"/>
          <a:srcRect l="25631" t="6309" r="10254" b="19159"/>
          <a:stretch>
            <a:fillRect/>
          </a:stretch>
        </p:blipFill>
        <p:spPr>
          <a:xfrm rot="5460000">
            <a:off x="6237970" y="3592109"/>
            <a:ext cx="2013315" cy="3322787"/>
          </a:xfrm>
          <a:prstGeom prst="rect">
            <a:avLst/>
          </a:prstGeom>
        </p:spPr>
      </p:pic>
      <p:graphicFrame>
        <p:nvGraphicFramePr>
          <p:cNvPr id="61446" name="Object 6"/>
          <p:cNvGraphicFramePr>
            <a:graphicFrameLocks noChangeAspect="1"/>
          </p:cNvGraphicFramePr>
          <p:nvPr/>
        </p:nvGraphicFramePr>
        <p:xfrm>
          <a:off x="1679985" y="6208530"/>
          <a:ext cx="24003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6" imgW="2400120" imgH="291960" progId="Equation.DSMT4">
                  <p:embed/>
                </p:oleObj>
              </mc:Choice>
              <mc:Fallback>
                <p:oleObj name="Equation" r:id="rId6" imgW="240012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9985" y="6208530"/>
                        <a:ext cx="24003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80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Learning With Queries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In previous sections, we assumed a set of labeled training patterns and employed resampling methods to improve classification.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When no labels are available, or the cost of generating truth-marked data is high, how can we decide what is the next best pattern(s) to be truth-marked and added to the training database?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solution to this problem goes by many names including </a:t>
            </a:r>
            <a:r>
              <a:rPr lang="en-US" sz="1800" b="1" dirty="0" smtClean="0">
                <a:solidFill>
                  <a:schemeClr val="accent1"/>
                </a:solidFill>
              </a:rPr>
              <a:t>active learning</a:t>
            </a:r>
            <a:r>
              <a:rPr lang="en-US" sz="1800" b="1" dirty="0" smtClean="0"/>
              <a:t> (maximizing the impact of each new data point) and </a:t>
            </a:r>
            <a:r>
              <a:rPr lang="en-US" sz="1800" b="1" dirty="0" smtClean="0">
                <a:solidFill>
                  <a:schemeClr val="accent1"/>
                </a:solidFill>
              </a:rPr>
              <a:t>cost-based learning</a:t>
            </a:r>
            <a:r>
              <a:rPr lang="en-US" sz="1800" b="1" dirty="0" smtClean="0"/>
              <a:t> (simultaneously minimizing classifier </a:t>
            </a:r>
            <a:r>
              <a:rPr lang="en-US" sz="1800" b="1" smtClean="0"/>
              <a:t>error rate and </a:t>
            </a:r>
            <a:r>
              <a:rPr lang="en-US" sz="1800" b="1" dirty="0" smtClean="0"/>
              <a:t>data collection cost).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Two heuristic approaches to learning with queries:</a:t>
            </a:r>
          </a:p>
          <a:p>
            <a:pPr marL="344488" indent="-179388" eaLnBrk="1" hangingPunct="1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>
                <a:solidFill>
                  <a:schemeClr val="accent1"/>
                </a:solidFill>
              </a:rPr>
              <a:t>Confidence-based</a:t>
            </a:r>
            <a:r>
              <a:rPr lang="en-US" sz="1800" b="1" dirty="0" smtClean="0"/>
              <a:t>: select a data point for which the two largest discriminant functions have nearly the same value.</a:t>
            </a:r>
          </a:p>
          <a:p>
            <a:pPr marL="344488" indent="-179388" eaLnBrk="1" hangingPunct="1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>
                <a:solidFill>
                  <a:schemeClr val="accent1"/>
                </a:solidFill>
              </a:rPr>
              <a:t>Voting-based</a:t>
            </a:r>
            <a:r>
              <a:rPr lang="en-US" sz="1800" b="1" dirty="0" smtClean="0"/>
              <a:t>: choose the pattern that yields the greatest disagreement among the k component classifiers.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Note that such approaches tend to ignore priors and attempt to focus on patterns near the decision boundary surface.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cost of collecting and truth-marking large amounts of data is almost always prohibitively high, and hence strategies to intelligently create training data are extremely important to any pattern recognition problem.</a:t>
            </a:r>
          </a:p>
        </p:txBody>
      </p:sp>
    </p:spTree>
    <p:extLst>
      <p:ext uri="{BB962C8B-B14F-4D97-AF65-F5344CB8AC3E}">
        <p14:creationId xmlns:p14="http://schemas.microsoft.com/office/powerpoint/2010/main" val="237081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Cross-Validation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840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In simple validation, we randomly split the set of labeled training data into a training set and a held-out set.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held-out set is used to estimate the generalization error.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>
                <a:solidFill>
                  <a:schemeClr val="accent1"/>
                </a:solidFill>
              </a:rPr>
              <a:t>M-fold Cross-validation</a:t>
            </a:r>
            <a:r>
              <a:rPr lang="en-US" sz="1800" b="1" dirty="0" smtClean="0"/>
              <a:t>:</a:t>
            </a:r>
          </a:p>
          <a:p>
            <a:pPr marL="344488" indent="-179388" eaLnBrk="1" hangingPunct="1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The training set is divided into </a:t>
            </a:r>
            <a:r>
              <a:rPr lang="en-US" sz="1800" i="1" dirty="0" smtClean="0"/>
              <a:t>n/m</a:t>
            </a:r>
            <a:r>
              <a:rPr lang="en-US" sz="1800" b="1" dirty="0" smtClean="0"/>
              <a:t> disjoint sets, where </a:t>
            </a:r>
            <a:r>
              <a:rPr lang="en-US" sz="1800" i="1" dirty="0" smtClean="0"/>
              <a:t>n</a:t>
            </a:r>
            <a:r>
              <a:rPr lang="en-US" sz="1800" b="1" dirty="0" smtClean="0"/>
              <a:t> is the total number of patterns and </a:t>
            </a:r>
            <a:r>
              <a:rPr lang="en-US" sz="1800" i="1" dirty="0" smtClean="0"/>
              <a:t>m</a:t>
            </a:r>
            <a:r>
              <a:rPr lang="en-US" sz="1800" b="1" dirty="0" smtClean="0"/>
              <a:t> is set heuristically.</a:t>
            </a:r>
          </a:p>
          <a:p>
            <a:pPr marL="344488" indent="-179388" eaLnBrk="1" hangingPunct="1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The classifier is trained </a:t>
            </a:r>
            <a:r>
              <a:rPr lang="en-US" sz="1800" i="1" dirty="0" smtClean="0"/>
              <a:t>m</a:t>
            </a:r>
            <a:r>
              <a:rPr lang="en-US" sz="1800" b="1" dirty="0" smtClean="0"/>
              <a:t> times, each time with a different held-out set as a validation set.</a:t>
            </a:r>
          </a:p>
          <a:p>
            <a:pPr marL="344488" indent="-179388" eaLnBrk="1" hangingPunct="1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The estimated performance is the mean of these </a:t>
            </a:r>
            <a:r>
              <a:rPr lang="en-US" sz="1800" i="1" dirty="0" smtClean="0"/>
              <a:t>m</a:t>
            </a:r>
            <a:r>
              <a:rPr lang="en-US" sz="1800" b="1" dirty="0" smtClean="0"/>
              <a:t> error rates.</a:t>
            </a:r>
          </a:p>
          <a:p>
            <a:pPr marL="165100" indent="-165100" eaLnBrk="1" hangingPunct="1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Such techniques can be applied to any learning algorithm.</a:t>
            </a:r>
          </a:p>
          <a:p>
            <a:pPr marL="165100" indent="-165100" eaLnBrk="1" hangingPunct="1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Key parameters, such as model size or complexity, can be optimized based on the M-fold Cross-validation mean error rate.</a:t>
            </a:r>
          </a:p>
          <a:p>
            <a:pPr marL="165100" indent="-165100" eaLnBrk="1" hangingPunct="1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How much data should be held out? It depends on the application, but 80% training / 10% development test set / 10% evaluation (or less) is not uncommon. Training sets are often too large to do M-fold Cross-validation.</a:t>
            </a:r>
          </a:p>
          <a:p>
            <a:pPr marL="165100" indent="-165100" eaLnBrk="1" hangingPunct="1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Anti-cross-validation as also been used: adjusting parameters until the first local maximum is observed.</a:t>
            </a:r>
          </a:p>
        </p:txBody>
      </p:sp>
    </p:spTree>
    <p:extLst>
      <p:ext uri="{BB962C8B-B14F-4D97-AF65-F5344CB8AC3E}">
        <p14:creationId xmlns:p14="http://schemas.microsoft.com/office/powerpoint/2010/main" val="231216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Jackknife and Bootstrap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Methods closely related to cross-validation are the jackknife and bootstrap estimation procedures.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Jackknife: train the classifier </a:t>
            </a:r>
            <a:r>
              <a:rPr lang="en-US" sz="1800" i="1" dirty="0" smtClean="0"/>
              <a:t>n</a:t>
            </a:r>
            <a:r>
              <a:rPr lang="en-US" sz="1800" b="1" dirty="0" smtClean="0"/>
              <a:t> separate times, each time deleting a single point. Test on the single deleted point. The jackknife estimate of the accuracy is the mean of these “leave-one-out” accuracies. Unfortunately, complexity is very high.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Bootstrap: train </a:t>
            </a:r>
            <a:r>
              <a:rPr lang="en-US" sz="1800" i="1" dirty="0" smtClean="0"/>
              <a:t>B</a:t>
            </a:r>
            <a:r>
              <a:rPr lang="en-US" sz="1800" b="1" dirty="0" smtClean="0"/>
              <a:t> classifiers each with a different bootstrap data set, and test on the other bootstrap data sets. The bootstrap estimate of the classifier accuracy is the mean of these bootstrap accuracies.</a:t>
            </a:r>
          </a:p>
        </p:txBody>
      </p:sp>
    </p:spTree>
    <p:extLst>
      <p:ext uri="{BB962C8B-B14F-4D97-AF65-F5344CB8AC3E}">
        <p14:creationId xmlns:p14="http://schemas.microsoft.com/office/powerpoint/2010/main" val="296428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ML-Based Model Comparison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899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Maximum likelihood model comparison is a direct generalization of the ML parameter estimation process.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Let </a:t>
            </a:r>
            <a:r>
              <a:rPr lang="en-US" sz="1800" i="1" dirty="0" smtClean="0"/>
              <a:t>h</a:t>
            </a:r>
            <a:r>
              <a:rPr lang="en-US" sz="1800" i="1" baseline="-25000" dirty="0" smtClean="0"/>
              <a:t>i</a:t>
            </a:r>
            <a:r>
              <a:rPr lang="en-US" sz="1800" i="1" dirty="0" smtClean="0"/>
              <a:t> </a:t>
            </a:r>
            <a:r>
              <a:rPr lang="en-US" sz="1800" i="1" dirty="0" smtClean="0">
                <a:sym typeface="Symbol"/>
              </a:rPr>
              <a:t> H</a:t>
            </a:r>
            <a:r>
              <a:rPr lang="en-US" sz="1800" b="1" dirty="0" smtClean="0">
                <a:sym typeface="Symbol"/>
              </a:rPr>
              <a:t> represent a candidate hypothesis or model and let </a:t>
            </a:r>
            <a:r>
              <a:rPr lang="en-US" sz="1800" i="1" dirty="0" smtClean="0">
                <a:sym typeface="Symbol"/>
              </a:rPr>
              <a:t>D</a:t>
            </a:r>
            <a:r>
              <a:rPr lang="en-US" sz="1800" b="1" dirty="0" smtClean="0">
                <a:sym typeface="Symbol"/>
              </a:rPr>
              <a:t> represent the training data. The posterior probability if any given model is:</a:t>
            </a:r>
          </a:p>
          <a:p>
            <a:pPr marL="165100" indent="-165100" eaLnBrk="1" hangingPunct="1">
              <a:spcBef>
                <a:spcPts val="6400"/>
              </a:spcBef>
              <a:spcAft>
                <a:spcPts val="1200"/>
              </a:spcAft>
              <a:defRPr/>
            </a:pPr>
            <a:r>
              <a:rPr lang="en-US" sz="1800" b="1" dirty="0" smtClean="0">
                <a:sym typeface="Symbol"/>
              </a:rPr>
              <a:t>	where we can ignore the normalizing factor (the denominator).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>
                <a:sym typeface="Symbol"/>
              </a:rPr>
              <a:t>The first factor is the evidence for </a:t>
            </a:r>
            <a:r>
              <a:rPr lang="en-US" sz="1800" i="1" dirty="0" smtClean="0"/>
              <a:t>h</a:t>
            </a:r>
            <a:r>
              <a:rPr lang="en-US" sz="1800" i="1" baseline="-25000" dirty="0" smtClean="0"/>
              <a:t>i</a:t>
            </a:r>
            <a:r>
              <a:rPr lang="en-US" sz="1800" b="1" dirty="0" smtClean="0">
                <a:sym typeface="Symbol"/>
              </a:rPr>
              <a:t>, while the second factor Is our subjective prior over the space of hypotheses.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>
                <a:sym typeface="Symbol"/>
              </a:rPr>
              <a:t>If we neglect the second term, we have a maximum likelihood solution.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>
                <a:sym typeface="Symbol"/>
              </a:rPr>
              <a:t>In ML model comparison, we find the ML parameters for each of the candidate models, calculate the resulting likelihoods, and select the model with the largest such likelihood.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>
                <a:sym typeface="Symbol"/>
              </a:rPr>
              <a:t>We can also use this formulation to compare models such as HMM models directly by applying the means of one model to the other model. This is often a convenient way to compute similarities without reverting back to the original training data set.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4025" y="1982788"/>
          <a:ext cx="39243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03" name="Equation" r:id="rId3" imgW="3924000" imgH="596880" progId="Equation.DSMT4">
                  <p:embed/>
                </p:oleObj>
              </mc:Choice>
              <mc:Fallback>
                <p:oleObj name="Equation" r:id="rId3" imgW="39240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1982788"/>
                        <a:ext cx="39243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59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cture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lecture_title</Template>
  <TotalTime>7502</TotalTime>
  <Words>1558</Words>
  <Application>Microsoft Macintosh PowerPoint</Application>
  <PresentationFormat>Letter Paper (8.5x11 in)</PresentationFormat>
  <Paragraphs>130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Courier New</vt:lpstr>
      <vt:lpstr>Symbol</vt:lpstr>
      <vt:lpstr>Times New Roman</vt:lpstr>
      <vt:lpstr>Wingdings</vt:lpstr>
      <vt:lpstr>Arial</vt:lpstr>
      <vt:lpstr>lecture_title</vt:lpstr>
      <vt:lpstr>isip_default</vt:lpstr>
      <vt:lpstr>lecture_default</vt:lpstr>
      <vt:lpstr>1_isip_default</vt:lpstr>
      <vt:lpstr>1_lecture_title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440</cp:revision>
  <dcterms:created xsi:type="dcterms:W3CDTF">2002-09-12T17:13:32Z</dcterms:created>
  <dcterms:modified xsi:type="dcterms:W3CDTF">2015-10-30T02:53:17Z</dcterms:modified>
</cp:coreProperties>
</file>