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65" r:id="rId2"/>
    <p:sldMasterId id="2147483677" r:id="rId3"/>
    <p:sldMasterId id="2147483682" r:id="rId4"/>
    <p:sldMasterId id="2147483694" r:id="rId5"/>
  </p:sldMasterIdLst>
  <p:notesMasterIdLst>
    <p:notesMasterId r:id="rId12"/>
  </p:notesMasterIdLst>
  <p:handoutMasterIdLst>
    <p:handoutMasterId r:id="rId13"/>
  </p:handoutMasterIdLst>
  <p:sldIdLst>
    <p:sldId id="356" r:id="rId6"/>
    <p:sldId id="421" r:id="rId7"/>
    <p:sldId id="423" r:id="rId8"/>
    <p:sldId id="422" r:id="rId9"/>
    <p:sldId id="424" r:id="rId10"/>
    <p:sldId id="420" r:id="rId11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54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75" autoAdjust="0"/>
    <p:restoredTop sz="95392" autoAdjust="0"/>
  </p:normalViewPr>
  <p:slideViewPr>
    <p:cSldViewPr snapToGrid="0">
      <p:cViewPr varScale="1">
        <p:scale>
          <a:sx n="91" d="100"/>
          <a:sy n="91" d="100"/>
        </p:scale>
        <p:origin x="1144" y="184"/>
      </p:cViewPr>
      <p:guideLst>
        <p:guide orient="horz" pos="3816"/>
        <p:guide pos="54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4" Type="http://schemas.openxmlformats.org/officeDocument/2006/relationships/theme" Target="../theme/theme5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8527: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20,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8443: Lecture </a:t>
            </a:r>
            <a:r>
              <a:rPr lang="en-US" sz="1200" b="1" dirty="0" smtClean="0">
                <a:solidFill>
                  <a:srgbClr val="892034"/>
                </a:solidFill>
              </a:rPr>
              <a:t>09,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 smtClean="0"/>
              <a:t>ECE 8527 – Introduction to Machine Learning and Pattern Recognition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ooks.google.com/books?id=1C9dzcJTWowC&amp;dq=jelinek+statistical+methods&amp;pg=PP1&amp;ots=mdRTEIwXcZ&amp;sig=fd7wiAPdfX6cs8hhA5ct71NaxYc&amp;hl=en&amp;prev=http://www.google.com/search?hl=en&amp;client=firefox-a&amp;rls=org.mozilla:en-US:official&amp;q=Jelinek+Statistical+Methods&amp;b" TargetMode="External"/><Relationship Id="rId4" Type="http://schemas.openxmlformats.org/officeDocument/2006/relationships/hyperlink" Target="http://www.csse.monash.edu.au/~dld/mixture.modelling.page.html" TargetMode="External"/><Relationship Id="rId5" Type="http://schemas.openxmlformats.org/officeDocument/2006/relationships/hyperlink" Target="http://www-2.cs.cmu.edu/~rsingh/sphinxman/tech2.html" TargetMode="External"/><Relationship Id="rId6" Type="http://schemas.openxmlformats.org/officeDocument/2006/relationships/hyperlink" Target="http://www-sig.enst.fr/~cappe/docs/hmmbib.html" TargetMode="External"/><Relationship Id="rId7" Type="http://schemas.openxmlformats.org/officeDocument/2006/relationships/hyperlink" Target="http://www.isip.piconepress.com/publications/courses/msstate/ece_8463/lectures/current/lecture_22/" TargetMode="External"/><Relationship Id="rId8" Type="http://schemas.openxmlformats.org/officeDocument/2006/relationships/hyperlink" Target="http://www.isip.piconepress.com/projects/speech/software/" TargetMode="External"/><Relationship Id="rId9" Type="http://schemas.openxmlformats.org/officeDocument/2006/relationships/image" Target="../media/image2.png"/><Relationship Id="rId10" Type="http://schemas.openxmlformats.org/officeDocument/2006/relationships/image" Target="../media/image3.png"/><Relationship Id="rId11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2" Type="http://schemas.openxmlformats.org/officeDocument/2006/relationships/hyperlink" Target="http://rii.ricoh.com/~stork/DHSch3part3.pp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Reestimation Equations</a:t>
            </a: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Continuous Distributions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Gaussian Mixture Models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EM Derivation of Reestimation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lvl="0" indent="-176213" fontAlgn="auto">
              <a:spcBef>
                <a:spcPts val="1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chemeClr val="accent2"/>
                </a:solidFill>
                <a:hlinkClick r:id="rId2"/>
              </a:rPr>
              <a:t>D.H.S.: Chapter 3 (Part 3) </a:t>
            </a:r>
            <a:r>
              <a:rPr lang="en-US" sz="1800" b="1" dirty="0" smtClean="0">
                <a:solidFill>
                  <a:schemeClr val="accent2"/>
                </a:solidFill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</a:rPr>
            </a:br>
            <a:r>
              <a:rPr lang="en-US" sz="1800" b="1" dirty="0" smtClean="0">
                <a:solidFill>
                  <a:srgbClr val="004000"/>
                </a:solidFill>
                <a:hlinkClick r:id="rId3"/>
              </a:rPr>
              <a:t>F.J.: Statistical Methods</a:t>
            </a:r>
            <a:r>
              <a:rPr lang="en-US" sz="1800" b="1" dirty="0" smtClean="0">
                <a:solidFill>
                  <a:schemeClr val="accent2"/>
                </a:solidFill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</a:rPr>
            </a:br>
            <a:r>
              <a:rPr lang="en-US" sz="1800" b="1" dirty="0" smtClean="0">
                <a:hlinkClick r:id="rId4"/>
              </a:rPr>
              <a:t>D.L.D.: Mixture Modeling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>
                <a:hlinkClick r:id="rId5"/>
              </a:rPr>
              <a:t>R.S.: Semicontinuous</a:t>
            </a:r>
            <a:r>
              <a:rPr lang="en-US" sz="1800" b="1" smtClean="0">
                <a:hlinkClick r:id="rId5"/>
              </a:rPr>
              <a:t> </a:t>
            </a:r>
            <a:r>
              <a:rPr lang="en-US" sz="1800" b="1" dirty="0" smtClean="0">
                <a:hlinkClick r:id="rId5"/>
              </a:rPr>
              <a:t>HMMs</a:t>
            </a:r>
            <a:r>
              <a:rPr lang="en-US" sz="1800" b="1" dirty="0" smtClean="0"/>
              <a:t> </a:t>
            </a:r>
            <a:br>
              <a:rPr lang="en-US" sz="1800" b="1" dirty="0" smtClean="0"/>
            </a:br>
            <a:r>
              <a:rPr lang="en-US" sz="1800" b="1" dirty="0" smtClean="0">
                <a:hlinkClick r:id="rId6"/>
              </a:rPr>
              <a:t>C.C.: Ten Years of HMMs</a:t>
            </a:r>
            <a:r>
              <a:rPr lang="en-US" sz="1800" b="1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  <a:latin typeface="+mn-lt"/>
              </a:rPr>
            </a:br>
            <a:r>
              <a:rPr lang="en-US" sz="1800" b="1" dirty="0" smtClean="0">
                <a:solidFill>
                  <a:srgbClr val="004000"/>
                </a:solidFill>
                <a:latin typeface="+mn-lt"/>
                <a:hlinkClick r:id="rId7"/>
              </a:rPr>
              <a:t>ISIP: HMM Overview</a:t>
            </a:r>
            <a:r>
              <a:rPr lang="en-US" sz="1800" b="1" dirty="0" smtClean="0">
                <a:solidFill>
                  <a:srgbClr val="004000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rgbClr val="004000"/>
                </a:solidFill>
                <a:latin typeface="+mn-lt"/>
              </a:rPr>
            </a:br>
            <a:r>
              <a:rPr lang="en-US" sz="1800" b="1" dirty="0" smtClean="0">
                <a:solidFill>
                  <a:srgbClr val="004000"/>
                </a:solidFill>
                <a:latin typeface="+mn-lt"/>
                <a:hlinkClick r:id="rId8"/>
              </a:rPr>
              <a:t>ISIP: Software</a:t>
            </a:r>
            <a:r>
              <a:rPr lang="en-US" b="1" dirty="0" smtClean="0">
                <a:solidFill>
                  <a:schemeClr val="accent2"/>
                </a:solidFill>
              </a:rPr>
              <a:t/>
            </a:r>
            <a:br>
              <a:rPr lang="en-US" b="1" dirty="0" smtClean="0">
                <a:solidFill>
                  <a:schemeClr val="accent2"/>
                </a:solidFill>
              </a:rPr>
            </a:br>
            <a:endParaRPr kumimoji="0" lang="en-US" sz="1800" b="1" i="0" u="none" strike="noStrike" kern="120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20</a:t>
            </a:r>
            <a:r>
              <a:rPr lang="en-US" b="1" dirty="0" smtClean="0">
                <a:solidFill>
                  <a:schemeClr val="accent1"/>
                </a:solidFill>
              </a:rPr>
              <a:t>: </a:t>
            </a:r>
            <a:r>
              <a:rPr lang="en-US" b="1" dirty="0" smtClean="0">
                <a:solidFill>
                  <a:schemeClr val="accent2"/>
                </a:solidFill>
              </a:rPr>
              <a:t>REESTIMATION, EM AND MIXTURES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92529" y="3520745"/>
            <a:ext cx="2086334" cy="188530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96102" y="1402387"/>
            <a:ext cx="2182761" cy="169477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68624" y="2669459"/>
            <a:ext cx="2249623" cy="186224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Case Study: Speech Recognition</a:t>
            </a:r>
            <a:endParaRPr lang="en-US" b="1" dirty="0">
              <a:solidFill>
                <a:schemeClr val="accent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709581" y="634577"/>
            <a:ext cx="4335950" cy="4899986"/>
            <a:chOff x="-175845" y="633046"/>
            <a:chExt cx="4335950" cy="489998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/>
            <a:srcRect l="13590" t="8176" r="50935" b="12332"/>
            <a:stretch>
              <a:fillRect/>
            </a:stretch>
          </p:blipFill>
          <p:spPr bwMode="auto">
            <a:xfrm>
              <a:off x="2006271" y="652657"/>
              <a:ext cx="1775484" cy="402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8" name="Group 7"/>
            <p:cNvGrpSpPr/>
            <p:nvPr/>
          </p:nvGrpSpPr>
          <p:grpSpPr>
            <a:xfrm>
              <a:off x="2218763" y="1602414"/>
              <a:ext cx="1350498" cy="479604"/>
              <a:chOff x="2218763" y="1700890"/>
              <a:chExt cx="1350498" cy="47960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230865" y="1700890"/>
                <a:ext cx="1326295" cy="479604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218763" y="1725249"/>
                <a:ext cx="1350498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Acoustic</a:t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Front-end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873800" y="2746717"/>
              <a:ext cx="2040426" cy="633046"/>
              <a:chOff x="3551787" y="3112477"/>
              <a:chExt cx="2040426" cy="63304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551787" y="3112477"/>
                <a:ext cx="2040426" cy="633046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558821" y="3213557"/>
                <a:ext cx="2026358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Acoustic Models</a:t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P(A/W)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-175845" y="4059776"/>
              <a:ext cx="1674055" cy="568495"/>
              <a:chOff x="-175845" y="4031640"/>
              <a:chExt cx="1674055" cy="56849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-140677" y="4031640"/>
                <a:ext cx="1603718" cy="568495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-175845" y="4100444"/>
                <a:ext cx="1674055" cy="430887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Language Model</a:t>
                </a:r>
                <a:b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</a:b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P(W)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264484" y="4090049"/>
              <a:ext cx="1259058" cy="566928"/>
              <a:chOff x="2264484" y="4090049"/>
              <a:chExt cx="1259058" cy="566928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264484" y="4090049"/>
                <a:ext cx="1259058" cy="566928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n w="12700">
                <a:solidFill>
                  <a:schemeClr val="bg1"/>
                </a:solidFill>
              </a:ln>
              <a:effectLst>
                <a:outerShdw dist="1143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313721" y="4265791"/>
                <a:ext cx="1160585" cy="215444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marR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Search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938146" y="633046"/>
              <a:ext cx="1294228" cy="430887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Input</a:t>
              </a:r>
              <a:b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Speech</a:t>
              </a:r>
            </a:p>
          </p:txBody>
        </p:sp>
        <p:sp>
          <p:nvSpPr>
            <p:cNvPr id="13" name="Down Arrow 12"/>
            <p:cNvSpPr>
              <a:spLocks noChangeAspect="1"/>
            </p:cNvSpPr>
            <p:nvPr/>
          </p:nvSpPr>
          <p:spPr>
            <a:xfrm>
              <a:off x="2764656" y="1111352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Down Arrow 13"/>
            <p:cNvSpPr>
              <a:spLocks noChangeAspect="1"/>
            </p:cNvSpPr>
            <p:nvPr/>
          </p:nvSpPr>
          <p:spPr>
            <a:xfrm>
              <a:off x="2764656" y="2266999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Down Arrow 14"/>
            <p:cNvSpPr>
              <a:spLocks noChangeAspect="1"/>
            </p:cNvSpPr>
            <p:nvPr/>
          </p:nvSpPr>
          <p:spPr>
            <a:xfrm>
              <a:off x="2764656" y="3584921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Down Arrow 15"/>
            <p:cNvSpPr>
              <a:spLocks noChangeAspect="1"/>
            </p:cNvSpPr>
            <p:nvPr/>
          </p:nvSpPr>
          <p:spPr>
            <a:xfrm rot="16200000">
              <a:off x="1771332" y="4164789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Down Arrow 16"/>
            <p:cNvSpPr>
              <a:spLocks noChangeAspect="1"/>
            </p:cNvSpPr>
            <p:nvPr/>
          </p:nvSpPr>
          <p:spPr>
            <a:xfrm>
              <a:off x="2764656" y="4792398"/>
              <a:ext cx="258714" cy="366745"/>
            </a:xfrm>
            <a:prstGeom prst="downArrow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27920" y="5317588"/>
              <a:ext cx="2532185" cy="21544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400" b="1" kern="0" noProof="0" dirty="0" smtClean="0">
                  <a:latin typeface="+mn-lt"/>
                </a:rPr>
                <a:t>Recognized Utterance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234950" y="634199"/>
            <a:ext cx="8680450" cy="602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Based on a noisy communication channel 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model in which the intended message is 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corrupted by a sequence of noisy models</a:t>
            </a:r>
          </a:p>
          <a:p>
            <a:pPr marL="165100" indent="-165100">
              <a:spcAft>
                <a:spcPts val="60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Bayesian approach is most common: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Objective: minimize word error rate by 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maximizing P(W|A)</a:t>
            </a:r>
          </a:p>
          <a:p>
            <a:pPr marL="338138" indent="-169863">
              <a:spcAft>
                <a:spcPts val="600"/>
              </a:spcAft>
              <a:tabLst>
                <a:tab pos="1252538" algn="l"/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	</a:t>
            </a:r>
            <a:r>
              <a:rPr lang="en-US" sz="1800" b="1" dirty="0">
                <a:latin typeface="Arial"/>
                <a:cs typeface="Arial"/>
              </a:rPr>
              <a:t>P(A|W):	Acoustic Model</a:t>
            </a:r>
          </a:p>
          <a:p>
            <a:pPr marL="338138" indent="-169863">
              <a:spcAft>
                <a:spcPts val="600"/>
              </a:spcAft>
              <a:tabLst>
                <a:tab pos="1252538" algn="l"/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	P(W):	Language Model</a:t>
            </a:r>
          </a:p>
          <a:p>
            <a:pPr marL="338138" indent="-169863">
              <a:spcAft>
                <a:spcPts val="1200"/>
              </a:spcAft>
              <a:tabLst>
                <a:tab pos="1252538" algn="l"/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	P(A):	Evidence (ignored)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Acoustic models use hidden Markov 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models with Gaussian mixtures.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P(W) is estimated using probabilistic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N-gram  models.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  <a:tabLst>
                <a:tab pos="3376613" algn="r"/>
              </a:tabLst>
            </a:pPr>
            <a:r>
              <a:rPr lang="en-US" sz="1800" b="1" dirty="0" smtClean="0">
                <a:latin typeface="Arial"/>
                <a:cs typeface="Arial"/>
              </a:rPr>
              <a:t>Parameters can be trained using generative (ML)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or discriminative (e.g., MMIE, MCE, or MPE) approaches.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58788" y="1981273"/>
          <a:ext cx="2468562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4" imgW="1638000" imgH="419040" progId="Equation.DSMT4">
                  <p:embed/>
                </p:oleObj>
              </mc:Choice>
              <mc:Fallback>
                <p:oleObj name="Equation" r:id="rId4" imgW="16380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1981273"/>
                        <a:ext cx="2468562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724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Case Study: Acoustic Modeling in Speech Recognition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/>
          <a:srcRect l="29375" t="18939" r="16910" b="39865"/>
          <a:stretch>
            <a:fillRect/>
          </a:stretch>
        </p:blipFill>
        <p:spPr bwMode="auto">
          <a:xfrm>
            <a:off x="285750" y="696913"/>
            <a:ext cx="8586788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90682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Case Study: Fingerspelling Recognition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5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82" y="697030"/>
            <a:ext cx="6150094" cy="5559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0424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Case Study: Fingerspelling Recognition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6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144" y="3990042"/>
            <a:ext cx="2203424" cy="2391708"/>
          </a:xfrm>
          <a:prstGeom prst="rect">
            <a:avLst/>
          </a:prstGeom>
        </p:spPr>
      </p:pic>
      <p:pic>
        <p:nvPicPr>
          <p:cNvPr id="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48" y="4008635"/>
            <a:ext cx="2202764" cy="2391708"/>
          </a:xfrm>
          <a:prstGeom prst="rect">
            <a:avLst/>
          </a:prstGeom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7" y="3984041"/>
            <a:ext cx="2213150" cy="2395733"/>
          </a:xfrm>
          <a:prstGeom prst="rect">
            <a:avLst/>
          </a:prstGeom>
        </p:spPr>
      </p:pic>
      <p:pic>
        <p:nvPicPr>
          <p:cNvPr id="10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36" y="789968"/>
            <a:ext cx="7340716" cy="3048470"/>
          </a:xfrm>
          <a:prstGeom prst="rect">
            <a:avLst/>
          </a:prstGeom>
          <a:noFill/>
          <a:ln w="9525" cmpd="sng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11" name="Arc 10"/>
          <p:cNvSpPr/>
          <p:nvPr/>
        </p:nvSpPr>
        <p:spPr>
          <a:xfrm flipH="1">
            <a:off x="1299177" y="3020463"/>
            <a:ext cx="983560" cy="1208185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flipH="1">
            <a:off x="3227348" y="3020462"/>
            <a:ext cx="1134372" cy="2673202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flipH="1">
            <a:off x="5729828" y="3060669"/>
            <a:ext cx="1134372" cy="1925860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52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7531" y="682625"/>
            <a:ext cx="8688388" cy="590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Hidden Markov Model: </a:t>
            </a:r>
            <a:r>
              <a:rPr lang="en-US" sz="1800" b="1" dirty="0" smtClean="0">
                <a:solidFill>
                  <a:schemeClr val="bg1"/>
                </a:solidFill>
              </a:rPr>
              <a:t>a directed graph in which nodes, or states, represent output (emission) distributions and arcs represent transitions between these nodes. Emission distributions can be discrete or continuous.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Continuous Density Hidden Markov Models (CDHMM): </a:t>
            </a:r>
            <a:r>
              <a:rPr lang="en-US" sz="1800" b="1" dirty="0" smtClean="0">
                <a:solidFill>
                  <a:schemeClr val="bg1"/>
                </a:solidFill>
              </a:rPr>
              <a:t>the most popular form of HMMs for many signal processing problems. Gaussian mixture distributions are commonly used (weighted sum of Gaussian </a:t>
            </a:r>
            <a:r>
              <a:rPr lang="en-US" sz="1800" b="1" dirty="0" err="1" smtClean="0">
                <a:solidFill>
                  <a:schemeClr val="bg1"/>
                </a:solidFill>
              </a:rPr>
              <a:t>pdfs</a:t>
            </a:r>
            <a:r>
              <a:rPr lang="en-US" sz="1800" b="1" dirty="0" smtClean="0">
                <a:solidFill>
                  <a:schemeClr val="bg1"/>
                </a:solidFill>
              </a:rPr>
              <a:t>).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sz="1800" b="1" dirty="0" err="1" smtClean="0">
                <a:solidFill>
                  <a:srgbClr val="333399"/>
                </a:solidFill>
              </a:rPr>
              <a:t>Subproblems</a:t>
            </a:r>
            <a:r>
              <a:rPr lang="en-US" sz="1800" b="1" dirty="0" smtClean="0">
                <a:solidFill>
                  <a:srgbClr val="333399"/>
                </a:solidFill>
              </a:rPr>
              <a:t>:</a:t>
            </a:r>
            <a:r>
              <a:rPr lang="en-US" sz="1800" b="1" dirty="0" smtClean="0">
                <a:solidFill>
                  <a:schemeClr val="bg1"/>
                </a:solidFill>
              </a:rPr>
              <a:t>  Practical implementations of HMMs require computationally efficient solutions to:</a:t>
            </a:r>
          </a:p>
          <a:p>
            <a:pPr marL="346075" indent="-173038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 smtClean="0">
                <a:solidFill>
                  <a:srgbClr val="333399"/>
                </a:solidFill>
              </a:rPr>
              <a:t>Evaluation:</a:t>
            </a:r>
            <a:r>
              <a:rPr lang="en-US" sz="1800" b="1" dirty="0" smtClean="0">
                <a:solidFill>
                  <a:schemeClr val="bg1"/>
                </a:solidFill>
              </a:rPr>
              <a:t> computing the probability that we arrive in a state a time </a:t>
            </a:r>
            <a:r>
              <a:rPr lang="en-US" sz="1800" b="1" i="1" dirty="0" smtClean="0">
                <a:solidFill>
                  <a:schemeClr val="bg1"/>
                </a:solidFill>
              </a:rPr>
              <a:t>t</a:t>
            </a:r>
            <a:r>
              <a:rPr lang="en-US" sz="1800" b="1" dirty="0" smtClean="0">
                <a:solidFill>
                  <a:schemeClr val="bg1"/>
                </a:solidFill>
              </a:rPr>
              <a:t> and produce a particular observation at that state.</a:t>
            </a:r>
          </a:p>
          <a:p>
            <a:pPr marL="346075" indent="-173038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 smtClean="0">
                <a:solidFill>
                  <a:srgbClr val="333399"/>
                </a:solidFill>
              </a:rPr>
              <a:t>Decoding:</a:t>
            </a:r>
            <a:r>
              <a:rPr lang="en-US" sz="1800" b="1" dirty="0" smtClean="0">
                <a:solidFill>
                  <a:schemeClr val="bg1"/>
                </a:solidFill>
              </a:rPr>
              <a:t> finding the path through the network with the highest likelihood (e.g., best path).</a:t>
            </a:r>
          </a:p>
          <a:p>
            <a:pPr marL="346075" indent="-173038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 smtClean="0">
                <a:solidFill>
                  <a:srgbClr val="333399"/>
                </a:solidFill>
              </a:rPr>
              <a:t>Learning:</a:t>
            </a:r>
            <a:r>
              <a:rPr lang="en-US" sz="1800" b="1" dirty="0" smtClean="0">
                <a:solidFill>
                  <a:schemeClr val="bg1"/>
                </a:solidFill>
              </a:rPr>
              <a:t> estimating the parameters of the model from data.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The EM algorithm plays an important role in learning because it proves the model will converge if trained iteratively.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There are many generalizations of HMMs including Bayesian networks, deep belief networks and finite state automata.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HMMs are very effective at modeling data that has a sequential structure.</a:t>
            </a:r>
          </a:p>
        </p:txBody>
      </p:sp>
    </p:spTree>
    <p:extLst>
      <p:ext uri="{BB962C8B-B14F-4D97-AF65-F5344CB8AC3E}">
        <p14:creationId xmlns:p14="http://schemas.microsoft.com/office/powerpoint/2010/main" val="281528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7196</TotalTime>
  <Words>237</Words>
  <Application>Microsoft Macintosh PowerPoint</Application>
  <PresentationFormat>Letter Paper (8.5x11 in)</PresentationFormat>
  <Paragraphs>36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Times New Roman</vt:lpstr>
      <vt:lpstr>Wingdings</vt:lpstr>
      <vt:lpstr>Arial</vt:lpstr>
      <vt:lpstr>lecture_title</vt:lpstr>
      <vt:lpstr>isip_default</vt:lpstr>
      <vt:lpstr>lecture_default</vt:lpstr>
      <vt:lpstr>1_isip_default</vt:lpstr>
      <vt:lpstr>1_lecture_title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406</cp:revision>
  <dcterms:created xsi:type="dcterms:W3CDTF">2002-09-12T17:13:32Z</dcterms:created>
  <dcterms:modified xsi:type="dcterms:W3CDTF">2015-10-08T19:05:42Z</dcterms:modified>
</cp:coreProperties>
</file>