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5"/>
  </p:notesMasterIdLst>
  <p:handoutMasterIdLst>
    <p:handoutMasterId r:id="rId16"/>
  </p:handoutMasterIdLst>
  <p:sldIdLst>
    <p:sldId id="356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75" autoAdjust="0"/>
    <p:restoredTop sz="95392" autoAdjust="0"/>
  </p:normalViewPr>
  <p:slideViewPr>
    <p:cSldViewPr snapToGrid="0">
      <p:cViewPr varScale="1">
        <p:scale>
          <a:sx n="91" d="100"/>
          <a:sy n="91" d="100"/>
        </p:scale>
        <p:origin x="1144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1C9dzcJTWowC&amp;dq=jelinek+statistical+methods&amp;pg=PP1&amp;ots=mdRTEIwXcZ&amp;sig=fd7wiAPdfX6cs8hhA5ct71NaxYc&amp;hl=en&amp;prev=http://www.google.com/search?hl=en&amp;client=firefox-a&amp;rls=org.mozilla:en-US:official&amp;q=Jelinek+Statistical+Methods&amp;b" TargetMode="External"/><Relationship Id="rId4" Type="http://schemas.openxmlformats.org/officeDocument/2006/relationships/hyperlink" Target="http://www.csse.monash.edu.au/~dld/mixture.modelling.page.html" TargetMode="External"/><Relationship Id="rId5" Type="http://schemas.openxmlformats.org/officeDocument/2006/relationships/hyperlink" Target="http://www-2.cs.cmu.edu/~rsingh/sphinxman/tech2.html" TargetMode="External"/><Relationship Id="rId6" Type="http://schemas.openxmlformats.org/officeDocument/2006/relationships/hyperlink" Target="http://www-sig.enst.fr/~cappe/docs/hmmbib.html" TargetMode="External"/><Relationship Id="rId7" Type="http://schemas.openxmlformats.org/officeDocument/2006/relationships/hyperlink" Target="http://www.isip.piconepress.com/publications/courses/msstate/ece_8463/lectures/current/lecture_22/" TargetMode="External"/><Relationship Id="rId8" Type="http://schemas.openxmlformats.org/officeDocument/2006/relationships/hyperlink" Target="http://www.isip.piconepress.com/projects/speech/software/" TargetMode="External"/><Relationship Id="rId9" Type="http://schemas.openxmlformats.org/officeDocument/2006/relationships/image" Target="../media/image2.png"/><Relationship Id="rId10" Type="http://schemas.openxmlformats.org/officeDocument/2006/relationships/image" Target="../media/image3.png"/><Relationship Id="rId11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3.p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4.wmf"/><Relationship Id="rId9" Type="http://schemas.openxmlformats.org/officeDocument/2006/relationships/image" Target="../media/image15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5.wmf"/><Relationship Id="rId9" Type="http://schemas.openxmlformats.org/officeDocument/2006/relationships/oleObject" Target="../embeddings/oleObject17.bin"/><Relationship Id="rId10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32.wmf"/><Relationship Id="rId15" Type="http://schemas.openxmlformats.org/officeDocument/2006/relationships/oleObject" Target="../embeddings/oleObject24.bin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Reestimation Equations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Continuous Distributions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Gaussian Mixture Models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EM Derivation of Reestimation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3)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F.J.: Statistical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hlinkClick r:id="rId4"/>
              </a:rPr>
              <a:t>D.L.D.: Mixture Modeling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>
                <a:hlinkClick r:id="rId5"/>
              </a:rPr>
              <a:t>R.S.: Semicontinuous</a:t>
            </a:r>
            <a:r>
              <a:rPr lang="en-US" sz="1800" b="1" smtClean="0">
                <a:hlinkClick r:id="rId5"/>
              </a:rPr>
              <a:t> </a:t>
            </a:r>
            <a:r>
              <a:rPr lang="en-US" sz="1800" b="1" dirty="0" smtClean="0">
                <a:hlinkClick r:id="rId5"/>
              </a:rPr>
              <a:t>HMMs</a:t>
            </a:r>
            <a:r>
              <a:rPr lang="en-US" sz="1800" b="1" dirty="0" smtClean="0"/>
              <a:t> </a:t>
            </a:r>
            <a:br>
              <a:rPr lang="en-US" sz="1800" b="1" dirty="0" smtClean="0"/>
            </a:br>
            <a:r>
              <a:rPr lang="en-US" sz="1800" b="1" dirty="0" smtClean="0">
                <a:hlinkClick r:id="rId6"/>
              </a:rPr>
              <a:t>C.C.: Ten Years of HMMs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n-lt"/>
                <a:hlinkClick r:id="rId7"/>
              </a:rPr>
              <a:t>ISIP: HMM Overview</a:t>
            </a:r>
            <a:r>
              <a:rPr lang="en-US" sz="1800" b="1" dirty="0" smtClean="0">
                <a:solidFill>
                  <a:srgbClr val="004000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rgbClr val="004000"/>
                </a:solidFill>
                <a:latin typeface="+mn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n-lt"/>
                <a:hlinkClick r:id="rId8"/>
              </a:rPr>
              <a:t>ISIP: Software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19: </a:t>
            </a:r>
            <a:r>
              <a:rPr lang="en-US" b="1" dirty="0" smtClean="0">
                <a:solidFill>
                  <a:schemeClr val="accent2"/>
                </a:solidFill>
              </a:rPr>
              <a:t>REESTIMATION, EM AND MIXTURES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92529" y="3520745"/>
            <a:ext cx="2086334" cy="188530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96102" y="1402387"/>
            <a:ext cx="2182761" cy="16947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68624" y="2669459"/>
            <a:ext cx="2249623" cy="186224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Evaluation and Decoding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2"/>
          <a:srcRect l="11280" r="6485"/>
          <a:stretch>
            <a:fillRect/>
          </a:stretch>
        </p:blipFill>
        <p:spPr>
          <a:xfrm>
            <a:off x="5569565" y="553429"/>
            <a:ext cx="3333135" cy="2774640"/>
          </a:xfrm>
          <a:prstGeom prst="rect">
            <a:avLst/>
          </a:prstGeom>
        </p:spPr>
      </p:pic>
      <p:pic>
        <p:nvPicPr>
          <p:cNvPr id="10" name="Picture 9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88" y="636807"/>
            <a:ext cx="5884862" cy="2977882"/>
          </a:xfrm>
          <a:prstGeom prst="rect">
            <a:avLst/>
          </a:prstGeom>
        </p:spPr>
      </p:pic>
      <p:pic>
        <p:nvPicPr>
          <p:cNvPr id="11" name="Picture 10" descr="x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89" y="3594207"/>
            <a:ext cx="5860896" cy="3031196"/>
          </a:xfrm>
          <a:prstGeom prst="rect">
            <a:avLst/>
          </a:prstGeom>
        </p:spPr>
      </p:pic>
      <p:pic>
        <p:nvPicPr>
          <p:cNvPr id="12" name="Picture 11" descr="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050" y="3967323"/>
            <a:ext cx="2839184" cy="2254515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521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Problem No. 3: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89937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us derive the learning algorithm heuristically, and then formally derive it using the EM Theorem.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backward probability analogous to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α</a:t>
            </a:r>
            <a:r>
              <a:rPr lang="en-US" altLang="en-US" sz="1800" b="1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(t):</a:t>
            </a:r>
          </a:p>
          <a:p>
            <a:pPr marL="176213" indent="-176213">
              <a:spcBef>
                <a:spcPts val="108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This represents the probability that we are in state 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will generate the remainder of the target sequence from </a:t>
            </a:r>
            <a:r>
              <a:rPr lang="en-US" altLang="en-US" sz="1800" dirty="0" smtClean="0">
                <a:solidFill>
                  <a:schemeClr val="bg1"/>
                </a:solidFill>
              </a:rPr>
              <a:t>[t+1,T]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the probability of a transition from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(t-1)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to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given the model generated the entire training sequence,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v</a:t>
            </a:r>
            <a:r>
              <a:rPr lang="en-US" altLang="en-US" sz="1800" baseline="30000" dirty="0" err="1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6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expected number of transitions from 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(t-1)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to 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at any time is simply the sum of this over </a:t>
            </a:r>
            <a:r>
              <a:rPr lang="en-US" altLang="en-US" sz="1800" dirty="0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              .</a:t>
            </a:r>
          </a:p>
        </p:txBody>
      </p:sp>
      <p:graphicFrame>
        <p:nvGraphicFramePr>
          <p:cNvPr id="103428" name="Object 7"/>
          <p:cNvGraphicFramePr>
            <a:graphicFrameLocks noChangeAspect="1"/>
          </p:cNvGraphicFramePr>
          <p:nvPr/>
        </p:nvGraphicFramePr>
        <p:xfrm>
          <a:off x="463550" y="1837356"/>
          <a:ext cx="48768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5" name="Equation" r:id="rId3" imgW="4876560" imgH="1409400" progId="Equation.3">
                  <p:embed/>
                </p:oleObj>
              </mc:Choice>
              <mc:Fallback>
                <p:oleObj name="Equation" r:id="rId3" imgW="4876560" imgH="140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837356"/>
                        <a:ext cx="487680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9" name="Object 7"/>
          <p:cNvGraphicFramePr>
            <a:graphicFrameLocks noChangeAspect="1"/>
          </p:cNvGraphicFramePr>
          <p:nvPr/>
        </p:nvGraphicFramePr>
        <p:xfrm>
          <a:off x="463550" y="4716258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6" name="Equation" r:id="rId5" imgW="2438280" imgH="685800" progId="Equation.3">
                  <p:embed/>
                </p:oleObj>
              </mc:Choice>
              <mc:Fallback>
                <p:oleObj name="Equation" r:id="rId5" imgW="24382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4716258"/>
                        <a:ext cx="2438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0" name="Object 7"/>
          <p:cNvGraphicFramePr>
            <a:graphicFrameLocks noChangeAspect="1"/>
          </p:cNvGraphicFramePr>
          <p:nvPr/>
        </p:nvGraphicFramePr>
        <p:xfrm>
          <a:off x="2881057" y="5923734"/>
          <a:ext cx="711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7" name="Equation" r:id="rId7" imgW="711000" imgH="622080" progId="Equation.DSMT4">
                  <p:embed/>
                </p:oleObj>
              </mc:Choice>
              <mc:Fallback>
                <p:oleObj name="Equation" r:id="rId7" imgW="7110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057" y="5923734"/>
                        <a:ext cx="711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485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Problem No. 3: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4"/>
            <a:ext cx="872832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6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expected number of any transition from 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dirty="0" smtClean="0">
                <a:solidFill>
                  <a:schemeClr val="bg1"/>
                </a:solidFill>
              </a:rPr>
              <a:t>(t)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is: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Therefore, a new estimate for the transition probability is:</a:t>
            </a:r>
          </a:p>
          <a:p>
            <a:pPr marL="176213" indent="-176213">
              <a:spcBef>
                <a:spcPts val="2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similarly estimate the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output probability density function:</a:t>
            </a:r>
          </a:p>
          <a:p>
            <a:pPr marL="176213" indent="-176213">
              <a:spcBef>
                <a:spcPts val="2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resulting reestimation algorithm is known as the Baum-Welch, or Forward Backward algorithm: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5941807" y="510254"/>
          <a:ext cx="990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99" name="Equation" r:id="rId3" imgW="990360" imgH="622080" progId="Equation.3">
                  <p:embed/>
                </p:oleObj>
              </mc:Choice>
              <mc:Fallback>
                <p:oleObj name="Equation" r:id="rId3" imgW="99036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1807" y="510254"/>
                        <a:ext cx="9906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6651677" y="763588"/>
          <a:ext cx="14986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0" name="Equation" r:id="rId5" imgW="1498320" imgH="1206360" progId="Equation.3">
                  <p:embed/>
                </p:oleObj>
              </mc:Choice>
              <mc:Fallback>
                <p:oleObj name="Equation" r:id="rId5" imgW="149832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77" y="763588"/>
                        <a:ext cx="14986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4445616" y="1734120"/>
          <a:ext cx="17526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1" name="Equation" r:id="rId7" imgW="1752480" imgH="1396800" progId="Equation.DSMT4">
                  <p:embed/>
                </p:oleObj>
              </mc:Choice>
              <mc:Fallback>
                <p:oleObj name="Equation" r:id="rId7" imgW="175248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616" y="1734120"/>
                        <a:ext cx="1752600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 descr="x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013" y="3851102"/>
            <a:ext cx="5319405" cy="2668023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806439" y="3671365"/>
            <a:ext cx="3093085" cy="30008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6213" indent="-176213">
              <a:spcBef>
                <a:spcPts val="108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Convergence is very quick, typically within three iterations for complex systems.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Seeding the parameters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with good initial guesses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is very important.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forward backward principle is used in many algorithms.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28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Continuous Probability Density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61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discrete HMM incorporates a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discrete probability density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function, captured in the matrix B,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to describe the probability of 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outputting a symbol.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Signal measurements, or feature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vectors, are continuous-valued N-dimensional vectors.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In order to use our discrete HMM technology, we must vector quantize (VQ) this data – reduce the continuous-valued vectors to discrete values chosen from a set of M codebook vectors.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Initially most HMMs were based on VQ front-ends. However, for the past 30 years, the continuous density model has become widely accepted.</a:t>
            </a:r>
          </a:p>
          <a:p>
            <a:pPr marL="176213" indent="-176213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use a Gaussian mixture model to represent arbitrary distributions:</a:t>
            </a:r>
          </a:p>
          <a:p>
            <a:pPr marL="176213" indent="-176213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Note that  this amounts to assigning a mean and covariance matrix for each mixture component. If we use a 39-dimensional feature vector, and 128 mixtures components per state, and thousands of states, we will experience a significant increase in complexity </a:t>
            </a:r>
            <a:r>
              <a:rPr lang="en-US" altLang="en-US" sz="1800" b="1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274066" y="554480"/>
            <a:ext cx="4510190" cy="1650968"/>
            <a:chOff x="340237" y="1557338"/>
            <a:chExt cx="4510190" cy="1650968"/>
          </a:xfrm>
        </p:grpSpPr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37332" y="2242344"/>
              <a:ext cx="1371600" cy="1588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922338" y="2928938"/>
              <a:ext cx="3649662" cy="1588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1014285" y="2577973"/>
              <a:ext cx="701931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360412" y="2452611"/>
              <a:ext cx="952654" cy="1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1928224" y="2563223"/>
              <a:ext cx="731428" cy="3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311681" y="2489480"/>
              <a:ext cx="878912" cy="5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2879496" y="2600094"/>
              <a:ext cx="657686" cy="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3513675" y="2777075"/>
              <a:ext cx="303725" cy="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340237" y="1586885"/>
            <a:ext cx="4699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2637" name="Equation" r:id="rId3" imgW="469800" imgH="291960" progId="Equation.3">
                    <p:embed/>
                  </p:oleObj>
                </mc:Choice>
                <mc:Fallback>
                  <p:oleObj name="Equation" r:id="rId3" imgW="4698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237" y="1586885"/>
                          <a:ext cx="469900" cy="292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4934" name="Object 6"/>
            <p:cNvGraphicFramePr>
              <a:graphicFrameLocks noChangeAspect="1"/>
            </p:cNvGraphicFramePr>
            <p:nvPr/>
          </p:nvGraphicFramePr>
          <p:xfrm>
            <a:off x="4685327" y="2801938"/>
            <a:ext cx="1651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2638" name="Equation" r:id="rId5" imgW="164880" imgH="253800" progId="Equation.3">
                    <p:embed/>
                  </p:oleObj>
                </mc:Choice>
                <mc:Fallback>
                  <p:oleObj name="Equation" r:id="rId5" imgW="1648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5327" y="2801938"/>
                          <a:ext cx="165100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840656" y="297318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73268" y="297810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45204" y="297810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92564" y="298302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54672" y="298794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31528" y="299286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78888" y="2983034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/>
                <a:t>6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62336" y="2924042"/>
              <a:ext cx="20647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 smtClean="0"/>
                <a:t>…</a:t>
              </a:r>
              <a:endParaRPr lang="en-US" sz="1400" b="1" dirty="0"/>
            </a:p>
          </p:txBody>
        </p:sp>
      </p:grp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85775" y="4655629"/>
          <a:ext cx="5207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9" name="Equation" r:id="rId7" imgW="5206680" imgH="672840" progId="Equation.3">
                  <p:embed/>
                </p:oleObj>
              </mc:Choice>
              <mc:Fallback>
                <p:oleObj name="Equation" r:id="rId7" imgW="52066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655629"/>
                        <a:ext cx="52070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6" name="Object 8"/>
          <p:cNvGraphicFramePr>
            <a:graphicFrameLocks noChangeAspect="1"/>
          </p:cNvGraphicFramePr>
          <p:nvPr/>
        </p:nvGraphicFramePr>
        <p:xfrm>
          <a:off x="6358246" y="4656499"/>
          <a:ext cx="1790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40" name="Equation" r:id="rId9" imgW="1790640" imgH="622080" progId="Equation.DSMT4">
                  <p:embed/>
                </p:oleObj>
              </mc:Choice>
              <mc:Fallback>
                <p:oleObj name="Equation" r:id="rId9" imgW="17906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8246" y="4656499"/>
                        <a:ext cx="1790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756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Continuous Probability Density Functions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515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is common to assume that the features are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decorrelated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that the covariance matrix can be approximated as a diagonal matrix to reduce complexity. We refer to this as variance-weighting.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Also, note that for a single mixture, the log of the output probability at each state becomes a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Mahalanobis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distance, which creates a nice connection between HMMs and PCA. In fact, HMMs can be viewed in some ways as a generalization of PCA.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Write the joint probability of the data and the states given the model as:</a:t>
            </a:r>
          </a:p>
          <a:p>
            <a:pPr marL="176213" indent="-176213">
              <a:spcBef>
                <a:spcPts val="5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can be considered the sum of the product of all densities with all possible state sequences,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, and all possible mixture components, K:</a:t>
            </a:r>
          </a:p>
          <a:p>
            <a:pPr marL="176213" indent="-176213"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	and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66725" y="3432015"/>
          <a:ext cx="7416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7" name="Equation" r:id="rId3" imgW="7416720" imgH="672840" progId="Equation.3">
                  <p:embed/>
                </p:oleObj>
              </mc:Choice>
              <mc:Fallback>
                <p:oleObj name="Equation" r:id="rId3" imgW="74167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432015"/>
                        <a:ext cx="7416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466725" y="4867828"/>
          <a:ext cx="3886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8" name="Equation" r:id="rId5" imgW="3886200" imgH="406080" progId="Equation.3">
                  <p:embed/>
                </p:oleObj>
              </mc:Choice>
              <mc:Fallback>
                <p:oleObj name="Equation" r:id="rId5" imgW="38862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867828"/>
                        <a:ext cx="3886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466725" y="5811159"/>
          <a:ext cx="2540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9" name="Equation" r:id="rId7" imgW="2539800" imgH="507960" progId="Equation.DSMT4">
                  <p:embed/>
                </p:oleObj>
              </mc:Choice>
              <mc:Fallback>
                <p:oleObj name="Equation" r:id="rId7" imgW="2539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5811159"/>
                        <a:ext cx="2540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0716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Application of 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19433"/>
            <a:ext cx="8747379" cy="402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write the auxiliary function, </a:t>
            </a:r>
            <a:r>
              <a:rPr lang="en-US" altLang="en-US" sz="1800" dirty="0" smtClean="0">
                <a:solidFill>
                  <a:schemeClr val="bg1"/>
                </a:solidFill>
              </a:rPr>
              <a:t>Q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as:</a:t>
            </a:r>
          </a:p>
          <a:p>
            <a:pPr marL="176213" indent="-176213">
              <a:spcBef>
                <a:spcPts val="5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log term has the expected decomposition:</a:t>
            </a:r>
          </a:p>
          <a:p>
            <a:pPr marL="176213" indent="-176213">
              <a:spcBef>
                <a:spcPts val="4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auxiliary function has three components:</a:t>
            </a:r>
          </a:p>
          <a:p>
            <a:pPr marL="176213" indent="-176213">
              <a:spcBef>
                <a:spcPts val="4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first term resembles the term we had for discrete distributions. The remaining two terms are new: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466725" y="1007599"/>
          <a:ext cx="6273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5" name="Equation" r:id="rId3" imgW="6273720" imgH="711000" progId="Equation.3">
                  <p:embed/>
                </p:oleObj>
              </mc:Choice>
              <mc:Fallback>
                <p:oleObj name="Equation" r:id="rId3" imgW="6273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007599"/>
                        <a:ext cx="62738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466725" y="2174112"/>
          <a:ext cx="5295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6" name="Equation" r:id="rId5" imgW="5295600" imgH="622080" progId="Equation.3">
                  <p:embed/>
                </p:oleObj>
              </mc:Choice>
              <mc:Fallback>
                <p:oleObj name="Equation" r:id="rId5" imgW="52956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2174112"/>
                        <a:ext cx="5295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66725" y="3325874"/>
          <a:ext cx="5740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7" name="Equation" r:id="rId7" imgW="5740200" imgH="660240" progId="Equation.3">
                  <p:embed/>
                </p:oleObj>
              </mc:Choice>
              <mc:Fallback>
                <p:oleObj name="Equation" r:id="rId7" imgW="57402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325874"/>
                        <a:ext cx="5740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4" name="Object 8"/>
          <p:cNvGraphicFramePr>
            <a:graphicFrameLocks noChangeAspect="1"/>
          </p:cNvGraphicFramePr>
          <p:nvPr/>
        </p:nvGraphicFramePr>
        <p:xfrm>
          <a:off x="466725" y="4877467"/>
          <a:ext cx="46609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8" name="Equation" r:id="rId9" imgW="4660560" imgH="1282680" progId="Equation.DSMT4">
                  <p:embed/>
                </p:oleObj>
              </mc:Choice>
              <mc:Fallback>
                <p:oleObj name="Equation" r:id="rId9" imgW="466056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877467"/>
                        <a:ext cx="46609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4367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Maximization of                      requires differentiation with respect to the parameters of the Gaussian:                 . This results in the following:</a:t>
            </a:r>
          </a:p>
          <a:p>
            <a:pPr marL="176213" indent="-176213">
              <a:lnSpc>
                <a:spcPct val="150000"/>
              </a:lnSpc>
              <a:spcBef>
                <a:spcPts val="84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the intermediate variable,             , is computed as: </a:t>
            </a:r>
          </a:p>
          <a:p>
            <a:pPr marL="176213" indent="-176213">
              <a:lnSpc>
                <a:spcPct val="150000"/>
              </a:lnSpc>
              <a:spcBef>
                <a:spcPts val="84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mixture coefficients can be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reestimated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using a similar equation: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374" y="3996813"/>
            <a:ext cx="1120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3538271" y="1065831"/>
          <a:ext cx="927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51" name="Equation" r:id="rId3" imgW="927000" imgH="330120" progId="Equation.3">
                  <p:embed/>
                </p:oleObj>
              </mc:Choice>
              <mc:Fallback>
                <p:oleObj name="Equation" r:id="rId3" imgW="9270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271" y="1065831"/>
                        <a:ext cx="927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466725" y="1498907"/>
          <a:ext cx="16891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52" name="Equation" r:id="rId5" imgW="1688760" imgH="1206360" progId="Equation.3">
                  <p:embed/>
                </p:oleObj>
              </mc:Choice>
              <mc:Fallback>
                <p:oleObj name="Equation" r:id="rId5" imgW="168876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498907"/>
                        <a:ext cx="16891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66725" y="3185499"/>
          <a:ext cx="56515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53" name="Equation" r:id="rId7" imgW="5651280" imgH="1206360" progId="Equation.3">
                  <p:embed/>
                </p:oleObj>
              </mc:Choice>
              <mc:Fallback>
                <p:oleObj name="Equation" r:id="rId7" imgW="565128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185499"/>
                        <a:ext cx="56515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163764" y="594186"/>
          <a:ext cx="1130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54" name="Equation" r:id="rId9" imgW="1130040" imgH="419040" progId="Equation.3">
                  <p:embed/>
                </p:oleObj>
              </mc:Choice>
              <mc:Fallback>
                <p:oleObj name="Equation" r:id="rId9" imgW="1130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4" y="594186"/>
                        <a:ext cx="1130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2938503" y="1502854"/>
          <a:ext cx="33909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55" name="Equation" r:id="rId11" imgW="3390840" imgH="1206360" progId="Equation.3">
                  <p:embed/>
                </p:oleObj>
              </mc:Choice>
              <mc:Fallback>
                <p:oleObj name="Equation" r:id="rId11" imgW="339084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503" y="1502854"/>
                        <a:ext cx="33909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8" name="Object 8"/>
          <p:cNvGraphicFramePr>
            <a:graphicFrameLocks noChangeAspect="1"/>
          </p:cNvGraphicFramePr>
          <p:nvPr/>
        </p:nvGraphicFramePr>
        <p:xfrm>
          <a:off x="3959225" y="2784475"/>
          <a:ext cx="647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56" name="Equation" r:id="rId13" imgW="647640" imgH="266400" progId="Equation.3">
                  <p:embed/>
                </p:oleObj>
              </mc:Choice>
              <mc:Fallback>
                <p:oleObj name="Equation" r:id="rId13" imgW="647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5" y="2784475"/>
                        <a:ext cx="647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9" name="Object 9"/>
          <p:cNvGraphicFramePr>
            <a:graphicFrameLocks noChangeAspect="1"/>
          </p:cNvGraphicFramePr>
          <p:nvPr/>
        </p:nvGraphicFramePr>
        <p:xfrm>
          <a:off x="428625" y="4946650"/>
          <a:ext cx="17653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57" name="Equation" r:id="rId15" imgW="1765080" imgH="1206360" progId="Equation.DSMT4">
                  <p:embed/>
                </p:oleObj>
              </mc:Choice>
              <mc:Fallback>
                <p:oleObj name="Equation" r:id="rId15" imgW="17650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946650"/>
                        <a:ext cx="17653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1150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rgbClr val="333399"/>
                </a:solidFill>
              </a:rPr>
              <a:t>Hidden Markov Model: </a:t>
            </a:r>
            <a:r>
              <a:rPr lang="en-US" sz="1800" b="1" dirty="0" smtClean="0">
                <a:solidFill>
                  <a:schemeClr val="bg1"/>
                </a:solidFill>
              </a:rPr>
              <a:t>a directed graph in which nodes, or states, represent output (emission) distributions and arcs represent transitions between these nodes. Emission distributions can be discrete or continuous.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rgbClr val="333399"/>
                </a:solidFill>
              </a:rPr>
              <a:t>Continuous Density Hidden Markov Models (CDHMM): </a:t>
            </a:r>
            <a:r>
              <a:rPr lang="en-US" sz="1800" b="1" dirty="0" smtClean="0">
                <a:solidFill>
                  <a:schemeClr val="bg1"/>
                </a:solidFill>
              </a:rPr>
              <a:t>the most popular form of HMMs for many signal processing problems. Gaussian mixture distributions are commonly used (weighted sum of Gaussian </a:t>
            </a:r>
            <a:r>
              <a:rPr lang="en-US" sz="1800" b="1" dirty="0" err="1" smtClean="0">
                <a:solidFill>
                  <a:schemeClr val="bg1"/>
                </a:solidFill>
              </a:rPr>
              <a:t>pdfs</a:t>
            </a:r>
            <a:r>
              <a:rPr lang="en-US" sz="1800" b="1" dirty="0" smtClean="0">
                <a:solidFill>
                  <a:schemeClr val="bg1"/>
                </a:solidFill>
              </a:rPr>
              <a:t>).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sz="1800" b="1" dirty="0" err="1" smtClean="0">
                <a:solidFill>
                  <a:srgbClr val="333399"/>
                </a:solidFill>
              </a:rPr>
              <a:t>Subproblems</a:t>
            </a:r>
            <a:r>
              <a:rPr lang="en-US" sz="1800" b="1" dirty="0" smtClean="0">
                <a:solidFill>
                  <a:srgbClr val="333399"/>
                </a:solidFill>
              </a:rPr>
              <a:t>:</a:t>
            </a:r>
            <a:r>
              <a:rPr lang="en-US" sz="1800" b="1" dirty="0" smtClean="0">
                <a:solidFill>
                  <a:schemeClr val="bg1"/>
                </a:solidFill>
              </a:rPr>
              <a:t>  Practical implementations of HMMs require computationally efficient solutions to:</a:t>
            </a:r>
          </a:p>
          <a:p>
            <a:pPr marL="346075" indent="-173038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1800" b="1" dirty="0" smtClean="0">
                <a:solidFill>
                  <a:srgbClr val="333399"/>
                </a:solidFill>
              </a:rPr>
              <a:t>Evaluation:</a:t>
            </a:r>
            <a:r>
              <a:rPr lang="en-US" sz="1800" b="1" dirty="0" smtClean="0">
                <a:solidFill>
                  <a:schemeClr val="bg1"/>
                </a:solidFill>
              </a:rPr>
              <a:t> computing the probability that we arrive in a state a time </a:t>
            </a:r>
            <a:r>
              <a:rPr lang="en-US" sz="1800" b="1" i="1" dirty="0" smtClean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 and produce a particular observation at that state.</a:t>
            </a:r>
          </a:p>
          <a:p>
            <a:pPr marL="346075" indent="-173038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1800" b="1" dirty="0" smtClean="0">
                <a:solidFill>
                  <a:srgbClr val="333399"/>
                </a:solidFill>
              </a:rPr>
              <a:t>Decoding:</a:t>
            </a:r>
            <a:r>
              <a:rPr lang="en-US" sz="1800" b="1" dirty="0" smtClean="0">
                <a:solidFill>
                  <a:schemeClr val="bg1"/>
                </a:solidFill>
              </a:rPr>
              <a:t> finding the path through the network with the highest likelihood (e.g., best path).</a:t>
            </a:r>
          </a:p>
          <a:p>
            <a:pPr marL="346075" indent="-173038"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1800" b="1" dirty="0" smtClean="0">
                <a:solidFill>
                  <a:srgbClr val="333399"/>
                </a:solidFill>
              </a:rPr>
              <a:t>Learning:</a:t>
            </a:r>
            <a:r>
              <a:rPr lang="en-US" sz="1800" b="1" dirty="0" smtClean="0">
                <a:solidFill>
                  <a:schemeClr val="bg1"/>
                </a:solidFill>
              </a:rPr>
              <a:t> estimating the parameters of the model from data.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EM algorithm plays an important role in learning because it proves the model will converge if trained iteratively.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 are many generalizations of HMMs including Bayesian networks, deep belief networks and finite state automata.</a:t>
            </a:r>
          </a:p>
          <a:p>
            <a:pPr marL="171450" indent="-1714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HMMs are very effective at modeling data that has a sequential structure.</a:t>
            </a:r>
          </a:p>
        </p:txBody>
      </p:sp>
    </p:spTree>
    <p:extLst>
      <p:ext uri="{BB962C8B-B14F-4D97-AF65-F5344CB8AC3E}">
        <p14:creationId xmlns:p14="http://schemas.microsoft.com/office/powerpoint/2010/main" val="281528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7193</TotalTime>
  <Words>511</Words>
  <Application>Microsoft Macintosh PowerPoint</Application>
  <PresentationFormat>Letter Paper (8.5x11 in)</PresentationFormat>
  <Paragraphs>65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408</cp:revision>
  <dcterms:created xsi:type="dcterms:W3CDTF">2002-09-12T17:13:32Z</dcterms:created>
  <dcterms:modified xsi:type="dcterms:W3CDTF">2015-10-08T19:01:22Z</dcterms:modified>
</cp:coreProperties>
</file>