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9"/>
  </p:notesMasterIdLst>
  <p:handoutMasterIdLst>
    <p:handoutMasterId r:id="rId20"/>
  </p:handoutMasterIdLst>
  <p:sldIdLst>
    <p:sldId id="356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54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95" autoAdjust="0"/>
    <p:restoredTop sz="95392" autoAdjust="0"/>
  </p:normalViewPr>
  <p:slideViewPr>
    <p:cSldViewPr snapToGrid="0">
      <p:cViewPr varScale="1">
        <p:scale>
          <a:sx n="91" d="100"/>
          <a:sy n="91" d="100"/>
        </p:scale>
        <p:origin x="1568" y="184"/>
      </p:cViewPr>
      <p:guideLst>
        <p:guide orient="horz" pos="3816"/>
        <p:guide pos="5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Relationship Id="rId3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emf"/><Relationship Id="rId3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18,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e.metu.edu.tr/~alatan/Courses/Demo/AppletParzen.html" TargetMode="External"/><Relationship Id="rId4" Type="http://schemas.openxmlformats.org/officeDocument/2006/relationships/hyperlink" Target="http://www.cs.rutgers.edu/~mdstone/class/520-spring-00/lec6.pdf" TargetMode="External"/><Relationship Id="rId5" Type="http://schemas.openxmlformats.org/officeDocument/2006/relationships/hyperlink" Target="http://people.revoledu.com/kardi/tutorial/KNN/" TargetMode="External"/><Relationship Id="rId6" Type="http://schemas.openxmlformats.org/officeDocument/2006/relationships/hyperlink" Target="http://cgm.cs.mcgill.ca/~soss/cs644/projects/simard/" TargetMode="External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rii.ricoh.com/~stork/DHSch4part1.pp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23.bin"/><Relationship Id="rId14" Type="http://schemas.openxmlformats.org/officeDocument/2006/relationships/image" Target="../media/image3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9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3" Type="http://schemas.openxmlformats.org/officeDocument/2006/relationships/image" Target="../media/image1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5.wmf"/><Relationship Id="rId9" Type="http://schemas.openxmlformats.org/officeDocument/2006/relationships/image" Target="../media/image16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8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4" Type="http://schemas.openxmlformats.org/officeDocument/2006/relationships/oleObject" Target="../embeddings/oleObject14.bin"/><Relationship Id="rId5" Type="http://schemas.openxmlformats.org/officeDocument/2006/relationships/image" Target="../media/image20.wmf"/><Relationship Id="rId6" Type="http://schemas.openxmlformats.org/officeDocument/2006/relationships/oleObject" Target="../embeddings/oleObject15.bin"/><Relationship Id="rId7" Type="http://schemas.openxmlformats.org/officeDocument/2006/relationships/image" Target="../media/image21.emf"/><Relationship Id="rId8" Type="http://schemas.openxmlformats.org/officeDocument/2006/relationships/oleObject" Target="../embeddings/oleObject16.bin"/><Relationship Id="rId9" Type="http://schemas.openxmlformats.org/officeDocument/2006/relationships/image" Target="../media/image2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2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Density Estimation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Parzen Windows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k-Nearest Neighbor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Properties of Metrics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2"/>
              </a:rPr>
              <a:t>DHS: Chapter 4 (Part 1) 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chemeClr val="accent2"/>
                </a:solidFill>
                <a:hlinkClick r:id="rId2"/>
              </a:rPr>
              <a:t>DHS: Chapter 4 (Part 2) 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EB&amp;OS: Parzen Windows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MS: Nonparametric Density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5"/>
              </a:rPr>
              <a:t>KT: K-Nearest Neighbor Rule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6"/>
              </a:rPr>
              <a:t>SOSS: KNN Tutorial</a:t>
            </a:r>
            <a:endParaRPr lang="en-US" sz="1800" b="1" dirty="0" smtClean="0">
              <a:solidFill>
                <a:srgbClr val="004000"/>
              </a:solidFill>
            </a:endParaRPr>
          </a:p>
          <a:p>
            <a:pPr marL="176213" lvl="0" indent="-176213" fontAlgn="auto">
              <a:spcBef>
                <a:spcPts val="1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1800" b="1" i="0" u="none" strike="noStrike" kern="1200" cap="none" spc="0" normalizeH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</a:t>
            </a:r>
            <a:r>
              <a:rPr lang="en-US" b="1" smtClean="0">
                <a:solidFill>
                  <a:schemeClr val="accent1"/>
                </a:solidFill>
              </a:rPr>
              <a:t>18: </a:t>
            </a:r>
            <a:r>
              <a:rPr lang="en-US" b="1" dirty="0" smtClean="0">
                <a:solidFill>
                  <a:schemeClr val="accent2"/>
                </a:solidFill>
              </a:rPr>
              <a:t>NONPARAMETRIC TECHNIQUES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03898" y="1454044"/>
            <a:ext cx="2473377" cy="185503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90937" y="3415969"/>
            <a:ext cx="2486338" cy="1901427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36351" y="2687351"/>
            <a:ext cx="2360952" cy="177071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Nearest-Neighbor Rule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Let </a:t>
            </a:r>
            <a:r>
              <a:rPr lang="en-US" sz="1800" dirty="0" err="1" smtClean="0">
                <a:solidFill>
                  <a:schemeClr val="bg1"/>
                </a:solidFill>
              </a:rPr>
              <a:t>D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 = {</a:t>
            </a:r>
            <a:r>
              <a:rPr lang="en-US" sz="1800" b="1" dirty="0" smtClean="0">
                <a:solidFill>
                  <a:schemeClr val="bg1"/>
                </a:solidFill>
              </a:rPr>
              <a:t>x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x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…, </a:t>
            </a:r>
            <a:r>
              <a:rPr lang="en-US" sz="1800" b="1" dirty="0" err="1" smtClean="0">
                <a:solidFill>
                  <a:schemeClr val="bg1"/>
                </a:solidFill>
              </a:rPr>
              <a:t>x</a:t>
            </a:r>
            <a:r>
              <a:rPr lang="en-US" sz="1800" b="1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}</a:t>
            </a:r>
            <a:r>
              <a:rPr lang="en-US" sz="1800" b="1" dirty="0" smtClean="0">
                <a:solidFill>
                  <a:schemeClr val="bg1"/>
                </a:solidFill>
              </a:rPr>
              <a:t> be a set of </a:t>
            </a:r>
            <a:r>
              <a:rPr lang="en-US" sz="1800" dirty="0" smtClean="0">
                <a:solidFill>
                  <a:schemeClr val="bg1"/>
                </a:solidFill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</a:rPr>
              <a:t> labeled prototypes.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Let x’ </a:t>
            </a:r>
            <a:r>
              <a:rPr lang="en-US" sz="1800" b="1" dirty="0" err="1" smtClean="0">
                <a:solidFill>
                  <a:schemeClr val="bg1"/>
                </a:solidFill>
                <a:sym typeface="Symbol" pitchFamily="18" charset="2"/>
              </a:rPr>
              <a:t>ε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  <a:sym typeface="Symbol" pitchFamily="18" charset="2"/>
              </a:rPr>
              <a:t>D</a:t>
            </a:r>
            <a:r>
              <a:rPr lang="en-US" sz="1800" baseline="-25000" dirty="0" err="1" smtClean="0">
                <a:solidFill>
                  <a:schemeClr val="bg1"/>
                </a:solidFill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 be the closest prototype to a test point x.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The nearest-neighbor rule for classifying x is to assign it the label associated with x’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The nearest-neighbor rule leads to an error rate greater than the minimum possible: the Bayes rate (see the textbook for the derivation).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If the number of prototypes is large (unlimited), the error rate of the nearest-neighbor classifier is never worse than twice the Bayes rate.</a:t>
            </a:r>
          </a:p>
          <a:p>
            <a:pPr marL="165100" lvl="1" indent="-165100" eaLnBrk="1" hangingPunct="1">
              <a:lnSpc>
                <a:spcPct val="150000"/>
              </a:lnSpc>
              <a:spcAft>
                <a:spcPts val="1800"/>
              </a:spcAft>
              <a:buFont typeface="Arial" pitchFamily="34" charset="0"/>
              <a:buChar char="•"/>
              <a:tabLst>
                <a:tab pos="465138" algn="l"/>
              </a:tabLst>
            </a:pP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If 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n </a:t>
            </a:r>
            <a:r>
              <a:rPr lang="en-US" sz="18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 ∞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, it is always possible to find x’ sufficiently close so that:</a:t>
            </a:r>
            <a:b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</a:b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	</a:t>
            </a:r>
            <a:r>
              <a:rPr lang="en-US" sz="1800" dirty="0" smtClean="0">
                <a:solidFill>
                  <a:schemeClr val="bg1"/>
                </a:solidFill>
              </a:rPr>
              <a:t>P(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</a:t>
            </a:r>
            <a:r>
              <a:rPr lang="en-US" sz="1800" baseline="-25000" dirty="0" err="1" smtClean="0">
                <a:solidFill>
                  <a:schemeClr val="bg1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 | 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x’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)  P(</a:t>
            </a:r>
            <a:r>
              <a:rPr lang="en-US" sz="1800" baseline="-25000" dirty="0" err="1" smtClean="0">
                <a:solidFill>
                  <a:schemeClr val="bg1"/>
                </a:solidFill>
                <a:sym typeface="Symbol" pitchFamily="18" charset="2"/>
              </a:rPr>
              <a:t>i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 | </a:t>
            </a:r>
            <a:r>
              <a:rPr lang="en-US" sz="1800" b="1" dirty="0" smtClean="0">
                <a:solidFill>
                  <a:schemeClr val="bg1"/>
                </a:solidFill>
                <a:sym typeface="Symbol" pitchFamily="18" charset="2"/>
              </a:rPr>
              <a:t>x</a:t>
            </a:r>
            <a:r>
              <a:rPr lang="en-US" sz="1800" dirty="0" smtClean="0">
                <a:solidFill>
                  <a:schemeClr val="bg1"/>
                </a:solidFill>
                <a:sym typeface="Symbol" pitchFamily="18" charset="2"/>
              </a:rPr>
              <a:t>) 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 b="27279"/>
          <a:stretch>
            <a:fillRect/>
          </a:stretch>
        </p:blipFill>
        <p:spPr>
          <a:xfrm>
            <a:off x="238125" y="4434571"/>
            <a:ext cx="4168983" cy="2086150"/>
          </a:xfrm>
        </p:spPr>
      </p:pic>
      <p:sp>
        <p:nvSpPr>
          <p:cNvPr id="9" name="TextBox 8"/>
          <p:cNvSpPr txBox="1"/>
          <p:nvPr/>
        </p:nvSpPr>
        <p:spPr>
          <a:xfrm>
            <a:off x="4497048" y="4646951"/>
            <a:ext cx="4419939" cy="18928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This produces a </a:t>
            </a:r>
            <a:r>
              <a:rPr lang="en-US" sz="1800" b="1" dirty="0" err="1" smtClean="0"/>
              <a:t>Voronoi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tesselation</a:t>
            </a:r>
            <a:r>
              <a:rPr lang="en-US" sz="1800" b="1" dirty="0" smtClean="0"/>
              <a:t> of the space, and the individual decision regions are called </a:t>
            </a:r>
            <a:r>
              <a:rPr lang="en-US" sz="1800" b="1" dirty="0" err="1" smtClean="0"/>
              <a:t>Voronoi</a:t>
            </a:r>
            <a:r>
              <a:rPr lang="en-US" sz="1800" b="1" dirty="0" smtClean="0"/>
              <a:t> cells.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For large data sets, this approach can be very effective but not computationally efficient.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33024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K-Nearest-Neighbor Rule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0188" y="4552337"/>
            <a:ext cx="872832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 computational complexity of this approach can be high. Each distance calculation is </a:t>
            </a:r>
            <a:r>
              <a:rPr lang="en-US" sz="1800" dirty="0" smtClean="0">
                <a:solidFill>
                  <a:schemeClr val="bg1"/>
                </a:solidFill>
              </a:rPr>
              <a:t>O(d)</a:t>
            </a:r>
            <a:r>
              <a:rPr lang="en-US" sz="1800" b="1" dirty="0" smtClean="0">
                <a:solidFill>
                  <a:schemeClr val="bg1"/>
                </a:solidFill>
              </a:rPr>
              <a:t>, and thus the search is </a:t>
            </a:r>
            <a:r>
              <a:rPr lang="en-US" sz="1800" dirty="0" smtClean="0">
                <a:solidFill>
                  <a:schemeClr val="bg1"/>
                </a:solidFill>
              </a:rPr>
              <a:t>O(dn</a:t>
            </a:r>
            <a:r>
              <a:rPr lang="en-US" sz="1800" baseline="30000" dirty="0" smtClean="0">
                <a:solidFill>
                  <a:schemeClr val="bg1"/>
                </a:solidFill>
              </a:rPr>
              <a:t>2</a:t>
            </a:r>
            <a:r>
              <a:rPr lang="en-US" sz="1800" dirty="0" smtClean="0">
                <a:solidFill>
                  <a:schemeClr val="bg1"/>
                </a:solidFill>
              </a:rPr>
              <a:t>)</a:t>
            </a:r>
            <a:r>
              <a:rPr lang="en-US" sz="1800" b="1" dirty="0" smtClean="0">
                <a:solidFill>
                  <a:schemeClr val="bg1"/>
                </a:solidFill>
              </a:rPr>
              <a:t>.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A parallel implementation exists that is </a:t>
            </a:r>
            <a:r>
              <a:rPr lang="en-US" sz="1800" dirty="0" smtClean="0">
                <a:solidFill>
                  <a:schemeClr val="bg1"/>
                </a:solidFill>
              </a:rPr>
              <a:t>O(1) </a:t>
            </a:r>
            <a:r>
              <a:rPr lang="en-US" sz="1800" b="1" dirty="0" smtClean="0">
                <a:solidFill>
                  <a:schemeClr val="bg1"/>
                </a:solidFill>
              </a:rPr>
              <a:t>in time and </a:t>
            </a:r>
            <a:r>
              <a:rPr lang="en-US" sz="1800" dirty="0" smtClean="0">
                <a:solidFill>
                  <a:schemeClr val="bg1"/>
                </a:solidFill>
              </a:rPr>
              <a:t>O(n)</a:t>
            </a:r>
            <a:r>
              <a:rPr lang="en-US" sz="1800" b="1" dirty="0" smtClean="0">
                <a:solidFill>
                  <a:schemeClr val="bg1"/>
                </a:solidFill>
              </a:rPr>
              <a:t> in space.</a:t>
            </a:r>
          </a:p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Tree-structured searches can gain further efficiency, and the training set can be “pruned” to eliminate “useless” prototypes (complexity: </a:t>
            </a:r>
            <a:r>
              <a:rPr lang="en-US" sz="1800" dirty="0" smtClean="0">
                <a:solidFill>
                  <a:schemeClr val="bg1"/>
                </a:solidFill>
              </a:rPr>
              <a:t>O(d</a:t>
            </a:r>
            <a:r>
              <a:rPr lang="en-US" sz="1800" baseline="30000" dirty="0" smtClean="0">
                <a:solidFill>
                  <a:schemeClr val="bg1"/>
                </a:solidFill>
              </a:rPr>
              <a:t>3</a:t>
            </a:r>
            <a:r>
              <a:rPr lang="en-US" sz="1800" dirty="0" smtClean="0">
                <a:solidFill>
                  <a:schemeClr val="bg1"/>
                </a:solidFill>
              </a:rPr>
              <a:t>n</a:t>
            </a:r>
            <a:r>
              <a:rPr lang="en-US" sz="1800" baseline="30000" dirty="0" smtClean="0">
                <a:solidFill>
                  <a:schemeClr val="bg1"/>
                </a:solidFill>
              </a:rPr>
              <a:t>(d/2)</a:t>
            </a:r>
            <a:r>
              <a:rPr lang="en-US" sz="1800" dirty="0" err="1" smtClean="0">
                <a:solidFill>
                  <a:schemeClr val="bg1"/>
                </a:solidFill>
              </a:rPr>
              <a:t>ln</a:t>
            </a:r>
            <a:r>
              <a:rPr lang="en-US" sz="1800" dirty="0" smtClean="0">
                <a:solidFill>
                  <a:schemeClr val="bg1"/>
                </a:solidFill>
              </a:rPr>
              <a:t>(n))</a:t>
            </a:r>
            <a:r>
              <a:rPr lang="en-US" sz="1800" b="1" dirty="0" smtClean="0">
                <a:solidFill>
                  <a:schemeClr val="bg1"/>
                </a:solidFill>
              </a:rPr>
              <a:t>).</a:t>
            </a:r>
            <a:endParaRPr lang="en-US" sz="1800" b="1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5528" y="654071"/>
            <a:ext cx="5151460" cy="37394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The k-nearest neighbor rule is a straightforward modification of the nearest neighbor rule that builds on the concept of majority voting.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Query starts at the data point, x, and grows a spherical region until it encloses </a:t>
            </a:r>
            <a:r>
              <a:rPr lang="en-US" sz="1800" dirty="0" smtClean="0"/>
              <a:t>k</a:t>
            </a:r>
            <a:r>
              <a:rPr lang="en-US" sz="1800" b="1" dirty="0" smtClean="0"/>
              <a:t> training samples.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The point is labeled by a majority vote of the class assignments for the </a:t>
            </a:r>
            <a:r>
              <a:rPr lang="en-US" sz="1800" dirty="0" smtClean="0"/>
              <a:t>k</a:t>
            </a:r>
            <a:r>
              <a:rPr lang="en-US" sz="1800" b="1" dirty="0" smtClean="0"/>
              <a:t> samples.</a:t>
            </a:r>
          </a:p>
          <a:p>
            <a:pPr marL="165100" indent="-1651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For very large data sets, the performance approaches the Bayes error rate.</a:t>
            </a:r>
            <a:endParaRPr lang="en-US" sz="18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 l="26646" r="28111" b="29166"/>
          <a:stretch>
            <a:fillRect/>
          </a:stretch>
        </p:blipFill>
        <p:spPr>
          <a:xfrm>
            <a:off x="45720" y="549728"/>
            <a:ext cx="3550920" cy="388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37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Properties of Metrics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9608" y="575189"/>
            <a:ext cx="874737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err="1" smtClean="0">
                <a:solidFill>
                  <a:schemeClr val="bg1"/>
                </a:solidFill>
              </a:rPr>
              <a:t>Nonnegativity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: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Reflexivity: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Symmetry: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Triangle Inequality: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Euclidean Distance:</a:t>
            </a:r>
          </a:p>
          <a:p>
            <a:pPr marL="176213" indent="-176213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Minkowski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metric is a generalization of a Euclidean distance:</a:t>
            </a:r>
          </a:p>
          <a:p>
            <a:pPr marL="176213" indent="-176213">
              <a:lnSpc>
                <a:spcPct val="150000"/>
              </a:lnSpc>
              <a:spcBef>
                <a:spcPts val="3600"/>
              </a:spcBef>
              <a:spcAft>
                <a:spcPts val="1800"/>
              </a:spcAft>
            </a:pPr>
            <a:r>
              <a:rPr lang="en-US" altLang="en-US" sz="1800" b="1" dirty="0" smtClean="0">
                <a:solidFill>
                  <a:schemeClr val="bg1"/>
                </a:solidFill>
              </a:rPr>
              <a:t>	and is often referred to as the </a:t>
            </a:r>
            <a:r>
              <a:rPr lang="en-US" altLang="en-US" sz="1800" dirty="0" err="1" smtClean="0">
                <a:solidFill>
                  <a:schemeClr val="bg1"/>
                </a:solidFill>
              </a:rPr>
              <a:t>L</a:t>
            </a:r>
            <a:r>
              <a:rPr lang="en-US" altLang="en-US" sz="1800" baseline="-25000" dirty="0" err="1" smtClean="0">
                <a:solidFill>
                  <a:schemeClr val="bg1"/>
                </a:solidFill>
              </a:rPr>
              <a:t>k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norm.</a:t>
            </a:r>
          </a:p>
          <a:p>
            <a:pPr marL="176213" indent="-176213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</a:t>
            </a:r>
            <a:r>
              <a:rPr lang="en-US" altLang="en-US" sz="1800" dirty="0" smtClean="0">
                <a:solidFill>
                  <a:schemeClr val="bg1"/>
                </a:solidFill>
              </a:rPr>
              <a:t>L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1 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norm is often called the city block distance because it gives the shortest path between a and b, each segment of which is parallel to a coordinate axis.</a:t>
            </a:r>
          </a:p>
        </p:txBody>
      </p:sp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2681288" y="709613"/>
          <a:ext cx="1054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1" name="Equation" r:id="rId3" imgW="1054080" imgH="266400" progId="Equation.3">
                  <p:embed/>
                </p:oleObj>
              </mc:Choice>
              <mc:Fallback>
                <p:oleObj name="Equation" r:id="rId3" imgW="10540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709613"/>
                        <a:ext cx="1054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1" name="Object 11"/>
          <p:cNvGraphicFramePr>
            <a:graphicFrameLocks noChangeAspect="1"/>
          </p:cNvGraphicFramePr>
          <p:nvPr/>
        </p:nvGraphicFramePr>
        <p:xfrm>
          <a:off x="2681288" y="1311275"/>
          <a:ext cx="2222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2" name="Equation" r:id="rId5" imgW="2222280" imgH="291960" progId="Equation.3">
                  <p:embed/>
                </p:oleObj>
              </mc:Choice>
              <mc:Fallback>
                <p:oleObj name="Equation" r:id="rId5" imgW="22222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1311275"/>
                        <a:ext cx="2222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2" name="Object 12"/>
          <p:cNvGraphicFramePr>
            <a:graphicFrameLocks noChangeAspect="1"/>
          </p:cNvGraphicFramePr>
          <p:nvPr/>
        </p:nvGraphicFramePr>
        <p:xfrm>
          <a:off x="2681288" y="1970088"/>
          <a:ext cx="1625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3" name="Equation" r:id="rId7" imgW="1625400" imgH="266400" progId="Equation.3">
                  <p:embed/>
                </p:oleObj>
              </mc:Choice>
              <mc:Fallback>
                <p:oleObj name="Equation" r:id="rId7" imgW="16254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1970088"/>
                        <a:ext cx="16256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3" name="Object 13"/>
          <p:cNvGraphicFramePr>
            <a:graphicFrameLocks noChangeAspect="1"/>
          </p:cNvGraphicFramePr>
          <p:nvPr/>
        </p:nvGraphicFramePr>
        <p:xfrm>
          <a:off x="2681288" y="2614613"/>
          <a:ext cx="2501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4" name="Equation" r:id="rId9" imgW="2501640" imgH="266400" progId="Equation.3">
                  <p:embed/>
                </p:oleObj>
              </mc:Choice>
              <mc:Fallback>
                <p:oleObj name="Equation" r:id="rId9" imgW="25016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2614613"/>
                        <a:ext cx="25019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4" name="Object 14"/>
          <p:cNvGraphicFramePr>
            <a:graphicFrameLocks noChangeAspect="1"/>
          </p:cNvGraphicFramePr>
          <p:nvPr/>
        </p:nvGraphicFramePr>
        <p:xfrm>
          <a:off x="2681288" y="2976043"/>
          <a:ext cx="25654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5" name="Equation" r:id="rId11" imgW="2565360" imgH="711000" progId="Equation.3">
                  <p:embed/>
                </p:oleObj>
              </mc:Choice>
              <mc:Fallback>
                <p:oleObj name="Equation" r:id="rId11" imgW="25653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2976043"/>
                        <a:ext cx="25654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5" name="Object 15"/>
          <p:cNvGraphicFramePr>
            <a:graphicFrameLocks noChangeAspect="1"/>
          </p:cNvGraphicFramePr>
          <p:nvPr/>
        </p:nvGraphicFramePr>
        <p:xfrm>
          <a:off x="2687638" y="4222750"/>
          <a:ext cx="2552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6" name="Equation" r:id="rId13" imgW="2552400" imgH="711000" progId="Equation.DSMT4">
                  <p:embed/>
                </p:oleObj>
              </mc:Choice>
              <mc:Fallback>
                <p:oleObj name="Equation" r:id="rId13" imgW="25524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4222750"/>
                        <a:ext cx="25527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724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682625"/>
            <a:ext cx="8688388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Motivated nonparameteric density estimation.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Introduced Parzen windows.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Introduced k-nearest neighbor approaches.</a:t>
            </a:r>
          </a:p>
          <a:p>
            <a:pPr marL="171450" indent="-171450">
              <a:spcBef>
                <a:spcPct val="50000"/>
              </a:spcBef>
              <a:buFontTx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Discussed properties of a good distance metric.</a:t>
            </a:r>
          </a:p>
        </p:txBody>
      </p:sp>
    </p:spTree>
    <p:extLst>
      <p:ext uri="{BB962C8B-B14F-4D97-AF65-F5344CB8AC3E}">
        <p14:creationId xmlns:p14="http://schemas.microsoft.com/office/powerpoint/2010/main" val="8878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Principles of Density Estimation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59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Supervised learning assumes we know the form of the underlying density function, which is often not true in real applications.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All parametric densities are </a:t>
            </a:r>
            <a:r>
              <a:rPr lang="en-US" sz="1800" b="1" dirty="0" err="1" smtClean="0"/>
              <a:t>unimodal</a:t>
            </a:r>
            <a:r>
              <a:rPr lang="en-US" sz="1800" b="1" dirty="0" smtClean="0"/>
              <a:t> (have a single local maximum), such as a Gaussian distribution, whereas many practical problems involve multi-modal densities. (We discussed mixture distributions as a way to deal with this.)</a:t>
            </a:r>
          </a:p>
          <a:p>
            <a:pPr marL="165100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Nonparametric procedures can be used with arbitrary distributions and without the assumption that the forms of the underlying densities are known. They are data-driven (estimated from the data) and of course suffer the same challenges with respect to </a:t>
            </a:r>
            <a:r>
              <a:rPr lang="en-US" sz="1800" b="1" dirty="0" err="1" smtClean="0"/>
              <a:t>overfitting</a:t>
            </a:r>
            <a:r>
              <a:rPr lang="en-US" sz="1800" b="1" dirty="0" smtClean="0"/>
              <a:t>.</a:t>
            </a:r>
          </a:p>
          <a:p>
            <a:pPr marL="165100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There are two types of nonparametric methods:</a:t>
            </a:r>
          </a:p>
          <a:p>
            <a:pPr marL="344488" lvl="1" indent="-179388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Estimating </a:t>
            </a:r>
            <a:r>
              <a:rPr lang="en-US" sz="1800" dirty="0" smtClean="0"/>
              <a:t>P(</a:t>
            </a:r>
            <a:r>
              <a:rPr lang="en-US" sz="1800" b="1" dirty="0" err="1" smtClean="0"/>
              <a:t>x</a:t>
            </a:r>
            <a:r>
              <a:rPr lang="en-US" sz="1800" dirty="0" err="1" smtClean="0"/>
              <a:t>|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j</a:t>
            </a:r>
            <a:r>
              <a:rPr lang="en-US" sz="1800" baseline="-25000" dirty="0" smtClean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)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  <a:p>
            <a:pPr marL="344488" lvl="1" indent="-179388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Bypass probability and go directly to </a:t>
            </a:r>
            <a:r>
              <a:rPr lang="en-US" sz="1800" b="1" i="1" dirty="0" smtClean="0"/>
              <a:t>a-posteriori</a:t>
            </a:r>
            <a:r>
              <a:rPr lang="en-US" sz="1800" b="1" dirty="0" smtClean="0"/>
              <a:t> probability estimation,</a:t>
            </a:r>
            <a:br>
              <a:rPr lang="en-US" sz="1800" b="1" dirty="0" smtClean="0"/>
            </a:br>
            <a:r>
              <a:rPr lang="en-US" sz="1800" dirty="0" smtClean="0"/>
              <a:t>P(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j</a:t>
            </a:r>
            <a:r>
              <a:rPr lang="en-US" sz="1800" baseline="-25000" dirty="0" smtClean="0">
                <a:sym typeface="Symbol" pitchFamily="18" charset="2"/>
              </a:rPr>
              <a:t> 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b="1" dirty="0" smtClean="0">
                <a:sym typeface="Symbol" pitchFamily="18" charset="2"/>
              </a:rPr>
              <a:t>). </a:t>
            </a:r>
            <a:r>
              <a:rPr lang="en-US" sz="1800" b="1" dirty="0" smtClean="0"/>
              <a:t> Examples of this approach include many forms of neural networks.</a:t>
            </a:r>
          </a:p>
          <a:p>
            <a:pPr marL="165100" lvl="1" indent="-165100">
              <a:lnSpc>
                <a:spcPct val="150000"/>
              </a:lnSpc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basic idea in density estimation is that a vector, x, will fall in a region </a:t>
            </a:r>
            <a:r>
              <a:rPr lang="en-US" sz="1800" i="1" dirty="0" smtClean="0"/>
              <a:t>R</a:t>
            </a:r>
            <a:r>
              <a:rPr lang="en-US" sz="1800" b="1" dirty="0" smtClean="0"/>
              <a:t> with probability:                            . </a:t>
            </a:r>
            <a:r>
              <a:rPr lang="en-US" sz="1800" i="1" dirty="0" smtClean="0"/>
              <a:t>P</a:t>
            </a:r>
            <a:r>
              <a:rPr lang="en-US" sz="1800" b="1" dirty="0" smtClean="0"/>
              <a:t> is a smoothed or averaged version</a:t>
            </a:r>
            <a:br>
              <a:rPr lang="en-US" sz="1800" b="1" dirty="0" smtClean="0"/>
            </a:br>
            <a:r>
              <a:rPr lang="en-US" sz="1800" b="1" dirty="0" smtClean="0"/>
              <a:t>of the density function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358303"/>
              </p:ext>
            </p:extLst>
          </p:nvPr>
        </p:nvGraphicFramePr>
        <p:xfrm>
          <a:off x="2172705" y="5656422"/>
          <a:ext cx="175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8" name="Equation" r:id="rId3" imgW="876300" imgH="342900" progId="Equation.DSMT4">
                  <p:embed/>
                </p:oleObj>
              </mc:Choice>
              <mc:Fallback>
                <p:oleObj name="Equation" r:id="rId3" imgW="876300" imgH="342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05" y="5656422"/>
                        <a:ext cx="1752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532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Principles of Density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Suppose n samples are drawn independently and identically distributed (</a:t>
            </a:r>
            <a:r>
              <a:rPr lang="en-US" sz="1800" b="1" dirty="0" err="1" smtClean="0"/>
              <a:t>i.i.d</a:t>
            </a:r>
            <a:r>
              <a:rPr lang="en-US" sz="1800" b="1" dirty="0" smtClean="0"/>
              <a:t>.) according to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  <a:r>
              <a:rPr lang="en-US" sz="1800" dirty="0" smtClean="0"/>
              <a:t> </a:t>
            </a:r>
            <a:r>
              <a:rPr lang="en-US" sz="1800" b="1" dirty="0" smtClean="0"/>
              <a:t>The probability that </a:t>
            </a:r>
            <a:r>
              <a:rPr lang="en-US" sz="1800" dirty="0" smtClean="0"/>
              <a:t>k</a:t>
            </a:r>
            <a:r>
              <a:rPr lang="en-US" sz="1800" b="1" dirty="0" smtClean="0"/>
              <a:t> of these </a:t>
            </a:r>
            <a:r>
              <a:rPr lang="en-US" sz="1800" dirty="0" smtClean="0"/>
              <a:t>n</a:t>
            </a:r>
            <a:r>
              <a:rPr lang="en-US" sz="1800" b="1" dirty="0" smtClean="0"/>
              <a:t> fall in </a:t>
            </a:r>
            <a:r>
              <a:rPr lang="en-US" sz="1800" i="1" dirty="0" smtClean="0"/>
              <a:t>R</a:t>
            </a:r>
            <a:r>
              <a:rPr lang="en-US" sz="1800" b="1" dirty="0" smtClean="0"/>
              <a:t> is given by:</a:t>
            </a:r>
          </a:p>
          <a:p>
            <a:pPr marL="165100" lvl="1" indent="-165100" eaLnBrk="1" hangingPunct="1">
              <a:spcBef>
                <a:spcPts val="3600"/>
              </a:spcBef>
              <a:spcAft>
                <a:spcPts val="1800"/>
              </a:spcAft>
              <a:defRPr/>
            </a:pPr>
            <a:r>
              <a:rPr lang="en-US" sz="1800" b="1" dirty="0" smtClean="0"/>
              <a:t>	and the expected value for </a:t>
            </a:r>
            <a:r>
              <a:rPr lang="en-US" sz="1800" dirty="0" smtClean="0"/>
              <a:t>k</a:t>
            </a:r>
            <a:r>
              <a:rPr lang="en-US" sz="1800" b="1" dirty="0" smtClean="0"/>
              <a:t> is: </a:t>
            </a:r>
            <a:r>
              <a:rPr lang="en-US" sz="1800" dirty="0" smtClean="0"/>
              <a:t>E[k] = </a:t>
            </a:r>
            <a:r>
              <a:rPr lang="en-US" sz="1800" dirty="0" err="1" smtClean="0"/>
              <a:t>nP</a:t>
            </a:r>
            <a:r>
              <a:rPr lang="en-US" sz="1800" b="1" dirty="0" smtClean="0"/>
              <a:t>.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 ML estimate,                 , is                .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sym typeface="Symbol" pitchFamily="18" charset="2"/>
              </a:rPr>
              <a:t>Therefore, the ratio </a:t>
            </a:r>
            <a:r>
              <a:rPr lang="en-US" sz="1800" dirty="0" smtClean="0">
                <a:sym typeface="Symbol" pitchFamily="18" charset="2"/>
              </a:rPr>
              <a:t>k/n</a:t>
            </a:r>
            <a:r>
              <a:rPr lang="en-US" sz="1800" b="1" dirty="0" smtClean="0">
                <a:sym typeface="Symbol" pitchFamily="18" charset="2"/>
              </a:rPr>
              <a:t> is a good estimate for the probability </a:t>
            </a:r>
            <a:r>
              <a:rPr lang="en-US" sz="1800" dirty="0" smtClean="0">
                <a:sym typeface="Symbol" pitchFamily="18" charset="2"/>
              </a:rPr>
              <a:t>P</a:t>
            </a:r>
            <a:r>
              <a:rPr lang="en-US" sz="1800" b="1" dirty="0" smtClean="0">
                <a:sym typeface="Symbol" pitchFamily="18" charset="2"/>
              </a:rPr>
              <a:t> and hence for the density function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</a:t>
            </a:r>
          </a:p>
          <a:p>
            <a:pPr marL="165100" lvl="1" indent="-165100" eaLnBrk="1" hangingPunct="1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Assume</a:t>
            </a:r>
            <a:r>
              <a:rPr lang="en-US" sz="1800" dirty="0" smtClean="0"/>
              <a:t> 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  <a:sym typeface="Symbol" pitchFamily="18" charset="2"/>
              </a:rPr>
              <a:t> is continuous and that the region </a:t>
            </a:r>
            <a:r>
              <a:rPr lang="en-US" sz="1800" i="1" dirty="0" smtClean="0">
                <a:latin typeface="+mj-lt"/>
                <a:sym typeface="Symbol" pitchFamily="18" charset="2"/>
              </a:rPr>
              <a:t>R</a:t>
            </a:r>
            <a:r>
              <a:rPr lang="en-US" sz="1800" b="1" dirty="0" smtClean="0">
                <a:latin typeface="+mj-lt"/>
                <a:sym typeface="Symbol" pitchFamily="18" charset="2"/>
              </a:rPr>
              <a:t> is so small that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  <a:sym typeface="Symbol" pitchFamily="18" charset="2"/>
              </a:rPr>
              <a:t> does not vary significantly within it. We can write:                              w</a:t>
            </a:r>
            <a:r>
              <a:rPr lang="en-US" sz="1800" b="1" dirty="0" smtClean="0">
                <a:latin typeface="+mj-lt"/>
              </a:rPr>
              <a:t>here x is a point within </a:t>
            </a:r>
            <a:r>
              <a:rPr lang="en-US" sz="1800" i="1" dirty="0" smtClean="0">
                <a:latin typeface="+mj-lt"/>
              </a:rPr>
              <a:t>R</a:t>
            </a:r>
            <a:r>
              <a:rPr lang="en-US" sz="1800" b="1" dirty="0" smtClean="0">
                <a:latin typeface="+mj-lt"/>
              </a:rPr>
              <a:t> and </a:t>
            </a:r>
            <a:r>
              <a:rPr lang="en-US" sz="1800" dirty="0" smtClean="0">
                <a:latin typeface="+mj-lt"/>
              </a:rPr>
              <a:t>V</a:t>
            </a:r>
            <a:r>
              <a:rPr lang="en-US" sz="1800" b="1" dirty="0" smtClean="0">
                <a:latin typeface="+mj-lt"/>
              </a:rPr>
              <a:t> the volume enclosed by </a:t>
            </a:r>
            <a:r>
              <a:rPr lang="en-US" sz="1800" i="1" dirty="0" smtClean="0">
                <a:latin typeface="+mj-lt"/>
              </a:rPr>
              <a:t>R</a:t>
            </a:r>
            <a:r>
              <a:rPr lang="en-US" sz="1800" b="1" dirty="0" smtClean="0">
                <a:latin typeface="+mj-lt"/>
              </a:rPr>
              <a:t>, and                   .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762995" y="4078077"/>
          <a:ext cx="1803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4" name="Equation" r:id="rId3" imgW="1803240" imgH="469800" progId="Equation.3">
                  <p:embed/>
                </p:oleObj>
              </mc:Choice>
              <mc:Fallback>
                <p:oleObj name="Equation" r:id="rId3" imgW="1803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995" y="4078077"/>
                        <a:ext cx="1803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447675" y="1188335"/>
          <a:ext cx="2070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5" name="Equation" r:id="rId5" imgW="2070000" imgH="647640" progId="Equation.3">
                  <p:embed/>
                </p:oleObj>
              </mc:Choice>
              <mc:Fallback>
                <p:oleObj name="Equation" r:id="rId5" imgW="207000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1188335"/>
                        <a:ext cx="2070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4" name="Object 6"/>
          <p:cNvGraphicFramePr>
            <a:graphicFrameLocks noChangeAspect="1"/>
          </p:cNvGraphicFramePr>
          <p:nvPr/>
        </p:nvGraphicFramePr>
        <p:xfrm>
          <a:off x="2172168" y="2340885"/>
          <a:ext cx="1079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6" name="Equation" r:id="rId7" imgW="1079280" imgH="419040" progId="Equation.3">
                  <p:embed/>
                </p:oleObj>
              </mc:Choice>
              <mc:Fallback>
                <p:oleObj name="Equation" r:id="rId7" imgW="1079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168" y="2340885"/>
                        <a:ext cx="1079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5" name="Object 7"/>
          <p:cNvGraphicFramePr>
            <a:graphicFrameLocks noChangeAspect="1"/>
          </p:cNvGraphicFramePr>
          <p:nvPr/>
        </p:nvGraphicFramePr>
        <p:xfrm>
          <a:off x="3638421" y="2199963"/>
          <a:ext cx="939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7" name="Equation" r:id="rId9" imgW="939600" imgH="558720" progId="Equation.3">
                  <p:embed/>
                </p:oleObj>
              </mc:Choice>
              <mc:Fallback>
                <p:oleObj name="Equation" r:id="rId9" imgW="9396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421" y="2199963"/>
                        <a:ext cx="939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6" name="Object 8"/>
          <p:cNvGraphicFramePr>
            <a:graphicFrameLocks noChangeAspect="1"/>
          </p:cNvGraphicFramePr>
          <p:nvPr/>
        </p:nvGraphicFramePr>
        <p:xfrm>
          <a:off x="5362731" y="4375543"/>
          <a:ext cx="1117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18" name="Equation" r:id="rId11" imgW="1117440" imgH="558720" progId="Equation.DSMT4">
                  <p:embed/>
                </p:oleObj>
              </mc:Choice>
              <mc:Fallback>
                <p:oleObj name="Equation" r:id="rId11" imgW="111744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731" y="4375543"/>
                        <a:ext cx="1117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13"/>
          <a:srcRect l="20623" r="23115" b="39367"/>
          <a:stretch>
            <a:fillRect/>
          </a:stretch>
        </p:blipFill>
        <p:spPr bwMode="auto">
          <a:xfrm>
            <a:off x="447675" y="4971661"/>
            <a:ext cx="1965741" cy="150409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690454" y="5069253"/>
            <a:ext cx="622653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 demonstration of nonparametric density estimation. The true probability was chosen to be 0.7. The curves vary as a function of the number of samples, </a:t>
            </a:r>
            <a:r>
              <a:rPr lang="en-US" sz="1800" dirty="0" smtClean="0"/>
              <a:t>n</a:t>
            </a:r>
            <a:r>
              <a:rPr lang="en-US" sz="1800" b="1" dirty="0" smtClean="0"/>
              <a:t>. We see the binomial distribution peaks strongly at the true probability.</a:t>
            </a:r>
          </a:p>
        </p:txBody>
      </p:sp>
    </p:spTree>
    <p:extLst>
      <p:ext uri="{BB962C8B-B14F-4D97-AF65-F5344CB8AC3E}">
        <p14:creationId xmlns:p14="http://schemas.microsoft.com/office/powerpoint/2010/main" val="2546673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Principles of Density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47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However, </a:t>
            </a:r>
            <a:r>
              <a:rPr lang="en-US" sz="1800" i="1" dirty="0" smtClean="0"/>
              <a:t>V</a:t>
            </a:r>
            <a:r>
              <a:rPr lang="en-US" sz="1800" b="1" dirty="0" smtClean="0"/>
              <a:t> cannot become arbitrarily small because we reach a point where no samples are contained in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i="1" dirty="0" smtClean="0">
                <a:latin typeface="+mj-lt"/>
              </a:rPr>
              <a:t>V</a:t>
            </a:r>
            <a:r>
              <a:rPr lang="en-US" sz="1800" b="1" dirty="0" smtClean="0">
                <a:latin typeface="+mj-lt"/>
              </a:rPr>
              <a:t>, so we cannot get convergence this way.</a:t>
            </a:r>
          </a:p>
          <a:p>
            <a:pPr marL="165100" lvl="1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Alternate approach:</a:t>
            </a:r>
          </a:p>
          <a:p>
            <a:pPr marL="344488" lvl="1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i="1" dirty="0" smtClean="0">
                <a:latin typeface="+mj-lt"/>
              </a:rPr>
              <a:t>V</a:t>
            </a:r>
            <a:r>
              <a:rPr lang="en-US" sz="1800" b="1" dirty="0" smtClean="0">
                <a:latin typeface="+mj-lt"/>
              </a:rPr>
              <a:t> cannot be allowed to become small since the number of samples</a:t>
            </a:r>
            <a:br>
              <a:rPr lang="en-US" sz="1800" b="1" dirty="0" smtClean="0">
                <a:latin typeface="+mj-lt"/>
              </a:rPr>
            </a:br>
            <a:r>
              <a:rPr lang="en-US" sz="1800" b="1" dirty="0" smtClean="0">
                <a:latin typeface="+mj-lt"/>
              </a:rPr>
              <a:t>is always limited.</a:t>
            </a:r>
          </a:p>
          <a:p>
            <a:pPr marL="344488" lvl="1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latin typeface="+mj-lt"/>
              </a:rPr>
              <a:t>One will have to accept a certain amount of variance in the ratio </a:t>
            </a:r>
            <a:r>
              <a:rPr lang="en-US" sz="1800" dirty="0" smtClean="0">
                <a:latin typeface="+mj-lt"/>
              </a:rPr>
              <a:t>k/n</a:t>
            </a:r>
            <a:r>
              <a:rPr lang="en-US" sz="1800" b="1" dirty="0" smtClean="0">
                <a:latin typeface="+mj-lt"/>
              </a:rPr>
              <a:t>.</a:t>
            </a:r>
          </a:p>
          <a:p>
            <a:pPr marL="344488" lvl="1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latin typeface="+mj-lt"/>
              </a:rPr>
              <a:t>Theoretically, if an unlimited number of samples is available, we can circumvent this difficulty.</a:t>
            </a:r>
          </a:p>
          <a:p>
            <a:pPr marL="344488" lvl="1" indent="-179388" eaLnBrk="1" hangingPunct="1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latin typeface="+mj-lt"/>
              </a:rPr>
              <a:t>To estimate the density of x, we form a sequence of regions</a:t>
            </a:r>
            <a:br>
              <a:rPr lang="en-US" sz="1800" b="1" dirty="0" smtClean="0">
                <a:latin typeface="+mj-lt"/>
              </a:rPr>
            </a:br>
            <a:r>
              <a:rPr lang="en-US" sz="1800" i="1" dirty="0" smtClean="0">
                <a:latin typeface="+mj-lt"/>
              </a:rPr>
              <a:t>R</a:t>
            </a:r>
            <a:r>
              <a:rPr lang="en-US" sz="1800" i="1" baseline="-25000" dirty="0" smtClean="0">
                <a:latin typeface="+mj-lt"/>
              </a:rPr>
              <a:t>1</a:t>
            </a:r>
            <a:r>
              <a:rPr lang="en-US" sz="1800" b="1" i="1" dirty="0" smtClean="0">
                <a:latin typeface="+mj-lt"/>
              </a:rPr>
              <a:t>, </a:t>
            </a:r>
            <a:r>
              <a:rPr lang="en-US" sz="1800" i="1" dirty="0" smtClean="0">
                <a:latin typeface="+mj-lt"/>
              </a:rPr>
              <a:t>R</a:t>
            </a:r>
            <a:r>
              <a:rPr lang="en-US" sz="1800" i="1" baseline="-25000" dirty="0" smtClean="0">
                <a:latin typeface="+mj-lt"/>
              </a:rPr>
              <a:t>2</a:t>
            </a:r>
            <a:r>
              <a:rPr lang="en-US" sz="1800" b="1" i="1" dirty="0" smtClean="0">
                <a:latin typeface="+mj-lt"/>
              </a:rPr>
              <a:t>,… </a:t>
            </a:r>
            <a:r>
              <a:rPr lang="en-US" sz="1800" b="1" dirty="0" smtClean="0">
                <a:latin typeface="+mj-lt"/>
              </a:rPr>
              <a:t>containing x: the first region contains one sample, the second two samples and so on.</a:t>
            </a:r>
          </a:p>
          <a:p>
            <a:pPr marL="344488" lvl="1" indent="-179388" eaLnBrk="1" hangingPunct="1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latin typeface="+mj-lt"/>
              </a:rPr>
              <a:t>Let </a:t>
            </a:r>
            <a:r>
              <a:rPr lang="en-US" sz="1800" i="1" dirty="0" err="1" smtClean="0">
                <a:latin typeface="+mj-lt"/>
              </a:rPr>
              <a:t>V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b="1" dirty="0" smtClean="0">
                <a:latin typeface="+mj-lt"/>
              </a:rPr>
              <a:t> be the volume of </a:t>
            </a:r>
            <a:r>
              <a:rPr lang="en-US" sz="1800" i="1" dirty="0" err="1" smtClean="0">
                <a:latin typeface="+mj-lt"/>
              </a:rPr>
              <a:t>R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b="1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k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b="1" dirty="0" smtClean="0">
                <a:latin typeface="+mj-lt"/>
              </a:rPr>
              <a:t> the number of samples falling in </a:t>
            </a:r>
            <a:r>
              <a:rPr lang="en-US" sz="1800" i="1" dirty="0" err="1" smtClean="0"/>
              <a:t>R</a:t>
            </a:r>
            <a:r>
              <a:rPr lang="en-US" sz="1800" baseline="-25000" dirty="0" err="1" smtClean="0"/>
              <a:t>n</a:t>
            </a:r>
            <a:r>
              <a:rPr lang="en-US" sz="1800" b="1" dirty="0" smtClean="0">
                <a:latin typeface="+mj-lt"/>
              </a:rPr>
              <a:t> and </a:t>
            </a:r>
            <a:r>
              <a:rPr lang="en-US" sz="1800" dirty="0" err="1" smtClean="0">
                <a:latin typeface="+mj-lt"/>
              </a:rPr>
              <a:t>p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dirty="0" smtClean="0">
                <a:latin typeface="+mj-lt"/>
              </a:rPr>
              <a:t>(</a:t>
            </a:r>
            <a:r>
              <a:rPr lang="en-US" sz="1800" b="1" dirty="0" smtClean="0">
                <a:latin typeface="+mj-lt"/>
              </a:rPr>
              <a:t>x</a:t>
            </a:r>
            <a:r>
              <a:rPr lang="en-US" sz="1800" dirty="0" smtClean="0">
                <a:latin typeface="+mj-lt"/>
              </a:rPr>
              <a:t>)</a:t>
            </a:r>
            <a:r>
              <a:rPr lang="en-US" sz="1800" b="1" dirty="0" smtClean="0">
                <a:latin typeface="+mj-lt"/>
              </a:rPr>
              <a:t> be the </a:t>
            </a:r>
            <a:r>
              <a:rPr lang="en-US" sz="1800" dirty="0" smtClean="0">
                <a:latin typeface="+mj-lt"/>
              </a:rPr>
              <a:t>n</a:t>
            </a:r>
            <a:r>
              <a:rPr lang="en-US" sz="1800" baseline="30000" dirty="0" smtClean="0">
                <a:latin typeface="+mj-lt"/>
              </a:rPr>
              <a:t>th</a:t>
            </a:r>
            <a:r>
              <a:rPr lang="en-US" sz="1800" b="1" dirty="0" smtClean="0">
                <a:latin typeface="+mj-lt"/>
              </a:rPr>
              <a:t> estimate for </a:t>
            </a:r>
            <a:r>
              <a:rPr lang="en-US" sz="1800" dirty="0" smtClean="0">
                <a:latin typeface="+mj-lt"/>
              </a:rPr>
              <a:t>p(</a:t>
            </a:r>
            <a:r>
              <a:rPr lang="en-US" sz="1800" b="1" dirty="0" smtClean="0"/>
              <a:t>x</a:t>
            </a:r>
            <a:r>
              <a:rPr lang="en-US" sz="1800" dirty="0" smtClean="0">
                <a:latin typeface="+mj-lt"/>
              </a:rPr>
              <a:t>): </a:t>
            </a:r>
            <a:r>
              <a:rPr lang="en-US" sz="1800" dirty="0" err="1" smtClean="0">
                <a:latin typeface="+mj-lt"/>
              </a:rPr>
              <a:t>p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dirty="0" smtClean="0">
                <a:latin typeface="+mj-lt"/>
              </a:rPr>
              <a:t>(</a:t>
            </a:r>
            <a:r>
              <a:rPr lang="en-US" sz="1800" b="1" dirty="0" smtClean="0"/>
              <a:t>x</a:t>
            </a:r>
            <a:r>
              <a:rPr lang="en-US" sz="1800" dirty="0" smtClean="0">
                <a:latin typeface="+mj-lt"/>
              </a:rPr>
              <a:t>) = (</a:t>
            </a:r>
            <a:r>
              <a:rPr lang="en-US" sz="1800" dirty="0" err="1" smtClean="0">
                <a:latin typeface="+mj-lt"/>
              </a:rPr>
              <a:t>k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dirty="0" smtClean="0">
                <a:latin typeface="+mj-lt"/>
              </a:rPr>
              <a:t>/n)/</a:t>
            </a:r>
            <a:r>
              <a:rPr lang="en-US" sz="1800" i="1" dirty="0" err="1" smtClean="0">
                <a:latin typeface="+mj-lt"/>
              </a:rPr>
              <a:t>V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baseline="-25000" dirty="0" smtClean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.</a:t>
            </a:r>
          </a:p>
          <a:p>
            <a:pPr marL="165100" lvl="1" indent="-165100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Three necessary conditions should apply if we want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</a:rPr>
              <a:t> to converge to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</a:rPr>
              <a:t>:</a:t>
            </a:r>
            <a:endParaRPr lang="en-US" sz="1800" b="1" i="1" dirty="0" smtClean="0">
              <a:latin typeface="+mj-lt"/>
            </a:endParaRPr>
          </a:p>
        </p:txBody>
      </p:sp>
      <p:graphicFrame>
        <p:nvGraphicFramePr>
          <p:cNvPr id="152583" name="Object 7"/>
          <p:cNvGraphicFramePr>
            <a:graphicFrameLocks noChangeAspect="1"/>
          </p:cNvGraphicFramePr>
          <p:nvPr/>
        </p:nvGraphicFramePr>
        <p:xfrm>
          <a:off x="447675" y="5474741"/>
          <a:ext cx="4419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6" name="Equation" r:id="rId3" imgW="4419360" imgH="419040" progId="Equation.DSMT4">
                  <p:embed/>
                </p:oleObj>
              </mc:Choice>
              <mc:Fallback>
                <p:oleObj name="Equation" r:id="rId3" imgW="4419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474741"/>
                        <a:ext cx="4419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0494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Principles of Density Estimation (Cont.)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There are two different ways of obtaining sequences of regions that satisfy these conditions:</a:t>
            </a:r>
          </a:p>
          <a:p>
            <a:pPr marL="344488" lvl="1" indent="-179388" eaLnBrk="1" hangingPunct="1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/>
              <a:t>Shrink an initial region where                  </a:t>
            </a:r>
            <a:r>
              <a:rPr lang="en-US" sz="1800" b="1" dirty="0" smtClean="0">
                <a:sym typeface="Symbol" pitchFamily="18" charset="2"/>
              </a:rPr>
              <a:t>and show that                          .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This is called the </a:t>
            </a:r>
            <a:r>
              <a:rPr lang="en-US" sz="1800" b="1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Parzen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-window estimation method.</a:t>
            </a:r>
          </a:p>
          <a:p>
            <a:pPr marL="344488" lvl="1" indent="-179388" eaLnBrk="1" hangingPunct="1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Specify</a:t>
            </a:r>
            <a:r>
              <a:rPr lang="en-US" sz="1800" b="1" i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</a:t>
            </a:r>
            <a:r>
              <a:rPr lang="en-US" sz="1800" i="1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k</a:t>
            </a:r>
            <a:r>
              <a:rPr lang="en-US" sz="1800" i="1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as some function of 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,  such as              ; the volume 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V</a:t>
            </a:r>
            <a:r>
              <a:rPr lang="en-US" sz="1800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is grown until it encloses </a:t>
            </a:r>
            <a:r>
              <a:rPr lang="en-US" sz="18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neighbors of x. This is called the </a:t>
            </a:r>
            <a:r>
              <a:rPr lang="en-US" sz="1800" b="1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k</a:t>
            </a:r>
            <a:r>
              <a:rPr lang="en-US" sz="1800" b="1" baseline="-25000" dirty="0" err="1" smtClean="0">
                <a:solidFill>
                  <a:schemeClr val="bg1"/>
                </a:solidFill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-nearest neighbor estimation method.</a:t>
            </a:r>
            <a:endParaRPr lang="en-US" sz="1800" b="1" dirty="0" smtClean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52583" name="Object 7"/>
          <p:cNvGraphicFramePr>
            <a:graphicFrameLocks noChangeAspect="1"/>
          </p:cNvGraphicFramePr>
          <p:nvPr/>
        </p:nvGraphicFramePr>
        <p:xfrm>
          <a:off x="6480174" y="1199082"/>
          <a:ext cx="1498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6" name="Equation" r:id="rId3" imgW="1498320" imgH="419040" progId="Equation.3">
                  <p:embed/>
                </p:oleObj>
              </mc:Choice>
              <mc:Fallback>
                <p:oleObj name="Equation" r:id="rId3" imgW="1498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4" y="1199082"/>
                        <a:ext cx="1498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3789468" y="1186565"/>
          <a:ext cx="977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7" name="Equation" r:id="rId5" imgW="977760" imgH="330120" progId="Equation.3">
                  <p:embed/>
                </p:oleObj>
              </mc:Choice>
              <mc:Fallback>
                <p:oleObj name="Equation" r:id="rId5" imgW="9777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468" y="1186565"/>
                        <a:ext cx="977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5116121" y="1968344"/>
          <a:ext cx="787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8" name="Equation" r:id="rId7" imgW="787320" imgH="330120" progId="Equation.DSMT4">
                  <p:embed/>
                </p:oleObj>
              </mc:Choice>
              <mc:Fallback>
                <p:oleObj name="Equation" r:id="rId7" imgW="7873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121" y="1968344"/>
                        <a:ext cx="787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/>
          <a:srcRect b="47694"/>
          <a:stretch>
            <a:fillRect/>
          </a:stretch>
        </p:blipFill>
        <p:spPr>
          <a:xfrm>
            <a:off x="447675" y="3004981"/>
            <a:ext cx="8069263" cy="298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300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Parzen Windows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709857"/>
            <a:ext cx="8728329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Parzen-window approach to estimate densities assume that the region </a:t>
            </a:r>
            <a:r>
              <a:rPr lang="en-US" sz="1800" i="1" dirty="0" err="1" smtClean="0">
                <a:latin typeface="+mj-lt"/>
              </a:rPr>
              <a:t>R</a:t>
            </a:r>
            <a:r>
              <a:rPr lang="en-US" sz="1800" baseline="-25000" dirty="0" err="1" smtClean="0">
                <a:latin typeface="+mj-lt"/>
              </a:rPr>
              <a:t>n</a:t>
            </a:r>
            <a:r>
              <a:rPr lang="en-US" sz="1800" b="1" dirty="0" smtClean="0">
                <a:latin typeface="+mj-lt"/>
              </a:rPr>
              <a:t> is a </a:t>
            </a:r>
            <a:r>
              <a:rPr lang="en-US" sz="1800" dirty="0" smtClean="0">
                <a:latin typeface="+mj-lt"/>
              </a:rPr>
              <a:t>d</a:t>
            </a:r>
            <a:r>
              <a:rPr lang="en-US" sz="1800" b="1" dirty="0" smtClean="0">
                <a:latin typeface="+mj-lt"/>
              </a:rPr>
              <a:t>-dimensional hypercube:</a:t>
            </a:r>
          </a:p>
          <a:p>
            <a:pPr marL="165100" lvl="1" indent="-165100" eaLnBrk="1" hangingPunct="1">
              <a:spcBef>
                <a:spcPts val="1440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dirty="0" err="1" smtClean="0">
                <a:latin typeface="+mj-lt"/>
                <a:sym typeface="Symbol" pitchFamily="18" charset="2"/>
              </a:rPr>
              <a:t>φ</a:t>
            </a:r>
            <a:r>
              <a:rPr lang="en-US" sz="1800" dirty="0" smtClean="0">
                <a:latin typeface="+mj-lt"/>
                <a:sym typeface="Symbol" pitchFamily="18" charset="2"/>
              </a:rPr>
              <a:t>((</a:t>
            </a:r>
            <a:r>
              <a:rPr lang="en-US" sz="1800" b="1" dirty="0" smtClean="0">
                <a:latin typeface="+mj-lt"/>
                <a:sym typeface="Symbol" pitchFamily="18" charset="2"/>
              </a:rPr>
              <a:t>x</a:t>
            </a:r>
            <a:r>
              <a:rPr lang="en-US" sz="1800" dirty="0" smtClean="0">
                <a:latin typeface="+mj-lt"/>
                <a:sym typeface="Symbol" pitchFamily="18" charset="2"/>
              </a:rPr>
              <a:t>-</a:t>
            </a:r>
            <a:r>
              <a:rPr lang="en-US" sz="1800" b="1" dirty="0" smtClean="0">
                <a:latin typeface="+mj-lt"/>
                <a:sym typeface="Symbol" pitchFamily="18" charset="2"/>
              </a:rPr>
              <a:t>x</a:t>
            </a:r>
            <a:r>
              <a:rPr lang="en-US" sz="1800" baseline="-25000" dirty="0" smtClean="0">
                <a:latin typeface="+mj-lt"/>
                <a:sym typeface="Symbol" pitchFamily="18" charset="2"/>
              </a:rPr>
              <a:t>i</a:t>
            </a:r>
            <a:r>
              <a:rPr lang="en-US" sz="1800" dirty="0" smtClean="0">
                <a:latin typeface="+mj-lt"/>
                <a:sym typeface="Symbol" pitchFamily="18" charset="2"/>
              </a:rPr>
              <a:t>)/</a:t>
            </a:r>
            <a:r>
              <a:rPr lang="en-US" sz="1800" dirty="0" err="1" smtClean="0">
                <a:latin typeface="+mj-lt"/>
                <a:sym typeface="Symbol" pitchFamily="18" charset="2"/>
              </a:rPr>
              <a:t>h</a:t>
            </a:r>
            <a:r>
              <a:rPr lang="en-US" sz="1800" baseline="-25000" dirty="0" err="1" smtClean="0">
                <a:latin typeface="+mj-lt"/>
                <a:sym typeface="Symbol" pitchFamily="18" charset="2"/>
              </a:rPr>
              <a:t>n</a:t>
            </a:r>
            <a:r>
              <a:rPr lang="en-US" sz="1800" dirty="0" smtClean="0">
                <a:latin typeface="+mj-lt"/>
                <a:sym typeface="Symbol" pitchFamily="18" charset="2"/>
              </a:rPr>
              <a:t>) </a:t>
            </a:r>
            <a:r>
              <a:rPr lang="en-US" sz="1800" b="1" dirty="0" smtClean="0">
                <a:latin typeface="+mj-lt"/>
                <a:sym typeface="Symbol" pitchFamily="18" charset="2"/>
              </a:rPr>
              <a:t>is equal to unity if x</a:t>
            </a:r>
            <a:r>
              <a:rPr lang="en-US" sz="1800" b="1" baseline="-25000" dirty="0" smtClean="0">
                <a:latin typeface="+mj-lt"/>
                <a:sym typeface="Symbol" pitchFamily="18" charset="2"/>
              </a:rPr>
              <a:t>i</a:t>
            </a:r>
            <a:r>
              <a:rPr lang="en-US" sz="1800" b="1" dirty="0" smtClean="0">
                <a:latin typeface="+mj-lt"/>
                <a:sym typeface="Symbol" pitchFamily="18" charset="2"/>
              </a:rPr>
              <a:t> falls within the hypercube of volume </a:t>
            </a:r>
            <a:r>
              <a:rPr lang="en-US" sz="1800" i="1" dirty="0" err="1" smtClean="0">
                <a:latin typeface="+mj-lt"/>
                <a:sym typeface="Symbol" pitchFamily="18" charset="2"/>
              </a:rPr>
              <a:t>V</a:t>
            </a:r>
            <a:r>
              <a:rPr lang="en-US" sz="1800" baseline="-25000" dirty="0" err="1" smtClean="0">
                <a:latin typeface="+mj-lt"/>
                <a:sym typeface="Symbol" pitchFamily="18" charset="2"/>
              </a:rPr>
              <a:t>n</a:t>
            </a:r>
            <a:r>
              <a:rPr lang="en-US" sz="1800" b="1" dirty="0" smtClean="0">
                <a:latin typeface="+mj-lt"/>
                <a:sym typeface="Symbol" pitchFamily="18" charset="2"/>
              </a:rPr>
              <a:t> centered at x and equal to zero otherwise.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The number of samples in this hypercube is: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The estimate for </a:t>
            </a:r>
            <a:r>
              <a:rPr lang="en-US" sz="1800" dirty="0" err="1" smtClean="0"/>
              <a:t>p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 </a:t>
            </a:r>
            <a:r>
              <a:rPr lang="en-US" sz="1800" b="1" dirty="0" smtClean="0">
                <a:latin typeface="+mj-lt"/>
              </a:rPr>
              <a:t>is: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dirty="0" err="1" smtClean="0"/>
              <a:t>p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</a:rPr>
              <a:t> estimates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>
                <a:latin typeface="+mj-lt"/>
              </a:rPr>
              <a:t> as an average of functions of x and the samples</a:t>
            </a:r>
            <a:br>
              <a:rPr lang="en-US" sz="1800" b="1" dirty="0" smtClean="0">
                <a:latin typeface="+mj-lt"/>
              </a:rPr>
            </a:br>
            <a:r>
              <a:rPr lang="en-US" sz="1800" b="1" dirty="0" smtClean="0">
                <a:latin typeface="+mj-lt"/>
              </a:rPr>
              <a:t>{x</a:t>
            </a:r>
            <a:r>
              <a:rPr lang="en-US" sz="1800" baseline="-25000" dirty="0" smtClean="0">
                <a:latin typeface="+mj-lt"/>
              </a:rPr>
              <a:t>i</a:t>
            </a:r>
            <a:r>
              <a:rPr lang="en-US" sz="1800" dirty="0" smtClean="0">
                <a:latin typeface="+mj-lt"/>
              </a:rPr>
              <a:t>} for </a:t>
            </a:r>
            <a:r>
              <a:rPr lang="en-US" sz="1800" dirty="0" err="1" smtClean="0">
                <a:latin typeface="+mj-lt"/>
              </a:rPr>
              <a:t>i</a:t>
            </a:r>
            <a:r>
              <a:rPr lang="en-US" sz="1800" dirty="0" smtClean="0">
                <a:latin typeface="+mj-lt"/>
              </a:rPr>
              <a:t> = 1,… ,n</a:t>
            </a:r>
            <a:r>
              <a:rPr lang="en-US" sz="1800" b="1" dirty="0" smtClean="0">
                <a:latin typeface="+mj-lt"/>
              </a:rPr>
              <a:t>. This reminiscent of the Sampling Theorem. These sampling functions, </a:t>
            </a:r>
            <a:r>
              <a:rPr lang="en-US" sz="1800" dirty="0" err="1" smtClean="0">
                <a:latin typeface="+mj-lt"/>
                <a:sym typeface="Symbol" pitchFamily="18" charset="2"/>
              </a:rPr>
              <a:t>φ</a:t>
            </a:r>
            <a:r>
              <a:rPr lang="en-US" sz="1800" b="1" dirty="0" smtClean="0">
                <a:latin typeface="+mj-lt"/>
              </a:rPr>
              <a:t>, can be general!</a:t>
            </a:r>
          </a:p>
          <a:p>
            <a:pPr marL="165100" lvl="1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j-lt"/>
              </a:rPr>
              <a:t>Consider an example in which we estimate </a:t>
            </a:r>
            <a:r>
              <a:rPr lang="en-US" sz="1800" dirty="0" smtClean="0"/>
              <a:t>p(</a:t>
            </a:r>
            <a:r>
              <a:rPr lang="en-US" sz="1800" b="1" dirty="0" smtClean="0"/>
              <a:t>x</a:t>
            </a:r>
            <a:r>
              <a:rPr lang="en-US" sz="1800" dirty="0" smtClean="0"/>
              <a:t>) </a:t>
            </a:r>
            <a:r>
              <a:rPr lang="en-US" sz="1800" b="1" dirty="0" smtClean="0"/>
              <a:t>using normal distributions:</a:t>
            </a:r>
            <a:endParaRPr lang="en-US" sz="1800" b="1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63550" y="1309895"/>
          <a:ext cx="401320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0" name="Equation" r:id="rId3" imgW="4012920" imgH="1688760" progId="Equation.3">
                  <p:embed/>
                </p:oleObj>
              </mc:Choice>
              <mc:Fallback>
                <p:oleObj name="Equation" r:id="rId3" imgW="401292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1309895"/>
                        <a:ext cx="4013200" cy="168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/>
        </p:nvGraphicFramePr>
        <p:xfrm>
          <a:off x="5281846" y="3680812"/>
          <a:ext cx="1727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1" name="Equation" r:id="rId5" imgW="1726920" imgH="672840" progId="Equation.3">
                  <p:embed/>
                </p:oleObj>
              </mc:Choice>
              <mc:Fallback>
                <p:oleObj name="Equation" r:id="rId5" imgW="172692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846" y="3680812"/>
                        <a:ext cx="17272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3002327" y="4145508"/>
          <a:ext cx="2514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2" name="Equation" r:id="rId7" imgW="2514600" imgH="672840" progId="Equation.DSMT4">
                  <p:embed/>
                </p:oleObj>
              </mc:Choice>
              <mc:Fallback>
                <p:oleObj name="Equation" r:id="rId7" imgW="251460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2327" y="4145508"/>
                        <a:ext cx="2514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702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Example of a Parzen Window (Gaussian Kernels)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9" name="Picture 8" descr="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" y="719530"/>
            <a:ext cx="4960552" cy="5531370"/>
          </a:xfrm>
          <a:prstGeom prst="rect">
            <a:avLst/>
          </a:prstGeom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231567" y="1234507"/>
            <a:ext cx="371134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3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Case where </a:t>
            </a:r>
            <a:r>
              <a:rPr lang="en-US" sz="1800" i="1" dirty="0" smtClean="0"/>
              <a:t>p(x) </a:t>
            </a:r>
            <a:r>
              <a:rPr lang="en-US" sz="1800" i="1" dirty="0" smtClean="0">
                <a:sym typeface="Wingdings" pitchFamily="2" charset="2"/>
              </a:rPr>
              <a:t>N(0,1)</a:t>
            </a:r>
          </a:p>
          <a:p>
            <a:pPr marL="165100" lvl="2" indent="-165100" eaLnBrk="1" hangingPunct="1">
              <a:lnSpc>
                <a:spcPct val="15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Wingdings" pitchFamily="2" charset="2"/>
              </a:rPr>
              <a:t>Let </a:t>
            </a:r>
          </a:p>
          <a:p>
            <a:pPr marL="173038" lvl="2" eaLnBrk="1" hangingPunct="1">
              <a:lnSpc>
                <a:spcPct val="150000"/>
              </a:lnSpc>
              <a:spcAft>
                <a:spcPts val="1800"/>
              </a:spcAft>
            </a:pPr>
            <a:r>
              <a:rPr lang="en-US" sz="1800" b="1" i="1" dirty="0">
                <a:sym typeface="Symbol" pitchFamily="18" charset="2"/>
              </a:rPr>
              <a:t>a</a:t>
            </a:r>
            <a:r>
              <a:rPr lang="en-US" sz="1800" b="1" i="1" dirty="0" smtClean="0">
                <a:sym typeface="Symbol" pitchFamily="18" charset="2"/>
              </a:rPr>
              <a:t>nd                      </a:t>
            </a:r>
            <a:r>
              <a:rPr lang="en-US" sz="1800" i="1" dirty="0" smtClean="0">
                <a:sym typeface="Symbol" pitchFamily="18" charset="2"/>
              </a:rPr>
              <a:t>(n&gt;1)</a:t>
            </a:r>
            <a:r>
              <a:rPr lang="en-US" sz="1800" dirty="0" smtClean="0">
                <a:sym typeface="Symbol" pitchFamily="18" charset="2"/>
              </a:rPr>
              <a:t>, </a:t>
            </a:r>
            <a:r>
              <a:rPr lang="en-US" sz="1800" b="1" dirty="0" smtClean="0">
                <a:sym typeface="Symbol" pitchFamily="18" charset="2"/>
              </a:rPr>
              <a:t>where </a:t>
            </a:r>
            <a:r>
              <a:rPr lang="en-US" sz="1800" i="1" dirty="0" smtClean="0">
                <a:sym typeface="Symbol" pitchFamily="18" charset="2"/>
              </a:rPr>
              <a:t>h</a:t>
            </a:r>
            <a:r>
              <a:rPr lang="en-US" sz="1800" i="1" baseline="-25000" dirty="0" smtClean="0">
                <a:sym typeface="Symbol" pitchFamily="18" charset="2"/>
              </a:rPr>
              <a:t>1</a:t>
            </a:r>
            <a:r>
              <a:rPr lang="en-US" sz="1800" b="1" dirty="0" smtClean="0">
                <a:sym typeface="Symbol" pitchFamily="18" charset="2"/>
              </a:rPr>
              <a:t> is a known parameter.</a:t>
            </a:r>
          </a:p>
          <a:p>
            <a:pPr marL="165100" lvl="2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Thus:</a:t>
            </a:r>
          </a:p>
          <a:p>
            <a:pPr marL="165100" lvl="2" indent="-165100" eaLnBrk="1" hangingPunct="1">
              <a:buFont typeface="Arial" pitchFamily="34" charset="0"/>
              <a:buChar char="•"/>
            </a:pPr>
            <a:endParaRPr lang="en-US" sz="1800" b="1" dirty="0" smtClean="0">
              <a:sym typeface="Symbol" pitchFamily="18" charset="2"/>
            </a:endParaRPr>
          </a:p>
          <a:p>
            <a:pPr marL="165100" lvl="2" indent="7938" eaLnBrk="1" hangingPunct="1"/>
            <a:r>
              <a:rPr lang="en-US" sz="1800" b="1" dirty="0" smtClean="0">
                <a:sym typeface="Symbol" pitchFamily="18" charset="2"/>
              </a:rPr>
              <a:t>and is an average of normal densities centered at the samples </a:t>
            </a:r>
            <a:r>
              <a:rPr lang="en-US" sz="1800" dirty="0" smtClean="0">
                <a:sym typeface="Symbol" pitchFamily="18" charset="2"/>
              </a:rPr>
              <a:t>x</a:t>
            </a:r>
            <a:r>
              <a:rPr lang="en-US" sz="1800" baseline="-25000" dirty="0" smtClean="0">
                <a:sym typeface="Symbol" pitchFamily="18" charset="2"/>
              </a:rPr>
              <a:t>i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</p:txBody>
      </p:sp>
      <p:graphicFrame>
        <p:nvGraphicFramePr>
          <p:cNvPr id="129029" name="Object 5"/>
          <p:cNvGraphicFramePr>
            <a:graphicFrameLocks noChangeAspect="1"/>
          </p:cNvGraphicFramePr>
          <p:nvPr/>
        </p:nvGraphicFramePr>
        <p:xfrm>
          <a:off x="6133189" y="3232171"/>
          <a:ext cx="2451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0" name="Equation" r:id="rId4" imgW="2450880" imgH="672840" progId="Equation.DSMT4">
                  <p:embed/>
                </p:oleObj>
              </mc:Choice>
              <mc:Fallback>
                <p:oleObj name="Equation" r:id="rId4" imgW="2450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189" y="3232171"/>
                        <a:ext cx="24511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061956"/>
              </p:ext>
            </p:extLst>
          </p:nvPr>
        </p:nvGraphicFramePr>
        <p:xfrm>
          <a:off x="5955632" y="1650999"/>
          <a:ext cx="1686362" cy="66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1" name="Equation" r:id="rId6" imgW="1003300" imgH="393700" progId="Equation.DSMT4">
                  <p:embed/>
                </p:oleObj>
              </mc:Choice>
              <mc:Fallback>
                <p:oleObj name="Equation" r:id="rId6" imgW="10033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55632" y="1650999"/>
                        <a:ext cx="1686362" cy="66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066912"/>
              </p:ext>
            </p:extLst>
          </p:nvPr>
        </p:nvGraphicFramePr>
        <p:xfrm>
          <a:off x="5794459" y="2409491"/>
          <a:ext cx="11096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02" name="Equation" r:id="rId8" imgW="660400" imgH="254000" progId="Equation.DSMT4">
                  <p:embed/>
                </p:oleObj>
              </mc:Choice>
              <mc:Fallback>
                <p:oleObj name="Equation" r:id="rId8" imgW="660400" imgH="2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94459" y="2409491"/>
                        <a:ext cx="1109662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537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K-Nearest Neighbor Estimation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589937"/>
            <a:ext cx="8728329" cy="483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Goal: a solution for the problem of the unknown “best” window function.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Approach: Estimate density using real data points.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Let the cell volume be a function of the training data.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Center a cell about x and let it grow until it captures </a:t>
            </a:r>
            <a:r>
              <a:rPr lang="en-US" sz="1800" dirty="0" err="1" smtClean="0">
                <a:solidFill>
                  <a:schemeClr val="bg1"/>
                </a:solidFill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b="1" i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</a:rPr>
              <a:t>samples: </a:t>
            </a:r>
            <a:r>
              <a:rPr lang="en-US" sz="1800" dirty="0" err="1" smtClean="0">
                <a:solidFill>
                  <a:schemeClr val="bg1"/>
                </a:solidFill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 = f(n)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dirty="0" err="1" smtClean="0">
                <a:solidFill>
                  <a:schemeClr val="bg1"/>
                </a:solidFill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b="1" i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</a:rPr>
              <a:t>are called the</a:t>
            </a:r>
            <a:r>
              <a:rPr lang="en-US" sz="1800" b="1" i="1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b="1" i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</a:rPr>
              <a:t>nearest-neighbors of x.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Two possibilities can occur:</a:t>
            </a:r>
          </a:p>
          <a:p>
            <a:pPr marL="344488" lvl="1" indent="-179388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1"/>
                </a:solidFill>
              </a:rPr>
              <a:t>Density is high near x; therefore the cell will be small which provides good resolution.</a:t>
            </a:r>
          </a:p>
          <a:p>
            <a:pPr marL="344488" lvl="1" indent="-179388"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1"/>
                </a:solidFill>
              </a:rPr>
              <a:t>Density is low; therefore the cell will grow large and stop until higher density regions are reached.</a:t>
            </a:r>
          </a:p>
          <a:p>
            <a:pPr marL="165100" lvl="1" indent="-165100" eaLnBrk="1" hangingPunct="1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We can obtain a family of estimates by setting </a:t>
            </a:r>
            <a:r>
              <a:rPr lang="en-US" sz="1800" dirty="0" err="1" smtClean="0">
                <a:solidFill>
                  <a:schemeClr val="bg1"/>
                </a:solidFill>
              </a:rPr>
              <a:t>k</a:t>
            </a:r>
            <a:r>
              <a:rPr 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dirty="0" smtClean="0">
                <a:solidFill>
                  <a:schemeClr val="bg1"/>
                </a:solidFill>
              </a:rPr>
              <a:t>=k</a:t>
            </a:r>
            <a:r>
              <a:rPr lang="en-US" sz="1800" baseline="-25000" dirty="0" smtClean="0">
                <a:solidFill>
                  <a:schemeClr val="bg1"/>
                </a:solidFill>
              </a:rPr>
              <a:t>1</a:t>
            </a:r>
            <a:r>
              <a:rPr lang="en-US" sz="1800" dirty="0" smtClean="0">
                <a:solidFill>
                  <a:schemeClr val="bg1"/>
                </a:solidFill>
              </a:rPr>
              <a:t>/</a:t>
            </a:r>
            <a:r>
              <a:rPr lang="en-US" sz="1800" dirty="0" smtClean="0">
                <a:solidFill>
                  <a:schemeClr val="bg1"/>
                </a:solidFill>
                <a:cs typeface="Tahoma" pitchFamily="34" charset="0"/>
                <a:sym typeface="Symbol" pitchFamily="18" charset="2"/>
              </a:rPr>
              <a:t>n</a:t>
            </a:r>
            <a:r>
              <a:rPr lang="en-US" sz="1800" b="1" dirty="0" smtClean="0">
                <a:solidFill>
                  <a:schemeClr val="bg1"/>
                </a:solidFill>
                <a:cs typeface="Tahoma" pitchFamily="34" charset="0"/>
                <a:sym typeface="Symbol" pitchFamily="18" charset="2"/>
              </a:rPr>
              <a:t> and choosing different values for </a:t>
            </a:r>
            <a:r>
              <a:rPr lang="en-US" sz="1800" dirty="0" smtClean="0">
                <a:solidFill>
                  <a:schemeClr val="bg1"/>
                </a:solidFill>
                <a:cs typeface="Tahoma" pitchFamily="34" charset="0"/>
                <a:sym typeface="Symbol" pitchFamily="18" charset="2"/>
              </a:rPr>
              <a:t>k</a:t>
            </a:r>
            <a:r>
              <a:rPr lang="en-US" sz="1800" baseline="-25000" dirty="0" smtClean="0">
                <a:solidFill>
                  <a:schemeClr val="bg1"/>
                </a:solidFill>
                <a:cs typeface="Tahoma" pitchFamily="34" charset="0"/>
                <a:sym typeface="Symbol" pitchFamily="18" charset="2"/>
              </a:rPr>
              <a:t>1.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8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3200"/>
            <a:ext cx="2438400" cy="3048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866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Estimation of </a:t>
            </a:r>
            <a:r>
              <a:rPr lang="en-US" b="1" i="1" dirty="0" smtClean="0">
                <a:solidFill>
                  <a:schemeClr val="accent2"/>
                </a:solidFill>
              </a:rPr>
              <a:t>A Posteriori </a:t>
            </a:r>
            <a:r>
              <a:rPr lang="en-US" b="1" dirty="0" smtClean="0">
                <a:solidFill>
                  <a:schemeClr val="accent2"/>
                </a:solidFill>
              </a:rPr>
              <a:t>Probabilities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99588" y="709857"/>
            <a:ext cx="8728329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65100" lvl="1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Goal: estimate </a:t>
            </a:r>
            <a:r>
              <a:rPr lang="en-US" sz="1800" dirty="0" smtClean="0"/>
              <a:t>P(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dirty="0" err="1" smtClean="0"/>
              <a:t>|</a:t>
            </a:r>
            <a:r>
              <a:rPr lang="en-US" sz="1800" b="1" dirty="0" err="1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 from a set of </a:t>
            </a:r>
            <a:r>
              <a:rPr lang="en-US" sz="1800" dirty="0" smtClean="0"/>
              <a:t>n</a:t>
            </a:r>
            <a:r>
              <a:rPr lang="en-US" sz="1800" b="1" dirty="0" smtClean="0"/>
              <a:t> labeled samples.</a:t>
            </a:r>
          </a:p>
          <a:p>
            <a:pPr marL="165100" lvl="3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/>
              <a:t>Let’s place a cell of volume </a:t>
            </a:r>
            <a:r>
              <a:rPr lang="en-US" sz="1800" dirty="0" smtClean="0"/>
              <a:t>V</a:t>
            </a:r>
            <a:r>
              <a:rPr lang="en-US" sz="1800" b="1" dirty="0" smtClean="0"/>
              <a:t> around x and capture </a:t>
            </a:r>
            <a:r>
              <a:rPr lang="en-US" sz="1800" dirty="0" smtClean="0"/>
              <a:t>k</a:t>
            </a:r>
            <a:r>
              <a:rPr lang="en-US" sz="1800" b="1" dirty="0" smtClean="0"/>
              <a:t> samples.</a:t>
            </a:r>
          </a:p>
          <a:p>
            <a:pPr marL="165100" lvl="3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dirty="0" err="1" smtClean="0"/>
              <a:t>k</a:t>
            </a:r>
            <a:r>
              <a:rPr lang="en-US" sz="1800" baseline="-25000" dirty="0" err="1" smtClean="0"/>
              <a:t>i</a:t>
            </a:r>
            <a:r>
              <a:rPr lang="en-US" sz="1800" b="1" dirty="0" smtClean="0"/>
              <a:t> samples amongst </a:t>
            </a:r>
            <a:r>
              <a:rPr lang="en-US" sz="1800" dirty="0" smtClean="0"/>
              <a:t>k</a:t>
            </a:r>
            <a:r>
              <a:rPr lang="en-US" sz="1800" b="1" dirty="0" smtClean="0"/>
              <a:t> turned out to be labeled 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b="1" dirty="0" smtClean="0">
                <a:sym typeface="Symbol" pitchFamily="18" charset="2"/>
              </a:rPr>
              <a:t> then: </a:t>
            </a:r>
            <a:r>
              <a:rPr lang="en-US" sz="1800" dirty="0" err="1" smtClean="0">
                <a:sym typeface="Symbol" pitchFamily="18" charset="2"/>
              </a:rPr>
              <a:t>p</a:t>
            </a:r>
            <a:r>
              <a:rPr lang="en-US" sz="1800" baseline="-25000" dirty="0" err="1" smtClean="0">
                <a:sym typeface="Symbol" pitchFamily="18" charset="2"/>
              </a:rPr>
              <a:t>n</a:t>
            </a:r>
            <a:r>
              <a:rPr lang="en-US" sz="1800" dirty="0" smtClean="0">
                <a:sym typeface="Symbol" pitchFamily="18" charset="2"/>
              </a:rPr>
              <a:t>(</a:t>
            </a:r>
            <a:r>
              <a:rPr lang="en-US" sz="1800" b="1" dirty="0" smtClean="0">
                <a:sym typeface="Symbol" pitchFamily="18" charset="2"/>
              </a:rPr>
              <a:t>x</a:t>
            </a:r>
            <a:r>
              <a:rPr lang="en-US" sz="1800" dirty="0" smtClean="0">
                <a:sym typeface="Symbol" pitchFamily="18" charset="2"/>
              </a:rPr>
              <a:t>, 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dirty="0" smtClean="0">
                <a:sym typeface="Symbol" pitchFamily="18" charset="2"/>
              </a:rPr>
              <a:t>) = (</a:t>
            </a:r>
            <a:r>
              <a:rPr lang="en-US" sz="1800" dirty="0" err="1" smtClean="0">
                <a:sym typeface="Symbol" pitchFamily="18" charset="2"/>
              </a:rPr>
              <a:t>k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dirty="0" smtClean="0">
                <a:sym typeface="Symbol" pitchFamily="18" charset="2"/>
              </a:rPr>
              <a:t>/n)/V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  <a:p>
            <a:pPr marL="165100" lvl="3" indent="-165100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A reasonable estimate for </a:t>
            </a:r>
            <a:r>
              <a:rPr lang="en-US" sz="1800" dirty="0" smtClean="0"/>
              <a:t>P(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dirty="0" err="1" smtClean="0"/>
              <a:t>|</a:t>
            </a:r>
            <a:r>
              <a:rPr lang="en-US" sz="1800" b="1" dirty="0" err="1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 is:                                              .</a:t>
            </a:r>
          </a:p>
          <a:p>
            <a:pPr marL="165100" lvl="3" indent="-165100" eaLnBrk="1" hangingPunct="1">
              <a:spcBef>
                <a:spcPts val="36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dirty="0" err="1" smtClean="0"/>
              <a:t>k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/k</a:t>
            </a:r>
            <a:r>
              <a:rPr lang="en-US" sz="1800" b="1" dirty="0" smtClean="0"/>
              <a:t> is the fraction of the samples within the cell that are labeled </a:t>
            </a:r>
            <a:r>
              <a:rPr lang="en-US" sz="1800" dirty="0" err="1" smtClean="0">
                <a:sym typeface="Symbol" pitchFamily="18" charset="2"/>
              </a:rPr>
              <a:t>ω</a:t>
            </a:r>
            <a:r>
              <a:rPr lang="en-US" sz="1800" baseline="-25000" dirty="0" err="1" smtClean="0">
                <a:sym typeface="Symbol" pitchFamily="18" charset="2"/>
              </a:rPr>
              <a:t>I</a:t>
            </a:r>
            <a:r>
              <a:rPr lang="en-US" sz="1800" baseline="-25000" dirty="0" smtClean="0">
                <a:sym typeface="Symbol" pitchFamily="18" charset="2"/>
              </a:rPr>
              <a:t> </a:t>
            </a:r>
            <a:r>
              <a:rPr lang="en-US" sz="1800" b="1" dirty="0" smtClean="0">
                <a:sym typeface="Symbol" pitchFamily="18" charset="2"/>
              </a:rPr>
              <a:t>.</a:t>
            </a:r>
          </a:p>
          <a:p>
            <a:pPr marL="165100" lvl="3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For minimum error rate, the most frequently represented category within the cell is selected.</a:t>
            </a:r>
          </a:p>
          <a:p>
            <a:pPr marL="165100" lvl="3" indent="-165100" eaLnBrk="1" hangingPunct="1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1800" b="1" dirty="0" smtClean="0">
                <a:sym typeface="Symbol" pitchFamily="18" charset="2"/>
              </a:rPr>
              <a:t>If </a:t>
            </a:r>
            <a:r>
              <a:rPr lang="en-US" sz="1800" dirty="0" smtClean="0">
                <a:sym typeface="Symbol" pitchFamily="18" charset="2"/>
              </a:rPr>
              <a:t>k</a:t>
            </a:r>
            <a:r>
              <a:rPr lang="en-US" sz="1800" b="1" dirty="0" smtClean="0">
                <a:sym typeface="Symbol" pitchFamily="18" charset="2"/>
              </a:rPr>
              <a:t> is large and the cell sufficiently small, the performance will approach the best possible. </a:t>
            </a:r>
            <a:r>
              <a:rPr lang="en-US" sz="1800" b="1" dirty="0" smtClean="0"/>
              <a:t>    </a:t>
            </a:r>
          </a:p>
          <a:p>
            <a:pPr marL="165100" lvl="3" indent="-165100" eaLnBrk="1" hangingPunct="1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158722" name="Object 2"/>
          <p:cNvGraphicFramePr>
            <a:graphicFrameLocks noChangeAspect="1"/>
          </p:cNvGraphicFramePr>
          <p:nvPr/>
        </p:nvGraphicFramePr>
        <p:xfrm>
          <a:off x="4262465" y="2089227"/>
          <a:ext cx="2832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2" name="Equation" r:id="rId3" imgW="2831760" imgH="939600" progId="Equation.DSMT4">
                  <p:embed/>
                </p:oleObj>
              </mc:Choice>
              <mc:Fallback>
                <p:oleObj name="Equation" r:id="rId3" imgW="283176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65" y="2089227"/>
                        <a:ext cx="28321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5970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7300</TotalTime>
  <Words>1057</Words>
  <Application>Microsoft Macintosh PowerPoint</Application>
  <PresentationFormat>Letter Paper (8.5x11 in)</PresentationFormat>
  <Paragraphs>105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Symbol</vt:lpstr>
      <vt:lpstr>Tahoma</vt:lpstr>
      <vt:lpstr>Times New Roman</vt:lpstr>
      <vt:lpstr>Wingdings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408</cp:revision>
  <dcterms:created xsi:type="dcterms:W3CDTF">2002-09-12T17:13:32Z</dcterms:created>
  <dcterms:modified xsi:type="dcterms:W3CDTF">2015-10-02T02:10:25Z</dcterms:modified>
</cp:coreProperties>
</file>