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23"/>
  </p:notesMasterIdLst>
  <p:handoutMasterIdLst>
    <p:handoutMasterId r:id="rId24"/>
  </p:handoutMasterIdLst>
  <p:sldIdLst>
    <p:sldId id="356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6" r:id="rId16"/>
    <p:sldId id="430" r:id="rId17"/>
    <p:sldId id="431" r:id="rId18"/>
    <p:sldId id="427" r:id="rId19"/>
    <p:sldId id="428" r:id="rId20"/>
    <p:sldId id="421" r:id="rId21"/>
    <p:sldId id="425" r:id="rId2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5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1568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Relationship Id="rId2" Type="http://schemas.openxmlformats.org/officeDocument/2006/relationships/slide" Target="slides/slide6.xml"/><Relationship Id="rId3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Relationship Id="rId11" Type="http://schemas.openxmlformats.org/officeDocument/2006/relationships/image" Target="../media/image20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14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33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0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114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research/ai/dynamics/tutorial/Documents/ExpectationMaximization.html" TargetMode="External"/><Relationship Id="rId4" Type="http://schemas.openxmlformats.org/officeDocument/2006/relationships/hyperlink" Target="http://sifaka.cs.uiuc.edu/course/397cxz03f/em-note.pdf" TargetMode="External"/><Relationship Id="rId5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en.wikipedia.org/wiki/Expectation-maximization_algorithm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iteseer.ist.psu.edu/bilmes98gentle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eb.mit.edu/6.435/www/Dempster7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8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9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20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Jensen’s Inequality (Special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Case)</a:t>
            </a:r>
            <a:b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Theorem Proof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Example – Missing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Data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Application: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Hidden Markov Models</a:t>
            </a:r>
          </a:p>
          <a:p>
            <a:pPr marL="176213" marR="0" lvl="0" indent="-176213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Wiki: EM History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T.D.: Brown CS Tutorial</a:t>
            </a:r>
            <a:r>
              <a:rPr lang="en-US" sz="1800" b="1" noProof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noProof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UIUC: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Tutorial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5"/>
              </a:rPr>
              <a:t>F.J.: Statistical Methods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10: </a:t>
            </a:r>
            <a:r>
              <a:rPr lang="en-US" b="1" dirty="0" smtClean="0">
                <a:solidFill>
                  <a:schemeClr val="accent2"/>
                </a:solidFill>
              </a:rPr>
              <a:t>EXPECTATION MAXIMIZATION (EM)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507" y="3082414"/>
            <a:ext cx="3259536" cy="2835531"/>
          </a:xfrm>
          <a:prstGeom prst="rect">
            <a:avLst/>
          </a:prstGeom>
        </p:spPr>
      </p:pic>
      <p:pic>
        <p:nvPicPr>
          <p:cNvPr id="11" name="Picture 10" descr="x_Page_2.jpg"/>
          <p:cNvPicPr>
            <a:picLocks noChangeAspect="1"/>
          </p:cNvPicPr>
          <p:nvPr/>
        </p:nvPicPr>
        <p:blipFill>
          <a:blip r:embed="rId7" cstate="print"/>
          <a:srcRect l="19386" t="44301" r="18830" b="19140"/>
          <a:stretch>
            <a:fillRect/>
          </a:stretch>
        </p:blipFill>
        <p:spPr>
          <a:xfrm>
            <a:off x="6152843" y="1120878"/>
            <a:ext cx="2549832" cy="19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Discussion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881" y="625887"/>
            <a:ext cx="86629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If we start with the parameter setting    , and find a parameter setting     for which our inequality holds, then the observed data,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, will be more probable under     than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 name Expectation Maximization comes about because we take the expectation of              with respect to the old distribution              and then maximize the expectation as a function of the argument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Critical to the success of the algorithm is the choice of the proper intermediate variable,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, that will allow finding the maximum of the expectation of           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Perhaps the most prominent use of the EM algorithm in pattern recognition is to derive the Baum-Welch </a:t>
            </a:r>
            <a:r>
              <a:rPr lang="en-US" sz="1800" b="1" dirty="0" err="1" smtClean="0">
                <a:solidFill>
                  <a:schemeClr val="bg1"/>
                </a:solidFill>
              </a:rPr>
              <a:t>reestimation</a:t>
            </a:r>
            <a:r>
              <a:rPr lang="en-US" sz="1800" b="1" dirty="0" smtClean="0">
                <a:solidFill>
                  <a:schemeClr val="bg1"/>
                </a:solidFill>
              </a:rPr>
              <a:t> equations for a hidden Markov model.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Many other </a:t>
            </a:r>
            <a:r>
              <a:rPr lang="en-US" sz="1800" b="1" dirty="0" err="1" smtClean="0">
                <a:solidFill>
                  <a:schemeClr val="bg1"/>
                </a:solidFill>
              </a:rPr>
              <a:t>reestimation</a:t>
            </a:r>
            <a:r>
              <a:rPr lang="en-US" sz="1800" b="1" dirty="0" smtClean="0">
                <a:solidFill>
                  <a:schemeClr val="bg1"/>
                </a:solidFill>
              </a:rPr>
              <a:t> algorithms have been derived using this approach.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8145"/>
              </p:ext>
            </p:extLst>
          </p:nvPr>
        </p:nvGraphicFramePr>
        <p:xfrm>
          <a:off x="7867905" y="77298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0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905" y="77298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1175"/>
              </p:ext>
            </p:extLst>
          </p:nvPr>
        </p:nvGraphicFramePr>
        <p:xfrm>
          <a:off x="4396453" y="77844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1" name="Equation" r:id="rId5" imgW="215640" imgH="241200" progId="Equation.3">
                  <p:embed/>
                </p:oleObj>
              </mc:Choice>
              <mc:Fallback>
                <p:oleObj name="Equation" r:id="rId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53" y="77844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4430"/>
              </p:ext>
            </p:extLst>
          </p:nvPr>
        </p:nvGraphicFramePr>
        <p:xfrm>
          <a:off x="1088308" y="1589156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2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8" y="1589156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82806"/>
              </p:ext>
            </p:extLst>
          </p:nvPr>
        </p:nvGraphicFramePr>
        <p:xfrm>
          <a:off x="1864933" y="1580409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3" name="Equation" r:id="rId8" imgW="215640" imgH="241200" progId="Equation.3">
                  <p:embed/>
                </p:oleObj>
              </mc:Choice>
              <mc:Fallback>
                <p:oleObj name="Equation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33" y="1580409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47168"/>
              </p:ext>
            </p:extLst>
          </p:nvPr>
        </p:nvGraphicFramePr>
        <p:xfrm>
          <a:off x="2019966" y="2616381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4" name="Equation" r:id="rId9" imgW="698400" imgH="291960" progId="Equation.3">
                  <p:embed/>
                </p:oleObj>
              </mc:Choice>
              <mc:Fallback>
                <p:oleObj name="Equation" r:id="rId9" imgW="698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966" y="2616381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621463" y="2592388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5" name="Equation" r:id="rId11" imgW="736560" imgH="291960" progId="Equation.3">
                  <p:embed/>
                </p:oleObj>
              </mc:Choice>
              <mc:Fallback>
                <p:oleObj name="Equation" r:id="rId11" imgW="73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2592388"/>
                        <a:ext cx="736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69956"/>
              </p:ext>
            </p:extLst>
          </p:nvPr>
        </p:nvGraphicFramePr>
        <p:xfrm>
          <a:off x="6492802" y="305483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6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02" y="3054838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36252"/>
              </p:ext>
            </p:extLst>
          </p:nvPr>
        </p:nvGraphicFramePr>
        <p:xfrm>
          <a:off x="696667" y="4460749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7" name="Equation" r:id="rId14" imgW="1930320" imgH="469800" progId="Equation.DSMT4">
                  <p:embed/>
                </p:oleObj>
              </mc:Choice>
              <mc:Fallback>
                <p:oleObj name="Equation" r:id="rId14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67" y="4460749"/>
                        <a:ext cx="1930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7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612195"/>
            <a:ext cx="7948246" cy="171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965365"/>
            <a:ext cx="7948245" cy="42993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876"/>
            <a:ext cx="9144000" cy="498238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211"/>
            <a:ext cx="9144000" cy="427540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24" y="590842"/>
            <a:ext cx="7016676" cy="596235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7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0114"/>
            <a:ext cx="9084605" cy="431917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8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Gaussian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730" y="640633"/>
            <a:ext cx="86629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An excellent tutorial on Gaussian mixture estimation can be found at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2"/>
              </a:rPr>
              <a:t>J. </a:t>
            </a:r>
            <a:r>
              <a:rPr lang="en-US" sz="1800" b="1" dirty="0" err="1" smtClean="0">
                <a:solidFill>
                  <a:schemeClr val="bg1"/>
                </a:solidFill>
                <a:hlinkClick r:id="rId2"/>
              </a:rPr>
              <a:t>Bilmes</a:t>
            </a:r>
            <a:r>
              <a:rPr lang="en-US" sz="1800" b="1" dirty="0" smtClean="0">
                <a:solidFill>
                  <a:schemeClr val="bg1"/>
                </a:solidFill>
                <a:hlinkClick r:id="rId2"/>
              </a:rPr>
              <a:t>, EM Estimation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An interactive demo showing convergence of the estimate can be found at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I. </a:t>
            </a: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Dinov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, Demonstration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Expectation Maximization (EM) Algorithm</a:t>
            </a:r>
            <a:r>
              <a:rPr lang="en-US" sz="1800" b="1" dirty="0" smtClean="0">
                <a:solidFill>
                  <a:schemeClr val="bg1"/>
                </a:solidFill>
              </a:rPr>
              <a:t>: a generalization of Maximum Likelihood Estimation (MLE) based on maximization of a posterior that data was generated by a model.</a:t>
            </a:r>
            <a:r>
              <a:rPr lang="en-US" sz="1800" b="1" dirty="0">
                <a:solidFill>
                  <a:schemeClr val="bg1"/>
                </a:solidFill>
              </a:rPr>
              <a:t> EM is a special case of Jensen’s inequality.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Jensen’s Inequality: </a:t>
            </a:r>
            <a:r>
              <a:rPr lang="en-US" sz="1800" b="1" dirty="0">
                <a:solidFill>
                  <a:schemeClr val="bg1"/>
                </a:solidFill>
              </a:rPr>
              <a:t>d</a:t>
            </a:r>
            <a:r>
              <a:rPr lang="en-US" sz="1800" b="1" dirty="0" smtClean="0">
                <a:solidFill>
                  <a:schemeClr val="bg1"/>
                </a:solidFill>
              </a:rPr>
              <a:t>escribes a relationship between two probability distributions in terms of an entropy-like quantity. A key tool in proving that EM estimation converges.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The EM Theorem: </a:t>
            </a:r>
            <a:r>
              <a:rPr lang="en-US" sz="1800" b="1" dirty="0" smtClean="0">
                <a:solidFill>
                  <a:schemeClr val="bg1"/>
                </a:solidFill>
              </a:rPr>
              <a:t>proved that estimation of a model’s parameters using an iteration of EM increases the posterior probability that the data was generated by the model.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Demonstrated an application of the EM Theorem to the problem of estimating  missing data point.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Explained how EM can be used to reestimate parameters in a pattern recognition system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07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 Expectation Maximization Algorithm (Preview)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8898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/>
          <a:srcRect b="46240"/>
          <a:stretch>
            <a:fillRect/>
          </a:stretch>
        </p:blipFill>
        <p:spPr bwMode="auto">
          <a:xfrm>
            <a:off x="46908" y="586141"/>
            <a:ext cx="8834284" cy="578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3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725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 Expectation Maximization Algorithm (Cont.)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/>
          <a:srcRect t="53211"/>
          <a:stretch>
            <a:fillRect/>
          </a:stretch>
        </p:blipFill>
        <p:spPr bwMode="auto">
          <a:xfrm>
            <a:off x="46901" y="634194"/>
            <a:ext cx="8834284" cy="5035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2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 Expectation Maximization Algorithm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6" y="656303"/>
            <a:ext cx="8902448" cy="34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6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Expectation maximization (EM)  is an approach that is used in many ways to find maximum likelihood estimates of parameters in probabilistic models.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EM is an iterative optimization method to estimate some unknown parameters given measurement data.  U</a:t>
            </a:r>
            <a:r>
              <a:rPr lang="en-US" sz="1800" b="1" dirty="0" smtClean="0">
                <a:solidFill>
                  <a:schemeClr val="bg1"/>
                </a:solidFill>
              </a:rPr>
              <a:t>sed in a variety of contexts to estimate missing data or discover  hidden variables.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intuition behind EM is an old one: alternate between estimating the unknowns and the hidden variables. This idea has been around for a long time. However, in 1977, </a:t>
            </a:r>
            <a:r>
              <a:rPr lang="en-US" sz="1800" b="1" dirty="0" err="1" smtClean="0">
                <a:hlinkClick r:id="rId3"/>
              </a:rPr>
              <a:t>Dempster</a:t>
            </a:r>
            <a:r>
              <a:rPr lang="en-US" sz="1800" b="1" dirty="0" smtClean="0">
                <a:hlinkClick r:id="rId3"/>
              </a:rPr>
              <a:t>, </a:t>
            </a:r>
            <a:r>
              <a:rPr lang="en-US" sz="1800" b="1" i="1" dirty="0" smtClean="0">
                <a:hlinkClick r:id="rId3"/>
              </a:rPr>
              <a:t>et al</a:t>
            </a:r>
            <a:r>
              <a:rPr lang="en-US" sz="1800" b="1" dirty="0" smtClean="0">
                <a:hlinkClick r:id="rId3"/>
              </a:rPr>
              <a:t>., </a:t>
            </a:r>
            <a:r>
              <a:rPr lang="en-US" sz="1800" b="1" dirty="0" smtClean="0"/>
              <a:t>proved convergence and explained the relationship to maximum likelihood estimation.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EM alternates between performing an expectation (E) step, which computes an expectation of the likelihood by including the latent variables as if they were observed, and a maximization (M) step, which computes the maximum likelihood estimates of the parameters by maximizing the expected likelihood found on the E step. The parameters found on the M step are then used to begin another E step, and the process is repeated.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This approach is the cornerstone of important  algorithms such as hidden Markov modeling and discriminative training, and has been applied to fields including human language technology and image processing.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Synopsis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Lemma: </a:t>
            </a:r>
            <a:r>
              <a:rPr lang="en-US" sz="1800" b="1" dirty="0" smtClean="0"/>
              <a:t>If </a:t>
            </a:r>
            <a:r>
              <a:rPr lang="en-US" sz="1800" dirty="0" smtClean="0"/>
              <a:t>p(x)</a:t>
            </a:r>
            <a:r>
              <a:rPr lang="en-US" sz="1800" b="1" dirty="0" smtClean="0"/>
              <a:t> and </a:t>
            </a:r>
            <a:r>
              <a:rPr lang="en-US" sz="1800" dirty="0" smtClean="0"/>
              <a:t>q(x)</a:t>
            </a:r>
            <a:r>
              <a:rPr lang="en-US" sz="1800" b="1" dirty="0" smtClean="0"/>
              <a:t> are two discrete probability distributions, then:</a:t>
            </a:r>
          </a:p>
          <a:p>
            <a:pPr>
              <a:spcBef>
                <a:spcPts val="4800"/>
              </a:spcBef>
            </a:pPr>
            <a:r>
              <a:rPr lang="en-US" sz="1800" b="1" dirty="0" smtClean="0"/>
              <a:t>with equality if and only if </a:t>
            </a:r>
            <a:r>
              <a:rPr lang="en-US" sz="1800" dirty="0" smtClean="0"/>
              <a:t>p(x) = q(x) </a:t>
            </a:r>
            <a:r>
              <a:rPr lang="en-US" sz="1800" b="1" dirty="0" smtClean="0"/>
              <a:t>for all </a:t>
            </a:r>
            <a:r>
              <a:rPr lang="en-US" sz="1800" dirty="0" smtClean="0"/>
              <a:t>x</a:t>
            </a:r>
            <a:r>
              <a:rPr lang="en-US" sz="1800" b="1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Proof:</a:t>
            </a:r>
          </a:p>
          <a:p>
            <a:pPr marL="0" lvl="1">
              <a:spcBef>
                <a:spcPts val="25800"/>
              </a:spcBef>
              <a:spcAft>
                <a:spcPts val="36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The last step follows using a bound for the natural logarithm:                   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Special Case of Jensen’s Inequality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867" y="1032386"/>
          <a:ext cx="308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9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67" y="1032386"/>
                        <a:ext cx="3086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88950" y="2375706"/>
          <a:ext cx="356552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Equation" r:id="rId6" imgW="2374560" imgH="2057400" progId="Equation.3">
                  <p:embed/>
                </p:oleObj>
              </mc:Choice>
              <mc:Fallback>
                <p:oleObj name="Equation" r:id="rId6" imgW="237456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375706"/>
                        <a:ext cx="3565525" cy="308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960089" y="5586463"/>
          <a:ext cx="11334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Equation" r:id="rId8" imgW="761760" imgH="215640" progId="Equation.DSMT4">
                  <p:embed/>
                </p:oleObj>
              </mc:Choice>
              <mc:Fallback>
                <p:oleObj name="Equation" r:id="rId8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89" y="5586463"/>
                        <a:ext cx="11334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8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72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Continuing in efforts to simplify: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We note that since both of these functions are probability distributions, they must sum to 1.0. Therefore, the inequality holds.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The general form of Jensen’s </a:t>
            </a:r>
            <a:r>
              <a:rPr lang="en-US" sz="1800" b="1" smtClean="0">
                <a:solidFill>
                  <a:schemeClr val="bg1"/>
                </a:solidFill>
              </a:rPr>
              <a:t>inequality relates a </a:t>
            </a:r>
            <a:r>
              <a:rPr lang="en-US" sz="1800" b="1" dirty="0" smtClean="0">
                <a:solidFill>
                  <a:schemeClr val="bg1"/>
                </a:solidFill>
              </a:rPr>
              <a:t>convex function of an integral to the integral of the convex function and is used extensively in information theory.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Special Case of Jensen’s Inequality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88950" y="1005987"/>
          <a:ext cx="8193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Equation" r:id="rId4" imgW="5460840" imgH="457200" progId="Equation.DSMT4">
                  <p:embed/>
                </p:oleObj>
              </mc:Choice>
              <mc:Fallback>
                <p:oleObj name="Equation" r:id="rId4" imgW="5460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005987"/>
                        <a:ext cx="8193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accent1"/>
                </a:solidFill>
              </a:rPr>
              <a:t>Theorem: </a:t>
            </a:r>
            <a:r>
              <a:rPr lang="en-US" sz="1800" b="1" dirty="0" smtClean="0">
                <a:solidFill>
                  <a:schemeClr val="bg1"/>
                </a:solidFill>
              </a:rPr>
              <a:t>If                                                                     then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accent1"/>
                </a:solidFill>
              </a:rPr>
              <a:t>Proof: </a:t>
            </a:r>
            <a:r>
              <a:rPr lang="en-US" sz="1800" b="1" dirty="0" smtClean="0">
                <a:solidFill>
                  <a:schemeClr val="bg1"/>
                </a:solidFill>
              </a:rPr>
              <a:t>Let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 denote observable data. Let              be the probability distribution of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 under some model whose parameters are denoted by    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Let           be the corresponding distribution under a different setting    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Our goal is to prove that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 is more likely under     than      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Let </a:t>
            </a:r>
            <a:r>
              <a:rPr lang="en-US" sz="1800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denote some hidden, or latent, parameters that are governed by the values of     . Because               is a probability distribution that sums to 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, we can write:</a:t>
            </a:r>
          </a:p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Because we can exploit the dependence of y on t and using well-known properties of a conditional probability distribution.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EM Theorem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63073" y="686157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7" name="Equation" r:id="rId3" imgW="4089240" imgH="469800" progId="Equation.3">
                  <p:embed/>
                </p:oleObj>
              </mc:Choice>
              <mc:Fallback>
                <p:oleObj name="Equation" r:id="rId3" imgW="408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73" y="686157"/>
                        <a:ext cx="4089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383645" y="7206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Equation" r:id="rId5" imgW="1333440" imgH="291960" progId="Equation.3">
                  <p:embed/>
                </p:oleObj>
              </mc:Choice>
              <mc:Fallback>
                <p:oleObj name="Equation" r:id="rId5" imgW="133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645" y="7206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7393" y="1300211"/>
          <a:ext cx="59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Equation" r:id="rId7" imgW="596880" imgH="291960" progId="Equation.3">
                  <p:embed/>
                </p:oleObj>
              </mc:Choice>
              <mc:Fallback>
                <p:oleObj name="Equation" r:id="rId7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393" y="1300211"/>
                        <a:ext cx="59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84482" y="2131499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Equation" r:id="rId9" imgW="545760" imgH="291960" progId="Equation.3">
                  <p:embed/>
                </p:oleObj>
              </mc:Choice>
              <mc:Fallback>
                <p:oleObj name="Equation" r:id="rId9" imgW="545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82" y="2131499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493260" y="2565349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60" y="2565349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828425" y="2157312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25" y="2157312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706521" y="1719056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3" name="Equation" r:id="rId15" imgW="215640" imgH="241200" progId="Equation.3">
                  <p:embed/>
                </p:oleObj>
              </mc:Choice>
              <mc:Fallback>
                <p:oleObj name="Equation" r:id="rId1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521" y="1719056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255005" y="254952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4" name="Equation" r:id="rId17" imgW="215640" imgH="241200" progId="Equation.3">
                  <p:embed/>
                </p:oleObj>
              </mc:Choice>
              <mc:Fallback>
                <p:oleObj name="Equation" r:id="rId17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05" y="254952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839064" y="336217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5" name="Equation" r:id="rId19" imgW="685800" imgH="317160" progId="Equation.3">
                  <p:embed/>
                </p:oleObj>
              </mc:Choice>
              <mc:Fallback>
                <p:oleObj name="Equation" r:id="rId19" imgW="685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64" y="336217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7200" y="4116388"/>
          <a:ext cx="576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6" name="Equation" r:id="rId21" imgW="5765760" imgH="469800" progId="Equation.3">
                  <p:embed/>
                </p:oleObj>
              </mc:Choice>
              <mc:Fallback>
                <p:oleObj name="Equation" r:id="rId21" imgW="5765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6388"/>
                        <a:ext cx="5765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456608" y="3396224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7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08" y="3396224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522651"/>
            <a:ext cx="8662988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We can multiply each term by “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”:</a:t>
            </a:r>
          </a:p>
          <a:p>
            <a:pPr marL="176213">
              <a:lnSpc>
                <a:spcPct val="150000"/>
              </a:lnSpc>
              <a:spcBef>
                <a:spcPts val="2250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where the inequality follows from our lemma.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accent1"/>
                </a:solidFill>
              </a:rPr>
              <a:t>Explanation: </a:t>
            </a:r>
            <a:r>
              <a:rPr lang="en-US" sz="1800" b="1" dirty="0" smtClean="0">
                <a:solidFill>
                  <a:schemeClr val="bg1"/>
                </a:solidFill>
              </a:rPr>
              <a:t>What exactly have we shown? If the last quantity is greater than zero, then the new model will be better than the old model. This suggests a strategy for finding the new parameters, </a:t>
            </a:r>
            <a:r>
              <a:rPr lang="en-US" sz="1800" b="1" i="1" dirty="0" err="1" smtClean="0">
                <a:solidFill>
                  <a:schemeClr val="bg1"/>
                </a:solidFill>
              </a:rPr>
              <a:t>θ</a:t>
            </a:r>
            <a:r>
              <a:rPr lang="en-US" sz="1800" b="1" dirty="0" smtClean="0">
                <a:solidFill>
                  <a:schemeClr val="bg1"/>
                </a:solidFill>
              </a:rPr>
              <a:t>: choose them to make the last quantity positive!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Proof Of The EM Theorem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468107" y="984250"/>
          <a:ext cx="7607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Equation" r:id="rId3" imgW="7607160" imgH="2997000" progId="Equation.3">
                  <p:embed/>
                </p:oleObj>
              </mc:Choice>
              <mc:Fallback>
                <p:oleObj name="Equation" r:id="rId3" imgW="7607160" imgH="29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7" y="984250"/>
                        <a:ext cx="76073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7216</TotalTime>
  <Words>761</Words>
  <Application>Microsoft Macintosh PowerPoint</Application>
  <PresentationFormat>Letter Paper (8.5x11 in)</PresentationFormat>
  <Paragraphs>52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2015-09-24T20:49:42Z</dcterms:modified>
</cp:coreProperties>
</file>