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  <p:sldMasterId id="2147483677" r:id="rId3"/>
    <p:sldMasterId id="2147483682" r:id="rId4"/>
    <p:sldMasterId id="2147483694" r:id="rId5"/>
  </p:sldMasterIdLst>
  <p:notesMasterIdLst>
    <p:notesMasterId r:id="rId15"/>
  </p:notesMasterIdLst>
  <p:handoutMasterIdLst>
    <p:handoutMasterId r:id="rId16"/>
  </p:handoutMasterIdLst>
  <p:sldIdLst>
    <p:sldId id="356" r:id="rId6"/>
    <p:sldId id="397" r:id="rId7"/>
    <p:sldId id="398" r:id="rId8"/>
    <p:sldId id="399" r:id="rId9"/>
    <p:sldId id="400" r:id="rId10"/>
    <p:sldId id="401" r:id="rId11"/>
    <p:sldId id="402" r:id="rId12"/>
    <p:sldId id="403" r:id="rId13"/>
    <p:sldId id="396" r:id="rId1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pos="54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95" autoAdjust="0"/>
    <p:restoredTop sz="95392" autoAdjust="0"/>
  </p:normalViewPr>
  <p:slideViewPr>
    <p:cSldViewPr snapToGrid="0">
      <p:cViewPr varScale="1">
        <p:scale>
          <a:sx n="91" d="100"/>
          <a:sy n="91" d="100"/>
        </p:scale>
        <p:origin x="1568" y="184"/>
      </p:cViewPr>
      <p:guideLst>
        <p:guide orient="horz" pos="3816"/>
        <p:guide pos="5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4" Type="http://schemas.openxmlformats.org/officeDocument/2006/relationships/image" Target="../media/image10.wmf"/><Relationship Id="rId5" Type="http://schemas.openxmlformats.org/officeDocument/2006/relationships/image" Target="../media/image11.wmf"/><Relationship Id="rId1" Type="http://schemas.openxmlformats.org/officeDocument/2006/relationships/image" Target="../media/image7.wmf"/><Relationship Id="rId2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4" Type="http://schemas.openxmlformats.org/officeDocument/2006/relationships/image" Target="../media/image15.wmf"/><Relationship Id="rId5" Type="http://schemas.openxmlformats.org/officeDocument/2006/relationships/image" Target="../media/image16.wmf"/><Relationship Id="rId1" Type="http://schemas.openxmlformats.org/officeDocument/2006/relationships/image" Target="../media/image12.wmf"/><Relationship Id="rId2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Relationship Id="rId2" Type="http://schemas.openxmlformats.org/officeDocument/2006/relationships/image" Target="../media/image18.wmf"/><Relationship Id="rId3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4" Type="http://schemas.openxmlformats.org/officeDocument/2006/relationships/image" Target="../media/image23.wmf"/><Relationship Id="rId1" Type="http://schemas.openxmlformats.org/officeDocument/2006/relationships/image" Target="../media/image20.wmf"/><Relationship Id="rId2" Type="http://schemas.openxmlformats.org/officeDocument/2006/relationships/image" Target="../media/image2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4" Type="http://schemas.openxmlformats.org/officeDocument/2006/relationships/image" Target="../media/image27.wmf"/><Relationship Id="rId5" Type="http://schemas.openxmlformats.org/officeDocument/2006/relationships/image" Target="../media/image28.wmf"/><Relationship Id="rId6" Type="http://schemas.openxmlformats.org/officeDocument/2006/relationships/image" Target="../media/image29.wmf"/><Relationship Id="rId1" Type="http://schemas.openxmlformats.org/officeDocument/2006/relationships/image" Target="../media/image24.wmf"/><Relationship Id="rId2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Relationship Id="rId2" Type="http://schemas.openxmlformats.org/officeDocument/2006/relationships/image" Target="../media/image3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11,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onald_Fisher" TargetMode="External"/><Relationship Id="rId4" Type="http://schemas.openxmlformats.org/officeDocument/2006/relationships/hyperlink" Target="http://www.dtreg.com/lda.htm" TargetMode="External"/><Relationship Id="rId5" Type="http://schemas.openxmlformats.org/officeDocument/2006/relationships/hyperlink" Target="http://www.statsoft.com/textbook/stdiscan.html" TargetMode="External"/><Relationship Id="rId6" Type="http://schemas.openxmlformats.org/officeDocument/2006/relationships/image" Target="../media/image2.png"/><Relationship Id="rId7" Type="http://schemas.openxmlformats.org/officeDocument/2006/relationships/image" Target="../media/image3.jpeg"/><Relationship Id="rId1" Type="http://schemas.openxmlformats.org/officeDocument/2006/relationships/slideLayout" Target="../slideLayouts/slideLayout29.xml"/><Relationship Id="rId2" Type="http://schemas.openxmlformats.org/officeDocument/2006/relationships/hyperlink" Target="http://www.isip.piconepress.com/projects/speech/software/demonstrations/applets/util/pattern_recognition/current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5.wmf"/><Relationship Id="rId7" Type="http://schemas.openxmlformats.org/officeDocument/2006/relationships/image" Target="../media/image6.jpe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7.bin"/><Relationship Id="rId12" Type="http://schemas.openxmlformats.org/officeDocument/2006/relationships/image" Target="../media/image11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Relationship Id="rId3" Type="http://schemas.openxmlformats.org/officeDocument/2006/relationships/oleObject" Target="../embeddings/oleObject3.bin"/><Relationship Id="rId4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8.wmf"/><Relationship Id="rId7" Type="http://schemas.openxmlformats.org/officeDocument/2006/relationships/oleObject" Target="../embeddings/oleObject5.bin"/><Relationship Id="rId8" Type="http://schemas.openxmlformats.org/officeDocument/2006/relationships/image" Target="../media/image9.wmf"/><Relationship Id="rId9" Type="http://schemas.openxmlformats.org/officeDocument/2006/relationships/oleObject" Target="../embeddings/oleObject6.bin"/><Relationship Id="rId10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2.bin"/><Relationship Id="rId12" Type="http://schemas.openxmlformats.org/officeDocument/2006/relationships/image" Target="../media/image16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Relationship Id="rId3" Type="http://schemas.openxmlformats.org/officeDocument/2006/relationships/oleObject" Target="../embeddings/oleObject8.bin"/><Relationship Id="rId4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6" Type="http://schemas.openxmlformats.org/officeDocument/2006/relationships/image" Target="../media/image13.wmf"/><Relationship Id="rId7" Type="http://schemas.openxmlformats.org/officeDocument/2006/relationships/oleObject" Target="../embeddings/oleObject10.bin"/><Relationship Id="rId8" Type="http://schemas.openxmlformats.org/officeDocument/2006/relationships/image" Target="../media/image14.wmf"/><Relationship Id="rId9" Type="http://schemas.openxmlformats.org/officeDocument/2006/relationships/oleObject" Target="../embeddings/oleObject11.bin"/><Relationship Id="rId10" Type="http://schemas.openxmlformats.org/officeDocument/2006/relationships/image" Target="../media/image1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4" Type="http://schemas.openxmlformats.org/officeDocument/2006/relationships/image" Target="../media/image17.wmf"/><Relationship Id="rId5" Type="http://schemas.openxmlformats.org/officeDocument/2006/relationships/oleObject" Target="../embeddings/oleObject14.bin"/><Relationship Id="rId6" Type="http://schemas.openxmlformats.org/officeDocument/2006/relationships/image" Target="../media/image18.wmf"/><Relationship Id="rId7" Type="http://schemas.openxmlformats.org/officeDocument/2006/relationships/oleObject" Target="../embeddings/oleObject15.bin"/><Relationship Id="rId8" Type="http://schemas.openxmlformats.org/officeDocument/2006/relationships/image" Target="../media/image19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e.msstate.edu/research/isip/projects/speech/software/demonstrations/applets/util/pattern_recognition/current/index.html" TargetMode="External"/><Relationship Id="rId4" Type="http://schemas.openxmlformats.org/officeDocument/2006/relationships/oleObject" Target="../embeddings/oleObject16.bin"/><Relationship Id="rId5" Type="http://schemas.openxmlformats.org/officeDocument/2006/relationships/image" Target="../media/image20.wmf"/><Relationship Id="rId6" Type="http://schemas.openxmlformats.org/officeDocument/2006/relationships/oleObject" Target="../embeddings/oleObject17.bin"/><Relationship Id="rId7" Type="http://schemas.openxmlformats.org/officeDocument/2006/relationships/image" Target="../media/image21.wmf"/><Relationship Id="rId8" Type="http://schemas.openxmlformats.org/officeDocument/2006/relationships/oleObject" Target="../embeddings/oleObject18.bin"/><Relationship Id="rId9" Type="http://schemas.openxmlformats.org/officeDocument/2006/relationships/image" Target="../media/image22.wmf"/><Relationship Id="rId10" Type="http://schemas.openxmlformats.org/officeDocument/2006/relationships/oleObject" Target="../embeddings/oleObject19.bin"/><Relationship Id="rId11" Type="http://schemas.openxmlformats.org/officeDocument/2006/relationships/image" Target="../media/image23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4.bin"/><Relationship Id="rId12" Type="http://schemas.openxmlformats.org/officeDocument/2006/relationships/image" Target="../media/image28.wmf"/><Relationship Id="rId13" Type="http://schemas.openxmlformats.org/officeDocument/2006/relationships/oleObject" Target="../embeddings/oleObject25.bin"/><Relationship Id="rId14" Type="http://schemas.openxmlformats.org/officeDocument/2006/relationships/image" Target="../media/image29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4.xml"/><Relationship Id="rId3" Type="http://schemas.openxmlformats.org/officeDocument/2006/relationships/oleObject" Target="../embeddings/oleObject20.bin"/><Relationship Id="rId4" Type="http://schemas.openxmlformats.org/officeDocument/2006/relationships/image" Target="../media/image24.wmf"/><Relationship Id="rId5" Type="http://schemas.openxmlformats.org/officeDocument/2006/relationships/oleObject" Target="../embeddings/oleObject21.bin"/><Relationship Id="rId6" Type="http://schemas.openxmlformats.org/officeDocument/2006/relationships/image" Target="../media/image25.wmf"/><Relationship Id="rId7" Type="http://schemas.openxmlformats.org/officeDocument/2006/relationships/oleObject" Target="../embeddings/oleObject22.bin"/><Relationship Id="rId8" Type="http://schemas.openxmlformats.org/officeDocument/2006/relationships/image" Target="../media/image26.wmf"/><Relationship Id="rId9" Type="http://schemas.openxmlformats.org/officeDocument/2006/relationships/oleObject" Target="../embeddings/oleObject23.bin"/><Relationship Id="rId10" Type="http://schemas.openxmlformats.org/officeDocument/2006/relationships/image" Target="../media/image2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ip.piconepress.com/publications/ms_projects/1999/lda/" TargetMode="External"/><Relationship Id="rId4" Type="http://schemas.openxmlformats.org/officeDocument/2006/relationships/oleObject" Target="../embeddings/oleObject26.bin"/><Relationship Id="rId5" Type="http://schemas.openxmlformats.org/officeDocument/2006/relationships/image" Target="../media/image30.wmf"/><Relationship Id="rId6" Type="http://schemas.openxmlformats.org/officeDocument/2006/relationships/oleObject" Target="../embeddings/oleObject27.bin"/><Relationship Id="rId7" Type="http://schemas.openxmlformats.org/officeDocument/2006/relationships/image" Target="../media/image31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11</a:t>
            </a:r>
            <a:r>
              <a:rPr lang="en-US" b="1" dirty="0" smtClean="0">
                <a:solidFill>
                  <a:schemeClr val="accent1"/>
                </a:solidFill>
              </a:rPr>
              <a:t>: </a:t>
            </a:r>
            <a:r>
              <a:rPr lang="en-US" b="1" dirty="0" smtClean="0">
                <a:solidFill>
                  <a:schemeClr val="accent2"/>
                </a:solidFill>
              </a:rPr>
              <a:t>Discriminant Analysis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41338" y="1342018"/>
            <a:ext cx="5077797" cy="460158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eaLnBrk="0" hangingPunct="0">
              <a:spcAft>
                <a:spcPts val="0"/>
              </a:spcAft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•	Objectives:</a:t>
            </a:r>
            <a:b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kern="0" dirty="0" smtClean="0">
                <a:solidFill>
                  <a:schemeClr val="bg1"/>
                </a:solidFill>
                <a:latin typeface="+mn-lt"/>
              </a:rPr>
              <a:t>Principal Components Analysis</a:t>
            </a:r>
            <a:br>
              <a:rPr lang="en-US" sz="1800" b="1" kern="0" dirty="0" smtClean="0">
                <a:solidFill>
                  <a:schemeClr val="bg1"/>
                </a:solidFill>
                <a:latin typeface="+mn-lt"/>
              </a:rPr>
            </a:br>
            <a:r>
              <a:rPr lang="en-US" sz="1800" b="1" kern="0" dirty="0">
                <a:solidFill>
                  <a:schemeClr val="bg1"/>
                </a:solidFill>
              </a:rPr>
              <a:t>Fisher Linear Discriminant Analysis</a:t>
            </a:r>
            <a:br>
              <a:rPr lang="en-US" sz="1800" b="1" kern="0" dirty="0">
                <a:solidFill>
                  <a:schemeClr val="bg1"/>
                </a:solidFill>
              </a:rPr>
            </a:br>
            <a:r>
              <a:rPr lang="en-US" sz="1800" b="1" kern="0" dirty="0">
                <a:solidFill>
                  <a:schemeClr val="bg1"/>
                </a:solidFill>
              </a:rPr>
              <a:t>Multiple Discriminant </a:t>
            </a:r>
            <a:r>
              <a:rPr lang="en-US" sz="1800" b="1" kern="0" dirty="0" smtClean="0">
                <a:solidFill>
                  <a:schemeClr val="bg1"/>
                </a:solidFill>
              </a:rPr>
              <a:t>Analysis</a:t>
            </a:r>
            <a:br>
              <a:rPr lang="en-US" sz="1800" b="1" kern="0" dirty="0" smtClean="0">
                <a:solidFill>
                  <a:schemeClr val="bg1"/>
                </a:solidFill>
              </a:rPr>
            </a:br>
            <a:r>
              <a:rPr lang="en-US" sz="1800" b="1" kern="0" dirty="0" smtClean="0">
                <a:solidFill>
                  <a:schemeClr val="bg1"/>
                </a:solidFill>
              </a:rPr>
              <a:t>Examples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6213" indent="-176213" eaLnBrk="0" hangingPunct="0">
              <a:spcBef>
                <a:spcPts val="14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kern="0" dirty="0" smtClean="0">
                <a:solidFill>
                  <a:schemeClr val="accent1"/>
                </a:solidFill>
              </a:rPr>
              <a:t>Resources:</a:t>
            </a:r>
            <a:br>
              <a:rPr lang="en-US" b="1" kern="0" dirty="0" smtClean="0">
                <a:solidFill>
                  <a:schemeClr val="accent1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2"/>
              </a:rPr>
              <a:t>Java PR Applet</a:t>
            </a:r>
            <a:r>
              <a:rPr lang="en-US" sz="1800" b="1" dirty="0">
                <a:solidFill>
                  <a:schemeClr val="accent2"/>
                </a:solidFill>
              </a:rPr>
              <a:t/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3"/>
              </a:rPr>
              <a:t>W.P.: Fisher</a:t>
            </a:r>
            <a:r>
              <a:rPr lang="en-US" sz="1800" b="1" dirty="0">
                <a:solidFill>
                  <a:schemeClr val="accent2"/>
                </a:solidFill>
              </a:rPr>
              <a:t/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4"/>
              </a:rPr>
              <a:t>DTREG: LDA</a:t>
            </a:r>
            <a:r>
              <a:rPr lang="en-US" sz="1800" b="1" dirty="0">
                <a:solidFill>
                  <a:schemeClr val="accent2"/>
                </a:solidFill>
              </a:rPr>
              <a:t/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5"/>
              </a:rPr>
              <a:t>S.S.: </a:t>
            </a:r>
            <a:r>
              <a:rPr lang="en-US" sz="1800" b="1" dirty="0" smtClean="0">
                <a:solidFill>
                  <a:schemeClr val="accent2"/>
                </a:solidFill>
                <a:hlinkClick r:id="rId5"/>
              </a:rPr>
              <a:t>DFA</a:t>
            </a:r>
            <a:endParaRPr lang="en-US" sz="1800" b="1" dirty="0" smtClean="0">
              <a:solidFill>
                <a:schemeClr val="accent2"/>
              </a:solidFill>
            </a:endParaRPr>
          </a:p>
          <a:p>
            <a:pPr marL="230188" indent="-230188"/>
            <a:r>
              <a:rPr lang="en-US" b="1" dirty="0" smtClean="0">
                <a:solidFill>
                  <a:srgbClr val="004000"/>
                </a:solidFill>
              </a:rPr>
              <a:t>	</a:t>
            </a:r>
          </a:p>
          <a:p>
            <a:pPr marL="230188" indent="-230188"/>
            <a:r>
              <a:rPr lang="en-US" b="1" dirty="0" smtClean="0">
                <a:solidFill>
                  <a:srgbClr val="004000"/>
                </a:solidFill>
              </a:rPr>
              <a:t>		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6578" y="3355901"/>
            <a:ext cx="2739206" cy="291451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99006" y="1551960"/>
            <a:ext cx="1866748" cy="2296453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Discriminant Analysis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9608" y="663678"/>
            <a:ext cx="8658225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Discriminant analysis seeks directions that are efficient for discrimination.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Consider the problem of projecting data from </a:t>
            </a:r>
            <a:r>
              <a:rPr lang="en-US" altLang="en-US" sz="1800" b="1" i="1" dirty="0" smtClean="0">
                <a:solidFill>
                  <a:schemeClr val="bg1"/>
                </a:solidFill>
              </a:rPr>
              <a:t>d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dimensions onto a line with the hope that we can optimize the orientation of the line to minimize error.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Consider a set of n d-dimensional samples x</a:t>
            </a:r>
            <a:r>
              <a:rPr lang="en-US" altLang="en-US" sz="1800" b="1" baseline="-25000" dirty="0" smtClean="0">
                <a:solidFill>
                  <a:schemeClr val="bg1"/>
                </a:solidFill>
              </a:rPr>
              <a:t>1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,…,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x</a:t>
            </a:r>
            <a:r>
              <a:rPr lang="en-US" altLang="en-US" sz="1800" b="1" baseline="-25000" dirty="0" err="1" smtClean="0">
                <a:solidFill>
                  <a:schemeClr val="bg1"/>
                </a:solidFill>
              </a:rPr>
              <a:t>n</a:t>
            </a:r>
            <a:r>
              <a:rPr lang="en-US" altLang="en-US" sz="1800" b="1" baseline="-25000" dirty="0" smtClean="0">
                <a:solidFill>
                  <a:schemeClr val="bg1"/>
                </a:solidFill>
              </a:rPr>
              <a:t> 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in the subset </a:t>
            </a:r>
            <a:r>
              <a:rPr lang="en-US" altLang="en-US" sz="1800" dirty="0" smtClean="0">
                <a:solidFill>
                  <a:schemeClr val="bg1"/>
                </a:solidFill>
              </a:rPr>
              <a:t>D1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labeled 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</a:t>
            </a:r>
            <a:r>
              <a:rPr lang="en-US" altLang="en-US" sz="1800" baseline="-25000" dirty="0" smtClean="0">
                <a:solidFill>
                  <a:schemeClr val="bg1"/>
                </a:solidFill>
                <a:sym typeface="Symbol"/>
              </a:rPr>
              <a:t>1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 and 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n</a:t>
            </a:r>
            <a:r>
              <a:rPr lang="en-US" altLang="en-US" sz="1800" baseline="-25000" dirty="0" smtClean="0">
                <a:solidFill>
                  <a:schemeClr val="bg1"/>
                </a:solidFill>
                <a:sym typeface="Symbol"/>
              </a:rPr>
              <a:t>2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 in the subset 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D</a:t>
            </a:r>
            <a:r>
              <a:rPr lang="en-US" altLang="en-US" sz="1800" baseline="-25000" dirty="0" smtClean="0">
                <a:solidFill>
                  <a:schemeClr val="bg1"/>
                </a:solidFill>
                <a:sym typeface="Symbol"/>
              </a:rPr>
              <a:t>2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 labeled 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</a:t>
            </a:r>
            <a:r>
              <a:rPr lang="en-US" altLang="en-US" sz="1800" baseline="-25000" dirty="0" smtClean="0">
                <a:solidFill>
                  <a:schemeClr val="bg1"/>
                </a:solidFill>
                <a:sym typeface="Symbol"/>
              </a:rPr>
              <a:t>2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Define a linear combination of x:</a:t>
            </a:r>
          </a:p>
          <a:p>
            <a:pPr marL="176213" indent="-176213">
              <a:spcAft>
                <a:spcPts val="1800"/>
              </a:spcAft>
            </a:pPr>
            <a:r>
              <a:rPr lang="en-US" altLang="en-US" sz="1800" b="1" dirty="0" smtClean="0">
                <a:solidFill>
                  <a:schemeClr val="bg1"/>
                </a:solidFill>
              </a:rPr>
              <a:t>	and a corresponding set of </a:t>
            </a:r>
            <a:r>
              <a:rPr lang="en-US" altLang="en-US" sz="1800" dirty="0" smtClean="0">
                <a:solidFill>
                  <a:schemeClr val="bg1"/>
                </a:solidFill>
              </a:rPr>
              <a:t>n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samples </a:t>
            </a:r>
            <a:r>
              <a:rPr lang="en-US" altLang="en-US" sz="1800" dirty="0" smtClean="0">
                <a:solidFill>
                  <a:schemeClr val="bg1"/>
                </a:solidFill>
              </a:rPr>
              <a:t>y</a:t>
            </a:r>
            <a:r>
              <a:rPr lang="en-US" altLang="en-US" sz="1800" baseline="-25000" dirty="0" smtClean="0">
                <a:solidFill>
                  <a:schemeClr val="bg1"/>
                </a:solidFill>
              </a:rPr>
              <a:t>1</a:t>
            </a:r>
            <a:r>
              <a:rPr lang="en-US" altLang="en-US" sz="1800" dirty="0" smtClean="0">
                <a:solidFill>
                  <a:schemeClr val="bg1"/>
                </a:solidFill>
              </a:rPr>
              <a:t>, …, </a:t>
            </a:r>
            <a:r>
              <a:rPr lang="en-US" altLang="en-US" sz="1800" dirty="0" err="1" smtClean="0">
                <a:solidFill>
                  <a:schemeClr val="bg1"/>
                </a:solidFill>
              </a:rPr>
              <a:t>y</a:t>
            </a:r>
            <a:r>
              <a:rPr lang="en-US" alt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altLang="en-US" sz="1800" dirty="0" smtClean="0">
                <a:solidFill>
                  <a:schemeClr val="bg1"/>
                </a:solidFill>
              </a:rPr>
              <a:t> 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divided into </a:t>
            </a:r>
            <a:r>
              <a:rPr lang="en-US" altLang="en-US" sz="1800" dirty="0" smtClean="0">
                <a:solidFill>
                  <a:schemeClr val="bg1"/>
                </a:solidFill>
              </a:rPr>
              <a:t>Y</a:t>
            </a:r>
            <a:r>
              <a:rPr lang="en-US" altLang="en-US" sz="1800" baseline="-25000" dirty="0" smtClean="0">
                <a:solidFill>
                  <a:schemeClr val="bg1"/>
                </a:solidFill>
              </a:rPr>
              <a:t>1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and </a:t>
            </a:r>
            <a:r>
              <a:rPr lang="en-US" altLang="en-US" sz="1800" dirty="0" smtClean="0">
                <a:solidFill>
                  <a:schemeClr val="bg1"/>
                </a:solidFill>
              </a:rPr>
              <a:t>Y</a:t>
            </a:r>
            <a:r>
              <a:rPr lang="en-US" altLang="en-US" sz="1800" baseline="-25000" dirty="0" smtClean="0">
                <a:solidFill>
                  <a:schemeClr val="bg1"/>
                </a:solidFill>
              </a:rPr>
              <a:t>2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871291" y="3887634"/>
          <a:ext cx="21209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21" name="Equation" r:id="rId3" imgW="2120760" imgH="685800" progId="Equation.3">
                  <p:embed/>
                </p:oleObj>
              </mc:Choice>
              <mc:Fallback>
                <p:oleObj name="Equation" r:id="rId3" imgW="212076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1291" y="3887634"/>
                        <a:ext cx="21209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7158" name="Object 6"/>
          <p:cNvGraphicFramePr>
            <a:graphicFrameLocks noChangeAspect="1"/>
          </p:cNvGraphicFramePr>
          <p:nvPr/>
        </p:nvGraphicFramePr>
        <p:xfrm>
          <a:off x="3964243" y="2645648"/>
          <a:ext cx="812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22" name="Equation" r:id="rId5" imgW="812520" imgH="342720" progId="Equation.DSMT4">
                  <p:embed/>
                </p:oleObj>
              </mc:Choice>
              <mc:Fallback>
                <p:oleObj name="Equation" r:id="rId5" imgW="81252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4243" y="2645648"/>
                        <a:ext cx="8128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 descr="tmp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70555" y="3859555"/>
            <a:ext cx="4823644" cy="2586103"/>
          </a:xfrm>
          <a:prstGeom prst="rect">
            <a:avLst/>
          </a:prstGeom>
        </p:spPr>
      </p:pic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73244" y="4128416"/>
            <a:ext cx="3779324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Our challenge is to find w that maximizes separation.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This can be done by considering the ratio of the between-class scatter to the within-class scatter.</a:t>
            </a:r>
          </a:p>
        </p:txBody>
      </p:sp>
    </p:spTree>
    <p:extLst>
      <p:ext uri="{BB962C8B-B14F-4D97-AF65-F5344CB8AC3E}">
        <p14:creationId xmlns:p14="http://schemas.microsoft.com/office/powerpoint/2010/main" val="37750653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Separation of the Means and Scatter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73244" y="663679"/>
            <a:ext cx="8658225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Define a sample mean for class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i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: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sample mean for the projected points are: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Bef>
                <a:spcPts val="600"/>
              </a:spcBef>
              <a:spcAft>
                <a:spcPts val="1800"/>
              </a:spcAft>
            </a:pPr>
            <a:r>
              <a:rPr lang="en-US" altLang="en-US" sz="1800" b="1" dirty="0" smtClean="0">
                <a:solidFill>
                  <a:schemeClr val="bg1"/>
                </a:solidFill>
              </a:rPr>
              <a:t>	The sample mean for the projected points is just the projection of the mean (which is expected since this is a linear transformation).</a:t>
            </a:r>
          </a:p>
          <a:p>
            <a:pPr marL="176213" indent="-176213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It follows that the distance between the projected means is:</a:t>
            </a:r>
          </a:p>
          <a:p>
            <a:pPr marL="176213" indent="-176213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Define a scatter for the projected samples:</a:t>
            </a:r>
          </a:p>
          <a:p>
            <a:pPr marL="176213" indent="-176213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An estimate of the variance of the pooled data is: </a:t>
            </a:r>
          </a:p>
          <a:p>
            <a:pPr marL="176213" indent="-176213">
              <a:spcBef>
                <a:spcPts val="600"/>
              </a:spcBef>
              <a:spcAft>
                <a:spcPts val="1800"/>
              </a:spcAft>
            </a:pPr>
            <a:r>
              <a:rPr lang="en-US" altLang="en-US" sz="1800" b="1" dirty="0" smtClean="0">
                <a:solidFill>
                  <a:schemeClr val="bg1"/>
                </a:solidFill>
              </a:rPr>
              <a:t>	and is called the within-class scatter.</a:t>
            </a:r>
          </a:p>
          <a:p>
            <a:pPr marL="176213" indent="-176213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178184" name="Object 8"/>
          <p:cNvGraphicFramePr>
            <a:graphicFrameLocks noChangeAspect="1"/>
          </p:cNvGraphicFramePr>
          <p:nvPr/>
        </p:nvGraphicFramePr>
        <p:xfrm>
          <a:off x="4066412" y="530019"/>
          <a:ext cx="12192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63" name="Equation" r:id="rId3" imgW="1218960" imgH="634680" progId="Equation.3">
                  <p:embed/>
                </p:oleObj>
              </mc:Choice>
              <mc:Fallback>
                <p:oleObj name="Equation" r:id="rId3" imgW="121896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6412" y="530019"/>
                        <a:ext cx="12192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8185" name="Object 9"/>
          <p:cNvGraphicFramePr>
            <a:graphicFrameLocks noChangeAspect="1"/>
          </p:cNvGraphicFramePr>
          <p:nvPr/>
        </p:nvGraphicFramePr>
        <p:xfrm>
          <a:off x="3094959" y="1568604"/>
          <a:ext cx="3086101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64" name="Equation" r:id="rId5" imgW="3085920" imgH="634680" progId="Equation.3">
                  <p:embed/>
                </p:oleObj>
              </mc:Choice>
              <mc:Fallback>
                <p:oleObj name="Equation" r:id="rId5" imgW="308592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4959" y="1568604"/>
                        <a:ext cx="3086101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8186" name="Object 10"/>
          <p:cNvGraphicFramePr>
            <a:graphicFrameLocks noChangeAspect="1"/>
          </p:cNvGraphicFramePr>
          <p:nvPr/>
        </p:nvGraphicFramePr>
        <p:xfrm>
          <a:off x="3070225" y="3543300"/>
          <a:ext cx="25273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65" name="Equation" r:id="rId7" imgW="2527200" imgH="469800" progId="Equation.3">
                  <p:embed/>
                </p:oleObj>
              </mc:Choice>
              <mc:Fallback>
                <p:oleObj name="Equation" r:id="rId7" imgW="252720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0225" y="3543300"/>
                        <a:ext cx="25273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8187" name="Object 11"/>
          <p:cNvGraphicFramePr>
            <a:graphicFrameLocks noChangeAspect="1"/>
          </p:cNvGraphicFramePr>
          <p:nvPr/>
        </p:nvGraphicFramePr>
        <p:xfrm>
          <a:off x="3475038" y="4722813"/>
          <a:ext cx="16383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66" name="Equation" r:id="rId9" imgW="1638000" imgH="571320" progId="Equation.3">
                  <p:embed/>
                </p:oleObj>
              </mc:Choice>
              <mc:Fallback>
                <p:oleObj name="Equation" r:id="rId9" imgW="163800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5038" y="4722813"/>
                        <a:ext cx="16383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8188" name="Object 12"/>
          <p:cNvGraphicFramePr>
            <a:graphicFrameLocks noChangeAspect="1"/>
          </p:cNvGraphicFramePr>
          <p:nvPr/>
        </p:nvGraphicFramePr>
        <p:xfrm>
          <a:off x="5943600" y="5265738"/>
          <a:ext cx="12827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67" name="Equation" r:id="rId11" imgW="1282680" imgH="558720" progId="Equation.DSMT4">
                  <p:embed/>
                </p:oleObj>
              </mc:Choice>
              <mc:Fallback>
                <p:oleObj name="Equation" r:id="rId11" imgW="128268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5265738"/>
                        <a:ext cx="12827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81543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Fisher Linear Discriminant and Scatter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73244" y="737419"/>
            <a:ext cx="8658225" cy="4847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Fisher linear discriminant maximizes the criteria: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Define a scatter for class I, S</a:t>
            </a:r>
            <a:r>
              <a:rPr lang="en-US" altLang="en-US" sz="1800" b="1" baseline="-25000" dirty="0" smtClean="0">
                <a:solidFill>
                  <a:schemeClr val="bg1"/>
                </a:solidFill>
              </a:rPr>
              <a:t>i 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: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total scatter,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S</a:t>
            </a:r>
            <a:r>
              <a:rPr lang="en-US" altLang="en-US" sz="1800" b="1" baseline="-25000" dirty="0" err="1" smtClean="0">
                <a:solidFill>
                  <a:schemeClr val="bg1"/>
                </a:solidFill>
              </a:rPr>
              <a:t>w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is: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We can write the scatter for the projected samples as: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Therefore, the sum of the scatters can be written as:</a:t>
            </a:r>
          </a:p>
        </p:txBody>
      </p:sp>
      <p:graphicFrame>
        <p:nvGraphicFramePr>
          <p:cNvPr id="178187" name="Object 11"/>
          <p:cNvGraphicFramePr>
            <a:graphicFrameLocks noChangeAspect="1"/>
          </p:cNvGraphicFramePr>
          <p:nvPr/>
        </p:nvGraphicFramePr>
        <p:xfrm>
          <a:off x="6274415" y="491205"/>
          <a:ext cx="17018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87" name="Equation" r:id="rId3" imgW="1701720" imgH="774360" progId="Equation.3">
                  <p:embed/>
                </p:oleObj>
              </mc:Choice>
              <mc:Fallback>
                <p:oleObj name="Equation" r:id="rId3" imgW="1701720" imgH="774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4415" y="491205"/>
                        <a:ext cx="170180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2279" name="Object 7"/>
          <p:cNvGraphicFramePr>
            <a:graphicFrameLocks noChangeAspect="1"/>
          </p:cNvGraphicFramePr>
          <p:nvPr/>
        </p:nvGraphicFramePr>
        <p:xfrm>
          <a:off x="3160713" y="1717675"/>
          <a:ext cx="23114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88" name="Equation" r:id="rId5" imgW="2311200" imgH="571320" progId="Equation.3">
                  <p:embed/>
                </p:oleObj>
              </mc:Choice>
              <mc:Fallback>
                <p:oleObj name="Equation" r:id="rId5" imgW="231120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0713" y="1717675"/>
                        <a:ext cx="23114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2280" name="Object 8"/>
          <p:cNvGraphicFramePr>
            <a:graphicFrameLocks noChangeAspect="1"/>
          </p:cNvGraphicFramePr>
          <p:nvPr/>
        </p:nvGraphicFramePr>
        <p:xfrm>
          <a:off x="3652838" y="2732088"/>
          <a:ext cx="13081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89" name="Equation" r:id="rId7" imgW="1307880" imgH="291960" progId="Equation.3">
                  <p:embed/>
                </p:oleObj>
              </mc:Choice>
              <mc:Fallback>
                <p:oleObj name="Equation" r:id="rId7" imgW="13078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2838" y="2732088"/>
                        <a:ext cx="13081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2281" name="Object 9"/>
          <p:cNvGraphicFramePr>
            <a:graphicFrameLocks noChangeAspect="1"/>
          </p:cNvGraphicFramePr>
          <p:nvPr/>
        </p:nvGraphicFramePr>
        <p:xfrm>
          <a:off x="2336800" y="3690938"/>
          <a:ext cx="383540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90" name="Equation" r:id="rId9" imgW="3835080" imgH="1257120" progId="Equation.3">
                  <p:embed/>
                </p:oleObj>
              </mc:Choice>
              <mc:Fallback>
                <p:oleObj name="Equation" r:id="rId9" imgW="3835080" imgH="1257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6800" y="3690938"/>
                        <a:ext cx="3835400" cy="1257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2282" name="Object 10"/>
          <p:cNvGraphicFramePr>
            <a:graphicFrameLocks noChangeAspect="1"/>
          </p:cNvGraphicFramePr>
          <p:nvPr/>
        </p:nvGraphicFramePr>
        <p:xfrm>
          <a:off x="3736975" y="5661025"/>
          <a:ext cx="18415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91" name="Equation" r:id="rId11" imgW="1841400" imgH="368280" progId="Equation.DSMT4">
                  <p:embed/>
                </p:oleObj>
              </mc:Choice>
              <mc:Fallback>
                <p:oleObj name="Equation" r:id="rId11" imgW="184140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6975" y="5661025"/>
                        <a:ext cx="18415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02857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Separation of the Projected Means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73244" y="737419"/>
            <a:ext cx="8658225" cy="5986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separation of the projected means obeys: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Where the between class scatter, S</a:t>
            </a:r>
            <a:r>
              <a:rPr lang="en-US" altLang="en-US" sz="1800" b="1" baseline="-25000" dirty="0" smtClean="0">
                <a:solidFill>
                  <a:schemeClr val="bg1"/>
                </a:solidFill>
              </a:rPr>
              <a:t>B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is given by: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err="1" smtClean="0">
                <a:solidFill>
                  <a:schemeClr val="bg1"/>
                </a:solidFill>
              </a:rPr>
              <a:t>S</a:t>
            </a:r>
            <a:r>
              <a:rPr lang="en-US" altLang="en-US" sz="1800" b="1" baseline="-25000" dirty="0" err="1" smtClean="0">
                <a:solidFill>
                  <a:schemeClr val="bg1"/>
                </a:solidFill>
              </a:rPr>
              <a:t>w</a:t>
            </a:r>
            <a:r>
              <a:rPr lang="en-US" altLang="en-US" sz="1800" b="1" baseline="-25000" dirty="0" smtClean="0">
                <a:solidFill>
                  <a:schemeClr val="bg1"/>
                </a:solidFill>
              </a:rPr>
              <a:t> 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is the within-class scatter and is proportional to the covariance of the pooled data.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S</a:t>
            </a:r>
            <a:r>
              <a:rPr lang="en-US" altLang="en-US" sz="1800" b="1" baseline="-25000" dirty="0" smtClean="0">
                <a:solidFill>
                  <a:schemeClr val="bg1"/>
                </a:solidFill>
              </a:rPr>
              <a:t>B 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the between-class scatter, is symmetric and positive definite, but because it is the outer product of two vectors, its rank is at most one.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This implies that for any w,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S</a:t>
            </a:r>
            <a:r>
              <a:rPr lang="en-US" altLang="en-US" sz="1800" b="1" baseline="-25000" dirty="0" err="1" smtClean="0">
                <a:solidFill>
                  <a:schemeClr val="bg1"/>
                </a:solidFill>
              </a:rPr>
              <a:t>B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w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is in the direction of m</a:t>
            </a:r>
            <a:r>
              <a:rPr lang="en-US" altLang="en-US" sz="1800" b="1" baseline="-25000" dirty="0" smtClean="0">
                <a:solidFill>
                  <a:schemeClr val="bg1"/>
                </a:solidFill>
              </a:rPr>
              <a:t>1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-m</a:t>
            </a:r>
            <a:r>
              <a:rPr lang="en-US" altLang="en-US" sz="1800" b="1" baseline="-25000" dirty="0" smtClean="0">
                <a:solidFill>
                  <a:schemeClr val="bg1"/>
                </a:solidFill>
              </a:rPr>
              <a:t>2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criterion function, J(w), can be written as: 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178187" name="Object 11"/>
          <p:cNvGraphicFramePr>
            <a:graphicFrameLocks noChangeAspect="1"/>
          </p:cNvGraphicFramePr>
          <p:nvPr/>
        </p:nvGraphicFramePr>
        <p:xfrm>
          <a:off x="2800350" y="1169988"/>
          <a:ext cx="3429000" cy="124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99" name="Equation" r:id="rId3" imgW="3429000" imgH="1244520" progId="Equation.3">
                  <p:embed/>
                </p:oleObj>
              </mc:Choice>
              <mc:Fallback>
                <p:oleObj name="Equation" r:id="rId3" imgW="3429000" imgH="1244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0350" y="1169988"/>
                        <a:ext cx="3429000" cy="1244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3303" name="Object 7"/>
          <p:cNvGraphicFramePr>
            <a:graphicFrameLocks noChangeAspect="1"/>
          </p:cNvGraphicFramePr>
          <p:nvPr/>
        </p:nvGraphicFramePr>
        <p:xfrm>
          <a:off x="3291143" y="3202860"/>
          <a:ext cx="25019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00" name="Equation" r:id="rId5" imgW="2501640" imgH="368280" progId="Equation.3">
                  <p:embed/>
                </p:oleObj>
              </mc:Choice>
              <mc:Fallback>
                <p:oleObj name="Equation" r:id="rId5" imgW="250164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1143" y="3202860"/>
                        <a:ext cx="25019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3304" name="Object 8"/>
          <p:cNvGraphicFramePr>
            <a:graphicFrameLocks noChangeAspect="1"/>
          </p:cNvGraphicFramePr>
          <p:nvPr/>
        </p:nvGraphicFramePr>
        <p:xfrm>
          <a:off x="5446713" y="5697538"/>
          <a:ext cx="15621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01" name="Equation" r:id="rId7" imgW="1562040" imgH="698400" progId="Equation.DSMT4">
                  <p:embed/>
                </p:oleObj>
              </mc:Choice>
              <mc:Fallback>
                <p:oleObj name="Equation" r:id="rId7" imgW="156204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6713" y="5697538"/>
                        <a:ext cx="1562100" cy="698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20522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Linear Discriminant Analysis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73244" y="631232"/>
            <a:ext cx="8658225" cy="6140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lnSpc>
                <a:spcPct val="150000"/>
              </a:lnSpc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This ratio is well-known as the generalized Rayleigh quotient and has the well-known property that the vector, w, that maximizes J(), must satisfy:</a:t>
            </a:r>
          </a:p>
          <a:p>
            <a:pPr marL="176213" indent="-176213"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solution is:</a:t>
            </a:r>
          </a:p>
          <a:p>
            <a:pPr marL="176213" indent="-176213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This is Fisher’s linear discriminant, also known as the canonical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variate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76213" indent="-176213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This solution maps the d-dimensional problem to a one-dimensional problem (in this case). </a:t>
            </a:r>
          </a:p>
          <a:p>
            <a:pPr marL="176213" indent="-176213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From Chapter 2, when the conditional densities, p(x|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</a:t>
            </a:r>
            <a:r>
              <a:rPr lang="en-US" altLang="en-US" sz="1800" b="1" baseline="-25000" dirty="0" err="1" smtClean="0">
                <a:solidFill>
                  <a:schemeClr val="bg1"/>
                </a:solidFill>
                <a:sym typeface="Symbol"/>
              </a:rPr>
              <a:t>i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), are multivariate normal with equal covariances, the optimal decision boundary is given by:</a:t>
            </a:r>
          </a:p>
          <a:p>
            <a:pPr marL="176213" indent="-176213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  <a:sym typeface="Symbol"/>
            </a:endParaRPr>
          </a:p>
          <a:p>
            <a:pPr marL="176213" indent="-176213">
              <a:spcBef>
                <a:spcPts val="0"/>
              </a:spcBef>
              <a:spcAft>
                <a:spcPts val="1200"/>
              </a:spcAft>
            </a:pP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	where                             , and 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w</a:t>
            </a:r>
            <a:r>
              <a:rPr lang="en-US" altLang="en-US" sz="1800" baseline="-25000" dirty="0" smtClean="0">
                <a:solidFill>
                  <a:schemeClr val="bg1"/>
                </a:solidFill>
                <a:sym typeface="Symbol"/>
              </a:rPr>
              <a:t>0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 is related to the prior probabilities.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The computational complexity is dominated by the calculation of the within-class scatter and its inverse, an O(d</a:t>
            </a:r>
            <a:r>
              <a:rPr lang="en-US" altLang="en-US" sz="1800" b="1" baseline="30000" dirty="0" smtClean="0">
                <a:solidFill>
                  <a:schemeClr val="bg1"/>
                </a:solidFill>
                <a:sym typeface="Symbol"/>
              </a:rPr>
              <a:t>2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n) calculation. But this is done offline!</a:t>
            </a: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Let’s work 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  <a:hlinkClick r:id="rId3"/>
              </a:rPr>
              <a:t>some examples</a:t>
            </a:r>
            <a:r>
              <a:rPr lang="en-US" altLang="en-US" sz="1800" b="1" dirty="0" smtClean="0">
                <a:solidFill>
                  <a:schemeClr val="bg1"/>
                </a:solidFill>
                <a:sym typeface="Symbol"/>
              </a:rPr>
              <a:t> (class-independent PCA and LDA).</a:t>
            </a: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endParaRPr lang="en-US" altLang="en-US" sz="1800" dirty="0" smtClean="0">
              <a:solidFill>
                <a:schemeClr val="bg1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630769" y="1562611"/>
          <a:ext cx="13970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29" name="Equation" r:id="rId4" imgW="1396800" imgH="291960" progId="Equation.3">
                  <p:embed/>
                </p:oleObj>
              </mc:Choice>
              <mc:Fallback>
                <p:oleObj name="Equation" r:id="rId4" imgW="139680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0769" y="1562611"/>
                        <a:ext cx="13970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28" name="Object 4"/>
          <p:cNvGraphicFramePr>
            <a:graphicFrameLocks noChangeAspect="1"/>
          </p:cNvGraphicFramePr>
          <p:nvPr/>
        </p:nvGraphicFramePr>
        <p:xfrm>
          <a:off x="2355697" y="1927584"/>
          <a:ext cx="18923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30" name="Equation" r:id="rId6" imgW="1892160" imgH="368280" progId="Equation.3">
                  <p:embed/>
                </p:oleObj>
              </mc:Choice>
              <mc:Fallback>
                <p:oleObj name="Equation" r:id="rId6" imgW="1892160" imgH="368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5697" y="1927584"/>
                        <a:ext cx="18923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29" name="Object 5"/>
          <p:cNvGraphicFramePr>
            <a:graphicFrameLocks noChangeAspect="1"/>
          </p:cNvGraphicFramePr>
          <p:nvPr/>
        </p:nvGraphicFramePr>
        <p:xfrm>
          <a:off x="3902075" y="4475575"/>
          <a:ext cx="12573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31" name="Equation" r:id="rId8" imgW="1257120" imgH="355320" progId="Equation.3">
                  <p:embed/>
                </p:oleObj>
              </mc:Choice>
              <mc:Fallback>
                <p:oleObj name="Equation" r:id="rId8" imgW="1257120" imgH="355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2075" y="4475575"/>
                        <a:ext cx="12573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0230" name="Object 6"/>
          <p:cNvGraphicFramePr>
            <a:graphicFrameLocks noChangeAspect="1"/>
          </p:cNvGraphicFramePr>
          <p:nvPr/>
        </p:nvGraphicFramePr>
        <p:xfrm>
          <a:off x="1196612" y="4834507"/>
          <a:ext cx="1574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32" name="Equation" r:id="rId10" imgW="1574640" imgH="355320" progId="Equation.DSMT4">
                  <p:embed/>
                </p:oleObj>
              </mc:Choice>
              <mc:Fallback>
                <p:oleObj name="Equation" r:id="rId10" imgW="157464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6612" y="4834507"/>
                        <a:ext cx="15748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9380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Multiple Discriminant Analysis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73244" y="631232"/>
            <a:ext cx="8658225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For the c-class problem in a d-dimensional space, the natural generalization involves c-1 discriminant functions.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within-class scatter is defined as: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Define a total mean vector, m:</a:t>
            </a:r>
          </a:p>
          <a:p>
            <a:pPr marL="176213" indent="-176213">
              <a:spcAft>
                <a:spcPts val="12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</a:pPr>
            <a:r>
              <a:rPr lang="en-US" altLang="en-US" sz="1800" b="1" dirty="0" smtClean="0">
                <a:solidFill>
                  <a:schemeClr val="bg1"/>
                </a:solidFill>
              </a:rPr>
              <a:t>	and a total scatter matrix, S</a:t>
            </a:r>
            <a:r>
              <a:rPr lang="en-US" altLang="en-US" sz="1800" b="1" baseline="-25000" dirty="0" smtClean="0">
                <a:solidFill>
                  <a:schemeClr val="bg1"/>
                </a:solidFill>
              </a:rPr>
              <a:t>T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by:</a:t>
            </a:r>
          </a:p>
          <a:p>
            <a:pPr marL="176213" indent="-176213">
              <a:spcAft>
                <a:spcPts val="1800"/>
              </a:spcAft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total scatter is related to the within-class scatter (derivation omitted):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We have c-1 discriminant functions of the form:</a:t>
            </a:r>
          </a:p>
        </p:txBody>
      </p:sp>
      <p:graphicFrame>
        <p:nvGraphicFramePr>
          <p:cNvPr id="179214" name="Object 14"/>
          <p:cNvGraphicFramePr>
            <a:graphicFrameLocks noChangeAspect="1"/>
          </p:cNvGraphicFramePr>
          <p:nvPr/>
        </p:nvGraphicFramePr>
        <p:xfrm>
          <a:off x="2697163" y="1673225"/>
          <a:ext cx="32385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65" name="Equation" r:id="rId3" imgW="3238200" imgH="660240" progId="Equation.3">
                  <p:embed/>
                </p:oleObj>
              </mc:Choice>
              <mc:Fallback>
                <p:oleObj name="Equation" r:id="rId3" imgW="3238200" imgH="660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7163" y="1673225"/>
                        <a:ext cx="32385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15" name="Object 15"/>
          <p:cNvGraphicFramePr>
            <a:graphicFrameLocks noChangeAspect="1"/>
          </p:cNvGraphicFramePr>
          <p:nvPr/>
        </p:nvGraphicFramePr>
        <p:xfrm>
          <a:off x="3789363" y="2642424"/>
          <a:ext cx="12700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66" name="Equation" r:id="rId5" imgW="1269720" imgH="622080" progId="Equation.3">
                  <p:embed/>
                </p:oleObj>
              </mc:Choice>
              <mc:Fallback>
                <p:oleObj name="Equation" r:id="rId5" imgW="126972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9363" y="2642424"/>
                        <a:ext cx="12700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17" name="Object 17"/>
          <p:cNvGraphicFramePr>
            <a:graphicFrameLocks noChangeAspect="1"/>
          </p:cNvGraphicFramePr>
          <p:nvPr/>
        </p:nvGraphicFramePr>
        <p:xfrm>
          <a:off x="3402013" y="3778250"/>
          <a:ext cx="2095500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67" name="Equation" r:id="rId7" imgW="2095200" imgH="520560" progId="Equation.3">
                  <p:embed/>
                </p:oleObj>
              </mc:Choice>
              <mc:Fallback>
                <p:oleObj name="Equation" r:id="rId7" imgW="2095200" imgH="520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2013" y="3778250"/>
                        <a:ext cx="2095500" cy="52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18" name="Object 18"/>
          <p:cNvGraphicFramePr>
            <a:graphicFrameLocks noChangeAspect="1"/>
          </p:cNvGraphicFramePr>
          <p:nvPr/>
        </p:nvGraphicFramePr>
        <p:xfrm>
          <a:off x="1838940" y="4812788"/>
          <a:ext cx="13970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68" name="Equation" r:id="rId9" imgW="1396800" imgH="291960" progId="Equation.3">
                  <p:embed/>
                </p:oleObj>
              </mc:Choice>
              <mc:Fallback>
                <p:oleObj name="Equation" r:id="rId9" imgW="139680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8940" y="4812788"/>
                        <a:ext cx="13970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19" name="Object 19"/>
          <p:cNvGraphicFramePr>
            <a:graphicFrameLocks noChangeAspect="1"/>
          </p:cNvGraphicFramePr>
          <p:nvPr/>
        </p:nvGraphicFramePr>
        <p:xfrm>
          <a:off x="4471988" y="4681538"/>
          <a:ext cx="27178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69" name="Equation" r:id="rId11" imgW="2717640" imgH="622080" progId="Equation.3">
                  <p:embed/>
                </p:oleObj>
              </mc:Choice>
              <mc:Fallback>
                <p:oleObj name="Equation" r:id="rId11" imgW="271764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1988" y="4681538"/>
                        <a:ext cx="27178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20" name="Object 20"/>
          <p:cNvGraphicFramePr>
            <a:graphicFrameLocks noChangeAspect="1"/>
          </p:cNvGraphicFramePr>
          <p:nvPr/>
        </p:nvGraphicFramePr>
        <p:xfrm>
          <a:off x="3148320" y="5824743"/>
          <a:ext cx="28575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70" name="Equation" r:id="rId13" imgW="2857320" imgH="355320" progId="Equation.DSMT4">
                  <p:embed/>
                </p:oleObj>
              </mc:Choice>
              <mc:Fallback>
                <p:oleObj name="Equation" r:id="rId13" imgW="285732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8320" y="5824743"/>
                        <a:ext cx="2857500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83582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Multiple Discriminant Analysis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73244" y="631232"/>
            <a:ext cx="8658225" cy="337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criterion function is:</a:t>
            </a:r>
          </a:p>
          <a:p>
            <a:pPr marL="176213" indent="-176213">
              <a:spcAft>
                <a:spcPts val="1800"/>
              </a:spcAft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solution to maximizing </a:t>
            </a:r>
            <a:r>
              <a:rPr lang="en-US" altLang="en-US" sz="1800" dirty="0" smtClean="0">
                <a:solidFill>
                  <a:schemeClr val="bg1"/>
                </a:solidFill>
              </a:rPr>
              <a:t>J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(W) is once again found via an eigenvalue decomposition: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endParaRPr lang="en-US" altLang="en-US" sz="1800" b="1" dirty="0" smtClean="0">
              <a:solidFill>
                <a:schemeClr val="bg1"/>
              </a:solidFill>
            </a:endParaRP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Because S</a:t>
            </a:r>
            <a:r>
              <a:rPr lang="en-US" altLang="en-US" sz="1800" b="1" baseline="-25000" dirty="0" smtClean="0">
                <a:solidFill>
                  <a:schemeClr val="bg1"/>
                </a:solidFill>
              </a:rPr>
              <a:t>B 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is the sum of c rank one or less matrices, and because only c-1 of these are independent, S</a:t>
            </a:r>
            <a:r>
              <a:rPr lang="en-US" altLang="en-US" sz="1800" b="1" baseline="-25000" dirty="0" smtClean="0">
                <a:solidFill>
                  <a:schemeClr val="bg1"/>
                </a:solidFill>
              </a:rPr>
              <a:t>B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is of rank c-1 or less. </a:t>
            </a:r>
          </a:p>
          <a:p>
            <a:pPr marL="176213" indent="-176213">
              <a:spcAft>
                <a:spcPts val="18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An excellent presentation on applications of LDA can be found at  </a:t>
            </a:r>
            <a:r>
              <a:rPr lang="en-US" altLang="en-US" sz="1800" b="1" dirty="0" smtClean="0">
                <a:solidFill>
                  <a:schemeClr val="bg1"/>
                </a:solidFill>
                <a:hlinkClick r:id="rId3"/>
              </a:rPr>
              <a:t>PCA Fails!</a:t>
            </a:r>
            <a:endParaRPr lang="en-US" altLang="en-US" sz="18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179214" name="Object 14"/>
          <p:cNvGraphicFramePr>
            <a:graphicFrameLocks noChangeAspect="1"/>
          </p:cNvGraphicFramePr>
          <p:nvPr/>
        </p:nvGraphicFramePr>
        <p:xfrm>
          <a:off x="3326427" y="695119"/>
          <a:ext cx="17145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65" name="Equation" r:id="rId4" imgW="1714320" imgH="876240" progId="Equation.3">
                  <p:embed/>
                </p:oleObj>
              </mc:Choice>
              <mc:Fallback>
                <p:oleObj name="Equation" r:id="rId4" imgW="1714320" imgH="876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6427" y="695119"/>
                        <a:ext cx="1714500" cy="876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9215" name="Object 15"/>
          <p:cNvGraphicFramePr>
            <a:graphicFrameLocks noChangeAspect="1"/>
          </p:cNvGraphicFramePr>
          <p:nvPr/>
        </p:nvGraphicFramePr>
        <p:xfrm>
          <a:off x="2617788" y="2278887"/>
          <a:ext cx="3467100" cy="317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66" name="Equation" r:id="rId6" imgW="3466800" imgH="317160" progId="Equation.DSMT4">
                  <p:embed/>
                </p:oleObj>
              </mc:Choice>
              <mc:Fallback>
                <p:oleObj name="Equation" r:id="rId6" imgW="346680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7788" y="2278887"/>
                        <a:ext cx="3467100" cy="317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23108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72783" y="682625"/>
            <a:ext cx="8688388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accent1"/>
                </a:solidFill>
              </a:rPr>
              <a:t>Principal Component Analysis (PCA): </a:t>
            </a:r>
            <a:r>
              <a:rPr lang="en-US" sz="1800" b="1" dirty="0" smtClean="0">
                <a:solidFill>
                  <a:schemeClr val="bg1"/>
                </a:solidFill>
              </a:rPr>
              <a:t>represents the data by minimizing the squared error (representing data in directions of greatest variance).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PCA is commonly applied in a 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class-dependent manner where a whitening transformation is computed for each class, and the distance from the mean of that class is measured using this class-specific transformation.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PCA gives insight into the important dimensions of your problem </a:t>
            </a:r>
            <a:r>
              <a:rPr lang="en-US" sz="1800" b="1" dirty="0">
                <a:solidFill>
                  <a:schemeClr val="bg1"/>
                </a:solidFill>
                <a:sym typeface="Symbol"/>
              </a:rPr>
              <a:t>b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y examining the direction of the eigenvectors.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>
                <a:solidFill>
                  <a:schemeClr val="accent1"/>
                </a:solidFill>
                <a:sym typeface="Symbol"/>
              </a:rPr>
              <a:t>Linear </a:t>
            </a:r>
            <a:r>
              <a:rPr lang="en-US" sz="1800" b="1" dirty="0" err="1">
                <a:solidFill>
                  <a:schemeClr val="accent1"/>
                </a:solidFill>
                <a:sym typeface="Symbol"/>
              </a:rPr>
              <a:t>DIscriminant</a:t>
            </a:r>
            <a:r>
              <a:rPr lang="en-US" sz="1800" b="1" dirty="0">
                <a:solidFill>
                  <a:schemeClr val="accent1"/>
                </a:solidFill>
                <a:sym typeface="Symbol"/>
              </a:rPr>
              <a:t> Analysis (LDA): 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attempts to project the data onto a line that represents the direction of maximum discrimination.</a:t>
            </a:r>
          </a:p>
          <a:p>
            <a:pPr marL="171450" indent="-171450">
              <a:spcBef>
                <a:spcPct val="50000"/>
              </a:spcBef>
              <a:buFontTx/>
              <a:buChar char="•"/>
            </a:pP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LDA can be generalized to a multi-class problem through the use of multiple discriminant functions (c classes require c-1 discriminant functions</a:t>
            </a:r>
            <a:r>
              <a:rPr lang="en-US" sz="1800" b="1" dirty="0" smtClean="0">
                <a:solidFill>
                  <a:schemeClr val="bg1"/>
                </a:solidFill>
                <a:sym typeface="Symbol"/>
              </a:rPr>
              <a:t>).</a:t>
            </a:r>
            <a:endParaRPr lang="en-US" sz="1800" b="1" dirty="0" smtClean="0">
              <a:solidFill>
                <a:schemeClr val="bg1"/>
              </a:solidFill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89363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7133</TotalTime>
  <Words>602</Words>
  <Application>Microsoft Macintosh PowerPoint</Application>
  <PresentationFormat>Letter Paper (8.5x11 in)</PresentationFormat>
  <Paragraphs>85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Symbol</vt:lpstr>
      <vt:lpstr>Times New Roman</vt:lpstr>
      <vt:lpstr>Arial</vt:lpstr>
      <vt:lpstr>lecture_title</vt:lpstr>
      <vt:lpstr>isip_default</vt:lpstr>
      <vt:lpstr>lecture_default</vt:lpstr>
      <vt:lpstr>1_isip_default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396</cp:revision>
  <dcterms:created xsi:type="dcterms:W3CDTF">2002-09-12T17:13:32Z</dcterms:created>
  <dcterms:modified xsi:type="dcterms:W3CDTF">2015-09-17T23:27:09Z</dcterms:modified>
</cp:coreProperties>
</file>