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  <p:sldMasterId id="2147483710" r:id="rId7"/>
  </p:sldMasterIdLst>
  <p:notesMasterIdLst>
    <p:notesMasterId r:id="rId14"/>
  </p:notesMasterIdLst>
  <p:handoutMasterIdLst>
    <p:handoutMasterId r:id="rId15"/>
  </p:handoutMasterIdLst>
  <p:sldIdLst>
    <p:sldId id="356" r:id="rId8"/>
    <p:sldId id="407" r:id="rId9"/>
    <p:sldId id="408" r:id="rId10"/>
    <p:sldId id="412" r:id="rId11"/>
    <p:sldId id="411" r:id="rId12"/>
    <p:sldId id="402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1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616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7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1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2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616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2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4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2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51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2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3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9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431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8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TMmoDFXyE" TargetMode="External"/><Relationship Id="rId4" Type="http://schemas.openxmlformats.org/officeDocument/2006/relationships/hyperlink" Target="https://www.youtube.com/watch?feature=iv&amp;src_vid=K-F19DORO1w&amp;annotation_id=annotation_963680&amp;v=UUxIXU_Ob6E" TargetMode="External"/><Relationship Id="rId5" Type="http://schemas.openxmlformats.org/officeDocument/2006/relationships/hyperlink" Target="http://www.isip.piconepress.com/courses/msstate/ece_8463/lectures/current/lecture_19/index.html" TargetMode="External"/><Relationship Id="rId6" Type="http://schemas.openxmlformats.org/officeDocument/2006/relationships/hyperlink" Target="http://www.amazon.com/Introduction-Statistical-Recognition-Scientific-Computing/dp/0122698517" TargetMode="External"/><Relationship Id="rId7" Type="http://schemas.openxmlformats.org/officeDocument/2006/relationships/hyperlink" Target="http://www.nlpca.org/fig_pca_principal_component_analysis.png" TargetMode="External"/><Relationship Id="rId8" Type="http://schemas.openxmlformats.org/officeDocument/2006/relationships/image" Target="../media/image2.tiff"/><Relationship Id="rId9" Type="http://schemas.openxmlformats.org/officeDocument/2006/relationships/hyperlink" Target="http://www.nature.com/srep/2012/121211/srep00961/images/srep00961-f1.jpg" TargetMode="External"/><Relationship Id="rId10" Type="http://schemas.openxmlformats.org/officeDocument/2006/relationships/image" Target="../media/image3.tiff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2.p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PRINCIPAL COMPONENTS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164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Mean-Square Error Objectiv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e Function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Projection Operator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Whitening Transformation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Class-Independent PCA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Class-Dependent PCA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solidFill>
                  <a:srgbClr val="000080"/>
                </a:solidFill>
              </a:rPr>
              <a:t>Resources:</a:t>
            </a:r>
          </a:p>
          <a:p>
            <a:pPr marL="176213" indent="-176213"/>
            <a:r>
              <a:rPr lang="en-US" b="1" dirty="0" smtClean="0">
                <a:solidFill>
                  <a:srgbClr val="004000"/>
                </a:solidFill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2</a:t>
            </a: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)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3"/>
              </a:rPr>
              <a:t>JL: Layman’s Explanation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4"/>
              </a:rPr>
              <a:t>QT: PCA Introduction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JP: Speech Processing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KF: </a:t>
            </a:r>
            <a:r>
              <a:rPr lang="en-US" sz="1800" b="1" dirty="0" err="1" smtClean="0">
                <a:solidFill>
                  <a:schemeClr val="accent2"/>
                </a:solidFill>
                <a:hlinkClick r:id="rId6"/>
              </a:rPr>
              <a:t>Fukunaga</a:t>
            </a: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, Pattern Recognition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r="54615"/>
          <a:stretch/>
        </p:blipFill>
        <p:spPr>
          <a:xfrm>
            <a:off x="6030961" y="4268987"/>
            <a:ext cx="2199738" cy="1922581"/>
          </a:xfrm>
          <a:prstGeom prst="rect">
            <a:avLst/>
          </a:prstGeom>
        </p:spPr>
      </p:pic>
      <p:pic>
        <p:nvPicPr>
          <p:cNvPr id="5" name="Picture 4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961" y="1322362"/>
            <a:ext cx="2313165" cy="26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Component Analysis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356" y="663678"/>
            <a:ext cx="86582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Component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analysis is a technique that combines features to reduce the dimension of the feature space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It can also be the basis for a classification algorithm.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Features of this approach include: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</a:t>
            </a:r>
            <a:r>
              <a:rPr lang="en-US" altLang="en-US" sz="1800" b="1" dirty="0" err="1">
                <a:solidFill>
                  <a:srgbClr val="000000"/>
                </a:solidFill>
              </a:rPr>
              <a:t>decorrelation</a:t>
            </a:r>
            <a:r>
              <a:rPr lang="en-US" altLang="en-US" sz="1800" b="1" dirty="0">
                <a:solidFill>
                  <a:srgbClr val="000000"/>
                </a:solidFill>
              </a:rPr>
              <a:t> of the data.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Principal Components Analysis (PCA): projection that best represents the data in a least-square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Multiple Discriminant Analysis (MDA): projection that best separates the data in a least-squares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Independent Component Analysis (IDA):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Principal Component Analysis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Consider representing a set of n d-dimensional samples x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,…,</a:t>
            </a:r>
            <a:r>
              <a:rPr lang="en-US" altLang="en-US" sz="1800" b="1" dirty="0" err="1" smtClean="0">
                <a:solidFill>
                  <a:srgbClr val="000000"/>
                </a:solidFill>
              </a:rPr>
              <a:t>x</a:t>
            </a:r>
            <a:r>
              <a:rPr lang="en-US" altLang="en-US" sz="1800" b="1" baseline="-25000" dirty="0" err="1" smtClean="0">
                <a:solidFill>
                  <a:srgbClr val="000000"/>
                </a:solidFill>
              </a:rPr>
              <a:t>n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by a single vector, x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Define a squared-error criterion:</a:t>
            </a:r>
          </a:p>
          <a:p>
            <a:pPr marL="347663" indent="-166688"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solution to this problem is given by:</a:t>
            </a:r>
          </a:p>
          <a:p>
            <a:pPr marL="347663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sample mean is a zero-dimensional representation of the data set.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Consider a one-dimensional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solution: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other words, the best one-dimensional projection of the data (in the least mean-squared error sense) is the projection of the data onto a line through the sample mean in the direction of the eigenvector of the scatter matrix having the largest eigenvalue (hence the name Principal Component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).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!</a:t>
            </a:r>
            <a:endParaRPr lang="en-US" altLang="en-US" sz="1800" b="1" dirty="0">
              <a:solidFill>
                <a:srgbClr val="000000"/>
              </a:solidFill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98246" y="123292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8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46" y="123292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39274"/>
              </p:ext>
            </p:extLst>
          </p:nvPr>
        </p:nvGraphicFramePr>
        <p:xfrm>
          <a:off x="5058696" y="1793261"/>
          <a:ext cx="1612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9" name="Equation" r:id="rId5" imgW="1612800" imgH="622080" progId="Equation.3">
                  <p:embed/>
                </p:oleObj>
              </mc:Choice>
              <mc:Fallback>
                <p:oleObj name="Equation" r:id="rId5" imgW="1612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696" y="1793261"/>
                        <a:ext cx="1612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62021"/>
              </p:ext>
            </p:extLst>
          </p:nvPr>
        </p:nvGraphicFramePr>
        <p:xfrm>
          <a:off x="4596675" y="2652757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0" name="Equation" r:id="rId7" imgW="3733560" imgH="685800" progId="Equation.DSMT4">
                  <p:embed/>
                </p:oleObj>
              </mc:Choice>
              <mc:Fallback>
                <p:oleObj name="Equation" r:id="rId7" imgW="3733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675" y="2652757"/>
                        <a:ext cx="3733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53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the matrix whose columns are the orthonormal eigenvectors of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diagonal matrix of eigenvalues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Why is this significant?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Alternate View: Coordinate </a:t>
            </a:r>
            <a:r>
              <a:rPr lang="en-US" b="1" dirty="0" smtClean="0">
                <a:solidFill>
                  <a:schemeClr val="accent2"/>
                </a:solidFill>
              </a:rPr>
              <a:t>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Examples of Maximum Likelihood Classification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7992" y="631232"/>
            <a:ext cx="86582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For 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the Gaussian case, the eigenvectors are the principal axes of the </a:t>
            </a:r>
            <a:r>
              <a:rPr lang="en-US" altLang="en-US" sz="1800" b="1" dirty="0" err="1" smtClean="0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 shaped support region!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545059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In class-independent PCA, a global covariance matrix 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Introduction of </a:t>
            </a:r>
            <a:r>
              <a:rPr lang="en-US" sz="1800" b="1" dirty="0" smtClean="0">
                <a:solidFill>
                  <a:schemeClr val="bg1"/>
                </a:solidFill>
              </a:rPr>
              <a:t>PCA as a whitening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Demonstration of class-dependent vs. class-independent.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Note that the eigenvectors of the covariance matrix provide insight into your features (since the eigenvectors represent a weighted sum of your features).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eigenvalues provide insight into the proportion of the variance explained by each eigenvector (ratio of an </a:t>
            </a:r>
            <a:r>
              <a:rPr lang="en-US" sz="1800" b="1" dirty="0" smtClean="0">
                <a:solidFill>
                  <a:schemeClr val="bg1"/>
                </a:solidFill>
              </a:rPr>
              <a:t>eigenvalue to the sum of the eigenvalues).</a:t>
            </a:r>
          </a:p>
        </p:txBody>
      </p:sp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7180</TotalTime>
  <Words>476</Words>
  <Application>Microsoft Macintosh PowerPoint</Application>
  <PresentationFormat>Letter Paper (8.5x11 in)</PresentationFormat>
  <Paragraphs>52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2_isip_default</vt:lpstr>
      <vt:lpstr>3_isip_default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2015-09-17T21:39:43Z</dcterms:modified>
</cp:coreProperties>
</file>