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vml" ContentType="application/vnd.openxmlformats-officedocument.vmlDrawing"/>
  <Default Extension="bin" ContentType="application/vnd.openxmlformats-officedocument.oleObject"/>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4.xml" ContentType="application/vnd.openxmlformats-officedocument.theme+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5.xml" ContentType="application/vnd.openxmlformats-officedocument.theme+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theme/theme6.xml" ContentType="application/vnd.openxmlformats-officedocument.theme+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0" r:id="rId1"/>
    <p:sldMasterId id="2147483665" r:id="rId2"/>
    <p:sldMasterId id="2147483677" r:id="rId3"/>
    <p:sldMasterId id="2147483682" r:id="rId4"/>
    <p:sldMasterId id="2147483694" r:id="rId5"/>
    <p:sldMasterId id="2147483698" r:id="rId6"/>
    <p:sldMasterId id="2147483710" r:id="rId7"/>
  </p:sldMasterIdLst>
  <p:notesMasterIdLst>
    <p:notesMasterId r:id="rId23"/>
  </p:notesMasterIdLst>
  <p:handoutMasterIdLst>
    <p:handoutMasterId r:id="rId24"/>
  </p:handoutMasterIdLst>
  <p:sldIdLst>
    <p:sldId id="356" r:id="rId8"/>
    <p:sldId id="398" r:id="rId9"/>
    <p:sldId id="399" r:id="rId10"/>
    <p:sldId id="400" r:id="rId11"/>
    <p:sldId id="401" r:id="rId12"/>
    <p:sldId id="403" r:id="rId13"/>
    <p:sldId id="404" r:id="rId14"/>
    <p:sldId id="405" r:id="rId15"/>
    <p:sldId id="406" r:id="rId16"/>
    <p:sldId id="407" r:id="rId17"/>
    <p:sldId id="408" r:id="rId18"/>
    <p:sldId id="409" r:id="rId19"/>
    <p:sldId id="410" r:id="rId20"/>
    <p:sldId id="411" r:id="rId21"/>
    <p:sldId id="402" r:id="rId22"/>
  </p:sldIdLst>
  <p:sldSz cx="9144000" cy="6858000" type="letter"/>
  <p:notesSz cx="7302500" cy="9588500"/>
  <p:defaultTextStyle>
    <a:defPPr>
      <a:defRPr lang="en-US"/>
    </a:defPPr>
    <a:lvl1pPr algn="l" rtl="0" fontAlgn="base">
      <a:spcBef>
        <a:spcPct val="0"/>
      </a:spcBef>
      <a:spcAft>
        <a:spcPct val="0"/>
      </a:spcAft>
      <a:defRPr sz="2400" kern="1200">
        <a:solidFill>
          <a:schemeClr val="tx1"/>
        </a:solidFill>
        <a:latin typeface="Arial" charset="0"/>
        <a:ea typeface="+mn-ea"/>
        <a:cs typeface="+mn-cs"/>
      </a:defRPr>
    </a:lvl1pPr>
    <a:lvl2pPr marL="457200" algn="l" rtl="0" fontAlgn="base">
      <a:spcBef>
        <a:spcPct val="0"/>
      </a:spcBef>
      <a:spcAft>
        <a:spcPct val="0"/>
      </a:spcAft>
      <a:defRPr sz="2400" kern="1200">
        <a:solidFill>
          <a:schemeClr val="tx1"/>
        </a:solidFill>
        <a:latin typeface="Arial" charset="0"/>
        <a:ea typeface="+mn-ea"/>
        <a:cs typeface="+mn-cs"/>
      </a:defRPr>
    </a:lvl2pPr>
    <a:lvl3pPr marL="914400" algn="l" rtl="0" fontAlgn="base">
      <a:spcBef>
        <a:spcPct val="0"/>
      </a:spcBef>
      <a:spcAft>
        <a:spcPct val="0"/>
      </a:spcAft>
      <a:defRPr sz="2400" kern="1200">
        <a:solidFill>
          <a:schemeClr val="tx1"/>
        </a:solidFill>
        <a:latin typeface="Arial" charset="0"/>
        <a:ea typeface="+mn-ea"/>
        <a:cs typeface="+mn-cs"/>
      </a:defRPr>
    </a:lvl3pPr>
    <a:lvl4pPr marL="1371600" algn="l" rtl="0" fontAlgn="base">
      <a:spcBef>
        <a:spcPct val="0"/>
      </a:spcBef>
      <a:spcAft>
        <a:spcPct val="0"/>
      </a:spcAft>
      <a:defRPr sz="2400" kern="1200">
        <a:solidFill>
          <a:schemeClr val="tx1"/>
        </a:solidFill>
        <a:latin typeface="Arial" charset="0"/>
        <a:ea typeface="+mn-ea"/>
        <a:cs typeface="+mn-cs"/>
      </a:defRPr>
    </a:lvl4pPr>
    <a:lvl5pPr marL="1828800" algn="l"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3816">
          <p15:clr>
            <a:srgbClr val="A4A3A4"/>
          </p15:clr>
        </p15:guide>
        <p15:guide id="2" pos="5490">
          <p15:clr>
            <a:srgbClr val="A4A3A4"/>
          </p15:clr>
        </p15:guide>
      </p15:sldGuideLst>
    </p:ext>
    <p:ext uri="{2D200454-40CA-4A62-9FC3-DE9A4176ACB9}">
      <p15:notesGuideLst xmlns:p15="http://schemas.microsoft.com/office/powerpoint/2012/main">
        <p15:guide id="1" orient="horz" pos="3019">
          <p15:clr>
            <a:srgbClr val="A4A3A4"/>
          </p15:clr>
        </p15:guide>
        <p15:guide id="2" pos="230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FF755"/>
    <a:srgbClr val="CC6600"/>
    <a:srgbClr val="6666FF"/>
    <a:srgbClr val="008000"/>
    <a:srgbClr val="000080"/>
    <a:srgbClr val="004000"/>
    <a:srgbClr val="9966FF"/>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497" autoAdjust="0"/>
    <p:restoredTop sz="95392" autoAdjust="0"/>
  </p:normalViewPr>
  <p:slideViewPr>
    <p:cSldViewPr snapToGrid="0">
      <p:cViewPr varScale="1">
        <p:scale>
          <a:sx n="91" d="100"/>
          <a:sy n="91" d="100"/>
        </p:scale>
        <p:origin x="1208" y="184"/>
      </p:cViewPr>
      <p:guideLst>
        <p:guide orient="horz" pos="3816"/>
        <p:guide pos="549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51" d="100"/>
          <a:sy n="51" d="100"/>
        </p:scale>
        <p:origin x="-1818" y="-102"/>
      </p:cViewPr>
      <p:guideLst>
        <p:guide orient="horz" pos="3019"/>
        <p:guide pos="230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notesMaster" Target="notesMasters/notesMaster1.xml"/><Relationship Id="rId24" Type="http://schemas.openxmlformats.org/officeDocument/2006/relationships/handoutMaster" Target="handoutMasters/handoutMaster1.xml"/><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Master" Target="slideMasters/slideMaster4.xml"/><Relationship Id="rId5" Type="http://schemas.openxmlformats.org/officeDocument/2006/relationships/slideMaster" Target="slideMasters/slideMaster5.xml"/><Relationship Id="rId6" Type="http://schemas.openxmlformats.org/officeDocument/2006/relationships/slideMaster" Target="slideMasters/slideMaster6.xml"/><Relationship Id="rId7" Type="http://schemas.openxmlformats.org/officeDocument/2006/relationships/slideMaster" Target="slideMasters/slideMaster7.xml"/><Relationship Id="rId8" Type="http://schemas.openxmlformats.org/officeDocument/2006/relationships/slide" Target="slides/slide1.xml"/></Relationships>
</file>

<file path=ppt/_rels/viewProps.xml.rels><?xml version="1.0" encoding="UTF-8" standalone="yes"?>
<Relationships xmlns="http://schemas.openxmlformats.org/package/2006/relationships"><Relationship Id="rId1" Type="http://schemas.openxmlformats.org/officeDocument/2006/relationships/slide" Target="slides/slide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36.wmf"/><Relationship Id="rId2" Type="http://schemas.openxmlformats.org/officeDocument/2006/relationships/image" Target="../media/image37.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40.wmf"/><Relationship Id="rId4" Type="http://schemas.openxmlformats.org/officeDocument/2006/relationships/image" Target="../media/image41.wmf"/><Relationship Id="rId5" Type="http://schemas.openxmlformats.org/officeDocument/2006/relationships/image" Target="../media/image42.wmf"/><Relationship Id="rId6" Type="http://schemas.openxmlformats.org/officeDocument/2006/relationships/image" Target="../media/image43.wmf"/><Relationship Id="rId1" Type="http://schemas.openxmlformats.org/officeDocument/2006/relationships/image" Target="../media/image38.wmf"/><Relationship Id="rId2" Type="http://schemas.openxmlformats.org/officeDocument/2006/relationships/image" Target="../media/image39.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wmf"/><Relationship Id="rId2" Type="http://schemas.openxmlformats.org/officeDocument/2006/relationships/image" Target="../media/image7.wmf"/><Relationship Id="rId3" Type="http://schemas.openxmlformats.org/officeDocument/2006/relationships/image" Target="../media/image8.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9.wmf"/><Relationship Id="rId2" Type="http://schemas.openxmlformats.org/officeDocument/2006/relationships/image" Target="../media/image10.wmf"/><Relationship Id="rId3" Type="http://schemas.openxmlformats.org/officeDocument/2006/relationships/image" Target="../media/image11.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2.wmf"/><Relationship Id="rId2" Type="http://schemas.openxmlformats.org/officeDocument/2006/relationships/image" Target="../media/image13.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7.wmf"/><Relationship Id="rId4" Type="http://schemas.openxmlformats.org/officeDocument/2006/relationships/image" Target="../media/image18.wmf"/><Relationship Id="rId5" Type="http://schemas.openxmlformats.org/officeDocument/2006/relationships/image" Target="../media/image19.wmf"/><Relationship Id="rId1" Type="http://schemas.openxmlformats.org/officeDocument/2006/relationships/image" Target="../media/image15.wmf"/><Relationship Id="rId2" Type="http://schemas.openxmlformats.org/officeDocument/2006/relationships/image" Target="../media/image16.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22.wmf"/><Relationship Id="rId4" Type="http://schemas.openxmlformats.org/officeDocument/2006/relationships/image" Target="../media/image23.wmf"/><Relationship Id="rId5" Type="http://schemas.openxmlformats.org/officeDocument/2006/relationships/image" Target="../media/image24.wmf"/><Relationship Id="rId6" Type="http://schemas.openxmlformats.org/officeDocument/2006/relationships/image" Target="../media/image25.wmf"/><Relationship Id="rId1" Type="http://schemas.openxmlformats.org/officeDocument/2006/relationships/image" Target="../media/image20.wmf"/><Relationship Id="rId2" Type="http://schemas.openxmlformats.org/officeDocument/2006/relationships/image" Target="../media/image21.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26.wmf"/><Relationship Id="rId2" Type="http://schemas.openxmlformats.org/officeDocument/2006/relationships/image" Target="../media/image27.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31.wmf"/><Relationship Id="rId4" Type="http://schemas.openxmlformats.org/officeDocument/2006/relationships/image" Target="../media/image32.wmf"/><Relationship Id="rId1" Type="http://schemas.openxmlformats.org/officeDocument/2006/relationships/image" Target="../media/image29.wmf"/><Relationship Id="rId2" Type="http://schemas.openxmlformats.org/officeDocument/2006/relationships/image" Target="../media/image30.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33.wmf"/><Relationship Id="rId2" Type="http://schemas.openxmlformats.org/officeDocument/2006/relationships/image" Target="../media/image34.wmf"/><Relationship Id="rId3" Type="http://schemas.openxmlformats.org/officeDocument/2006/relationships/image" Target="../media/image3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7826" name="Rectangle 2"/>
          <p:cNvSpPr>
            <a:spLocks noGrp="1" noChangeArrowheads="1"/>
          </p:cNvSpPr>
          <p:nvPr>
            <p:ph type="hdr" sz="quarter"/>
          </p:nvPr>
        </p:nvSpPr>
        <p:spPr bwMode="auto">
          <a:xfrm>
            <a:off x="0" y="0"/>
            <a:ext cx="3165475" cy="479425"/>
          </a:xfrm>
          <a:prstGeom prst="rect">
            <a:avLst/>
          </a:prstGeom>
          <a:noFill/>
          <a:ln w="9525">
            <a:noFill/>
            <a:miter lim="800000"/>
            <a:headEnd/>
            <a:tailEnd/>
          </a:ln>
          <a:effectLst/>
        </p:spPr>
        <p:txBody>
          <a:bodyPr vert="horz" wrap="square" lIns="96231" tIns="48115" rIns="96231" bIns="48115" numCol="1" anchor="t" anchorCtr="0" compatLnSpc="1">
            <a:prstTxWarp prst="textNoShape">
              <a:avLst/>
            </a:prstTxWarp>
          </a:bodyPr>
          <a:lstStyle>
            <a:lvl1pPr defTabSz="962025">
              <a:defRPr sz="1200" smtClean="0">
                <a:latin typeface="Times New Roman" pitchFamily="18" charset="0"/>
              </a:defRPr>
            </a:lvl1pPr>
          </a:lstStyle>
          <a:p>
            <a:pPr>
              <a:defRPr/>
            </a:pPr>
            <a:endParaRPr lang="en-US"/>
          </a:p>
        </p:txBody>
      </p:sp>
      <p:sp>
        <p:nvSpPr>
          <p:cNvPr id="77827" name="Rectangle 3"/>
          <p:cNvSpPr>
            <a:spLocks noGrp="1" noChangeArrowheads="1"/>
          </p:cNvSpPr>
          <p:nvPr>
            <p:ph type="dt" sz="quarter" idx="1"/>
          </p:nvPr>
        </p:nvSpPr>
        <p:spPr bwMode="auto">
          <a:xfrm>
            <a:off x="4137025" y="0"/>
            <a:ext cx="3165475" cy="479425"/>
          </a:xfrm>
          <a:prstGeom prst="rect">
            <a:avLst/>
          </a:prstGeom>
          <a:noFill/>
          <a:ln w="9525">
            <a:noFill/>
            <a:miter lim="800000"/>
            <a:headEnd/>
            <a:tailEnd/>
          </a:ln>
          <a:effectLst/>
        </p:spPr>
        <p:txBody>
          <a:bodyPr vert="horz" wrap="square" lIns="96231" tIns="48115" rIns="96231" bIns="48115" numCol="1" anchor="t" anchorCtr="0" compatLnSpc="1">
            <a:prstTxWarp prst="textNoShape">
              <a:avLst/>
            </a:prstTxWarp>
          </a:bodyPr>
          <a:lstStyle>
            <a:lvl1pPr algn="r" defTabSz="962025">
              <a:defRPr sz="1200" smtClean="0">
                <a:latin typeface="Times New Roman" pitchFamily="18" charset="0"/>
              </a:defRPr>
            </a:lvl1pPr>
          </a:lstStyle>
          <a:p>
            <a:pPr>
              <a:defRPr/>
            </a:pPr>
            <a:endParaRPr lang="en-US"/>
          </a:p>
        </p:txBody>
      </p:sp>
      <p:sp>
        <p:nvSpPr>
          <p:cNvPr id="77828" name="Rectangle 4"/>
          <p:cNvSpPr>
            <a:spLocks noGrp="1" noChangeArrowheads="1"/>
          </p:cNvSpPr>
          <p:nvPr>
            <p:ph type="ftr" sz="quarter" idx="2"/>
          </p:nvPr>
        </p:nvSpPr>
        <p:spPr bwMode="auto">
          <a:xfrm>
            <a:off x="0" y="9109075"/>
            <a:ext cx="3165475" cy="479425"/>
          </a:xfrm>
          <a:prstGeom prst="rect">
            <a:avLst/>
          </a:prstGeom>
          <a:noFill/>
          <a:ln w="9525">
            <a:noFill/>
            <a:miter lim="800000"/>
            <a:headEnd/>
            <a:tailEnd/>
          </a:ln>
          <a:effectLst/>
        </p:spPr>
        <p:txBody>
          <a:bodyPr vert="horz" wrap="square" lIns="96231" tIns="48115" rIns="96231" bIns="48115" numCol="1" anchor="b" anchorCtr="0" compatLnSpc="1">
            <a:prstTxWarp prst="textNoShape">
              <a:avLst/>
            </a:prstTxWarp>
          </a:bodyPr>
          <a:lstStyle>
            <a:lvl1pPr defTabSz="962025">
              <a:defRPr sz="1200" smtClean="0">
                <a:latin typeface="Times New Roman" pitchFamily="18" charset="0"/>
              </a:defRPr>
            </a:lvl1pPr>
          </a:lstStyle>
          <a:p>
            <a:pPr>
              <a:defRPr/>
            </a:pPr>
            <a:endParaRPr lang="en-US"/>
          </a:p>
        </p:txBody>
      </p:sp>
      <p:sp>
        <p:nvSpPr>
          <p:cNvPr id="77829" name="Rectangle 5"/>
          <p:cNvSpPr>
            <a:spLocks noGrp="1" noChangeArrowheads="1"/>
          </p:cNvSpPr>
          <p:nvPr>
            <p:ph type="sldNum" sz="quarter" idx="3"/>
          </p:nvPr>
        </p:nvSpPr>
        <p:spPr bwMode="auto">
          <a:xfrm>
            <a:off x="4137025" y="9109075"/>
            <a:ext cx="3165475" cy="479425"/>
          </a:xfrm>
          <a:prstGeom prst="rect">
            <a:avLst/>
          </a:prstGeom>
          <a:noFill/>
          <a:ln w="9525">
            <a:noFill/>
            <a:miter lim="800000"/>
            <a:headEnd/>
            <a:tailEnd/>
          </a:ln>
          <a:effectLst/>
        </p:spPr>
        <p:txBody>
          <a:bodyPr vert="horz" wrap="square" lIns="96231" tIns="48115" rIns="96231" bIns="48115" numCol="1" anchor="b" anchorCtr="0" compatLnSpc="1">
            <a:prstTxWarp prst="textNoShape">
              <a:avLst/>
            </a:prstTxWarp>
          </a:bodyPr>
          <a:lstStyle>
            <a:lvl1pPr algn="r" defTabSz="962025">
              <a:defRPr sz="1200" smtClean="0">
                <a:latin typeface="Times New Roman" pitchFamily="18" charset="0"/>
              </a:defRPr>
            </a:lvl1pPr>
          </a:lstStyle>
          <a:p>
            <a:pPr>
              <a:defRPr/>
            </a:pPr>
            <a:fld id="{66158826-EADE-4792-AB13-43381F09BFE3}" type="slidenum">
              <a:rPr lang="en-US"/>
              <a:pPr>
                <a:defRPr/>
              </a:pPr>
              <a:t>‹#›</a:t>
            </a:fld>
            <a:endParaRPr lang="en-US"/>
          </a:p>
        </p:txBody>
      </p:sp>
    </p:spTree>
    <p:extLst>
      <p:ext uri="{BB962C8B-B14F-4D97-AF65-F5344CB8AC3E}">
        <p14:creationId xmlns:p14="http://schemas.microsoft.com/office/powerpoint/2010/main" val="33167666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3165475" cy="479425"/>
          </a:xfrm>
          <a:prstGeom prst="rect">
            <a:avLst/>
          </a:prstGeom>
          <a:noFill/>
          <a:ln w="9525">
            <a:noFill/>
            <a:miter lim="800000"/>
            <a:headEnd/>
            <a:tailEnd/>
          </a:ln>
          <a:effectLst/>
        </p:spPr>
        <p:txBody>
          <a:bodyPr vert="horz" wrap="square" lIns="96231" tIns="48115" rIns="96231" bIns="48115" numCol="1" anchor="t" anchorCtr="0" compatLnSpc="1">
            <a:prstTxWarp prst="textNoShape">
              <a:avLst/>
            </a:prstTxWarp>
          </a:bodyPr>
          <a:lstStyle>
            <a:lvl1pPr defTabSz="962025">
              <a:defRPr sz="1200" smtClean="0">
                <a:latin typeface="Times New Roman" pitchFamily="18" charset="0"/>
              </a:defRPr>
            </a:lvl1pPr>
          </a:lstStyle>
          <a:p>
            <a:pPr>
              <a:defRPr/>
            </a:pPr>
            <a:endParaRPr lang="en-US"/>
          </a:p>
        </p:txBody>
      </p:sp>
      <p:sp>
        <p:nvSpPr>
          <p:cNvPr id="30723" name="Rectangle 3"/>
          <p:cNvSpPr>
            <a:spLocks noGrp="1" noChangeArrowheads="1"/>
          </p:cNvSpPr>
          <p:nvPr>
            <p:ph type="dt" idx="1"/>
          </p:nvPr>
        </p:nvSpPr>
        <p:spPr bwMode="auto">
          <a:xfrm>
            <a:off x="4137025" y="0"/>
            <a:ext cx="3165475" cy="479425"/>
          </a:xfrm>
          <a:prstGeom prst="rect">
            <a:avLst/>
          </a:prstGeom>
          <a:noFill/>
          <a:ln w="9525">
            <a:noFill/>
            <a:miter lim="800000"/>
            <a:headEnd/>
            <a:tailEnd/>
          </a:ln>
          <a:effectLst/>
        </p:spPr>
        <p:txBody>
          <a:bodyPr vert="horz" wrap="square" lIns="96231" tIns="48115" rIns="96231" bIns="48115" numCol="1" anchor="t" anchorCtr="0" compatLnSpc="1">
            <a:prstTxWarp prst="textNoShape">
              <a:avLst/>
            </a:prstTxWarp>
          </a:bodyPr>
          <a:lstStyle>
            <a:lvl1pPr algn="r" defTabSz="962025">
              <a:defRPr sz="1200" smtClean="0">
                <a:latin typeface="Times New Roman" pitchFamily="18" charset="0"/>
              </a:defRPr>
            </a:lvl1pPr>
          </a:lstStyle>
          <a:p>
            <a:pPr>
              <a:defRPr/>
            </a:pPr>
            <a:endParaRPr lang="en-US"/>
          </a:p>
        </p:txBody>
      </p:sp>
      <p:sp>
        <p:nvSpPr>
          <p:cNvPr id="22532" name="Rectangle 4"/>
          <p:cNvSpPr>
            <a:spLocks noGrp="1" noRot="1" noChangeAspect="1" noChangeArrowheads="1" noTextEdit="1"/>
          </p:cNvSpPr>
          <p:nvPr>
            <p:ph type="sldImg" idx="2"/>
          </p:nvPr>
        </p:nvSpPr>
        <p:spPr bwMode="auto">
          <a:xfrm>
            <a:off x="1254125" y="719138"/>
            <a:ext cx="4794250" cy="3595687"/>
          </a:xfrm>
          <a:prstGeom prst="rect">
            <a:avLst/>
          </a:prstGeom>
          <a:noFill/>
          <a:ln w="9525">
            <a:solidFill>
              <a:srgbClr val="000000"/>
            </a:solidFill>
            <a:miter lim="800000"/>
            <a:headEnd/>
            <a:tailEnd/>
          </a:ln>
        </p:spPr>
      </p:sp>
      <p:sp>
        <p:nvSpPr>
          <p:cNvPr id="30725" name="Rectangle 5"/>
          <p:cNvSpPr>
            <a:spLocks noGrp="1" noChangeArrowheads="1"/>
          </p:cNvSpPr>
          <p:nvPr>
            <p:ph type="body" sz="quarter" idx="3"/>
          </p:nvPr>
        </p:nvSpPr>
        <p:spPr bwMode="auto">
          <a:xfrm>
            <a:off x="974725" y="4554538"/>
            <a:ext cx="5353050" cy="4314825"/>
          </a:xfrm>
          <a:prstGeom prst="rect">
            <a:avLst/>
          </a:prstGeom>
          <a:noFill/>
          <a:ln w="9525">
            <a:noFill/>
            <a:miter lim="800000"/>
            <a:headEnd/>
            <a:tailEnd/>
          </a:ln>
          <a:effectLst/>
        </p:spPr>
        <p:txBody>
          <a:bodyPr vert="horz" wrap="square" lIns="96231" tIns="48115" rIns="96231" bIns="4811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26" name="Rectangle 6"/>
          <p:cNvSpPr>
            <a:spLocks noGrp="1" noChangeArrowheads="1"/>
          </p:cNvSpPr>
          <p:nvPr>
            <p:ph type="ftr" sz="quarter" idx="4"/>
          </p:nvPr>
        </p:nvSpPr>
        <p:spPr bwMode="auto">
          <a:xfrm>
            <a:off x="0" y="9109075"/>
            <a:ext cx="3165475" cy="479425"/>
          </a:xfrm>
          <a:prstGeom prst="rect">
            <a:avLst/>
          </a:prstGeom>
          <a:noFill/>
          <a:ln w="9525">
            <a:noFill/>
            <a:miter lim="800000"/>
            <a:headEnd/>
            <a:tailEnd/>
          </a:ln>
          <a:effectLst/>
        </p:spPr>
        <p:txBody>
          <a:bodyPr vert="horz" wrap="square" lIns="96231" tIns="48115" rIns="96231" bIns="48115" numCol="1" anchor="b" anchorCtr="0" compatLnSpc="1">
            <a:prstTxWarp prst="textNoShape">
              <a:avLst/>
            </a:prstTxWarp>
          </a:bodyPr>
          <a:lstStyle>
            <a:lvl1pPr defTabSz="962025">
              <a:defRPr sz="1200" smtClean="0">
                <a:latin typeface="Times New Roman" pitchFamily="18" charset="0"/>
              </a:defRPr>
            </a:lvl1pPr>
          </a:lstStyle>
          <a:p>
            <a:pPr>
              <a:defRPr/>
            </a:pPr>
            <a:endParaRPr lang="en-US"/>
          </a:p>
        </p:txBody>
      </p:sp>
      <p:sp>
        <p:nvSpPr>
          <p:cNvPr id="30727" name="Rectangle 7"/>
          <p:cNvSpPr>
            <a:spLocks noGrp="1" noChangeArrowheads="1"/>
          </p:cNvSpPr>
          <p:nvPr>
            <p:ph type="sldNum" sz="quarter" idx="5"/>
          </p:nvPr>
        </p:nvSpPr>
        <p:spPr bwMode="auto">
          <a:xfrm>
            <a:off x="4137025" y="9109075"/>
            <a:ext cx="3165475" cy="479425"/>
          </a:xfrm>
          <a:prstGeom prst="rect">
            <a:avLst/>
          </a:prstGeom>
          <a:noFill/>
          <a:ln w="9525">
            <a:noFill/>
            <a:miter lim="800000"/>
            <a:headEnd/>
            <a:tailEnd/>
          </a:ln>
          <a:effectLst/>
        </p:spPr>
        <p:txBody>
          <a:bodyPr vert="horz" wrap="square" lIns="96231" tIns="48115" rIns="96231" bIns="48115" numCol="1" anchor="b" anchorCtr="0" compatLnSpc="1">
            <a:prstTxWarp prst="textNoShape">
              <a:avLst/>
            </a:prstTxWarp>
          </a:bodyPr>
          <a:lstStyle>
            <a:lvl1pPr algn="r" defTabSz="962025">
              <a:defRPr sz="1200" smtClean="0">
                <a:latin typeface="Times New Roman" pitchFamily="18" charset="0"/>
              </a:defRPr>
            </a:lvl1pPr>
          </a:lstStyle>
          <a:p>
            <a:pPr>
              <a:defRPr/>
            </a:pPr>
            <a:fld id="{ECC53042-5A96-4DBC-B738-B843823BA6D7}" type="slidenum">
              <a:rPr lang="en-US"/>
              <a:pPr>
                <a:defRPr/>
              </a:pPr>
              <a:t>‹#›</a:t>
            </a:fld>
            <a:endParaRPr lang="en-US"/>
          </a:p>
        </p:txBody>
      </p:sp>
    </p:spTree>
    <p:extLst>
      <p:ext uri="{BB962C8B-B14F-4D97-AF65-F5344CB8AC3E}">
        <p14:creationId xmlns:p14="http://schemas.microsoft.com/office/powerpoint/2010/main" val="139690802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0DDBD59-569B-4ADA-B87A-7FB513C2CF84}" type="slidenum">
              <a:rPr lang="en-US">
                <a:solidFill>
                  <a:srgbClr val="000000"/>
                </a:solidFill>
              </a:rPr>
              <a:pPr/>
              <a:t>5</a:t>
            </a:fld>
            <a:endParaRPr lang="en-US">
              <a:solidFill>
                <a:srgbClr val="000000"/>
              </a:solidFill>
            </a:endParaRPr>
          </a:p>
        </p:txBody>
      </p:sp>
      <p:sp>
        <p:nvSpPr>
          <p:cNvPr id="81922" name="Rectangle 2"/>
          <p:cNvSpPr>
            <a:spLocks noGrp="1" noRot="1" noChangeAspect="1" noChangeArrowheads="1" noTextEdit="1"/>
          </p:cNvSpPr>
          <p:nvPr>
            <p:ph type="sldImg"/>
          </p:nvPr>
        </p:nvSpPr>
        <p:spPr>
          <a:ln/>
        </p:spPr>
      </p:sp>
      <p:sp>
        <p:nvSpPr>
          <p:cNvPr id="81923" name="Rectangle 3"/>
          <p:cNvSpPr>
            <a:spLocks noGrp="1" noChangeArrowheads="1"/>
          </p:cNvSpPr>
          <p:nvPr>
            <p:ph type="body" idx="1"/>
          </p:nvPr>
        </p:nvSpPr>
        <p:spPr>
          <a:xfrm>
            <a:off x="412750" y="4554538"/>
            <a:ext cx="6550025" cy="4314825"/>
          </a:xfrm>
        </p:spPr>
        <p:txBody>
          <a:bodyPr/>
          <a:lstStyle/>
          <a:p>
            <a:endParaRPr lang="en-US"/>
          </a:p>
        </p:txBody>
      </p:sp>
    </p:spTree>
    <p:extLst>
      <p:ext uri="{BB962C8B-B14F-4D97-AF65-F5344CB8AC3E}">
        <p14:creationId xmlns:p14="http://schemas.microsoft.com/office/powerpoint/2010/main" val="18658407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42646634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8636397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387722206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329970793"/>
      </p:ext>
    </p:extLst>
  </p:cSld>
  <p:clrMapOvr>
    <a:masterClrMapping/>
  </p:clrMapOvr>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87237830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42546628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45042136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8902273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5559619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55061605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5452279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91313337"/>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6072488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137107203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6486967"/>
      </p:ext>
    </p:extLst>
  </p:cSld>
  <p:clrMapOvr>
    <a:masterClrMapping/>
  </p:clrMapOvr>
  <p:timing>
    <p:tnLst>
      <p:par>
        <p:cTn id="1" dur="indefinite" restart="never" nodeType="tmRoot"/>
      </p:par>
    </p:tnLst>
  </p:timing>
</p:sldLayout>
</file>

<file path=ppt/slideLayouts/slideLayout4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7476359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406651008"/>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604892978"/>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836343774"/>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342025656"/>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5979785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527431184"/>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732488059"/>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2295918"/>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19170614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13.xml"/><Relationship Id="rId12" Type="http://schemas.openxmlformats.org/officeDocument/2006/relationships/theme" Target="../theme/theme2.xml"/><Relationship Id="rId13" Type="http://schemas.openxmlformats.org/officeDocument/2006/relationships/image" Target="../media/image1.png"/><Relationship Id="rId1" Type="http://schemas.openxmlformats.org/officeDocument/2006/relationships/slideLayout" Target="../slideLayouts/slideLayout3.xml"/><Relationship Id="rId2" Type="http://schemas.openxmlformats.org/officeDocument/2006/relationships/slideLayout" Target="../slideLayouts/slideLayout4.xml"/><Relationship Id="rId3" Type="http://schemas.openxmlformats.org/officeDocument/2006/relationships/slideLayout" Target="../slideLayouts/slideLayout5.xml"/><Relationship Id="rId4" Type="http://schemas.openxmlformats.org/officeDocument/2006/relationships/slideLayout" Target="../slideLayouts/slideLayout6.xml"/><Relationship Id="rId5" Type="http://schemas.openxmlformats.org/officeDocument/2006/relationships/slideLayout" Target="../slideLayouts/slideLayout7.xml"/><Relationship Id="rId6" Type="http://schemas.openxmlformats.org/officeDocument/2006/relationships/slideLayout" Target="../slideLayouts/slideLayout8.xml"/><Relationship Id="rId7" Type="http://schemas.openxmlformats.org/officeDocument/2006/relationships/slideLayout" Target="../slideLayouts/slideLayout9.xml"/><Relationship Id="rId8" Type="http://schemas.openxmlformats.org/officeDocument/2006/relationships/slideLayout" Target="../slideLayouts/slideLayout10.xml"/><Relationship Id="rId9" Type="http://schemas.openxmlformats.org/officeDocument/2006/relationships/slideLayout" Target="../slideLayouts/slideLayout11.xml"/><Relationship Id="rId10"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6.xml"/><Relationship Id="rId4" Type="http://schemas.openxmlformats.org/officeDocument/2006/relationships/slideLayout" Target="../slideLayouts/slideLayout17.xml"/><Relationship Id="rId5" Type="http://schemas.openxmlformats.org/officeDocument/2006/relationships/theme" Target="../theme/theme3.xml"/><Relationship Id="rId1" Type="http://schemas.openxmlformats.org/officeDocument/2006/relationships/slideLayout" Target="../slideLayouts/slideLayout14.xml"/><Relationship Id="rId2" Type="http://schemas.openxmlformats.org/officeDocument/2006/relationships/slideLayout" Target="../slideLayouts/slideLayout15.xml"/></Relationships>
</file>

<file path=ppt/slideMasters/_rels/slideMaster4.xml.rels><?xml version="1.0" encoding="UTF-8" standalone="yes"?>
<Relationships xmlns="http://schemas.openxmlformats.org/package/2006/relationships"><Relationship Id="rId11" Type="http://schemas.openxmlformats.org/officeDocument/2006/relationships/slideLayout" Target="../slideLayouts/slideLayout28.xml"/><Relationship Id="rId12" Type="http://schemas.openxmlformats.org/officeDocument/2006/relationships/theme" Target="../theme/theme4.xml"/><Relationship Id="rId13" Type="http://schemas.openxmlformats.org/officeDocument/2006/relationships/image" Target="../media/image1.png"/><Relationship Id="rId1" Type="http://schemas.openxmlformats.org/officeDocument/2006/relationships/slideLayout" Target="../slideLayouts/slideLayout18.xml"/><Relationship Id="rId2" Type="http://schemas.openxmlformats.org/officeDocument/2006/relationships/slideLayout" Target="../slideLayouts/slideLayout19.xml"/><Relationship Id="rId3" Type="http://schemas.openxmlformats.org/officeDocument/2006/relationships/slideLayout" Target="../slideLayouts/slideLayout20.xml"/><Relationship Id="rId4" Type="http://schemas.openxmlformats.org/officeDocument/2006/relationships/slideLayout" Target="../slideLayouts/slideLayout21.xml"/><Relationship Id="rId5" Type="http://schemas.openxmlformats.org/officeDocument/2006/relationships/slideLayout" Target="../slideLayouts/slideLayout22.xml"/><Relationship Id="rId6" Type="http://schemas.openxmlformats.org/officeDocument/2006/relationships/slideLayout" Target="../slideLayouts/slideLayout23.xml"/><Relationship Id="rId7" Type="http://schemas.openxmlformats.org/officeDocument/2006/relationships/slideLayout" Target="../slideLayouts/slideLayout24.xml"/><Relationship Id="rId8" Type="http://schemas.openxmlformats.org/officeDocument/2006/relationships/slideLayout" Target="../slideLayouts/slideLayout25.xml"/><Relationship Id="rId9" Type="http://schemas.openxmlformats.org/officeDocument/2006/relationships/slideLayout" Target="../slideLayouts/slideLayout26.xml"/><Relationship Id="rId10" Type="http://schemas.openxmlformats.org/officeDocument/2006/relationships/slideLayout" Target="../slideLayouts/slideLayout27.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31.xml"/><Relationship Id="rId4" Type="http://schemas.openxmlformats.org/officeDocument/2006/relationships/theme" Target="../theme/theme5.xml"/><Relationship Id="rId1" Type="http://schemas.openxmlformats.org/officeDocument/2006/relationships/slideLayout" Target="../slideLayouts/slideLayout29.xml"/><Relationship Id="rId2" Type="http://schemas.openxmlformats.org/officeDocument/2006/relationships/slideLayout" Target="../slideLayouts/slideLayout30.xml"/></Relationships>
</file>

<file path=ppt/slideMasters/_rels/slideMaster6.xml.rels><?xml version="1.0" encoding="UTF-8" standalone="yes"?>
<Relationships xmlns="http://schemas.openxmlformats.org/package/2006/relationships"><Relationship Id="rId11" Type="http://schemas.openxmlformats.org/officeDocument/2006/relationships/slideLayout" Target="../slideLayouts/slideLayout42.xml"/><Relationship Id="rId12" Type="http://schemas.openxmlformats.org/officeDocument/2006/relationships/theme" Target="../theme/theme6.xml"/><Relationship Id="rId13" Type="http://schemas.openxmlformats.org/officeDocument/2006/relationships/image" Target="../media/image1.png"/><Relationship Id="rId1" Type="http://schemas.openxmlformats.org/officeDocument/2006/relationships/slideLayout" Target="../slideLayouts/slideLayout32.xml"/><Relationship Id="rId2" Type="http://schemas.openxmlformats.org/officeDocument/2006/relationships/slideLayout" Target="../slideLayouts/slideLayout33.xml"/><Relationship Id="rId3" Type="http://schemas.openxmlformats.org/officeDocument/2006/relationships/slideLayout" Target="../slideLayouts/slideLayout34.xml"/><Relationship Id="rId4" Type="http://schemas.openxmlformats.org/officeDocument/2006/relationships/slideLayout" Target="../slideLayouts/slideLayout35.xml"/><Relationship Id="rId5" Type="http://schemas.openxmlformats.org/officeDocument/2006/relationships/slideLayout" Target="../slideLayouts/slideLayout36.xml"/><Relationship Id="rId6" Type="http://schemas.openxmlformats.org/officeDocument/2006/relationships/slideLayout" Target="../slideLayouts/slideLayout37.xml"/><Relationship Id="rId7" Type="http://schemas.openxmlformats.org/officeDocument/2006/relationships/slideLayout" Target="../slideLayouts/slideLayout38.xml"/><Relationship Id="rId8" Type="http://schemas.openxmlformats.org/officeDocument/2006/relationships/slideLayout" Target="../slideLayouts/slideLayout39.xml"/><Relationship Id="rId9" Type="http://schemas.openxmlformats.org/officeDocument/2006/relationships/slideLayout" Target="../slideLayouts/slideLayout40.xml"/><Relationship Id="rId10" Type="http://schemas.openxmlformats.org/officeDocument/2006/relationships/slideLayout" Target="../slideLayouts/slideLayout41.xml"/></Relationships>
</file>

<file path=ppt/slideMasters/_rels/slideMaster7.xml.rels><?xml version="1.0" encoding="UTF-8" standalone="yes"?>
<Relationships xmlns="http://schemas.openxmlformats.org/package/2006/relationships"><Relationship Id="rId11" Type="http://schemas.openxmlformats.org/officeDocument/2006/relationships/slideLayout" Target="../slideLayouts/slideLayout53.xml"/><Relationship Id="rId12" Type="http://schemas.openxmlformats.org/officeDocument/2006/relationships/theme" Target="../theme/theme7.xml"/><Relationship Id="rId13" Type="http://schemas.openxmlformats.org/officeDocument/2006/relationships/image" Target="../media/image1.png"/><Relationship Id="rId1" Type="http://schemas.openxmlformats.org/officeDocument/2006/relationships/slideLayout" Target="../slideLayouts/slideLayout43.xml"/><Relationship Id="rId2" Type="http://schemas.openxmlformats.org/officeDocument/2006/relationships/slideLayout" Target="../slideLayouts/slideLayout44.xml"/><Relationship Id="rId3" Type="http://schemas.openxmlformats.org/officeDocument/2006/relationships/slideLayout" Target="../slideLayouts/slideLayout45.xml"/><Relationship Id="rId4" Type="http://schemas.openxmlformats.org/officeDocument/2006/relationships/slideLayout" Target="../slideLayouts/slideLayout46.xml"/><Relationship Id="rId5" Type="http://schemas.openxmlformats.org/officeDocument/2006/relationships/slideLayout" Target="../slideLayouts/slideLayout47.xml"/><Relationship Id="rId6" Type="http://schemas.openxmlformats.org/officeDocument/2006/relationships/slideLayout" Target="../slideLayouts/slideLayout48.xml"/><Relationship Id="rId7" Type="http://schemas.openxmlformats.org/officeDocument/2006/relationships/slideLayout" Target="../slideLayouts/slideLayout49.xml"/><Relationship Id="rId8" Type="http://schemas.openxmlformats.org/officeDocument/2006/relationships/slideLayout" Target="../slideLayouts/slideLayout50.xml"/><Relationship Id="rId9" Type="http://schemas.openxmlformats.org/officeDocument/2006/relationships/slideLayout" Target="../slideLayouts/slideLayout51.xml"/><Relationship Id="rId10" Type="http://schemas.openxmlformats.org/officeDocument/2006/relationships/slideLayout" Target="../slideLayouts/slideLayout5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7" name="Rectangle 5"/>
          <p:cNvSpPr>
            <a:spLocks noChangeArrowheads="1"/>
          </p:cNvSpPr>
          <p:nvPr/>
        </p:nvSpPr>
        <p:spPr bwMode="auto">
          <a:xfrm>
            <a:off x="304800" y="277813"/>
            <a:ext cx="8605838" cy="6254750"/>
          </a:xfrm>
          <a:prstGeom prst="rect">
            <a:avLst/>
          </a:prstGeom>
          <a:noFill/>
          <a:ln w="38100">
            <a:solidFill>
              <a:srgbClr val="333399"/>
            </a:solidFill>
            <a:miter lim="800000"/>
            <a:headEnd/>
            <a:tailEnd/>
          </a:ln>
          <a:effectLst>
            <a:outerShdw dist="107763" dir="2700000" algn="ctr" rotWithShape="0">
              <a:srgbClr val="892034"/>
            </a:outerShdw>
          </a:effectLst>
        </p:spPr>
        <p:txBody>
          <a:bodyPr wrap="none" anchor="ctr"/>
          <a:lstStyle/>
          <a:p>
            <a:pPr algn="ctr">
              <a:defRPr/>
            </a:pPr>
            <a:endParaRPr lang="en-US">
              <a:solidFill>
                <a:schemeClr val="hlink"/>
              </a:solidFill>
              <a:latin typeface="Times New Roman" pitchFamily="18" charset="0"/>
            </a:endParaRPr>
          </a:p>
        </p:txBody>
      </p:sp>
      <p:sp>
        <p:nvSpPr>
          <p:cNvPr id="8" name="Text Box 8"/>
          <p:cNvSpPr txBox="1">
            <a:spLocks noChangeArrowheads="1"/>
          </p:cNvSpPr>
          <p:nvPr/>
        </p:nvSpPr>
        <p:spPr bwMode="auto">
          <a:xfrm>
            <a:off x="479425" y="130175"/>
            <a:ext cx="3821113" cy="366713"/>
          </a:xfrm>
          <a:prstGeom prst="rect">
            <a:avLst/>
          </a:prstGeom>
          <a:solidFill>
            <a:srgbClr val="FFFFFF"/>
          </a:solidFill>
          <a:ln w="9525">
            <a:noFill/>
            <a:miter lim="800000"/>
            <a:headEnd/>
            <a:tailEnd/>
          </a:ln>
        </p:spPr>
        <p:txBody>
          <a:bodyPr anchor="ctr" anchorCtr="1">
            <a:spAutoFit/>
          </a:bodyPr>
          <a:lstStyle/>
          <a:p>
            <a:pPr>
              <a:spcBef>
                <a:spcPct val="50000"/>
              </a:spcBef>
            </a:pPr>
            <a:r>
              <a:rPr lang="en-US" sz="1800" b="1" dirty="0">
                <a:solidFill>
                  <a:srgbClr val="333399"/>
                </a:solidFill>
              </a:rPr>
              <a:t>ECE 8443 – Pattern Recognition</a:t>
            </a:r>
          </a:p>
        </p:txBody>
      </p:sp>
    </p:spTree>
  </p:cSld>
  <p:clrMap bg1="lt1" tx1="dk1" bg2="lt2" tx2="dk2" accent1="accent1" accent2="accent2" accent3="accent3" accent4="accent4" accent5="accent5" accent6="accent6" hlink="hlink" folHlink="folHlink"/>
  <p:sldLayoutIdLst>
    <p:sldLayoutId id="2147483661" r:id="rId1"/>
    <p:sldLayoutId id="2147483664" r:id="rId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1036" name="Rectangle 12"/>
          <p:cNvSpPr>
            <a:spLocks noChangeArrowheads="1"/>
          </p:cNvSpPr>
          <p:nvPr/>
        </p:nvSpPr>
        <p:spPr bwMode="auto">
          <a:xfrm>
            <a:off x="227013" y="455613"/>
            <a:ext cx="8683625" cy="42862"/>
          </a:xfrm>
          <a:prstGeom prst="rect">
            <a:avLst/>
          </a:prstGeom>
          <a:gradFill rotWithShape="0">
            <a:gsLst>
              <a:gs pos="0">
                <a:srgbClr val="892034"/>
              </a:gs>
              <a:gs pos="100000">
                <a:srgbClr val="95CAFF"/>
              </a:gs>
            </a:gsLst>
            <a:lin ang="0" scaled="1"/>
          </a:gradFill>
          <a:ln w="9525">
            <a:noFill/>
            <a:miter lim="800000"/>
            <a:headEnd/>
            <a:tailEnd/>
          </a:ln>
          <a:effectLst/>
        </p:spPr>
        <p:txBody>
          <a:bodyPr wrap="none" anchor="ctr"/>
          <a:lstStyle/>
          <a:p>
            <a:pPr>
              <a:defRPr/>
            </a:pPr>
            <a:endParaRPr lang="en-US"/>
          </a:p>
        </p:txBody>
      </p:sp>
      <p:pic>
        <p:nvPicPr>
          <p:cNvPr id="1027" name="Picture 37" descr="isip_logo_plain"/>
          <p:cNvPicPr>
            <a:picLocks noChangeAspect="1" noChangeArrowheads="1"/>
          </p:cNvPicPr>
          <p:nvPr/>
        </p:nvPicPr>
        <p:blipFill>
          <a:blip r:embed="rId13"/>
          <a:srcRect/>
          <a:stretch>
            <a:fillRect/>
          </a:stretch>
        </p:blipFill>
        <p:spPr bwMode="auto">
          <a:xfrm>
            <a:off x="8772525" y="6492875"/>
            <a:ext cx="333375" cy="327025"/>
          </a:xfrm>
          <a:prstGeom prst="rect">
            <a:avLst/>
          </a:prstGeom>
          <a:noFill/>
          <a:ln w="9525">
            <a:noFill/>
            <a:miter lim="800000"/>
            <a:headEnd/>
            <a:tailEnd/>
          </a:ln>
        </p:spPr>
      </p:pic>
      <p:sp>
        <p:nvSpPr>
          <p:cNvPr id="1069" name="Text Box 45"/>
          <p:cNvSpPr txBox="1">
            <a:spLocks noChangeArrowheads="1"/>
          </p:cNvSpPr>
          <p:nvPr/>
        </p:nvSpPr>
        <p:spPr bwMode="auto">
          <a:xfrm>
            <a:off x="252413" y="6648450"/>
            <a:ext cx="8158162" cy="184666"/>
          </a:xfrm>
          <a:prstGeom prst="rect">
            <a:avLst/>
          </a:prstGeom>
          <a:noFill/>
          <a:ln w="9525">
            <a:noFill/>
            <a:miter lim="800000"/>
            <a:headEnd/>
            <a:tailEnd/>
          </a:ln>
          <a:effectLst/>
        </p:spPr>
        <p:txBody>
          <a:bodyPr lIns="0" tIns="0" rIns="0" bIns="0">
            <a:spAutoFit/>
          </a:bodyPr>
          <a:lstStyle/>
          <a:p>
            <a:pPr>
              <a:spcBef>
                <a:spcPct val="50000"/>
              </a:spcBef>
              <a:defRPr/>
            </a:pPr>
            <a:r>
              <a:rPr lang="en-US" sz="1200" b="1" dirty="0">
                <a:solidFill>
                  <a:srgbClr val="892034"/>
                </a:solidFill>
              </a:rPr>
              <a:t>ECE </a:t>
            </a:r>
            <a:r>
              <a:rPr lang="en-US" sz="1200" b="1" dirty="0" smtClean="0">
                <a:solidFill>
                  <a:srgbClr val="892034"/>
                </a:solidFill>
              </a:rPr>
              <a:t>8527: </a:t>
            </a:r>
            <a:r>
              <a:rPr lang="en-US" sz="1200" b="1" dirty="0">
                <a:solidFill>
                  <a:srgbClr val="892034"/>
                </a:solidFill>
              </a:rPr>
              <a:t>Lecture </a:t>
            </a:r>
            <a:r>
              <a:rPr lang="en-US" sz="1200" b="1" dirty="0" smtClean="0">
                <a:solidFill>
                  <a:srgbClr val="892034"/>
                </a:solidFill>
              </a:rPr>
              <a:t>09, </a:t>
            </a:r>
            <a:r>
              <a:rPr lang="en-US" sz="1200" b="1" dirty="0">
                <a:solidFill>
                  <a:srgbClr val="892034"/>
                </a:solidFill>
              </a:rPr>
              <a:t>Slide </a:t>
            </a:r>
            <a:fld id="{56D32A91-0AE1-4806-AC33-D8959F4B7E0D}" type="slidenum">
              <a:rPr lang="en-US" sz="1200" b="1">
                <a:solidFill>
                  <a:srgbClr val="892034"/>
                </a:solidFill>
              </a:rPr>
              <a:pPr>
                <a:spcBef>
                  <a:spcPct val="50000"/>
                </a:spcBef>
                <a:defRPr/>
              </a:pPr>
              <a:t>‹#›</a:t>
            </a:fld>
            <a:endParaRPr lang="en-US" sz="1200" b="1" dirty="0">
              <a:solidFill>
                <a:srgbClr val="892034"/>
              </a:solidFill>
            </a:endParaRPr>
          </a:p>
        </p:txBody>
      </p:sp>
    </p:spTree>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Lst>
  <p:txStyles>
    <p:titleStyle>
      <a:lvl1pPr algn="ctr" rtl="0" eaLnBrk="1" fontAlgn="base" hangingPunct="1">
        <a:spcBef>
          <a:spcPct val="0"/>
        </a:spcBef>
        <a:spcAft>
          <a:spcPct val="0"/>
        </a:spcAft>
        <a:defRPr sz="2400" b="1">
          <a:solidFill>
            <a:schemeClr val="tx1"/>
          </a:solidFill>
          <a:latin typeface="+mj-lt"/>
          <a:ea typeface="+mj-ea"/>
          <a:cs typeface="+mj-cs"/>
        </a:defRPr>
      </a:lvl1pPr>
      <a:lvl2pPr algn="ctr" rtl="0" eaLnBrk="1" fontAlgn="base" hangingPunct="1">
        <a:spcBef>
          <a:spcPct val="0"/>
        </a:spcBef>
        <a:spcAft>
          <a:spcPct val="0"/>
        </a:spcAft>
        <a:defRPr sz="2400" b="1">
          <a:solidFill>
            <a:schemeClr val="tx1"/>
          </a:solidFill>
          <a:latin typeface="Arial" charset="0"/>
        </a:defRPr>
      </a:lvl2pPr>
      <a:lvl3pPr algn="ctr" rtl="0" eaLnBrk="1" fontAlgn="base" hangingPunct="1">
        <a:spcBef>
          <a:spcPct val="0"/>
        </a:spcBef>
        <a:spcAft>
          <a:spcPct val="0"/>
        </a:spcAft>
        <a:defRPr sz="2400" b="1">
          <a:solidFill>
            <a:schemeClr val="tx1"/>
          </a:solidFill>
          <a:latin typeface="Arial" charset="0"/>
        </a:defRPr>
      </a:lvl3pPr>
      <a:lvl4pPr algn="ctr" rtl="0" eaLnBrk="1" fontAlgn="base" hangingPunct="1">
        <a:spcBef>
          <a:spcPct val="0"/>
        </a:spcBef>
        <a:spcAft>
          <a:spcPct val="0"/>
        </a:spcAft>
        <a:defRPr sz="2400" b="1">
          <a:solidFill>
            <a:schemeClr val="tx1"/>
          </a:solidFill>
          <a:latin typeface="Arial" charset="0"/>
        </a:defRPr>
      </a:lvl4pPr>
      <a:lvl5pPr algn="ctr" rtl="0" eaLnBrk="1" fontAlgn="base" hangingPunct="1">
        <a:spcBef>
          <a:spcPct val="0"/>
        </a:spcBef>
        <a:spcAft>
          <a:spcPct val="0"/>
        </a:spcAft>
        <a:defRPr sz="2400" b="1">
          <a:solidFill>
            <a:schemeClr val="tx1"/>
          </a:solidFill>
          <a:latin typeface="Arial" charset="0"/>
        </a:defRPr>
      </a:lvl5pPr>
      <a:lvl6pPr marL="457200" algn="ctr" rtl="0" eaLnBrk="1" fontAlgn="base" hangingPunct="1">
        <a:spcBef>
          <a:spcPct val="0"/>
        </a:spcBef>
        <a:spcAft>
          <a:spcPct val="0"/>
        </a:spcAft>
        <a:defRPr sz="2400" b="1">
          <a:solidFill>
            <a:schemeClr val="tx1"/>
          </a:solidFill>
          <a:latin typeface="Arial" charset="0"/>
        </a:defRPr>
      </a:lvl6pPr>
      <a:lvl7pPr marL="914400" algn="ctr" rtl="0" eaLnBrk="1" fontAlgn="base" hangingPunct="1">
        <a:spcBef>
          <a:spcPct val="0"/>
        </a:spcBef>
        <a:spcAft>
          <a:spcPct val="0"/>
        </a:spcAft>
        <a:defRPr sz="2400" b="1">
          <a:solidFill>
            <a:schemeClr val="tx1"/>
          </a:solidFill>
          <a:latin typeface="Arial" charset="0"/>
        </a:defRPr>
      </a:lvl7pPr>
      <a:lvl8pPr marL="1371600" algn="ctr" rtl="0" eaLnBrk="1" fontAlgn="base" hangingPunct="1">
        <a:spcBef>
          <a:spcPct val="0"/>
        </a:spcBef>
        <a:spcAft>
          <a:spcPct val="0"/>
        </a:spcAft>
        <a:defRPr sz="2400" b="1">
          <a:solidFill>
            <a:schemeClr val="tx1"/>
          </a:solidFill>
          <a:latin typeface="Arial" charset="0"/>
        </a:defRPr>
      </a:lvl8pPr>
      <a:lvl9pPr marL="1828800" algn="ctr" rtl="0" eaLnBrk="1" fontAlgn="base" hangingPunct="1">
        <a:spcBef>
          <a:spcPct val="0"/>
        </a:spcBef>
        <a:spcAft>
          <a:spcPct val="0"/>
        </a:spcAft>
        <a:defRPr sz="2400" b="1">
          <a:solidFill>
            <a:schemeClr val="tx1"/>
          </a:solidFill>
          <a:latin typeface="Arial" charset="0"/>
        </a:defRPr>
      </a:lvl9pPr>
    </p:titleStyle>
    <p:bodyStyle>
      <a:lvl1pPr marL="342900" indent="-342900" algn="l" rtl="0" eaLnBrk="1" fontAlgn="base" hangingPunct="1">
        <a:spcBef>
          <a:spcPct val="20000"/>
        </a:spcBef>
        <a:spcAft>
          <a:spcPct val="0"/>
        </a:spcAft>
        <a:buChar char="•"/>
        <a:defRPr>
          <a:solidFill>
            <a:schemeClr val="tx1"/>
          </a:solidFill>
          <a:latin typeface="+mn-lt"/>
          <a:ea typeface="+mn-ea"/>
          <a:cs typeface="+mn-cs"/>
        </a:defRPr>
      </a:lvl1pPr>
      <a:lvl2pPr marL="742950" indent="-285750" algn="l" rtl="0" eaLnBrk="1" fontAlgn="base" hangingPunct="1">
        <a:spcBef>
          <a:spcPct val="20000"/>
        </a:spcBef>
        <a:spcAft>
          <a:spcPct val="0"/>
        </a:spcAft>
        <a:buChar char="–"/>
        <a:defRPr>
          <a:solidFill>
            <a:schemeClr val="tx1"/>
          </a:solidFill>
          <a:latin typeface="+mn-lt"/>
        </a:defRPr>
      </a:lvl2pPr>
      <a:lvl3pPr marL="1143000" indent="-228600" algn="l" rtl="0" eaLnBrk="1" fontAlgn="base" hangingPunct="1">
        <a:spcBef>
          <a:spcPct val="20000"/>
        </a:spcBef>
        <a:spcAft>
          <a:spcPct val="0"/>
        </a:spcAft>
        <a:buChar char="•"/>
        <a:defRPr>
          <a:solidFill>
            <a:schemeClr val="tx1"/>
          </a:solidFill>
          <a:latin typeface="+mn-lt"/>
        </a:defRPr>
      </a:lvl3pPr>
      <a:lvl4pPr marL="1600200" indent="-228600" algn="l" rtl="0" eaLnBrk="1" fontAlgn="base" hangingPunct="1">
        <a:spcBef>
          <a:spcPct val="20000"/>
        </a:spcBef>
        <a:spcAft>
          <a:spcPct val="0"/>
        </a:spcAft>
        <a:buChar char="–"/>
        <a:defRPr>
          <a:solidFill>
            <a:schemeClr val="tx1"/>
          </a:solidFill>
          <a:latin typeface="+mn-lt"/>
        </a:defRPr>
      </a:lvl4pPr>
      <a:lvl5pPr marL="2057400" indent="-228600" algn="l" rtl="0" eaLnBrk="1" fontAlgn="base" hangingPunct="1">
        <a:spcBef>
          <a:spcPct val="20000"/>
        </a:spcBef>
        <a:spcAft>
          <a:spcPct val="0"/>
        </a:spcAft>
        <a:buChar char="»"/>
        <a:defRPr>
          <a:solidFill>
            <a:schemeClr val="tx1"/>
          </a:solidFill>
          <a:latin typeface="+mn-lt"/>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7" name="Rectangle 5"/>
          <p:cNvSpPr>
            <a:spLocks noChangeArrowheads="1"/>
          </p:cNvSpPr>
          <p:nvPr/>
        </p:nvSpPr>
        <p:spPr bwMode="auto">
          <a:xfrm>
            <a:off x="304800" y="277813"/>
            <a:ext cx="8605838" cy="6254750"/>
          </a:xfrm>
          <a:prstGeom prst="rect">
            <a:avLst/>
          </a:prstGeom>
          <a:noFill/>
          <a:ln w="38100">
            <a:solidFill>
              <a:srgbClr val="333399"/>
            </a:solidFill>
            <a:miter lim="800000"/>
            <a:headEnd/>
            <a:tailEnd/>
          </a:ln>
          <a:effectLst>
            <a:outerShdw dist="107763" dir="2700000" algn="ctr" rotWithShape="0">
              <a:srgbClr val="892034"/>
            </a:outerShdw>
          </a:effectLst>
        </p:spPr>
        <p:txBody>
          <a:bodyPr wrap="none" anchor="ctr"/>
          <a:lstStyle/>
          <a:p>
            <a:pPr algn="ctr">
              <a:defRPr/>
            </a:pPr>
            <a:endParaRPr lang="en-US">
              <a:solidFill>
                <a:schemeClr val="hlink"/>
              </a:solidFill>
              <a:latin typeface="Times New Roman" pitchFamily="18" charset="0"/>
            </a:endParaRPr>
          </a:p>
        </p:txBody>
      </p:sp>
      <p:sp>
        <p:nvSpPr>
          <p:cNvPr id="8" name="Text Box 8"/>
          <p:cNvSpPr txBox="1">
            <a:spLocks noChangeArrowheads="1"/>
          </p:cNvSpPr>
          <p:nvPr/>
        </p:nvSpPr>
        <p:spPr bwMode="auto">
          <a:xfrm>
            <a:off x="479425" y="130175"/>
            <a:ext cx="3821113" cy="366713"/>
          </a:xfrm>
          <a:prstGeom prst="rect">
            <a:avLst/>
          </a:prstGeom>
          <a:solidFill>
            <a:srgbClr val="FFFFFF"/>
          </a:solidFill>
          <a:ln w="9525">
            <a:noFill/>
            <a:miter lim="800000"/>
            <a:headEnd/>
            <a:tailEnd/>
          </a:ln>
        </p:spPr>
        <p:txBody>
          <a:bodyPr anchor="ctr" anchorCtr="1">
            <a:spAutoFit/>
          </a:bodyPr>
          <a:lstStyle/>
          <a:p>
            <a:pPr>
              <a:spcBef>
                <a:spcPct val="50000"/>
              </a:spcBef>
            </a:pPr>
            <a:r>
              <a:rPr lang="en-US" sz="1800" b="1" dirty="0">
                <a:solidFill>
                  <a:srgbClr val="333399"/>
                </a:solidFill>
              </a:rPr>
              <a:t>ECE 8443 – Pattern Recognition</a:t>
            </a:r>
          </a:p>
        </p:txBody>
      </p:sp>
    </p:spTree>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1036" name="Rectangle 12"/>
          <p:cNvSpPr>
            <a:spLocks noChangeArrowheads="1"/>
          </p:cNvSpPr>
          <p:nvPr/>
        </p:nvSpPr>
        <p:spPr bwMode="auto">
          <a:xfrm>
            <a:off x="227013" y="455613"/>
            <a:ext cx="8683625" cy="42862"/>
          </a:xfrm>
          <a:prstGeom prst="rect">
            <a:avLst/>
          </a:prstGeom>
          <a:gradFill rotWithShape="0">
            <a:gsLst>
              <a:gs pos="0">
                <a:srgbClr val="892034"/>
              </a:gs>
              <a:gs pos="100000">
                <a:srgbClr val="95CAFF"/>
              </a:gs>
            </a:gsLst>
            <a:lin ang="0" scaled="1"/>
          </a:gradFill>
          <a:ln w="9525">
            <a:noFill/>
            <a:miter lim="800000"/>
            <a:headEnd/>
            <a:tailEnd/>
          </a:ln>
          <a:effectLst/>
        </p:spPr>
        <p:txBody>
          <a:bodyPr wrap="none" anchor="ctr"/>
          <a:lstStyle/>
          <a:p>
            <a:pPr>
              <a:defRPr/>
            </a:pPr>
            <a:endParaRPr lang="en-US"/>
          </a:p>
        </p:txBody>
      </p:sp>
      <p:pic>
        <p:nvPicPr>
          <p:cNvPr id="1027" name="Picture 37" descr="isip_logo_plain"/>
          <p:cNvPicPr>
            <a:picLocks noChangeAspect="1" noChangeArrowheads="1"/>
          </p:cNvPicPr>
          <p:nvPr/>
        </p:nvPicPr>
        <p:blipFill>
          <a:blip r:embed="rId13"/>
          <a:srcRect/>
          <a:stretch>
            <a:fillRect/>
          </a:stretch>
        </p:blipFill>
        <p:spPr bwMode="auto">
          <a:xfrm>
            <a:off x="8772525" y="6492875"/>
            <a:ext cx="333375" cy="327025"/>
          </a:xfrm>
          <a:prstGeom prst="rect">
            <a:avLst/>
          </a:prstGeom>
          <a:noFill/>
          <a:ln w="9525">
            <a:noFill/>
            <a:miter lim="800000"/>
            <a:headEnd/>
            <a:tailEnd/>
          </a:ln>
        </p:spPr>
      </p:pic>
      <p:sp>
        <p:nvSpPr>
          <p:cNvPr id="1069" name="Text Box 45"/>
          <p:cNvSpPr txBox="1">
            <a:spLocks noChangeArrowheads="1"/>
          </p:cNvSpPr>
          <p:nvPr/>
        </p:nvSpPr>
        <p:spPr bwMode="auto">
          <a:xfrm>
            <a:off x="252413" y="6648450"/>
            <a:ext cx="8158162" cy="184666"/>
          </a:xfrm>
          <a:prstGeom prst="rect">
            <a:avLst/>
          </a:prstGeom>
          <a:noFill/>
          <a:ln w="9525">
            <a:noFill/>
            <a:miter lim="800000"/>
            <a:headEnd/>
            <a:tailEnd/>
          </a:ln>
          <a:effectLst/>
        </p:spPr>
        <p:txBody>
          <a:bodyPr lIns="0" tIns="0" rIns="0" bIns="0">
            <a:spAutoFit/>
          </a:bodyPr>
          <a:lstStyle/>
          <a:p>
            <a:pPr>
              <a:spcBef>
                <a:spcPct val="50000"/>
              </a:spcBef>
              <a:defRPr/>
            </a:pPr>
            <a:r>
              <a:rPr lang="en-US" sz="1200" b="1" dirty="0">
                <a:solidFill>
                  <a:srgbClr val="892034"/>
                </a:solidFill>
              </a:rPr>
              <a:t>ECE 8443: Lecture </a:t>
            </a:r>
            <a:r>
              <a:rPr lang="en-US" sz="1200" b="1" dirty="0" smtClean="0">
                <a:solidFill>
                  <a:srgbClr val="892034"/>
                </a:solidFill>
              </a:rPr>
              <a:t>09, </a:t>
            </a:r>
            <a:r>
              <a:rPr lang="en-US" sz="1200" b="1" dirty="0">
                <a:solidFill>
                  <a:srgbClr val="892034"/>
                </a:solidFill>
              </a:rPr>
              <a:t>Slide </a:t>
            </a:r>
            <a:fld id="{56D32A91-0AE1-4806-AC33-D8959F4B7E0D}" type="slidenum">
              <a:rPr lang="en-US" sz="1200" b="1">
                <a:solidFill>
                  <a:srgbClr val="892034"/>
                </a:solidFill>
              </a:rPr>
              <a:pPr>
                <a:spcBef>
                  <a:spcPct val="50000"/>
                </a:spcBef>
                <a:defRPr/>
              </a:pPr>
              <a:t>‹#›</a:t>
            </a:fld>
            <a:endParaRPr lang="en-US" sz="1200" b="1" dirty="0">
              <a:solidFill>
                <a:srgbClr val="892034"/>
              </a:solidFill>
            </a:endParaRPr>
          </a:p>
        </p:txBody>
      </p:sp>
    </p:spTree>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Lst>
  <p:txStyles>
    <p:titleStyle>
      <a:lvl1pPr algn="ctr" rtl="0" eaLnBrk="1" fontAlgn="base" hangingPunct="1">
        <a:spcBef>
          <a:spcPct val="0"/>
        </a:spcBef>
        <a:spcAft>
          <a:spcPct val="0"/>
        </a:spcAft>
        <a:defRPr sz="2400" b="1">
          <a:solidFill>
            <a:schemeClr val="tx1"/>
          </a:solidFill>
          <a:latin typeface="+mj-lt"/>
          <a:ea typeface="+mj-ea"/>
          <a:cs typeface="+mj-cs"/>
        </a:defRPr>
      </a:lvl1pPr>
      <a:lvl2pPr algn="ctr" rtl="0" eaLnBrk="1" fontAlgn="base" hangingPunct="1">
        <a:spcBef>
          <a:spcPct val="0"/>
        </a:spcBef>
        <a:spcAft>
          <a:spcPct val="0"/>
        </a:spcAft>
        <a:defRPr sz="2400" b="1">
          <a:solidFill>
            <a:schemeClr val="tx1"/>
          </a:solidFill>
          <a:latin typeface="Arial" charset="0"/>
        </a:defRPr>
      </a:lvl2pPr>
      <a:lvl3pPr algn="ctr" rtl="0" eaLnBrk="1" fontAlgn="base" hangingPunct="1">
        <a:spcBef>
          <a:spcPct val="0"/>
        </a:spcBef>
        <a:spcAft>
          <a:spcPct val="0"/>
        </a:spcAft>
        <a:defRPr sz="2400" b="1">
          <a:solidFill>
            <a:schemeClr val="tx1"/>
          </a:solidFill>
          <a:latin typeface="Arial" charset="0"/>
        </a:defRPr>
      </a:lvl3pPr>
      <a:lvl4pPr algn="ctr" rtl="0" eaLnBrk="1" fontAlgn="base" hangingPunct="1">
        <a:spcBef>
          <a:spcPct val="0"/>
        </a:spcBef>
        <a:spcAft>
          <a:spcPct val="0"/>
        </a:spcAft>
        <a:defRPr sz="2400" b="1">
          <a:solidFill>
            <a:schemeClr val="tx1"/>
          </a:solidFill>
          <a:latin typeface="Arial" charset="0"/>
        </a:defRPr>
      </a:lvl4pPr>
      <a:lvl5pPr algn="ctr" rtl="0" eaLnBrk="1" fontAlgn="base" hangingPunct="1">
        <a:spcBef>
          <a:spcPct val="0"/>
        </a:spcBef>
        <a:spcAft>
          <a:spcPct val="0"/>
        </a:spcAft>
        <a:defRPr sz="2400" b="1">
          <a:solidFill>
            <a:schemeClr val="tx1"/>
          </a:solidFill>
          <a:latin typeface="Arial" charset="0"/>
        </a:defRPr>
      </a:lvl5pPr>
      <a:lvl6pPr marL="457200" algn="ctr" rtl="0" eaLnBrk="1" fontAlgn="base" hangingPunct="1">
        <a:spcBef>
          <a:spcPct val="0"/>
        </a:spcBef>
        <a:spcAft>
          <a:spcPct val="0"/>
        </a:spcAft>
        <a:defRPr sz="2400" b="1">
          <a:solidFill>
            <a:schemeClr val="tx1"/>
          </a:solidFill>
          <a:latin typeface="Arial" charset="0"/>
        </a:defRPr>
      </a:lvl6pPr>
      <a:lvl7pPr marL="914400" algn="ctr" rtl="0" eaLnBrk="1" fontAlgn="base" hangingPunct="1">
        <a:spcBef>
          <a:spcPct val="0"/>
        </a:spcBef>
        <a:spcAft>
          <a:spcPct val="0"/>
        </a:spcAft>
        <a:defRPr sz="2400" b="1">
          <a:solidFill>
            <a:schemeClr val="tx1"/>
          </a:solidFill>
          <a:latin typeface="Arial" charset="0"/>
        </a:defRPr>
      </a:lvl7pPr>
      <a:lvl8pPr marL="1371600" algn="ctr" rtl="0" eaLnBrk="1" fontAlgn="base" hangingPunct="1">
        <a:spcBef>
          <a:spcPct val="0"/>
        </a:spcBef>
        <a:spcAft>
          <a:spcPct val="0"/>
        </a:spcAft>
        <a:defRPr sz="2400" b="1">
          <a:solidFill>
            <a:schemeClr val="tx1"/>
          </a:solidFill>
          <a:latin typeface="Arial" charset="0"/>
        </a:defRPr>
      </a:lvl8pPr>
      <a:lvl9pPr marL="1828800" algn="ctr" rtl="0" eaLnBrk="1" fontAlgn="base" hangingPunct="1">
        <a:spcBef>
          <a:spcPct val="0"/>
        </a:spcBef>
        <a:spcAft>
          <a:spcPct val="0"/>
        </a:spcAft>
        <a:defRPr sz="2400" b="1">
          <a:solidFill>
            <a:schemeClr val="tx1"/>
          </a:solidFill>
          <a:latin typeface="Arial" charset="0"/>
        </a:defRPr>
      </a:lvl9pPr>
    </p:titleStyle>
    <p:bodyStyle>
      <a:lvl1pPr marL="342900" indent="-342900" algn="l" rtl="0" eaLnBrk="1" fontAlgn="base" hangingPunct="1">
        <a:spcBef>
          <a:spcPct val="20000"/>
        </a:spcBef>
        <a:spcAft>
          <a:spcPct val="0"/>
        </a:spcAft>
        <a:buChar char="•"/>
        <a:defRPr>
          <a:solidFill>
            <a:schemeClr val="tx1"/>
          </a:solidFill>
          <a:latin typeface="+mn-lt"/>
          <a:ea typeface="+mn-ea"/>
          <a:cs typeface="+mn-cs"/>
        </a:defRPr>
      </a:lvl1pPr>
      <a:lvl2pPr marL="742950" indent="-285750" algn="l" rtl="0" eaLnBrk="1" fontAlgn="base" hangingPunct="1">
        <a:spcBef>
          <a:spcPct val="20000"/>
        </a:spcBef>
        <a:spcAft>
          <a:spcPct val="0"/>
        </a:spcAft>
        <a:buChar char="–"/>
        <a:defRPr>
          <a:solidFill>
            <a:schemeClr val="tx1"/>
          </a:solidFill>
          <a:latin typeface="+mn-lt"/>
        </a:defRPr>
      </a:lvl2pPr>
      <a:lvl3pPr marL="1143000" indent="-228600" algn="l" rtl="0" eaLnBrk="1" fontAlgn="base" hangingPunct="1">
        <a:spcBef>
          <a:spcPct val="20000"/>
        </a:spcBef>
        <a:spcAft>
          <a:spcPct val="0"/>
        </a:spcAft>
        <a:buChar char="•"/>
        <a:defRPr>
          <a:solidFill>
            <a:schemeClr val="tx1"/>
          </a:solidFill>
          <a:latin typeface="+mn-lt"/>
        </a:defRPr>
      </a:lvl3pPr>
      <a:lvl4pPr marL="1600200" indent="-228600" algn="l" rtl="0" eaLnBrk="1" fontAlgn="base" hangingPunct="1">
        <a:spcBef>
          <a:spcPct val="20000"/>
        </a:spcBef>
        <a:spcAft>
          <a:spcPct val="0"/>
        </a:spcAft>
        <a:buChar char="–"/>
        <a:defRPr>
          <a:solidFill>
            <a:schemeClr val="tx1"/>
          </a:solidFill>
          <a:latin typeface="+mn-lt"/>
        </a:defRPr>
      </a:lvl4pPr>
      <a:lvl5pPr marL="2057400" indent="-228600" algn="l" rtl="0" eaLnBrk="1" fontAlgn="base" hangingPunct="1">
        <a:spcBef>
          <a:spcPct val="20000"/>
        </a:spcBef>
        <a:spcAft>
          <a:spcPct val="0"/>
        </a:spcAft>
        <a:buChar char="»"/>
        <a:defRPr>
          <a:solidFill>
            <a:schemeClr val="tx1"/>
          </a:solidFill>
          <a:latin typeface="+mn-lt"/>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7" name="Rectangle 5"/>
          <p:cNvSpPr>
            <a:spLocks noChangeArrowheads="1"/>
          </p:cNvSpPr>
          <p:nvPr/>
        </p:nvSpPr>
        <p:spPr bwMode="auto">
          <a:xfrm>
            <a:off x="304800" y="277813"/>
            <a:ext cx="8605838" cy="6254750"/>
          </a:xfrm>
          <a:prstGeom prst="rect">
            <a:avLst/>
          </a:prstGeom>
          <a:noFill/>
          <a:ln w="38100">
            <a:solidFill>
              <a:srgbClr val="333399"/>
            </a:solidFill>
            <a:miter lim="800000"/>
            <a:headEnd/>
            <a:tailEnd/>
          </a:ln>
          <a:effectLst>
            <a:outerShdw dist="107763" dir="2700000" algn="ctr" rotWithShape="0">
              <a:srgbClr val="892034"/>
            </a:outerShdw>
          </a:effectLst>
        </p:spPr>
        <p:txBody>
          <a:bodyPr wrap="none" anchor="ctr"/>
          <a:lstStyle/>
          <a:p>
            <a:pPr algn="ctr">
              <a:defRPr/>
            </a:pPr>
            <a:endParaRPr lang="en-US">
              <a:solidFill>
                <a:srgbClr val="892034"/>
              </a:solidFill>
              <a:latin typeface="Times New Roman" pitchFamily="18" charset="0"/>
            </a:endParaRPr>
          </a:p>
        </p:txBody>
      </p:sp>
      <p:sp>
        <p:nvSpPr>
          <p:cNvPr id="8" name="Text Box 8"/>
          <p:cNvSpPr txBox="1">
            <a:spLocks noChangeArrowheads="1"/>
          </p:cNvSpPr>
          <p:nvPr/>
        </p:nvSpPr>
        <p:spPr bwMode="auto">
          <a:xfrm>
            <a:off x="479425" y="130175"/>
            <a:ext cx="3821113" cy="366713"/>
          </a:xfrm>
          <a:prstGeom prst="rect">
            <a:avLst/>
          </a:prstGeom>
          <a:solidFill>
            <a:srgbClr val="FFFFFF"/>
          </a:solidFill>
          <a:ln w="9525">
            <a:noFill/>
            <a:miter lim="800000"/>
            <a:headEnd/>
            <a:tailEnd/>
          </a:ln>
        </p:spPr>
        <p:txBody>
          <a:bodyPr anchor="ctr" anchorCtr="1">
            <a:spAutoFit/>
          </a:bodyPr>
          <a:lstStyle/>
          <a:p>
            <a:pPr>
              <a:spcBef>
                <a:spcPct val="50000"/>
              </a:spcBef>
            </a:pPr>
            <a:r>
              <a:rPr lang="en-US" sz="1800" b="1" dirty="0">
                <a:solidFill>
                  <a:srgbClr val="333399"/>
                </a:solidFill>
              </a:rPr>
              <a:t>ECE 8443 – Pattern Recognition</a:t>
            </a:r>
          </a:p>
        </p:txBody>
      </p:sp>
      <p:sp>
        <p:nvSpPr>
          <p:cNvPr id="4" name="Rectangle 5"/>
          <p:cNvSpPr>
            <a:spLocks noChangeArrowheads="1"/>
          </p:cNvSpPr>
          <p:nvPr userDrawn="1"/>
        </p:nvSpPr>
        <p:spPr bwMode="auto">
          <a:xfrm>
            <a:off x="304800" y="277813"/>
            <a:ext cx="8605838" cy="6254750"/>
          </a:xfrm>
          <a:prstGeom prst="rect">
            <a:avLst/>
          </a:prstGeom>
          <a:noFill/>
          <a:ln w="38100">
            <a:solidFill>
              <a:srgbClr val="333399"/>
            </a:solidFill>
            <a:miter lim="800000"/>
            <a:headEnd/>
            <a:tailEnd/>
          </a:ln>
          <a:effectLst>
            <a:outerShdw dist="107763" dir="2700000" algn="ctr" rotWithShape="0">
              <a:srgbClr val="892034"/>
            </a:outerShdw>
          </a:effectLst>
        </p:spPr>
        <p:txBody>
          <a:bodyPr wrap="none" anchor="ctr"/>
          <a:lstStyle/>
          <a:p>
            <a:pPr algn="ctr">
              <a:defRPr/>
            </a:pPr>
            <a:endParaRPr lang="en-US">
              <a:solidFill>
                <a:srgbClr val="892034"/>
              </a:solidFill>
              <a:latin typeface="Times New Roman" pitchFamily="18" charset="0"/>
            </a:endParaRPr>
          </a:p>
        </p:txBody>
      </p:sp>
      <p:sp>
        <p:nvSpPr>
          <p:cNvPr id="5" name="Text Box 8"/>
          <p:cNvSpPr txBox="1">
            <a:spLocks noChangeArrowheads="1"/>
          </p:cNvSpPr>
          <p:nvPr userDrawn="1"/>
        </p:nvSpPr>
        <p:spPr bwMode="auto">
          <a:xfrm>
            <a:off x="479425" y="110332"/>
            <a:ext cx="7935886" cy="369332"/>
          </a:xfrm>
          <a:prstGeom prst="rect">
            <a:avLst/>
          </a:prstGeom>
          <a:solidFill>
            <a:srgbClr val="FFFFFF"/>
          </a:solidFill>
          <a:ln w="9525">
            <a:noFill/>
            <a:miter lim="800000"/>
            <a:headEnd/>
            <a:tailEnd/>
          </a:ln>
        </p:spPr>
        <p:txBody>
          <a:bodyPr wrap="square" anchor="ctr" anchorCtr="1">
            <a:spAutoFit/>
          </a:bodyPr>
          <a:lstStyle>
            <a:defPPr>
              <a:defRPr lang="en-US"/>
            </a:defPPr>
            <a:lvl1pPr>
              <a:spcBef>
                <a:spcPts val="0"/>
              </a:spcBef>
              <a:defRPr sz="1800" b="1">
                <a:solidFill>
                  <a:srgbClr val="333399"/>
                </a:solidFill>
              </a:defRPr>
            </a:lvl1pPr>
          </a:lstStyle>
          <a:p>
            <a:r>
              <a:rPr lang="en-US" dirty="0" smtClean="0"/>
              <a:t>ECE 8527 – Introduction to Machine Learning and Pattern Recognition</a:t>
            </a:r>
            <a:endParaRPr lang="en-US" dirty="0"/>
          </a:p>
        </p:txBody>
      </p:sp>
    </p:spTree>
    <p:extLst>
      <p:ext uri="{BB962C8B-B14F-4D97-AF65-F5344CB8AC3E}">
        <p14:creationId xmlns:p14="http://schemas.microsoft.com/office/powerpoint/2010/main" val="918934203"/>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1036" name="Rectangle 12"/>
          <p:cNvSpPr>
            <a:spLocks noChangeArrowheads="1"/>
          </p:cNvSpPr>
          <p:nvPr/>
        </p:nvSpPr>
        <p:spPr bwMode="auto">
          <a:xfrm>
            <a:off x="227013" y="455613"/>
            <a:ext cx="8683625" cy="42862"/>
          </a:xfrm>
          <a:prstGeom prst="rect">
            <a:avLst/>
          </a:prstGeom>
          <a:gradFill rotWithShape="0">
            <a:gsLst>
              <a:gs pos="0">
                <a:srgbClr val="892034"/>
              </a:gs>
              <a:gs pos="100000">
                <a:srgbClr val="95CAFF"/>
              </a:gs>
            </a:gsLst>
            <a:lin ang="0" scaled="1"/>
          </a:gradFill>
          <a:ln w="9525">
            <a:noFill/>
            <a:miter lim="800000"/>
            <a:headEnd/>
            <a:tailEnd/>
          </a:ln>
          <a:effectLst/>
        </p:spPr>
        <p:txBody>
          <a:bodyPr wrap="none" anchor="ctr"/>
          <a:lstStyle/>
          <a:p>
            <a:pPr>
              <a:defRPr/>
            </a:pPr>
            <a:endParaRPr lang="en-US">
              <a:solidFill>
                <a:srgbClr val="000000"/>
              </a:solidFill>
            </a:endParaRPr>
          </a:p>
        </p:txBody>
      </p:sp>
      <p:pic>
        <p:nvPicPr>
          <p:cNvPr id="1027" name="Picture 37" descr="isip_logo_plain"/>
          <p:cNvPicPr>
            <a:picLocks noChangeAspect="1" noChangeArrowheads="1"/>
          </p:cNvPicPr>
          <p:nvPr/>
        </p:nvPicPr>
        <p:blipFill>
          <a:blip r:embed="rId13"/>
          <a:srcRect/>
          <a:stretch>
            <a:fillRect/>
          </a:stretch>
        </p:blipFill>
        <p:spPr bwMode="auto">
          <a:xfrm>
            <a:off x="8772525" y="6492875"/>
            <a:ext cx="333375" cy="327025"/>
          </a:xfrm>
          <a:prstGeom prst="rect">
            <a:avLst/>
          </a:prstGeom>
          <a:noFill/>
          <a:ln w="9525">
            <a:noFill/>
            <a:miter lim="800000"/>
            <a:headEnd/>
            <a:tailEnd/>
          </a:ln>
        </p:spPr>
      </p:pic>
      <p:sp>
        <p:nvSpPr>
          <p:cNvPr id="1069" name="Text Box 45"/>
          <p:cNvSpPr txBox="1">
            <a:spLocks noChangeArrowheads="1"/>
          </p:cNvSpPr>
          <p:nvPr/>
        </p:nvSpPr>
        <p:spPr bwMode="auto">
          <a:xfrm>
            <a:off x="252413" y="6648450"/>
            <a:ext cx="8158162" cy="184666"/>
          </a:xfrm>
          <a:prstGeom prst="rect">
            <a:avLst/>
          </a:prstGeom>
          <a:noFill/>
          <a:ln w="9525">
            <a:noFill/>
            <a:miter lim="800000"/>
            <a:headEnd/>
            <a:tailEnd/>
          </a:ln>
          <a:effectLst/>
        </p:spPr>
        <p:txBody>
          <a:bodyPr lIns="0" tIns="0" rIns="0" bIns="0">
            <a:spAutoFit/>
          </a:bodyPr>
          <a:lstStyle/>
          <a:p>
            <a:pPr>
              <a:spcBef>
                <a:spcPct val="50000"/>
              </a:spcBef>
              <a:defRPr/>
            </a:pPr>
            <a:r>
              <a:rPr lang="en-US" sz="1200" b="1" dirty="0">
                <a:solidFill>
                  <a:srgbClr val="892034"/>
                </a:solidFill>
              </a:rPr>
              <a:t>ECE </a:t>
            </a:r>
            <a:r>
              <a:rPr lang="en-US" sz="1200" b="1" dirty="0" smtClean="0">
                <a:solidFill>
                  <a:srgbClr val="892034"/>
                </a:solidFill>
              </a:rPr>
              <a:t>8527: </a:t>
            </a:r>
            <a:r>
              <a:rPr lang="en-US" sz="1200" b="1" dirty="0">
                <a:solidFill>
                  <a:srgbClr val="892034"/>
                </a:solidFill>
              </a:rPr>
              <a:t>Lecture </a:t>
            </a:r>
            <a:r>
              <a:rPr lang="en-US" sz="1200" b="1" dirty="0" smtClean="0">
                <a:solidFill>
                  <a:srgbClr val="892034"/>
                </a:solidFill>
              </a:rPr>
              <a:t>09, </a:t>
            </a:r>
            <a:r>
              <a:rPr lang="en-US" sz="1200" b="1" dirty="0">
                <a:solidFill>
                  <a:srgbClr val="892034"/>
                </a:solidFill>
              </a:rPr>
              <a:t>Slide </a:t>
            </a:r>
            <a:fld id="{56D32A91-0AE1-4806-AC33-D8959F4B7E0D}" type="slidenum">
              <a:rPr lang="en-US" sz="1200" b="1">
                <a:solidFill>
                  <a:srgbClr val="892034"/>
                </a:solidFill>
              </a:rPr>
              <a:pPr>
                <a:spcBef>
                  <a:spcPct val="50000"/>
                </a:spcBef>
                <a:defRPr/>
              </a:pPr>
              <a:t>‹#›</a:t>
            </a:fld>
            <a:endParaRPr lang="en-US" sz="1200" b="1" dirty="0">
              <a:solidFill>
                <a:srgbClr val="892034"/>
              </a:solidFill>
            </a:endParaRPr>
          </a:p>
        </p:txBody>
      </p:sp>
    </p:spTree>
    <p:extLst>
      <p:ext uri="{BB962C8B-B14F-4D97-AF65-F5344CB8AC3E}">
        <p14:creationId xmlns:p14="http://schemas.microsoft.com/office/powerpoint/2010/main" val="1686711756"/>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Lst>
  <p:txStyles>
    <p:titleStyle>
      <a:lvl1pPr algn="ctr" rtl="0" eaLnBrk="1" fontAlgn="base" hangingPunct="1">
        <a:spcBef>
          <a:spcPct val="0"/>
        </a:spcBef>
        <a:spcAft>
          <a:spcPct val="0"/>
        </a:spcAft>
        <a:defRPr sz="2400" b="1">
          <a:solidFill>
            <a:schemeClr val="tx1"/>
          </a:solidFill>
          <a:latin typeface="+mj-lt"/>
          <a:ea typeface="+mj-ea"/>
          <a:cs typeface="+mj-cs"/>
        </a:defRPr>
      </a:lvl1pPr>
      <a:lvl2pPr algn="ctr" rtl="0" eaLnBrk="1" fontAlgn="base" hangingPunct="1">
        <a:spcBef>
          <a:spcPct val="0"/>
        </a:spcBef>
        <a:spcAft>
          <a:spcPct val="0"/>
        </a:spcAft>
        <a:defRPr sz="2400" b="1">
          <a:solidFill>
            <a:schemeClr val="tx1"/>
          </a:solidFill>
          <a:latin typeface="Arial" charset="0"/>
        </a:defRPr>
      </a:lvl2pPr>
      <a:lvl3pPr algn="ctr" rtl="0" eaLnBrk="1" fontAlgn="base" hangingPunct="1">
        <a:spcBef>
          <a:spcPct val="0"/>
        </a:spcBef>
        <a:spcAft>
          <a:spcPct val="0"/>
        </a:spcAft>
        <a:defRPr sz="2400" b="1">
          <a:solidFill>
            <a:schemeClr val="tx1"/>
          </a:solidFill>
          <a:latin typeface="Arial" charset="0"/>
        </a:defRPr>
      </a:lvl3pPr>
      <a:lvl4pPr algn="ctr" rtl="0" eaLnBrk="1" fontAlgn="base" hangingPunct="1">
        <a:spcBef>
          <a:spcPct val="0"/>
        </a:spcBef>
        <a:spcAft>
          <a:spcPct val="0"/>
        </a:spcAft>
        <a:defRPr sz="2400" b="1">
          <a:solidFill>
            <a:schemeClr val="tx1"/>
          </a:solidFill>
          <a:latin typeface="Arial" charset="0"/>
        </a:defRPr>
      </a:lvl4pPr>
      <a:lvl5pPr algn="ctr" rtl="0" eaLnBrk="1" fontAlgn="base" hangingPunct="1">
        <a:spcBef>
          <a:spcPct val="0"/>
        </a:spcBef>
        <a:spcAft>
          <a:spcPct val="0"/>
        </a:spcAft>
        <a:defRPr sz="2400" b="1">
          <a:solidFill>
            <a:schemeClr val="tx1"/>
          </a:solidFill>
          <a:latin typeface="Arial" charset="0"/>
        </a:defRPr>
      </a:lvl5pPr>
      <a:lvl6pPr marL="457200" algn="ctr" rtl="0" eaLnBrk="1" fontAlgn="base" hangingPunct="1">
        <a:spcBef>
          <a:spcPct val="0"/>
        </a:spcBef>
        <a:spcAft>
          <a:spcPct val="0"/>
        </a:spcAft>
        <a:defRPr sz="2400" b="1">
          <a:solidFill>
            <a:schemeClr val="tx1"/>
          </a:solidFill>
          <a:latin typeface="Arial" charset="0"/>
        </a:defRPr>
      </a:lvl6pPr>
      <a:lvl7pPr marL="914400" algn="ctr" rtl="0" eaLnBrk="1" fontAlgn="base" hangingPunct="1">
        <a:spcBef>
          <a:spcPct val="0"/>
        </a:spcBef>
        <a:spcAft>
          <a:spcPct val="0"/>
        </a:spcAft>
        <a:defRPr sz="2400" b="1">
          <a:solidFill>
            <a:schemeClr val="tx1"/>
          </a:solidFill>
          <a:latin typeface="Arial" charset="0"/>
        </a:defRPr>
      </a:lvl7pPr>
      <a:lvl8pPr marL="1371600" algn="ctr" rtl="0" eaLnBrk="1" fontAlgn="base" hangingPunct="1">
        <a:spcBef>
          <a:spcPct val="0"/>
        </a:spcBef>
        <a:spcAft>
          <a:spcPct val="0"/>
        </a:spcAft>
        <a:defRPr sz="2400" b="1">
          <a:solidFill>
            <a:schemeClr val="tx1"/>
          </a:solidFill>
          <a:latin typeface="Arial" charset="0"/>
        </a:defRPr>
      </a:lvl8pPr>
      <a:lvl9pPr marL="1828800" algn="ctr" rtl="0" eaLnBrk="1" fontAlgn="base" hangingPunct="1">
        <a:spcBef>
          <a:spcPct val="0"/>
        </a:spcBef>
        <a:spcAft>
          <a:spcPct val="0"/>
        </a:spcAft>
        <a:defRPr sz="2400" b="1">
          <a:solidFill>
            <a:schemeClr val="tx1"/>
          </a:solidFill>
          <a:latin typeface="Arial" charset="0"/>
        </a:defRPr>
      </a:lvl9pPr>
    </p:titleStyle>
    <p:bodyStyle>
      <a:lvl1pPr marL="342900" indent="-342900" algn="l" rtl="0" eaLnBrk="1" fontAlgn="base" hangingPunct="1">
        <a:spcBef>
          <a:spcPct val="20000"/>
        </a:spcBef>
        <a:spcAft>
          <a:spcPct val="0"/>
        </a:spcAft>
        <a:buChar char="•"/>
        <a:defRPr>
          <a:solidFill>
            <a:schemeClr val="tx1"/>
          </a:solidFill>
          <a:latin typeface="+mn-lt"/>
          <a:ea typeface="+mn-ea"/>
          <a:cs typeface="+mn-cs"/>
        </a:defRPr>
      </a:lvl1pPr>
      <a:lvl2pPr marL="742950" indent="-285750" algn="l" rtl="0" eaLnBrk="1" fontAlgn="base" hangingPunct="1">
        <a:spcBef>
          <a:spcPct val="20000"/>
        </a:spcBef>
        <a:spcAft>
          <a:spcPct val="0"/>
        </a:spcAft>
        <a:buChar char="–"/>
        <a:defRPr>
          <a:solidFill>
            <a:schemeClr val="tx1"/>
          </a:solidFill>
          <a:latin typeface="+mn-lt"/>
        </a:defRPr>
      </a:lvl2pPr>
      <a:lvl3pPr marL="1143000" indent="-228600" algn="l" rtl="0" eaLnBrk="1" fontAlgn="base" hangingPunct="1">
        <a:spcBef>
          <a:spcPct val="20000"/>
        </a:spcBef>
        <a:spcAft>
          <a:spcPct val="0"/>
        </a:spcAft>
        <a:buChar char="•"/>
        <a:defRPr>
          <a:solidFill>
            <a:schemeClr val="tx1"/>
          </a:solidFill>
          <a:latin typeface="+mn-lt"/>
        </a:defRPr>
      </a:lvl3pPr>
      <a:lvl4pPr marL="1600200" indent="-228600" algn="l" rtl="0" eaLnBrk="1" fontAlgn="base" hangingPunct="1">
        <a:spcBef>
          <a:spcPct val="20000"/>
        </a:spcBef>
        <a:spcAft>
          <a:spcPct val="0"/>
        </a:spcAft>
        <a:buChar char="–"/>
        <a:defRPr>
          <a:solidFill>
            <a:schemeClr val="tx1"/>
          </a:solidFill>
          <a:latin typeface="+mn-lt"/>
        </a:defRPr>
      </a:lvl4pPr>
      <a:lvl5pPr marL="2057400" indent="-228600" algn="l" rtl="0" eaLnBrk="1" fontAlgn="base" hangingPunct="1">
        <a:spcBef>
          <a:spcPct val="20000"/>
        </a:spcBef>
        <a:spcAft>
          <a:spcPct val="0"/>
        </a:spcAft>
        <a:buChar char="»"/>
        <a:defRPr>
          <a:solidFill>
            <a:schemeClr val="tx1"/>
          </a:solidFill>
          <a:latin typeface="+mn-lt"/>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1036" name="Rectangle 12"/>
          <p:cNvSpPr>
            <a:spLocks noChangeArrowheads="1"/>
          </p:cNvSpPr>
          <p:nvPr/>
        </p:nvSpPr>
        <p:spPr bwMode="auto">
          <a:xfrm>
            <a:off x="227013" y="455613"/>
            <a:ext cx="8683625" cy="42862"/>
          </a:xfrm>
          <a:prstGeom prst="rect">
            <a:avLst/>
          </a:prstGeom>
          <a:gradFill rotWithShape="0">
            <a:gsLst>
              <a:gs pos="0">
                <a:srgbClr val="892034"/>
              </a:gs>
              <a:gs pos="100000">
                <a:srgbClr val="95CAFF"/>
              </a:gs>
            </a:gsLst>
            <a:lin ang="0" scaled="1"/>
          </a:gradFill>
          <a:ln w="9525">
            <a:noFill/>
            <a:miter lim="800000"/>
            <a:headEnd/>
            <a:tailEnd/>
          </a:ln>
          <a:effectLst/>
        </p:spPr>
        <p:txBody>
          <a:bodyPr wrap="none" anchor="ctr"/>
          <a:lstStyle/>
          <a:p>
            <a:pPr>
              <a:defRPr/>
            </a:pPr>
            <a:endParaRPr lang="en-US">
              <a:solidFill>
                <a:srgbClr val="000000"/>
              </a:solidFill>
            </a:endParaRPr>
          </a:p>
        </p:txBody>
      </p:sp>
      <p:pic>
        <p:nvPicPr>
          <p:cNvPr id="1027" name="Picture 37" descr="isip_logo_plain"/>
          <p:cNvPicPr>
            <a:picLocks noChangeAspect="1" noChangeArrowheads="1"/>
          </p:cNvPicPr>
          <p:nvPr/>
        </p:nvPicPr>
        <p:blipFill>
          <a:blip r:embed="rId13"/>
          <a:srcRect/>
          <a:stretch>
            <a:fillRect/>
          </a:stretch>
        </p:blipFill>
        <p:spPr bwMode="auto">
          <a:xfrm>
            <a:off x="8772525" y="6492875"/>
            <a:ext cx="333375" cy="327025"/>
          </a:xfrm>
          <a:prstGeom prst="rect">
            <a:avLst/>
          </a:prstGeom>
          <a:noFill/>
          <a:ln w="9525">
            <a:noFill/>
            <a:miter lim="800000"/>
            <a:headEnd/>
            <a:tailEnd/>
          </a:ln>
        </p:spPr>
      </p:pic>
      <p:sp>
        <p:nvSpPr>
          <p:cNvPr id="1069" name="Text Box 45"/>
          <p:cNvSpPr txBox="1">
            <a:spLocks noChangeArrowheads="1"/>
          </p:cNvSpPr>
          <p:nvPr/>
        </p:nvSpPr>
        <p:spPr bwMode="auto">
          <a:xfrm>
            <a:off x="252413" y="6648450"/>
            <a:ext cx="8158162" cy="184666"/>
          </a:xfrm>
          <a:prstGeom prst="rect">
            <a:avLst/>
          </a:prstGeom>
          <a:noFill/>
          <a:ln w="9525">
            <a:noFill/>
            <a:miter lim="800000"/>
            <a:headEnd/>
            <a:tailEnd/>
          </a:ln>
          <a:effectLst/>
        </p:spPr>
        <p:txBody>
          <a:bodyPr lIns="0" tIns="0" rIns="0" bIns="0">
            <a:spAutoFit/>
          </a:bodyPr>
          <a:lstStyle/>
          <a:p>
            <a:pPr>
              <a:spcBef>
                <a:spcPct val="50000"/>
              </a:spcBef>
              <a:defRPr/>
            </a:pPr>
            <a:r>
              <a:rPr lang="en-US" sz="1200" b="1" dirty="0">
                <a:solidFill>
                  <a:srgbClr val="892034"/>
                </a:solidFill>
              </a:rPr>
              <a:t>ECE </a:t>
            </a:r>
            <a:r>
              <a:rPr lang="en-US" sz="1200" b="1" dirty="0" smtClean="0">
                <a:solidFill>
                  <a:srgbClr val="892034"/>
                </a:solidFill>
              </a:rPr>
              <a:t>8527: </a:t>
            </a:r>
            <a:r>
              <a:rPr lang="en-US" sz="1200" b="1" dirty="0">
                <a:solidFill>
                  <a:srgbClr val="892034"/>
                </a:solidFill>
              </a:rPr>
              <a:t>Lecture </a:t>
            </a:r>
            <a:r>
              <a:rPr lang="en-US" sz="1200" b="1" dirty="0" smtClean="0">
                <a:solidFill>
                  <a:srgbClr val="892034"/>
                </a:solidFill>
              </a:rPr>
              <a:t>08, </a:t>
            </a:r>
            <a:r>
              <a:rPr lang="en-US" sz="1200" b="1" dirty="0">
                <a:solidFill>
                  <a:srgbClr val="892034"/>
                </a:solidFill>
              </a:rPr>
              <a:t>Slide </a:t>
            </a:r>
            <a:fld id="{56D32A91-0AE1-4806-AC33-D8959F4B7E0D}" type="slidenum">
              <a:rPr lang="en-US" sz="1200" b="1">
                <a:solidFill>
                  <a:srgbClr val="892034"/>
                </a:solidFill>
              </a:rPr>
              <a:pPr>
                <a:spcBef>
                  <a:spcPct val="50000"/>
                </a:spcBef>
                <a:defRPr/>
              </a:pPr>
              <a:t>‹#›</a:t>
            </a:fld>
            <a:endParaRPr lang="en-US" sz="1200" b="1" dirty="0">
              <a:solidFill>
                <a:srgbClr val="892034"/>
              </a:solidFill>
            </a:endParaRPr>
          </a:p>
        </p:txBody>
      </p:sp>
    </p:spTree>
    <p:extLst>
      <p:ext uri="{BB962C8B-B14F-4D97-AF65-F5344CB8AC3E}">
        <p14:creationId xmlns:p14="http://schemas.microsoft.com/office/powerpoint/2010/main" val="695361374"/>
      </p:ext>
    </p:extLst>
  </p:cSld>
  <p:clrMap bg1="lt1" tx1="dk1" bg2="lt2" tx2="dk2" accent1="accent1" accent2="accent2" accent3="accent3" accent4="accent4" accent5="accent5" accent6="accent6" hlink="hlink" folHlink="folHlink"/>
  <p:sldLayoutIdLst>
    <p:sldLayoutId id="2147483711" r:id="rId1"/>
    <p:sldLayoutId id="2147483712" r:id="rId2"/>
    <p:sldLayoutId id="2147483713" r:id="rId3"/>
    <p:sldLayoutId id="2147483714" r:id="rId4"/>
    <p:sldLayoutId id="2147483715" r:id="rId5"/>
    <p:sldLayoutId id="2147483716" r:id="rId6"/>
    <p:sldLayoutId id="2147483717" r:id="rId7"/>
    <p:sldLayoutId id="2147483718" r:id="rId8"/>
    <p:sldLayoutId id="2147483719" r:id="rId9"/>
    <p:sldLayoutId id="2147483720" r:id="rId10"/>
    <p:sldLayoutId id="2147483721" r:id="rId11"/>
  </p:sldLayoutIdLst>
  <p:txStyles>
    <p:titleStyle>
      <a:lvl1pPr algn="ctr" rtl="0" eaLnBrk="1" fontAlgn="base" hangingPunct="1">
        <a:spcBef>
          <a:spcPct val="0"/>
        </a:spcBef>
        <a:spcAft>
          <a:spcPct val="0"/>
        </a:spcAft>
        <a:defRPr sz="2400" b="1">
          <a:solidFill>
            <a:schemeClr val="tx1"/>
          </a:solidFill>
          <a:latin typeface="+mj-lt"/>
          <a:ea typeface="+mj-ea"/>
          <a:cs typeface="+mj-cs"/>
        </a:defRPr>
      </a:lvl1pPr>
      <a:lvl2pPr algn="ctr" rtl="0" eaLnBrk="1" fontAlgn="base" hangingPunct="1">
        <a:spcBef>
          <a:spcPct val="0"/>
        </a:spcBef>
        <a:spcAft>
          <a:spcPct val="0"/>
        </a:spcAft>
        <a:defRPr sz="2400" b="1">
          <a:solidFill>
            <a:schemeClr val="tx1"/>
          </a:solidFill>
          <a:latin typeface="Arial" charset="0"/>
        </a:defRPr>
      </a:lvl2pPr>
      <a:lvl3pPr algn="ctr" rtl="0" eaLnBrk="1" fontAlgn="base" hangingPunct="1">
        <a:spcBef>
          <a:spcPct val="0"/>
        </a:spcBef>
        <a:spcAft>
          <a:spcPct val="0"/>
        </a:spcAft>
        <a:defRPr sz="2400" b="1">
          <a:solidFill>
            <a:schemeClr val="tx1"/>
          </a:solidFill>
          <a:latin typeface="Arial" charset="0"/>
        </a:defRPr>
      </a:lvl3pPr>
      <a:lvl4pPr algn="ctr" rtl="0" eaLnBrk="1" fontAlgn="base" hangingPunct="1">
        <a:spcBef>
          <a:spcPct val="0"/>
        </a:spcBef>
        <a:spcAft>
          <a:spcPct val="0"/>
        </a:spcAft>
        <a:defRPr sz="2400" b="1">
          <a:solidFill>
            <a:schemeClr val="tx1"/>
          </a:solidFill>
          <a:latin typeface="Arial" charset="0"/>
        </a:defRPr>
      </a:lvl4pPr>
      <a:lvl5pPr algn="ctr" rtl="0" eaLnBrk="1" fontAlgn="base" hangingPunct="1">
        <a:spcBef>
          <a:spcPct val="0"/>
        </a:spcBef>
        <a:spcAft>
          <a:spcPct val="0"/>
        </a:spcAft>
        <a:defRPr sz="2400" b="1">
          <a:solidFill>
            <a:schemeClr val="tx1"/>
          </a:solidFill>
          <a:latin typeface="Arial" charset="0"/>
        </a:defRPr>
      </a:lvl5pPr>
      <a:lvl6pPr marL="457200" algn="ctr" rtl="0" eaLnBrk="1" fontAlgn="base" hangingPunct="1">
        <a:spcBef>
          <a:spcPct val="0"/>
        </a:spcBef>
        <a:spcAft>
          <a:spcPct val="0"/>
        </a:spcAft>
        <a:defRPr sz="2400" b="1">
          <a:solidFill>
            <a:schemeClr val="tx1"/>
          </a:solidFill>
          <a:latin typeface="Arial" charset="0"/>
        </a:defRPr>
      </a:lvl6pPr>
      <a:lvl7pPr marL="914400" algn="ctr" rtl="0" eaLnBrk="1" fontAlgn="base" hangingPunct="1">
        <a:spcBef>
          <a:spcPct val="0"/>
        </a:spcBef>
        <a:spcAft>
          <a:spcPct val="0"/>
        </a:spcAft>
        <a:defRPr sz="2400" b="1">
          <a:solidFill>
            <a:schemeClr val="tx1"/>
          </a:solidFill>
          <a:latin typeface="Arial" charset="0"/>
        </a:defRPr>
      </a:lvl7pPr>
      <a:lvl8pPr marL="1371600" algn="ctr" rtl="0" eaLnBrk="1" fontAlgn="base" hangingPunct="1">
        <a:spcBef>
          <a:spcPct val="0"/>
        </a:spcBef>
        <a:spcAft>
          <a:spcPct val="0"/>
        </a:spcAft>
        <a:defRPr sz="2400" b="1">
          <a:solidFill>
            <a:schemeClr val="tx1"/>
          </a:solidFill>
          <a:latin typeface="Arial" charset="0"/>
        </a:defRPr>
      </a:lvl8pPr>
      <a:lvl9pPr marL="1828800" algn="ctr" rtl="0" eaLnBrk="1" fontAlgn="base" hangingPunct="1">
        <a:spcBef>
          <a:spcPct val="0"/>
        </a:spcBef>
        <a:spcAft>
          <a:spcPct val="0"/>
        </a:spcAft>
        <a:defRPr sz="2400" b="1">
          <a:solidFill>
            <a:schemeClr val="tx1"/>
          </a:solidFill>
          <a:latin typeface="Arial" charset="0"/>
        </a:defRPr>
      </a:lvl9pPr>
    </p:titleStyle>
    <p:bodyStyle>
      <a:lvl1pPr marL="342900" indent="-342900" algn="l" rtl="0" eaLnBrk="1" fontAlgn="base" hangingPunct="1">
        <a:spcBef>
          <a:spcPct val="20000"/>
        </a:spcBef>
        <a:spcAft>
          <a:spcPct val="0"/>
        </a:spcAft>
        <a:buChar char="•"/>
        <a:defRPr>
          <a:solidFill>
            <a:schemeClr val="tx1"/>
          </a:solidFill>
          <a:latin typeface="+mn-lt"/>
          <a:ea typeface="+mn-ea"/>
          <a:cs typeface="+mn-cs"/>
        </a:defRPr>
      </a:lvl1pPr>
      <a:lvl2pPr marL="742950" indent="-285750" algn="l" rtl="0" eaLnBrk="1" fontAlgn="base" hangingPunct="1">
        <a:spcBef>
          <a:spcPct val="20000"/>
        </a:spcBef>
        <a:spcAft>
          <a:spcPct val="0"/>
        </a:spcAft>
        <a:buChar char="–"/>
        <a:defRPr>
          <a:solidFill>
            <a:schemeClr val="tx1"/>
          </a:solidFill>
          <a:latin typeface="+mn-lt"/>
        </a:defRPr>
      </a:lvl2pPr>
      <a:lvl3pPr marL="1143000" indent="-228600" algn="l" rtl="0" eaLnBrk="1" fontAlgn="base" hangingPunct="1">
        <a:spcBef>
          <a:spcPct val="20000"/>
        </a:spcBef>
        <a:spcAft>
          <a:spcPct val="0"/>
        </a:spcAft>
        <a:buChar char="•"/>
        <a:defRPr>
          <a:solidFill>
            <a:schemeClr val="tx1"/>
          </a:solidFill>
          <a:latin typeface="+mn-lt"/>
        </a:defRPr>
      </a:lvl3pPr>
      <a:lvl4pPr marL="1600200" indent="-228600" algn="l" rtl="0" eaLnBrk="1" fontAlgn="base" hangingPunct="1">
        <a:spcBef>
          <a:spcPct val="20000"/>
        </a:spcBef>
        <a:spcAft>
          <a:spcPct val="0"/>
        </a:spcAft>
        <a:buChar char="–"/>
        <a:defRPr>
          <a:solidFill>
            <a:schemeClr val="tx1"/>
          </a:solidFill>
          <a:latin typeface="+mn-lt"/>
        </a:defRPr>
      </a:lvl4pPr>
      <a:lvl5pPr marL="2057400" indent="-228600" algn="l" rtl="0" eaLnBrk="1" fontAlgn="base" hangingPunct="1">
        <a:spcBef>
          <a:spcPct val="20000"/>
        </a:spcBef>
        <a:spcAft>
          <a:spcPct val="0"/>
        </a:spcAft>
        <a:buChar char="»"/>
        <a:defRPr>
          <a:solidFill>
            <a:schemeClr val="tx1"/>
          </a:solidFill>
          <a:latin typeface="+mn-lt"/>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1" Type="http://schemas.openxmlformats.org/officeDocument/2006/relationships/image" Target="../media/image3.png"/><Relationship Id="rId12" Type="http://schemas.openxmlformats.org/officeDocument/2006/relationships/image" Target="../media/image4.jpeg"/><Relationship Id="rId1" Type="http://schemas.openxmlformats.org/officeDocument/2006/relationships/slideLayout" Target="../slideLayouts/slideLayout29.xml"/><Relationship Id="rId2" Type="http://schemas.openxmlformats.org/officeDocument/2006/relationships/hyperlink" Target="http://rii.ricoh.com/~stork/DHSch3part2.ppt" TargetMode="External"/><Relationship Id="rId3" Type="http://schemas.openxmlformats.org/officeDocument/2006/relationships/hyperlink" Target="http://www-ccrma.stanford.edu/~jos/bayes/Bayesian_Parameter_Estimation.html" TargetMode="External"/><Relationship Id="rId4" Type="http://schemas.openxmlformats.org/officeDocument/2006/relationships/hyperlink" Target="https://engineering.purdue.edu/kak/Trinity.pdf" TargetMode="External"/><Relationship Id="rId5" Type="http://schemas.openxmlformats.org/officeDocument/2006/relationships/hyperlink" Target="http://homepages.inf.ed.ac.uk/rbf/CVonline/LOCAL_COPIES/AV0809/eshky.pdf" TargetMode="External"/><Relationship Id="rId6" Type="http://schemas.openxmlformats.org/officeDocument/2006/relationships/hyperlink" Target="http://www.isip.msstate.edu/publications/seminars/msstate_misc/2002/euro_coin/presentation_v0.pdf" TargetMode="External"/><Relationship Id="rId7" Type="http://schemas.openxmlformats.org/officeDocument/2006/relationships/hyperlink" Target="http://www.isip.piconepress.com/publications/presentations_misc/2002/isip/euro_coin/" TargetMode="External"/><Relationship Id="rId8" Type="http://schemas.openxmlformats.org/officeDocument/2006/relationships/hyperlink" Target="http://www.ece.msstate.edu/research/isip/publications/seminars/msstate/2002/euro_coin/presentation_v0.pdf" TargetMode="External"/><Relationship Id="rId9" Type="http://schemas.openxmlformats.org/officeDocument/2006/relationships/hyperlink" Target="http://www.mat.ulaval.ca/informatique/guide94/img14.png" TargetMode="External"/><Relationship Id="rId10"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23.bin"/><Relationship Id="rId4" Type="http://schemas.openxmlformats.org/officeDocument/2006/relationships/image" Target="../media/image29.wmf"/><Relationship Id="rId5" Type="http://schemas.openxmlformats.org/officeDocument/2006/relationships/oleObject" Target="../embeddings/oleObject24.bin"/><Relationship Id="rId6" Type="http://schemas.openxmlformats.org/officeDocument/2006/relationships/image" Target="../media/image30.wmf"/><Relationship Id="rId7" Type="http://schemas.openxmlformats.org/officeDocument/2006/relationships/oleObject" Target="../embeddings/oleObject25.bin"/><Relationship Id="rId8" Type="http://schemas.openxmlformats.org/officeDocument/2006/relationships/image" Target="../media/image31.wmf"/><Relationship Id="rId9" Type="http://schemas.openxmlformats.org/officeDocument/2006/relationships/oleObject" Target="../embeddings/oleObject26.bin"/><Relationship Id="rId10" Type="http://schemas.openxmlformats.org/officeDocument/2006/relationships/image" Target="../media/image32.wmf"/><Relationship Id="rId1" Type="http://schemas.openxmlformats.org/officeDocument/2006/relationships/vmlDrawing" Target="../drawings/vmlDrawing8.vml"/><Relationship Id="rId2" Type="http://schemas.openxmlformats.org/officeDocument/2006/relationships/slideLayout" Target="../slideLayouts/slideLayout44.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27.bin"/><Relationship Id="rId4" Type="http://schemas.openxmlformats.org/officeDocument/2006/relationships/image" Target="../media/image33.wmf"/><Relationship Id="rId5" Type="http://schemas.openxmlformats.org/officeDocument/2006/relationships/oleObject" Target="../embeddings/oleObject28.bin"/><Relationship Id="rId6" Type="http://schemas.openxmlformats.org/officeDocument/2006/relationships/image" Target="../media/image34.wmf"/><Relationship Id="rId7" Type="http://schemas.openxmlformats.org/officeDocument/2006/relationships/oleObject" Target="../embeddings/oleObject29.bin"/><Relationship Id="rId8" Type="http://schemas.openxmlformats.org/officeDocument/2006/relationships/image" Target="../media/image35.wmf"/><Relationship Id="rId1" Type="http://schemas.openxmlformats.org/officeDocument/2006/relationships/vmlDrawing" Target="../drawings/vmlDrawing9.vml"/><Relationship Id="rId2" Type="http://schemas.openxmlformats.org/officeDocument/2006/relationships/slideLayout" Target="../slideLayouts/slideLayout44.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30.bin"/><Relationship Id="rId4" Type="http://schemas.openxmlformats.org/officeDocument/2006/relationships/image" Target="../media/image36.wmf"/><Relationship Id="rId5" Type="http://schemas.openxmlformats.org/officeDocument/2006/relationships/oleObject" Target="../embeddings/oleObject31.bin"/><Relationship Id="rId6" Type="http://schemas.openxmlformats.org/officeDocument/2006/relationships/image" Target="../media/image37.wmf"/><Relationship Id="rId1" Type="http://schemas.openxmlformats.org/officeDocument/2006/relationships/vmlDrawing" Target="../drawings/vmlDrawing10.vml"/><Relationship Id="rId2" Type="http://schemas.openxmlformats.org/officeDocument/2006/relationships/slideLayout" Target="../slideLayouts/slideLayout44.xml"/></Relationships>
</file>

<file path=ppt/slides/_rels/slide14.xml.rels><?xml version="1.0" encoding="UTF-8" standalone="yes"?>
<Relationships xmlns="http://schemas.openxmlformats.org/package/2006/relationships"><Relationship Id="rId11" Type="http://schemas.openxmlformats.org/officeDocument/2006/relationships/oleObject" Target="../embeddings/oleObject35.bin"/><Relationship Id="rId12" Type="http://schemas.openxmlformats.org/officeDocument/2006/relationships/image" Target="../media/image41.wmf"/><Relationship Id="rId13" Type="http://schemas.openxmlformats.org/officeDocument/2006/relationships/oleObject" Target="../embeddings/oleObject36.bin"/><Relationship Id="rId14" Type="http://schemas.openxmlformats.org/officeDocument/2006/relationships/image" Target="../media/image42.wmf"/><Relationship Id="rId15" Type="http://schemas.openxmlformats.org/officeDocument/2006/relationships/oleObject" Target="../embeddings/oleObject37.bin"/><Relationship Id="rId16" Type="http://schemas.openxmlformats.org/officeDocument/2006/relationships/image" Target="../media/image43.wmf"/><Relationship Id="rId17" Type="http://schemas.openxmlformats.org/officeDocument/2006/relationships/oleObject" Target="../embeddings/oleObject38.bin"/><Relationship Id="rId1" Type="http://schemas.openxmlformats.org/officeDocument/2006/relationships/vmlDrawing" Target="../drawings/vmlDrawing11.vml"/><Relationship Id="rId2" Type="http://schemas.openxmlformats.org/officeDocument/2006/relationships/slideLayout" Target="../slideLayouts/slideLayout44.xml"/><Relationship Id="rId3" Type="http://schemas.openxmlformats.org/officeDocument/2006/relationships/hyperlink" Target="http://www.slimy.com/~steuard/teaching/tutorials/Lagrange.html" TargetMode="External"/><Relationship Id="rId4" Type="http://schemas.openxmlformats.org/officeDocument/2006/relationships/hyperlink" Target="http://www.ece.msstate.edu/research/isip/projects/speech/software/demonstrations/applets/util/pattern_recognition/current/index.html" TargetMode="External"/><Relationship Id="rId5" Type="http://schemas.openxmlformats.org/officeDocument/2006/relationships/oleObject" Target="../embeddings/oleObject32.bin"/><Relationship Id="rId6" Type="http://schemas.openxmlformats.org/officeDocument/2006/relationships/image" Target="../media/image38.wmf"/><Relationship Id="rId7" Type="http://schemas.openxmlformats.org/officeDocument/2006/relationships/oleObject" Target="../embeddings/oleObject33.bin"/><Relationship Id="rId8" Type="http://schemas.openxmlformats.org/officeDocument/2006/relationships/image" Target="../media/image39.wmf"/><Relationship Id="rId9" Type="http://schemas.openxmlformats.org/officeDocument/2006/relationships/oleObject" Target="../embeddings/oleObject34.bin"/><Relationship Id="rId10" Type="http://schemas.openxmlformats.org/officeDocument/2006/relationships/image" Target="../media/image40.w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4" Type="http://schemas.openxmlformats.org/officeDocument/2006/relationships/image" Target="../media/image5.wmf"/><Relationship Id="rId1" Type="http://schemas.openxmlformats.org/officeDocument/2006/relationships/vmlDrawing" Target="../drawings/vmlDrawing1.vml"/><Relationship Id="rId2"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2.bin"/><Relationship Id="rId4" Type="http://schemas.openxmlformats.org/officeDocument/2006/relationships/image" Target="../media/image6.wmf"/><Relationship Id="rId5" Type="http://schemas.openxmlformats.org/officeDocument/2006/relationships/oleObject" Target="../embeddings/oleObject3.bin"/><Relationship Id="rId6" Type="http://schemas.openxmlformats.org/officeDocument/2006/relationships/image" Target="../media/image7.wmf"/><Relationship Id="rId7" Type="http://schemas.openxmlformats.org/officeDocument/2006/relationships/oleObject" Target="../embeddings/oleObject4.bin"/><Relationship Id="rId8" Type="http://schemas.openxmlformats.org/officeDocument/2006/relationships/image" Target="../media/image8.wmf"/><Relationship Id="rId1" Type="http://schemas.openxmlformats.org/officeDocument/2006/relationships/vmlDrawing" Target="../drawings/vmlDrawing2.vml"/><Relationship Id="rId2"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5.bin"/><Relationship Id="rId4" Type="http://schemas.openxmlformats.org/officeDocument/2006/relationships/image" Target="../media/image9.wmf"/><Relationship Id="rId5" Type="http://schemas.openxmlformats.org/officeDocument/2006/relationships/oleObject" Target="../embeddings/oleObject6.bin"/><Relationship Id="rId6" Type="http://schemas.openxmlformats.org/officeDocument/2006/relationships/image" Target="../media/image10.wmf"/><Relationship Id="rId7" Type="http://schemas.openxmlformats.org/officeDocument/2006/relationships/oleObject" Target="../embeddings/oleObject7.bin"/><Relationship Id="rId8" Type="http://schemas.openxmlformats.org/officeDocument/2006/relationships/image" Target="../media/image11.wmf"/><Relationship Id="rId1" Type="http://schemas.openxmlformats.org/officeDocument/2006/relationships/vmlDrawing" Target="../drawings/vmlDrawing3.vml"/><Relationship Id="rId2"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8.bin"/><Relationship Id="rId4" Type="http://schemas.openxmlformats.org/officeDocument/2006/relationships/image" Target="../media/image12.wmf"/><Relationship Id="rId5" Type="http://schemas.openxmlformats.org/officeDocument/2006/relationships/oleObject" Target="../embeddings/oleObject9.bin"/><Relationship Id="rId6" Type="http://schemas.openxmlformats.org/officeDocument/2006/relationships/image" Target="../media/image13.wmf"/><Relationship Id="rId7" Type="http://schemas.openxmlformats.org/officeDocument/2006/relationships/image" Target="../media/image14.png"/><Relationship Id="rId1" Type="http://schemas.openxmlformats.org/officeDocument/2006/relationships/vmlDrawing" Target="../drawings/vmlDrawing4.vml"/><Relationship Id="rId2"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1" Type="http://schemas.openxmlformats.org/officeDocument/2006/relationships/image" Target="../media/image18.wmf"/><Relationship Id="rId12" Type="http://schemas.openxmlformats.org/officeDocument/2006/relationships/oleObject" Target="../embeddings/oleObject14.bin"/><Relationship Id="rId13" Type="http://schemas.openxmlformats.org/officeDocument/2006/relationships/image" Target="../media/image19.wmf"/><Relationship Id="rId1" Type="http://schemas.openxmlformats.org/officeDocument/2006/relationships/vmlDrawing" Target="../drawings/vmlDrawing5.vml"/><Relationship Id="rId2" Type="http://schemas.openxmlformats.org/officeDocument/2006/relationships/slideLayout" Target="../slideLayouts/slideLayout35.xml"/><Relationship Id="rId3" Type="http://schemas.openxmlformats.org/officeDocument/2006/relationships/notesSlide" Target="../notesSlides/notesSlide1.xml"/><Relationship Id="rId4" Type="http://schemas.openxmlformats.org/officeDocument/2006/relationships/oleObject" Target="../embeddings/oleObject10.bin"/><Relationship Id="rId5" Type="http://schemas.openxmlformats.org/officeDocument/2006/relationships/image" Target="../media/image15.wmf"/><Relationship Id="rId6" Type="http://schemas.openxmlformats.org/officeDocument/2006/relationships/oleObject" Target="../embeddings/oleObject11.bin"/><Relationship Id="rId7" Type="http://schemas.openxmlformats.org/officeDocument/2006/relationships/image" Target="../media/image16.wmf"/><Relationship Id="rId8" Type="http://schemas.openxmlformats.org/officeDocument/2006/relationships/oleObject" Target="../embeddings/oleObject12.bin"/><Relationship Id="rId9" Type="http://schemas.openxmlformats.org/officeDocument/2006/relationships/image" Target="../media/image17.wmf"/><Relationship Id="rId10" Type="http://schemas.openxmlformats.org/officeDocument/2006/relationships/oleObject" Target="../embeddings/oleObject13.bin"/></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8.xml.rels><?xml version="1.0" encoding="UTF-8" standalone="yes"?>
<Relationships xmlns="http://schemas.openxmlformats.org/package/2006/relationships"><Relationship Id="rId11" Type="http://schemas.openxmlformats.org/officeDocument/2006/relationships/oleObject" Target="../embeddings/oleObject19.bin"/><Relationship Id="rId12" Type="http://schemas.openxmlformats.org/officeDocument/2006/relationships/image" Target="../media/image24.wmf"/><Relationship Id="rId13" Type="http://schemas.openxmlformats.org/officeDocument/2006/relationships/oleObject" Target="../embeddings/oleObject20.bin"/><Relationship Id="rId14" Type="http://schemas.openxmlformats.org/officeDocument/2006/relationships/image" Target="../media/image25.wmf"/><Relationship Id="rId1" Type="http://schemas.openxmlformats.org/officeDocument/2006/relationships/vmlDrawing" Target="../drawings/vmlDrawing6.vml"/><Relationship Id="rId2" Type="http://schemas.openxmlformats.org/officeDocument/2006/relationships/slideLayout" Target="../slideLayouts/slideLayout32.xml"/><Relationship Id="rId3" Type="http://schemas.openxmlformats.org/officeDocument/2006/relationships/oleObject" Target="../embeddings/oleObject15.bin"/><Relationship Id="rId4" Type="http://schemas.openxmlformats.org/officeDocument/2006/relationships/image" Target="../media/image20.wmf"/><Relationship Id="rId5" Type="http://schemas.openxmlformats.org/officeDocument/2006/relationships/oleObject" Target="../embeddings/oleObject16.bin"/><Relationship Id="rId6" Type="http://schemas.openxmlformats.org/officeDocument/2006/relationships/image" Target="../media/image21.wmf"/><Relationship Id="rId7" Type="http://schemas.openxmlformats.org/officeDocument/2006/relationships/oleObject" Target="../embeddings/oleObject17.bin"/><Relationship Id="rId8" Type="http://schemas.openxmlformats.org/officeDocument/2006/relationships/image" Target="../media/image22.wmf"/><Relationship Id="rId9" Type="http://schemas.openxmlformats.org/officeDocument/2006/relationships/oleObject" Target="../embeddings/oleObject18.bin"/><Relationship Id="rId10" Type="http://schemas.openxmlformats.org/officeDocument/2006/relationships/image" Target="../media/image23.wmf"/></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21.bin"/><Relationship Id="rId4" Type="http://schemas.openxmlformats.org/officeDocument/2006/relationships/image" Target="../media/image26.wmf"/><Relationship Id="rId5" Type="http://schemas.openxmlformats.org/officeDocument/2006/relationships/image" Target="../media/image28.jpeg"/><Relationship Id="rId6" Type="http://schemas.openxmlformats.org/officeDocument/2006/relationships/oleObject" Target="../embeddings/oleObject22.bin"/><Relationship Id="rId7" Type="http://schemas.openxmlformats.org/officeDocument/2006/relationships/image" Target="../media/image27.wmf"/><Relationship Id="rId1" Type="http://schemas.openxmlformats.org/officeDocument/2006/relationships/vmlDrawing" Target="../drawings/vmlDrawing7.vml"/><Relationship Id="rId2" Type="http://schemas.openxmlformats.org/officeDocument/2006/relationships/slideLayout" Target="../slideLayouts/slideLayout3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Box 29"/>
          <p:cNvSpPr txBox="1">
            <a:spLocks noChangeArrowheads="1"/>
          </p:cNvSpPr>
          <p:nvPr/>
        </p:nvSpPr>
        <p:spPr bwMode="auto">
          <a:xfrm>
            <a:off x="409575" y="552450"/>
            <a:ext cx="8467725" cy="461665"/>
          </a:xfrm>
          <a:prstGeom prst="rect">
            <a:avLst/>
          </a:prstGeom>
          <a:noFill/>
          <a:ln w="9525">
            <a:noFill/>
            <a:miter lim="800000"/>
            <a:headEnd/>
            <a:tailEnd/>
          </a:ln>
        </p:spPr>
        <p:txBody>
          <a:bodyPr>
            <a:spAutoFit/>
          </a:bodyPr>
          <a:lstStyle/>
          <a:p>
            <a:pPr algn="ctr">
              <a:spcBef>
                <a:spcPct val="50000"/>
              </a:spcBef>
            </a:pPr>
            <a:r>
              <a:rPr lang="en-US" b="1">
                <a:solidFill>
                  <a:schemeClr val="accent1"/>
                </a:solidFill>
              </a:rPr>
              <a:t>LECTURE </a:t>
            </a:r>
            <a:r>
              <a:rPr lang="en-US" b="1" smtClean="0">
                <a:solidFill>
                  <a:schemeClr val="accent1"/>
                </a:solidFill>
              </a:rPr>
              <a:t>09: </a:t>
            </a:r>
            <a:r>
              <a:rPr lang="en-US" b="1" dirty="0" smtClean="0">
                <a:solidFill>
                  <a:schemeClr val="accent2"/>
                </a:solidFill>
              </a:rPr>
              <a:t>BAYESIAN ESTIMATION (Cont.)</a:t>
            </a:r>
            <a:endParaRPr lang="en-US" b="1" dirty="0">
              <a:solidFill>
                <a:schemeClr val="accent2"/>
              </a:solidFill>
            </a:endParaRPr>
          </a:p>
        </p:txBody>
      </p:sp>
      <p:sp>
        <p:nvSpPr>
          <p:cNvPr id="10" name="Rectangle 3"/>
          <p:cNvSpPr txBox="1">
            <a:spLocks noChangeArrowheads="1"/>
          </p:cNvSpPr>
          <p:nvPr/>
        </p:nvSpPr>
        <p:spPr bwMode="auto">
          <a:xfrm>
            <a:off x="541338" y="1687904"/>
            <a:ext cx="4721225" cy="3798508"/>
          </a:xfrm>
          <a:prstGeom prst="rect">
            <a:avLst/>
          </a:prstGeom>
          <a:noFill/>
          <a:ln>
            <a:miter lim="800000"/>
            <a:headEnd/>
            <a:tailEnd/>
          </a:ln>
        </p:spPr>
        <p:txBody>
          <a:bodyPr vert="horz" wrap="none" lIns="0" tIns="0" rIns="0" bIns="0" numCol="1" anchor="t" anchorCtr="0" compatLnSpc="1">
            <a:prstTxWarp prst="textNoShape">
              <a:avLst/>
            </a:prstTxWarp>
          </a:bodyPr>
          <a:lstStyle/>
          <a:p>
            <a:pPr marL="176213" marR="0" lvl="0" indent="-176213" algn="l" defTabSz="914400" rtl="0" eaLnBrk="0" fontAlgn="base" latinLnBrk="0" hangingPunct="0">
              <a:spcBef>
                <a:spcPct val="0"/>
              </a:spcBef>
              <a:spcAft>
                <a:spcPts val="0"/>
              </a:spcAft>
              <a:buClrTx/>
              <a:buSzTx/>
              <a:buFontTx/>
              <a:buNone/>
              <a:tabLst/>
              <a:defRPr/>
            </a:pPr>
            <a:r>
              <a:rPr kumimoji="0" lang="en-US" sz="2400" b="1" i="0" u="none" strike="noStrike" kern="0" cap="none" spc="0" normalizeH="0" baseline="0" noProof="0" dirty="0" smtClean="0">
                <a:ln>
                  <a:noFill/>
                </a:ln>
                <a:solidFill>
                  <a:srgbClr val="000080"/>
                </a:solidFill>
                <a:effectLst/>
                <a:uLnTx/>
                <a:uFillTx/>
                <a:latin typeface="+mn-lt"/>
                <a:ea typeface="+mn-ea"/>
                <a:cs typeface="+mn-cs"/>
              </a:rPr>
              <a:t>•	Objectives:</a:t>
            </a:r>
            <a:br>
              <a:rPr kumimoji="0" lang="en-US" sz="2400" b="1" i="0" u="none" strike="noStrike" kern="0" cap="none" spc="0" normalizeH="0" baseline="0" noProof="0" dirty="0" smtClean="0">
                <a:ln>
                  <a:noFill/>
                </a:ln>
                <a:solidFill>
                  <a:srgbClr val="000080"/>
                </a:solidFill>
                <a:effectLst/>
                <a:uLnTx/>
                <a:uFillTx/>
                <a:latin typeface="+mn-lt"/>
                <a:ea typeface="+mn-ea"/>
                <a:cs typeface="+mn-cs"/>
              </a:rPr>
            </a:br>
            <a:r>
              <a:rPr lang="en-US" sz="1800" b="1" kern="0" dirty="0" smtClean="0">
                <a:solidFill>
                  <a:schemeClr val="bg1"/>
                </a:solidFill>
                <a:latin typeface="+mn-lt"/>
              </a:rPr>
              <a:t>Bayesian Estimation</a:t>
            </a:r>
            <a:br>
              <a:rPr lang="en-US" sz="1800" b="1" kern="0" dirty="0" smtClean="0">
                <a:solidFill>
                  <a:schemeClr val="bg1"/>
                </a:solidFill>
                <a:latin typeface="+mn-lt"/>
              </a:rPr>
            </a:br>
            <a:r>
              <a:rPr kumimoji="0" lang="en-US" sz="1800" b="1" i="0" u="none" strike="noStrike" kern="0" cap="none" spc="0" normalizeH="0" baseline="0" noProof="0" dirty="0" smtClean="0">
                <a:ln>
                  <a:noFill/>
                </a:ln>
                <a:solidFill>
                  <a:schemeClr val="bg1"/>
                </a:solidFill>
                <a:effectLst/>
                <a:uLnTx/>
                <a:uFillTx/>
                <a:latin typeface="+mn-lt"/>
                <a:ea typeface="+mn-ea"/>
                <a:cs typeface="+mn-cs"/>
              </a:rPr>
              <a:t>Example</a:t>
            </a:r>
          </a:p>
          <a:p>
            <a:pPr marL="176213" marR="0" lvl="0" indent="-176213" algn="l" defTabSz="914400" rtl="0" eaLnBrk="0" fontAlgn="base" latinLnBrk="0" hangingPunct="0">
              <a:spcBef>
                <a:spcPts val="1400"/>
              </a:spcBef>
              <a:spcAft>
                <a:spcPts val="0"/>
              </a:spcAft>
              <a:buClrTx/>
              <a:buSzTx/>
              <a:buFont typeface="Arial" pitchFamily="34" charset="0"/>
              <a:buChar char="•"/>
              <a:tabLst/>
              <a:defRPr/>
            </a:pPr>
            <a:r>
              <a:rPr lang="en-US" b="1" kern="0" dirty="0" smtClean="0">
                <a:solidFill>
                  <a:srgbClr val="000080"/>
                </a:solidFill>
              </a:rPr>
              <a:t>Resources:</a:t>
            </a:r>
          </a:p>
          <a:p>
            <a:pPr marL="176213" indent="-176213"/>
            <a:r>
              <a:rPr lang="en-US" b="1" dirty="0" smtClean="0">
                <a:solidFill>
                  <a:srgbClr val="004000"/>
                </a:solidFill>
              </a:rPr>
              <a:t>	</a:t>
            </a:r>
            <a:r>
              <a:rPr lang="en-US" sz="1800" b="1" dirty="0" smtClean="0">
                <a:solidFill>
                  <a:schemeClr val="accent2"/>
                </a:solidFill>
                <a:hlinkClick r:id="rId2"/>
              </a:rPr>
              <a:t>D.H.S.: Chapter 3 (Part 2)</a:t>
            </a:r>
            <a:r>
              <a:rPr lang="en-US" sz="1800" b="1" dirty="0" smtClean="0">
                <a:solidFill>
                  <a:schemeClr val="accent2"/>
                </a:solidFill>
              </a:rPr>
              <a:t/>
            </a:r>
            <a:br>
              <a:rPr lang="en-US" sz="1800" b="1" dirty="0" smtClean="0">
                <a:solidFill>
                  <a:schemeClr val="accent2"/>
                </a:solidFill>
              </a:rPr>
            </a:br>
            <a:r>
              <a:rPr lang="en-US" sz="1800" b="1" dirty="0" smtClean="0">
                <a:solidFill>
                  <a:schemeClr val="accent2"/>
                </a:solidFill>
                <a:hlinkClick r:id="rId3"/>
              </a:rPr>
              <a:t>J.O.S.: Bayesian Parameter Estimation</a:t>
            </a:r>
            <a:r>
              <a:rPr lang="en-US" sz="1800" b="1" dirty="0">
                <a:solidFill>
                  <a:schemeClr val="accent2"/>
                </a:solidFill>
              </a:rPr>
              <a:t/>
            </a:r>
            <a:br>
              <a:rPr lang="en-US" sz="1800" b="1" dirty="0">
                <a:solidFill>
                  <a:schemeClr val="accent2"/>
                </a:solidFill>
              </a:rPr>
            </a:br>
            <a:r>
              <a:rPr lang="en-US" sz="1800" b="1" dirty="0" smtClean="0">
                <a:solidFill>
                  <a:schemeClr val="accent2"/>
                </a:solidFill>
                <a:hlinkClick r:id="rId4"/>
              </a:rPr>
              <a:t>A.K.: The Holy Trinity</a:t>
            </a:r>
            <a:r>
              <a:rPr lang="en-US" sz="1800" b="1" dirty="0" smtClean="0">
                <a:solidFill>
                  <a:schemeClr val="accent2"/>
                </a:solidFill>
              </a:rPr>
              <a:t/>
            </a:r>
            <a:br>
              <a:rPr lang="en-US" sz="1800" b="1" dirty="0" smtClean="0">
                <a:solidFill>
                  <a:schemeClr val="accent2"/>
                </a:solidFill>
              </a:rPr>
            </a:br>
            <a:r>
              <a:rPr lang="en-US" sz="1800" b="1" dirty="0" smtClean="0">
                <a:solidFill>
                  <a:schemeClr val="accent2"/>
                </a:solidFill>
                <a:hlinkClick r:id="rId5"/>
              </a:rPr>
              <a:t>A.E.: Bayesian Methods</a:t>
            </a:r>
            <a:r>
              <a:rPr lang="en-US" sz="1800" b="1" dirty="0" smtClean="0">
                <a:solidFill>
                  <a:schemeClr val="accent2"/>
                </a:solidFill>
              </a:rPr>
              <a:t/>
            </a:r>
            <a:br>
              <a:rPr lang="en-US" sz="1800" b="1" dirty="0" smtClean="0">
                <a:solidFill>
                  <a:schemeClr val="accent2"/>
                </a:solidFill>
              </a:rPr>
            </a:br>
            <a:r>
              <a:rPr lang="en-US" sz="1800" b="1" dirty="0" smtClean="0">
                <a:solidFill>
                  <a:schemeClr val="accent2"/>
                </a:solidFill>
                <a:hlinkClick r:id="rId6"/>
              </a:rPr>
              <a:t>J.H.: </a:t>
            </a:r>
            <a:r>
              <a:rPr lang="en-US" sz="1800" b="1" dirty="0" smtClean="0">
                <a:solidFill>
                  <a:schemeClr val="accent2"/>
                </a:solidFill>
                <a:hlinkClick r:id="rId7"/>
              </a:rPr>
              <a:t>Euro Coin</a:t>
            </a:r>
            <a:endParaRPr lang="en-US" sz="1800" b="1" dirty="0" smtClean="0">
              <a:solidFill>
                <a:schemeClr val="accent2"/>
              </a:solidFill>
              <a:hlinkClick r:id="rId8"/>
            </a:endParaRPr>
          </a:p>
          <a:p>
            <a:pPr marL="176213" indent="-176213"/>
            <a:endParaRPr lang="en-US" b="1" dirty="0" smtClean="0">
              <a:solidFill>
                <a:schemeClr val="accent2"/>
              </a:solidFill>
            </a:endParaRPr>
          </a:p>
        </p:txBody>
      </p:sp>
      <p:pic>
        <p:nvPicPr>
          <p:cNvPr id="11" name="Picture 50" descr="http://www.mat.ulaval.ca/informatique/guide94/img14.png">
            <a:hlinkClick r:id="rId9"/>
          </p:cNvPr>
          <p:cNvPicPr>
            <a:picLocks noChangeAspect="1" noChangeArrowheads="1"/>
          </p:cNvPicPr>
          <p:nvPr/>
        </p:nvPicPr>
        <p:blipFill>
          <a:blip r:embed="rId10"/>
          <a:srcRect/>
          <a:stretch>
            <a:fillRect/>
          </a:stretch>
        </p:blipFill>
        <p:spPr bwMode="auto">
          <a:xfrm>
            <a:off x="6533731" y="3244348"/>
            <a:ext cx="2057400" cy="1561057"/>
          </a:xfrm>
          <a:prstGeom prst="rect">
            <a:avLst/>
          </a:prstGeom>
          <a:solidFill>
            <a:srgbClr val="000080"/>
          </a:solidFill>
          <a:ln w="38100">
            <a:solidFill>
              <a:srgbClr val="000080"/>
            </a:solidFill>
            <a:miter lim="800000"/>
            <a:headEnd/>
            <a:tailEnd/>
          </a:ln>
        </p:spPr>
      </p:pic>
      <p:pic>
        <p:nvPicPr>
          <p:cNvPr id="12" name="Picture 51">
            <a:hlinkClick r:id="rId6"/>
          </p:cNvPr>
          <p:cNvPicPr>
            <a:picLocks noChangeAspect="1" noChangeArrowheads="1"/>
          </p:cNvPicPr>
          <p:nvPr/>
        </p:nvPicPr>
        <p:blipFill>
          <a:blip r:embed="rId11"/>
          <a:srcRect l="25247" t="53416" r="24918" b="9682"/>
          <a:stretch>
            <a:fillRect/>
          </a:stretch>
        </p:blipFill>
        <p:spPr bwMode="auto">
          <a:xfrm>
            <a:off x="6533731" y="4818202"/>
            <a:ext cx="2057400" cy="1468276"/>
          </a:xfrm>
          <a:prstGeom prst="rect">
            <a:avLst/>
          </a:prstGeom>
          <a:noFill/>
          <a:ln w="38100">
            <a:solidFill>
              <a:srgbClr val="000080"/>
            </a:solidFill>
            <a:miter lim="800000"/>
            <a:headEnd/>
            <a:tailEnd/>
          </a:ln>
          <a:effectLst/>
        </p:spPr>
      </p:pic>
      <p:pic>
        <p:nvPicPr>
          <p:cNvPr id="18" name="Picture 17" descr="image.JPG"/>
          <p:cNvPicPr>
            <a:picLocks noChangeAspect="1"/>
          </p:cNvPicPr>
          <p:nvPr/>
        </p:nvPicPr>
        <p:blipFill>
          <a:blip r:embed="rId12"/>
          <a:stretch>
            <a:fillRect/>
          </a:stretch>
        </p:blipFill>
        <p:spPr>
          <a:xfrm>
            <a:off x="6533731" y="2096884"/>
            <a:ext cx="2057400" cy="1106688"/>
          </a:xfrm>
          <a:prstGeom prst="rect">
            <a:avLst/>
          </a:prstGeom>
          <a:ln w="38100">
            <a:solidFill>
              <a:srgbClr val="000080"/>
            </a:solidFill>
          </a:ln>
        </p:spPr>
      </p:pic>
    </p:spTree>
    <p:extLst>
      <p:ext uri="{BB962C8B-B14F-4D97-AF65-F5344CB8AC3E}">
        <p14:creationId xmlns:p14="http://schemas.microsoft.com/office/powerpoint/2010/main" val="15827671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4294967295"/>
          </p:nvPr>
        </p:nvSpPr>
        <p:spPr>
          <a:xfrm>
            <a:off x="0" y="6553200"/>
            <a:ext cx="2438400" cy="304800"/>
          </a:xfrm>
          <a:prstGeom prst="rect">
            <a:avLst/>
          </a:prstGeom>
        </p:spPr>
        <p:txBody>
          <a:bodyPr/>
          <a:lstStyle/>
          <a:p>
            <a:r>
              <a:rPr lang="en-US" altLang="en-US">
                <a:solidFill>
                  <a:srgbClr val="000000"/>
                </a:solidFill>
              </a:rPr>
              <a:t> </a:t>
            </a:r>
          </a:p>
        </p:txBody>
      </p:sp>
      <p:sp>
        <p:nvSpPr>
          <p:cNvPr id="7" name="Text Box 10"/>
          <p:cNvSpPr txBox="1">
            <a:spLocks noChangeArrowheads="1"/>
          </p:cNvSpPr>
          <p:nvPr/>
        </p:nvSpPr>
        <p:spPr bwMode="auto">
          <a:xfrm>
            <a:off x="227013" y="57150"/>
            <a:ext cx="8666264" cy="369332"/>
          </a:xfrm>
          <a:prstGeom prst="rect">
            <a:avLst/>
          </a:prstGeom>
          <a:noFill/>
          <a:ln w="9525">
            <a:noFill/>
            <a:miter lim="800000"/>
            <a:headEnd/>
            <a:tailEnd/>
          </a:ln>
        </p:spPr>
        <p:txBody>
          <a:bodyPr wrap="square" lIns="0" tIns="0" rIns="0" bIns="0">
            <a:spAutoFit/>
          </a:bodyPr>
          <a:lstStyle/>
          <a:p>
            <a:pPr>
              <a:spcBef>
                <a:spcPct val="50000"/>
              </a:spcBef>
            </a:pPr>
            <a:r>
              <a:rPr lang="en-US" b="1" dirty="0" smtClean="0">
                <a:solidFill>
                  <a:srgbClr val="892034"/>
                </a:solidFill>
              </a:rPr>
              <a:t>Component Analysis</a:t>
            </a:r>
            <a:endParaRPr lang="en-US" b="1" dirty="0">
              <a:solidFill>
                <a:srgbClr val="892034"/>
              </a:solidFill>
            </a:endParaRPr>
          </a:p>
        </p:txBody>
      </p:sp>
      <p:sp>
        <p:nvSpPr>
          <p:cNvPr id="8" name="Rectangle 4"/>
          <p:cNvSpPr>
            <a:spLocks noChangeArrowheads="1"/>
          </p:cNvSpPr>
          <p:nvPr/>
        </p:nvSpPr>
        <p:spPr bwMode="auto">
          <a:xfrm>
            <a:off x="184356" y="663678"/>
            <a:ext cx="8658225" cy="4939814"/>
          </a:xfrm>
          <a:prstGeom prst="rect">
            <a:avLst/>
          </a:prstGeom>
          <a:noFill/>
          <a:ln w="9525">
            <a:noFill/>
            <a:miter lim="800000"/>
            <a:headEnd/>
            <a:tailEnd/>
          </a:ln>
          <a:effectLst/>
        </p:spPr>
        <p:txBody>
          <a:bodyPr wrap="square" lIns="0" tIns="0" rIns="0" bIns="0">
            <a:spAutoFit/>
          </a:bodyPr>
          <a:lstStyle/>
          <a:p>
            <a:pPr marL="176213" indent="-176213">
              <a:spcAft>
                <a:spcPts val="1800"/>
              </a:spcAft>
              <a:buFont typeface="Arial" pitchFamily="34" charset="0"/>
              <a:buChar char="•"/>
            </a:pPr>
            <a:r>
              <a:rPr lang="en-US" altLang="en-US" sz="1800" b="1" dirty="0" smtClean="0">
                <a:solidFill>
                  <a:srgbClr val="000000"/>
                </a:solidFill>
              </a:rPr>
              <a:t>Previously introduced as a “whitening transformation”.</a:t>
            </a:r>
          </a:p>
          <a:p>
            <a:pPr marL="176213" indent="-176213">
              <a:spcAft>
                <a:spcPts val="1800"/>
              </a:spcAft>
              <a:buFont typeface="Arial" pitchFamily="34" charset="0"/>
              <a:buChar char="•"/>
            </a:pPr>
            <a:r>
              <a:rPr lang="en-US" altLang="en-US" sz="1800" b="1" dirty="0" smtClean="0">
                <a:solidFill>
                  <a:srgbClr val="000000"/>
                </a:solidFill>
              </a:rPr>
              <a:t>Component analysis is a technique that combines features to reduce the dimension of the feature space.</a:t>
            </a:r>
          </a:p>
          <a:p>
            <a:pPr marL="176213" indent="-176213">
              <a:spcAft>
                <a:spcPts val="1800"/>
              </a:spcAft>
              <a:buFont typeface="Arial" pitchFamily="34" charset="0"/>
              <a:buChar char="•"/>
            </a:pPr>
            <a:r>
              <a:rPr lang="en-US" altLang="en-US" sz="1800" b="1" dirty="0" smtClean="0">
                <a:solidFill>
                  <a:srgbClr val="000000"/>
                </a:solidFill>
              </a:rPr>
              <a:t>Linear combinations are simple to compute and tractable.</a:t>
            </a:r>
          </a:p>
          <a:p>
            <a:pPr marL="176213" indent="-176213">
              <a:spcAft>
                <a:spcPts val="1800"/>
              </a:spcAft>
              <a:buFont typeface="Arial" pitchFamily="34" charset="0"/>
              <a:buChar char="•"/>
            </a:pPr>
            <a:r>
              <a:rPr lang="en-US" altLang="en-US" sz="1800" b="1" dirty="0" smtClean="0">
                <a:solidFill>
                  <a:srgbClr val="000000"/>
                </a:solidFill>
              </a:rPr>
              <a:t>Project a high dimensional space onto a lower dimensional space.</a:t>
            </a:r>
          </a:p>
          <a:p>
            <a:pPr marL="176213" indent="-176213">
              <a:spcAft>
                <a:spcPts val="1800"/>
              </a:spcAft>
              <a:buFont typeface="Arial" pitchFamily="34" charset="0"/>
              <a:buChar char="•"/>
            </a:pPr>
            <a:r>
              <a:rPr lang="en-US" altLang="en-US" sz="1800" b="1" dirty="0" smtClean="0">
                <a:solidFill>
                  <a:srgbClr val="000000"/>
                </a:solidFill>
              </a:rPr>
              <a:t>Three classical approaches for finding the optimal transformation:</a:t>
            </a:r>
          </a:p>
          <a:p>
            <a:pPr marL="339725" lvl="1" indent="-163513">
              <a:spcAft>
                <a:spcPts val="1800"/>
              </a:spcAft>
              <a:buFont typeface="Wingdings" pitchFamily="2" charset="2"/>
              <a:buChar char="§"/>
            </a:pPr>
            <a:r>
              <a:rPr lang="en-US" altLang="en-US" sz="1800" b="1" dirty="0" smtClean="0">
                <a:solidFill>
                  <a:srgbClr val="000000"/>
                </a:solidFill>
              </a:rPr>
              <a:t>Principal Components Analysis (PCA): projection that best represents the data in a least-square sense.</a:t>
            </a:r>
          </a:p>
          <a:p>
            <a:pPr marL="339725" lvl="1" indent="-163513">
              <a:spcAft>
                <a:spcPts val="1800"/>
              </a:spcAft>
              <a:buFont typeface="Wingdings" pitchFamily="2" charset="2"/>
              <a:buChar char="§"/>
            </a:pPr>
            <a:r>
              <a:rPr lang="en-US" altLang="en-US" sz="1800" b="1" dirty="0" smtClean="0">
                <a:solidFill>
                  <a:srgbClr val="000000"/>
                </a:solidFill>
              </a:rPr>
              <a:t>Multiple Discriminant Analysis (MDA): projection that best separates the data in a least-squares sense.</a:t>
            </a:r>
          </a:p>
          <a:p>
            <a:pPr marL="339725" lvl="1" indent="-163513">
              <a:spcAft>
                <a:spcPts val="1800"/>
              </a:spcAft>
              <a:buFont typeface="Wingdings" pitchFamily="2" charset="2"/>
              <a:buChar char="§"/>
            </a:pPr>
            <a:r>
              <a:rPr lang="en-US" altLang="en-US" sz="1800" b="1" dirty="0" smtClean="0">
                <a:solidFill>
                  <a:srgbClr val="000000"/>
                </a:solidFill>
              </a:rPr>
              <a:t>Independent Component Analysis (IDA):  projection that  minimizes the mutual  information of the components.</a:t>
            </a:r>
          </a:p>
        </p:txBody>
      </p:sp>
    </p:spTree>
    <p:extLst>
      <p:ext uri="{BB962C8B-B14F-4D97-AF65-F5344CB8AC3E}">
        <p14:creationId xmlns:p14="http://schemas.microsoft.com/office/powerpoint/2010/main" val="388262921"/>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4294967295"/>
          </p:nvPr>
        </p:nvSpPr>
        <p:spPr>
          <a:xfrm>
            <a:off x="0" y="6553200"/>
            <a:ext cx="2438400" cy="304800"/>
          </a:xfrm>
          <a:prstGeom prst="rect">
            <a:avLst/>
          </a:prstGeom>
        </p:spPr>
        <p:txBody>
          <a:bodyPr/>
          <a:lstStyle/>
          <a:p>
            <a:r>
              <a:rPr lang="en-US" altLang="en-US">
                <a:solidFill>
                  <a:srgbClr val="000000"/>
                </a:solidFill>
              </a:rPr>
              <a:t> </a:t>
            </a:r>
          </a:p>
        </p:txBody>
      </p:sp>
      <p:sp>
        <p:nvSpPr>
          <p:cNvPr id="7" name="Text Box 10"/>
          <p:cNvSpPr txBox="1">
            <a:spLocks noChangeArrowheads="1"/>
          </p:cNvSpPr>
          <p:nvPr/>
        </p:nvSpPr>
        <p:spPr bwMode="auto">
          <a:xfrm>
            <a:off x="227013" y="57150"/>
            <a:ext cx="8666264" cy="369332"/>
          </a:xfrm>
          <a:prstGeom prst="rect">
            <a:avLst/>
          </a:prstGeom>
          <a:noFill/>
          <a:ln w="9525">
            <a:noFill/>
            <a:miter lim="800000"/>
            <a:headEnd/>
            <a:tailEnd/>
          </a:ln>
        </p:spPr>
        <p:txBody>
          <a:bodyPr wrap="square" lIns="0" tIns="0" rIns="0" bIns="0">
            <a:spAutoFit/>
          </a:bodyPr>
          <a:lstStyle/>
          <a:p>
            <a:pPr>
              <a:spcBef>
                <a:spcPct val="50000"/>
              </a:spcBef>
            </a:pPr>
            <a:r>
              <a:rPr lang="en-US" b="1" dirty="0" smtClean="0">
                <a:solidFill>
                  <a:srgbClr val="892034"/>
                </a:solidFill>
              </a:rPr>
              <a:t>Principal Component Analysis</a:t>
            </a:r>
            <a:endParaRPr lang="en-US" b="1" dirty="0">
              <a:solidFill>
                <a:srgbClr val="892034"/>
              </a:solidFill>
            </a:endParaRPr>
          </a:p>
        </p:txBody>
      </p:sp>
      <p:sp>
        <p:nvSpPr>
          <p:cNvPr id="8" name="Rectangle 4"/>
          <p:cNvSpPr>
            <a:spLocks noChangeArrowheads="1"/>
          </p:cNvSpPr>
          <p:nvPr/>
        </p:nvSpPr>
        <p:spPr bwMode="auto">
          <a:xfrm>
            <a:off x="169608" y="663678"/>
            <a:ext cx="8658225" cy="4616648"/>
          </a:xfrm>
          <a:prstGeom prst="rect">
            <a:avLst/>
          </a:prstGeom>
          <a:noFill/>
          <a:ln w="9525">
            <a:noFill/>
            <a:miter lim="800000"/>
            <a:headEnd/>
            <a:tailEnd/>
          </a:ln>
          <a:effectLst/>
        </p:spPr>
        <p:txBody>
          <a:bodyPr wrap="square" lIns="0" tIns="0" rIns="0" bIns="0">
            <a:spAutoFit/>
          </a:bodyPr>
          <a:lstStyle/>
          <a:p>
            <a:pPr marL="176213" indent="-176213">
              <a:spcAft>
                <a:spcPts val="1800"/>
              </a:spcAft>
              <a:buFont typeface="Arial" pitchFamily="34" charset="0"/>
              <a:buChar char="•"/>
            </a:pPr>
            <a:r>
              <a:rPr lang="en-US" altLang="en-US" sz="1800" b="1" dirty="0" smtClean="0">
                <a:solidFill>
                  <a:srgbClr val="000000"/>
                </a:solidFill>
              </a:rPr>
              <a:t>Consider representing a set of n d-dimensional samples x</a:t>
            </a:r>
            <a:r>
              <a:rPr lang="en-US" altLang="en-US" sz="1800" b="1" baseline="-25000" dirty="0" smtClean="0">
                <a:solidFill>
                  <a:srgbClr val="000000"/>
                </a:solidFill>
              </a:rPr>
              <a:t>1</a:t>
            </a:r>
            <a:r>
              <a:rPr lang="en-US" altLang="en-US" sz="1800" b="1" dirty="0" smtClean="0">
                <a:solidFill>
                  <a:srgbClr val="000000"/>
                </a:solidFill>
              </a:rPr>
              <a:t>,…,</a:t>
            </a:r>
            <a:r>
              <a:rPr lang="en-US" altLang="en-US" sz="1800" b="1" dirty="0" err="1" smtClean="0">
                <a:solidFill>
                  <a:srgbClr val="000000"/>
                </a:solidFill>
              </a:rPr>
              <a:t>x</a:t>
            </a:r>
            <a:r>
              <a:rPr lang="en-US" altLang="en-US" sz="1800" b="1" baseline="-25000" dirty="0" err="1" smtClean="0">
                <a:solidFill>
                  <a:srgbClr val="000000"/>
                </a:solidFill>
              </a:rPr>
              <a:t>n</a:t>
            </a:r>
            <a:r>
              <a:rPr lang="en-US" altLang="en-US" sz="1800" b="1" baseline="-25000" dirty="0" smtClean="0">
                <a:solidFill>
                  <a:srgbClr val="000000"/>
                </a:solidFill>
              </a:rPr>
              <a:t> </a:t>
            </a:r>
            <a:r>
              <a:rPr lang="en-US" altLang="en-US" sz="1800" b="1" dirty="0" smtClean="0">
                <a:solidFill>
                  <a:srgbClr val="000000"/>
                </a:solidFill>
              </a:rPr>
              <a:t>by a single vector, x</a:t>
            </a:r>
            <a:r>
              <a:rPr lang="en-US" altLang="en-US" sz="1800" b="1" baseline="-25000" dirty="0" smtClean="0">
                <a:solidFill>
                  <a:srgbClr val="000000"/>
                </a:solidFill>
              </a:rPr>
              <a:t>0</a:t>
            </a:r>
            <a:r>
              <a:rPr lang="en-US" altLang="en-US" sz="1800" b="1" dirty="0" smtClean="0">
                <a:solidFill>
                  <a:srgbClr val="000000"/>
                </a:solidFill>
              </a:rPr>
              <a:t>.</a:t>
            </a:r>
          </a:p>
          <a:p>
            <a:pPr marL="176213" indent="-176213">
              <a:spcAft>
                <a:spcPts val="1800"/>
              </a:spcAft>
              <a:buFont typeface="Arial" pitchFamily="34" charset="0"/>
              <a:buChar char="•"/>
            </a:pPr>
            <a:r>
              <a:rPr lang="en-US" altLang="en-US" sz="1800" b="1" dirty="0" smtClean="0">
                <a:solidFill>
                  <a:srgbClr val="000000"/>
                </a:solidFill>
              </a:rPr>
              <a:t>Define a squared-error criterion:</a:t>
            </a:r>
          </a:p>
          <a:p>
            <a:pPr marL="176213" indent="-176213">
              <a:spcAft>
                <a:spcPts val="1800"/>
              </a:spcAft>
              <a:buFont typeface="Arial" pitchFamily="34" charset="0"/>
              <a:buChar char="•"/>
            </a:pPr>
            <a:r>
              <a:rPr lang="en-US" altLang="en-US" sz="1800" b="1" dirty="0" smtClean="0">
                <a:solidFill>
                  <a:srgbClr val="000000"/>
                </a:solidFill>
              </a:rPr>
              <a:t>It is easy to show that the solution to this problem is given by:</a:t>
            </a:r>
          </a:p>
          <a:p>
            <a:pPr marL="176213" indent="-176213">
              <a:spcAft>
                <a:spcPts val="1800"/>
              </a:spcAft>
              <a:buFont typeface="Arial" pitchFamily="34" charset="0"/>
              <a:buChar char="•"/>
            </a:pPr>
            <a:r>
              <a:rPr lang="en-US" altLang="en-US" sz="1800" b="1" dirty="0" smtClean="0">
                <a:solidFill>
                  <a:srgbClr val="000000"/>
                </a:solidFill>
              </a:rPr>
              <a:t>The sample mean is a zero-dimensional representation of the data set.</a:t>
            </a:r>
          </a:p>
          <a:p>
            <a:pPr marL="176213" indent="-176213">
              <a:spcAft>
                <a:spcPts val="1800"/>
              </a:spcAft>
              <a:buFont typeface="Arial" pitchFamily="34" charset="0"/>
              <a:buChar char="•"/>
            </a:pPr>
            <a:r>
              <a:rPr lang="en-US" altLang="en-US" sz="1800" b="1" dirty="0" smtClean="0">
                <a:solidFill>
                  <a:srgbClr val="000000"/>
                </a:solidFill>
              </a:rPr>
              <a:t>Consider a one-dimensional solution in which we project the data into a line running through the sample mean:</a:t>
            </a:r>
          </a:p>
          <a:p>
            <a:pPr marL="176213" indent="-176213">
              <a:spcBef>
                <a:spcPts val="1800"/>
              </a:spcBef>
              <a:spcAft>
                <a:spcPts val="1800"/>
              </a:spcAft>
            </a:pPr>
            <a:r>
              <a:rPr lang="en-US" altLang="en-US" sz="1800" b="1" dirty="0" smtClean="0">
                <a:solidFill>
                  <a:srgbClr val="000000"/>
                </a:solidFill>
              </a:rPr>
              <a:t>	where e is a unit vector in the direction of this line, and </a:t>
            </a:r>
            <a:r>
              <a:rPr lang="en-US" altLang="en-US" sz="1800" i="1" dirty="0" smtClean="0">
                <a:solidFill>
                  <a:srgbClr val="000000"/>
                </a:solidFill>
              </a:rPr>
              <a:t>a</a:t>
            </a:r>
            <a:r>
              <a:rPr lang="en-US" altLang="en-US" sz="1800" b="1" dirty="0" smtClean="0">
                <a:solidFill>
                  <a:srgbClr val="000000"/>
                </a:solidFill>
              </a:rPr>
              <a:t> is a scalar representing the distance of any point from the mean.</a:t>
            </a:r>
          </a:p>
          <a:p>
            <a:pPr marL="176213" indent="-176213">
              <a:spcBef>
                <a:spcPts val="1800"/>
              </a:spcBef>
              <a:spcAft>
                <a:spcPts val="1800"/>
              </a:spcAft>
              <a:buFont typeface="Arial" pitchFamily="34" charset="0"/>
              <a:buChar char="•"/>
            </a:pPr>
            <a:r>
              <a:rPr lang="en-US" altLang="en-US" sz="1800" b="1" dirty="0" smtClean="0">
                <a:solidFill>
                  <a:srgbClr val="000000"/>
                </a:solidFill>
              </a:rPr>
              <a:t>We can write the squared-error criterion as:</a:t>
            </a:r>
          </a:p>
        </p:txBody>
      </p:sp>
      <p:graphicFrame>
        <p:nvGraphicFramePr>
          <p:cNvPr id="5" name="Object 4"/>
          <p:cNvGraphicFramePr>
            <a:graphicFrameLocks noChangeAspect="1"/>
          </p:cNvGraphicFramePr>
          <p:nvPr/>
        </p:nvGraphicFramePr>
        <p:xfrm>
          <a:off x="3998246" y="1232924"/>
          <a:ext cx="2120900" cy="685800"/>
        </p:xfrm>
        <a:graphic>
          <a:graphicData uri="http://schemas.openxmlformats.org/presentationml/2006/ole">
            <mc:AlternateContent xmlns:mc="http://schemas.openxmlformats.org/markup-compatibility/2006">
              <mc:Choice xmlns:v="urn:schemas-microsoft-com:vml" Requires="v">
                <p:oleObj spid="_x0000_s125973" name="Equation" r:id="rId3" imgW="2120760" imgH="685800" progId="Equation.3">
                  <p:embed/>
                </p:oleObj>
              </mc:Choice>
              <mc:Fallback>
                <p:oleObj name="Equation" r:id="rId3" imgW="2120760" imgH="6858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98246" y="1232924"/>
                        <a:ext cx="2120900" cy="6858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6" name="Object 5"/>
          <p:cNvGraphicFramePr>
            <a:graphicFrameLocks noChangeAspect="1"/>
          </p:cNvGraphicFramePr>
          <p:nvPr/>
        </p:nvGraphicFramePr>
        <p:xfrm>
          <a:off x="7216775" y="1790700"/>
          <a:ext cx="1612900" cy="622300"/>
        </p:xfrm>
        <a:graphic>
          <a:graphicData uri="http://schemas.openxmlformats.org/presentationml/2006/ole">
            <mc:AlternateContent xmlns:mc="http://schemas.openxmlformats.org/markup-compatibility/2006">
              <mc:Choice xmlns:v="urn:schemas-microsoft-com:vml" Requires="v">
                <p:oleObj spid="_x0000_s125974" name="Equation" r:id="rId5" imgW="1612800" imgH="622080" progId="Equation.3">
                  <p:embed/>
                </p:oleObj>
              </mc:Choice>
              <mc:Fallback>
                <p:oleObj name="Equation" r:id="rId5" imgW="1612800" imgH="62208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216775" y="1790700"/>
                        <a:ext cx="1612900" cy="6223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177156" name="Object 4"/>
          <p:cNvGraphicFramePr>
            <a:graphicFrameLocks noChangeAspect="1"/>
          </p:cNvGraphicFramePr>
          <p:nvPr/>
        </p:nvGraphicFramePr>
        <p:xfrm>
          <a:off x="3360738" y="3687763"/>
          <a:ext cx="1104900" cy="190500"/>
        </p:xfrm>
        <a:graphic>
          <a:graphicData uri="http://schemas.openxmlformats.org/presentationml/2006/ole">
            <mc:AlternateContent xmlns:mc="http://schemas.openxmlformats.org/markup-compatibility/2006">
              <mc:Choice xmlns:v="urn:schemas-microsoft-com:vml" Requires="v">
                <p:oleObj spid="_x0000_s125975" name="Equation" r:id="rId7" imgW="1104840" imgH="190440" progId="Equation.3">
                  <p:embed/>
                </p:oleObj>
              </mc:Choice>
              <mc:Fallback>
                <p:oleObj name="Equation" r:id="rId7" imgW="1104840" imgH="19044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360738" y="3687763"/>
                        <a:ext cx="1104900" cy="1905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9" name="Object 8"/>
          <p:cNvGraphicFramePr>
            <a:graphicFrameLocks noChangeAspect="1"/>
          </p:cNvGraphicFramePr>
          <p:nvPr/>
        </p:nvGraphicFramePr>
        <p:xfrm>
          <a:off x="2631358" y="5401597"/>
          <a:ext cx="3733800" cy="685800"/>
        </p:xfrm>
        <a:graphic>
          <a:graphicData uri="http://schemas.openxmlformats.org/presentationml/2006/ole">
            <mc:AlternateContent xmlns:mc="http://schemas.openxmlformats.org/markup-compatibility/2006">
              <mc:Choice xmlns:v="urn:schemas-microsoft-com:vml" Requires="v">
                <p:oleObj spid="_x0000_s125976" name="Equation" r:id="rId9" imgW="3733560" imgH="685800" progId="Equation.DSMT4">
                  <p:embed/>
                </p:oleObj>
              </mc:Choice>
              <mc:Fallback>
                <p:oleObj name="Equation" r:id="rId9" imgW="3733560" imgH="685800" progId="Equation.DSMT4">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631358" y="5401597"/>
                        <a:ext cx="3733800" cy="6858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354701437"/>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4294967295"/>
          </p:nvPr>
        </p:nvSpPr>
        <p:spPr>
          <a:xfrm>
            <a:off x="0" y="6553200"/>
            <a:ext cx="2438400" cy="304800"/>
          </a:xfrm>
          <a:prstGeom prst="rect">
            <a:avLst/>
          </a:prstGeom>
        </p:spPr>
        <p:txBody>
          <a:bodyPr/>
          <a:lstStyle/>
          <a:p>
            <a:r>
              <a:rPr lang="en-US" altLang="en-US">
                <a:solidFill>
                  <a:srgbClr val="000000"/>
                </a:solidFill>
              </a:rPr>
              <a:t> </a:t>
            </a:r>
          </a:p>
        </p:txBody>
      </p:sp>
      <p:sp>
        <p:nvSpPr>
          <p:cNvPr id="7" name="Text Box 10"/>
          <p:cNvSpPr txBox="1">
            <a:spLocks noChangeArrowheads="1"/>
          </p:cNvSpPr>
          <p:nvPr/>
        </p:nvSpPr>
        <p:spPr bwMode="auto">
          <a:xfrm>
            <a:off x="227013" y="57150"/>
            <a:ext cx="8666264" cy="369332"/>
          </a:xfrm>
          <a:prstGeom prst="rect">
            <a:avLst/>
          </a:prstGeom>
          <a:noFill/>
          <a:ln w="9525">
            <a:noFill/>
            <a:miter lim="800000"/>
            <a:headEnd/>
            <a:tailEnd/>
          </a:ln>
        </p:spPr>
        <p:txBody>
          <a:bodyPr wrap="square" lIns="0" tIns="0" rIns="0" bIns="0">
            <a:spAutoFit/>
          </a:bodyPr>
          <a:lstStyle/>
          <a:p>
            <a:pPr>
              <a:spcBef>
                <a:spcPct val="50000"/>
              </a:spcBef>
            </a:pPr>
            <a:r>
              <a:rPr lang="en-US" b="1" dirty="0" smtClean="0">
                <a:solidFill>
                  <a:srgbClr val="892034"/>
                </a:solidFill>
              </a:rPr>
              <a:t>Minimizing Squared Error</a:t>
            </a:r>
            <a:endParaRPr lang="en-US" b="1" dirty="0">
              <a:solidFill>
                <a:srgbClr val="892034"/>
              </a:solidFill>
            </a:endParaRPr>
          </a:p>
        </p:txBody>
      </p:sp>
      <p:sp>
        <p:nvSpPr>
          <p:cNvPr id="8" name="Rectangle 4"/>
          <p:cNvSpPr>
            <a:spLocks noChangeArrowheads="1"/>
          </p:cNvSpPr>
          <p:nvPr/>
        </p:nvSpPr>
        <p:spPr bwMode="auto">
          <a:xfrm>
            <a:off x="187992" y="3020471"/>
            <a:ext cx="8658225" cy="2354491"/>
          </a:xfrm>
          <a:prstGeom prst="rect">
            <a:avLst/>
          </a:prstGeom>
          <a:noFill/>
          <a:ln w="9525">
            <a:noFill/>
            <a:miter lim="800000"/>
            <a:headEnd/>
            <a:tailEnd/>
          </a:ln>
          <a:effectLst/>
        </p:spPr>
        <p:txBody>
          <a:bodyPr wrap="square" lIns="0" tIns="0" rIns="0" bIns="0">
            <a:spAutoFit/>
          </a:bodyPr>
          <a:lstStyle/>
          <a:p>
            <a:pPr marL="176213" indent="-176213">
              <a:spcAft>
                <a:spcPts val="1800"/>
              </a:spcAft>
              <a:buFont typeface="Arial" pitchFamily="34" charset="0"/>
              <a:buChar char="•"/>
            </a:pPr>
            <a:r>
              <a:rPr lang="en-US" altLang="en-US" sz="1800" b="1" dirty="0" smtClean="0">
                <a:solidFill>
                  <a:srgbClr val="000000"/>
                </a:solidFill>
              </a:rPr>
              <a:t>Note that:            (the norm of the unit vector is 1)</a:t>
            </a:r>
          </a:p>
          <a:p>
            <a:pPr marL="176213" indent="-176213">
              <a:spcAft>
                <a:spcPts val="1800"/>
              </a:spcAft>
              <a:buFont typeface="Arial" pitchFamily="34" charset="0"/>
              <a:buChar char="•"/>
            </a:pPr>
            <a:r>
              <a:rPr lang="en-US" altLang="en-US" sz="1800" b="1" dirty="0" smtClean="0">
                <a:solidFill>
                  <a:srgbClr val="000000"/>
                </a:solidFill>
              </a:rPr>
              <a:t>Differentiate with respect to </a:t>
            </a:r>
            <a:r>
              <a:rPr lang="en-US" altLang="en-US" sz="1800" dirty="0" err="1" smtClean="0">
                <a:solidFill>
                  <a:srgbClr val="000000"/>
                </a:solidFill>
              </a:rPr>
              <a:t>a</a:t>
            </a:r>
            <a:r>
              <a:rPr lang="en-US" altLang="en-US" sz="1800" baseline="-25000" dirty="0" err="1" smtClean="0">
                <a:solidFill>
                  <a:srgbClr val="000000"/>
                </a:solidFill>
              </a:rPr>
              <a:t>k</a:t>
            </a:r>
            <a:r>
              <a:rPr lang="en-US" altLang="en-US" sz="1800" b="1" dirty="0" smtClean="0">
                <a:solidFill>
                  <a:srgbClr val="000000"/>
                </a:solidFill>
              </a:rPr>
              <a:t> and obtain:</a:t>
            </a:r>
          </a:p>
          <a:p>
            <a:pPr marL="176213" indent="-176213">
              <a:spcAft>
                <a:spcPts val="1800"/>
              </a:spcAft>
              <a:buFont typeface="Arial" pitchFamily="34" charset="0"/>
              <a:buChar char="•"/>
            </a:pPr>
            <a:r>
              <a:rPr lang="en-US" altLang="en-US" sz="1800" b="1" dirty="0" smtClean="0">
                <a:solidFill>
                  <a:srgbClr val="000000"/>
                </a:solidFill>
              </a:rPr>
              <a:t>The geometric interpretation is the we obtain a least-squares solution by projecting the vector, x, onto a line in the direction of e that passes through the sample mean.</a:t>
            </a:r>
          </a:p>
          <a:p>
            <a:pPr marL="176213" indent="-176213">
              <a:spcAft>
                <a:spcPts val="1800"/>
              </a:spcAft>
              <a:buFont typeface="Arial" pitchFamily="34" charset="0"/>
              <a:buChar char="•"/>
            </a:pPr>
            <a:r>
              <a:rPr lang="en-US" altLang="en-US" sz="1800" b="1" dirty="0" smtClean="0">
                <a:solidFill>
                  <a:srgbClr val="000000"/>
                </a:solidFill>
              </a:rPr>
              <a:t>But what is the best direction for e?</a:t>
            </a:r>
          </a:p>
        </p:txBody>
      </p:sp>
      <p:graphicFrame>
        <p:nvGraphicFramePr>
          <p:cNvPr id="9" name="Object 8"/>
          <p:cNvGraphicFramePr>
            <a:graphicFrameLocks noChangeAspect="1"/>
          </p:cNvGraphicFramePr>
          <p:nvPr/>
        </p:nvGraphicFramePr>
        <p:xfrm>
          <a:off x="454025" y="620488"/>
          <a:ext cx="5994401" cy="2146300"/>
        </p:xfrm>
        <a:graphic>
          <a:graphicData uri="http://schemas.openxmlformats.org/presentationml/2006/ole">
            <mc:AlternateContent xmlns:mc="http://schemas.openxmlformats.org/markup-compatibility/2006">
              <mc:Choice xmlns:v="urn:schemas-microsoft-com:vml" Requires="v">
                <p:oleObj spid="_x0000_s126993" name="Equation" r:id="rId3" imgW="5994360" imgH="2145960" progId="Equation.3">
                  <p:embed/>
                </p:oleObj>
              </mc:Choice>
              <mc:Fallback>
                <p:oleObj name="Equation" r:id="rId3" imgW="5994360" imgH="214596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4025" y="620488"/>
                        <a:ext cx="5994401" cy="21463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10" name="Object 9"/>
          <p:cNvGraphicFramePr>
            <a:graphicFrameLocks noChangeAspect="1"/>
          </p:cNvGraphicFramePr>
          <p:nvPr/>
        </p:nvGraphicFramePr>
        <p:xfrm>
          <a:off x="1521952" y="2997198"/>
          <a:ext cx="584200" cy="342900"/>
        </p:xfrm>
        <a:graphic>
          <a:graphicData uri="http://schemas.openxmlformats.org/presentationml/2006/ole">
            <mc:AlternateContent xmlns:mc="http://schemas.openxmlformats.org/markup-compatibility/2006">
              <mc:Choice xmlns:v="urn:schemas-microsoft-com:vml" Requires="v">
                <p:oleObj spid="_x0000_s126994" name="Equation" r:id="rId5" imgW="583920" imgH="342720" progId="Equation.3">
                  <p:embed/>
                </p:oleObj>
              </mc:Choice>
              <mc:Fallback>
                <p:oleObj name="Equation" r:id="rId5" imgW="583920" imgH="34272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21952" y="2997198"/>
                        <a:ext cx="584200" cy="3429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11" name="Object 10"/>
          <p:cNvGraphicFramePr>
            <a:graphicFrameLocks noChangeAspect="1"/>
          </p:cNvGraphicFramePr>
          <p:nvPr/>
        </p:nvGraphicFramePr>
        <p:xfrm>
          <a:off x="5026025" y="3442930"/>
          <a:ext cx="1536700" cy="355600"/>
        </p:xfrm>
        <a:graphic>
          <a:graphicData uri="http://schemas.openxmlformats.org/presentationml/2006/ole">
            <mc:AlternateContent xmlns:mc="http://schemas.openxmlformats.org/markup-compatibility/2006">
              <mc:Choice xmlns:v="urn:schemas-microsoft-com:vml" Requires="v">
                <p:oleObj spid="_x0000_s126995" name="Equation" r:id="rId7" imgW="1536480" imgH="355320" progId="Equation.DSMT4">
                  <p:embed/>
                </p:oleObj>
              </mc:Choice>
              <mc:Fallback>
                <p:oleObj name="Equation" r:id="rId7" imgW="1536480" imgH="355320"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026025" y="3442930"/>
                        <a:ext cx="1536700" cy="3556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845426165"/>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4294967295"/>
          </p:nvPr>
        </p:nvSpPr>
        <p:spPr>
          <a:xfrm>
            <a:off x="0" y="6553200"/>
            <a:ext cx="2438400" cy="304800"/>
          </a:xfrm>
          <a:prstGeom prst="rect">
            <a:avLst/>
          </a:prstGeom>
        </p:spPr>
        <p:txBody>
          <a:bodyPr/>
          <a:lstStyle/>
          <a:p>
            <a:r>
              <a:rPr lang="en-US" altLang="en-US">
                <a:solidFill>
                  <a:srgbClr val="000000"/>
                </a:solidFill>
              </a:rPr>
              <a:t> </a:t>
            </a:r>
          </a:p>
        </p:txBody>
      </p:sp>
      <p:sp>
        <p:nvSpPr>
          <p:cNvPr id="7" name="Text Box 10"/>
          <p:cNvSpPr txBox="1">
            <a:spLocks noChangeArrowheads="1"/>
          </p:cNvSpPr>
          <p:nvPr/>
        </p:nvSpPr>
        <p:spPr bwMode="auto">
          <a:xfrm>
            <a:off x="227013" y="57150"/>
            <a:ext cx="8666264" cy="369332"/>
          </a:xfrm>
          <a:prstGeom prst="rect">
            <a:avLst/>
          </a:prstGeom>
          <a:noFill/>
          <a:ln w="9525">
            <a:noFill/>
            <a:miter lim="800000"/>
            <a:headEnd/>
            <a:tailEnd/>
          </a:ln>
        </p:spPr>
        <p:txBody>
          <a:bodyPr wrap="square" lIns="0" tIns="0" rIns="0" bIns="0">
            <a:spAutoFit/>
          </a:bodyPr>
          <a:lstStyle/>
          <a:p>
            <a:pPr>
              <a:spcBef>
                <a:spcPct val="50000"/>
              </a:spcBef>
            </a:pPr>
            <a:r>
              <a:rPr lang="en-US" b="1" dirty="0" smtClean="0">
                <a:solidFill>
                  <a:srgbClr val="892034"/>
                </a:solidFill>
              </a:rPr>
              <a:t>Scatter Matrix</a:t>
            </a:r>
            <a:endParaRPr lang="en-US" b="1" dirty="0">
              <a:solidFill>
                <a:srgbClr val="892034"/>
              </a:solidFill>
            </a:endParaRPr>
          </a:p>
        </p:txBody>
      </p:sp>
      <p:sp>
        <p:nvSpPr>
          <p:cNvPr id="8" name="Rectangle 4"/>
          <p:cNvSpPr>
            <a:spLocks noChangeArrowheads="1"/>
          </p:cNvSpPr>
          <p:nvPr/>
        </p:nvSpPr>
        <p:spPr bwMode="auto">
          <a:xfrm>
            <a:off x="173244" y="631232"/>
            <a:ext cx="8658225" cy="1800493"/>
          </a:xfrm>
          <a:prstGeom prst="rect">
            <a:avLst/>
          </a:prstGeom>
          <a:noFill/>
          <a:ln w="9525">
            <a:noFill/>
            <a:miter lim="800000"/>
            <a:headEnd/>
            <a:tailEnd/>
          </a:ln>
          <a:effectLst/>
        </p:spPr>
        <p:txBody>
          <a:bodyPr wrap="square" lIns="0" tIns="0" rIns="0" bIns="0">
            <a:spAutoFit/>
          </a:bodyPr>
          <a:lstStyle/>
          <a:p>
            <a:pPr marL="176213" indent="-176213">
              <a:spcAft>
                <a:spcPts val="1800"/>
              </a:spcAft>
              <a:buFont typeface="Arial" pitchFamily="34" charset="0"/>
              <a:buChar char="•"/>
            </a:pPr>
            <a:r>
              <a:rPr lang="en-US" altLang="en-US" sz="1800" b="1" dirty="0" smtClean="0">
                <a:solidFill>
                  <a:srgbClr val="000000"/>
                </a:solidFill>
              </a:rPr>
              <a:t>Define a scatter matrix, S:</a:t>
            </a:r>
          </a:p>
          <a:p>
            <a:pPr marL="176213" indent="-176213">
              <a:spcAft>
                <a:spcPts val="1800"/>
              </a:spcAft>
              <a:buFont typeface="Arial" pitchFamily="34" charset="0"/>
              <a:buChar char="•"/>
            </a:pPr>
            <a:endParaRPr lang="en-US" altLang="en-US" sz="1800" b="1" dirty="0" smtClean="0">
              <a:solidFill>
                <a:srgbClr val="000000"/>
              </a:solidFill>
            </a:endParaRPr>
          </a:p>
          <a:p>
            <a:pPr marL="176213" indent="-176213">
              <a:spcAft>
                <a:spcPts val="1800"/>
              </a:spcAft>
            </a:pPr>
            <a:r>
              <a:rPr lang="en-US" altLang="en-US" sz="1800" b="1" dirty="0" smtClean="0">
                <a:solidFill>
                  <a:srgbClr val="000000"/>
                </a:solidFill>
              </a:rPr>
              <a:t>	This should look familiar, it is </a:t>
            </a:r>
            <a:r>
              <a:rPr lang="en-US" altLang="en-US" sz="1800" dirty="0" smtClean="0">
                <a:solidFill>
                  <a:srgbClr val="000000"/>
                </a:solidFill>
              </a:rPr>
              <a:t>(n-1) </a:t>
            </a:r>
            <a:r>
              <a:rPr lang="en-US" altLang="en-US" sz="1800" b="1" dirty="0" smtClean="0">
                <a:solidFill>
                  <a:srgbClr val="000000"/>
                </a:solidFill>
              </a:rPr>
              <a:t>times the sample covariance matrix.</a:t>
            </a:r>
          </a:p>
          <a:p>
            <a:pPr marL="176213" indent="-176213">
              <a:spcAft>
                <a:spcPts val="1800"/>
              </a:spcAft>
              <a:buFont typeface="Arial" pitchFamily="34" charset="0"/>
              <a:buChar char="•"/>
            </a:pPr>
            <a:r>
              <a:rPr lang="en-US" altLang="en-US" sz="1800" b="1" dirty="0" smtClean="0">
                <a:solidFill>
                  <a:srgbClr val="000000"/>
                </a:solidFill>
              </a:rPr>
              <a:t>If we substitute our solution for </a:t>
            </a:r>
            <a:r>
              <a:rPr lang="en-US" altLang="en-US" sz="1800" dirty="0" err="1" smtClean="0">
                <a:solidFill>
                  <a:srgbClr val="000000"/>
                </a:solidFill>
              </a:rPr>
              <a:t>a</a:t>
            </a:r>
            <a:r>
              <a:rPr lang="en-US" altLang="en-US" sz="1800" baseline="-25000" dirty="0" err="1" smtClean="0">
                <a:solidFill>
                  <a:srgbClr val="000000"/>
                </a:solidFill>
              </a:rPr>
              <a:t>k</a:t>
            </a:r>
            <a:r>
              <a:rPr lang="en-US" altLang="en-US" sz="1800" b="1" dirty="0" smtClean="0">
                <a:solidFill>
                  <a:srgbClr val="000000"/>
                </a:solidFill>
              </a:rPr>
              <a:t> into our expression for the squared error:</a:t>
            </a:r>
            <a:endParaRPr lang="en-US" altLang="en-US" sz="1800" baseline="-25000" dirty="0" smtClean="0">
              <a:solidFill>
                <a:srgbClr val="000000"/>
              </a:solidFill>
            </a:endParaRPr>
          </a:p>
        </p:txBody>
      </p:sp>
      <p:graphicFrame>
        <p:nvGraphicFramePr>
          <p:cNvPr id="9" name="Object 8"/>
          <p:cNvGraphicFramePr>
            <a:graphicFrameLocks noChangeAspect="1"/>
          </p:cNvGraphicFramePr>
          <p:nvPr/>
        </p:nvGraphicFramePr>
        <p:xfrm>
          <a:off x="2830820" y="970171"/>
          <a:ext cx="2349500" cy="622300"/>
        </p:xfrm>
        <a:graphic>
          <a:graphicData uri="http://schemas.openxmlformats.org/presentationml/2006/ole">
            <mc:AlternateContent xmlns:mc="http://schemas.openxmlformats.org/markup-compatibility/2006">
              <mc:Choice xmlns:v="urn:schemas-microsoft-com:vml" Requires="v">
                <p:oleObj spid="_x0000_s128013" name="Equation" r:id="rId3" imgW="2349360" imgH="622080" progId="Equation.3">
                  <p:embed/>
                </p:oleObj>
              </mc:Choice>
              <mc:Fallback>
                <p:oleObj name="Equation" r:id="rId3" imgW="2349360" imgH="62208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30820" y="970171"/>
                        <a:ext cx="2349500" cy="6223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12" name="Object 11"/>
          <p:cNvGraphicFramePr>
            <a:graphicFrameLocks noChangeAspect="1"/>
          </p:cNvGraphicFramePr>
          <p:nvPr/>
        </p:nvGraphicFramePr>
        <p:xfrm>
          <a:off x="454025" y="2545326"/>
          <a:ext cx="7048500" cy="3975100"/>
        </p:xfrm>
        <a:graphic>
          <a:graphicData uri="http://schemas.openxmlformats.org/presentationml/2006/ole">
            <mc:AlternateContent xmlns:mc="http://schemas.openxmlformats.org/markup-compatibility/2006">
              <mc:Choice xmlns:v="urn:schemas-microsoft-com:vml" Requires="v">
                <p:oleObj spid="_x0000_s128014" name="Equation" r:id="rId5" imgW="7048440" imgH="3974760" progId="Equation.DSMT4">
                  <p:embed/>
                </p:oleObj>
              </mc:Choice>
              <mc:Fallback>
                <p:oleObj name="Equation" r:id="rId5" imgW="7048440" imgH="397476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4025" y="2545326"/>
                        <a:ext cx="7048500" cy="39751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325746603"/>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4294967295"/>
          </p:nvPr>
        </p:nvSpPr>
        <p:spPr>
          <a:xfrm>
            <a:off x="0" y="6553200"/>
            <a:ext cx="2438400" cy="304800"/>
          </a:xfrm>
          <a:prstGeom prst="rect">
            <a:avLst/>
          </a:prstGeom>
        </p:spPr>
        <p:txBody>
          <a:bodyPr/>
          <a:lstStyle/>
          <a:p>
            <a:r>
              <a:rPr lang="en-US" altLang="en-US">
                <a:solidFill>
                  <a:srgbClr val="000000"/>
                </a:solidFill>
              </a:rPr>
              <a:t> </a:t>
            </a:r>
          </a:p>
        </p:txBody>
      </p:sp>
      <p:sp>
        <p:nvSpPr>
          <p:cNvPr id="7" name="Text Box 10"/>
          <p:cNvSpPr txBox="1">
            <a:spLocks noChangeArrowheads="1"/>
          </p:cNvSpPr>
          <p:nvPr/>
        </p:nvSpPr>
        <p:spPr bwMode="auto">
          <a:xfrm>
            <a:off x="227013" y="57150"/>
            <a:ext cx="8666264" cy="369332"/>
          </a:xfrm>
          <a:prstGeom prst="rect">
            <a:avLst/>
          </a:prstGeom>
          <a:noFill/>
          <a:ln w="9525">
            <a:noFill/>
            <a:miter lim="800000"/>
            <a:headEnd/>
            <a:tailEnd/>
          </a:ln>
        </p:spPr>
        <p:txBody>
          <a:bodyPr wrap="square" lIns="0" tIns="0" rIns="0" bIns="0">
            <a:spAutoFit/>
          </a:bodyPr>
          <a:lstStyle/>
          <a:p>
            <a:pPr>
              <a:spcBef>
                <a:spcPct val="50000"/>
              </a:spcBef>
            </a:pPr>
            <a:r>
              <a:rPr lang="en-US" b="1" dirty="0" smtClean="0">
                <a:solidFill>
                  <a:srgbClr val="892034"/>
                </a:solidFill>
              </a:rPr>
              <a:t>Minimization Using Lagrange Multipliers</a:t>
            </a:r>
            <a:endParaRPr lang="en-US" b="1" dirty="0">
              <a:solidFill>
                <a:srgbClr val="892034"/>
              </a:solidFill>
            </a:endParaRPr>
          </a:p>
        </p:txBody>
      </p:sp>
      <p:sp>
        <p:nvSpPr>
          <p:cNvPr id="8" name="Rectangle 4"/>
          <p:cNvSpPr>
            <a:spLocks noChangeArrowheads="1"/>
          </p:cNvSpPr>
          <p:nvPr/>
        </p:nvSpPr>
        <p:spPr bwMode="auto">
          <a:xfrm>
            <a:off x="187992" y="631232"/>
            <a:ext cx="8658225" cy="5724644"/>
          </a:xfrm>
          <a:prstGeom prst="rect">
            <a:avLst/>
          </a:prstGeom>
          <a:noFill/>
          <a:ln w="9525">
            <a:noFill/>
            <a:miter lim="800000"/>
            <a:headEnd/>
            <a:tailEnd/>
          </a:ln>
          <a:effectLst/>
        </p:spPr>
        <p:txBody>
          <a:bodyPr wrap="square" lIns="0" tIns="0" rIns="0" bIns="0">
            <a:spAutoFit/>
          </a:bodyPr>
          <a:lstStyle/>
          <a:p>
            <a:pPr marL="176213" indent="-176213">
              <a:spcAft>
                <a:spcPts val="1800"/>
              </a:spcAft>
              <a:buFont typeface="Arial" pitchFamily="34" charset="0"/>
              <a:buChar char="•"/>
            </a:pPr>
            <a:r>
              <a:rPr lang="en-US" altLang="en-US" sz="1800" b="1" dirty="0" smtClean="0">
                <a:solidFill>
                  <a:srgbClr val="000000"/>
                </a:solidFill>
              </a:rPr>
              <a:t>The vector, e, that minimizes </a:t>
            </a:r>
            <a:r>
              <a:rPr lang="en-US" altLang="en-US" sz="1800" dirty="0" smtClean="0">
                <a:solidFill>
                  <a:srgbClr val="000000"/>
                </a:solidFill>
              </a:rPr>
              <a:t>J</a:t>
            </a:r>
            <a:r>
              <a:rPr lang="en-US" altLang="en-US" sz="1800" baseline="-25000" dirty="0" smtClean="0">
                <a:solidFill>
                  <a:srgbClr val="000000"/>
                </a:solidFill>
              </a:rPr>
              <a:t>1</a:t>
            </a:r>
            <a:r>
              <a:rPr lang="en-US" altLang="en-US" sz="1800" b="1" dirty="0" smtClean="0">
                <a:solidFill>
                  <a:srgbClr val="000000"/>
                </a:solidFill>
              </a:rPr>
              <a:t> also maximizes           .</a:t>
            </a:r>
          </a:p>
          <a:p>
            <a:pPr marL="176213" indent="-176213">
              <a:spcAft>
                <a:spcPts val="1800"/>
              </a:spcAft>
              <a:buFont typeface="Arial" pitchFamily="34" charset="0"/>
              <a:buChar char="•"/>
            </a:pPr>
            <a:r>
              <a:rPr lang="en-US" altLang="en-US" sz="1800" b="1" dirty="0" smtClean="0">
                <a:solidFill>
                  <a:srgbClr val="000000"/>
                </a:solidFill>
              </a:rPr>
              <a:t>Use </a:t>
            </a:r>
            <a:r>
              <a:rPr lang="en-US" altLang="en-US" sz="1800" b="1" dirty="0" smtClean="0">
                <a:solidFill>
                  <a:srgbClr val="000000"/>
                </a:solidFill>
                <a:hlinkClick r:id="rId3"/>
              </a:rPr>
              <a:t>Lagrange multipliers </a:t>
            </a:r>
            <a:r>
              <a:rPr lang="en-US" altLang="en-US" sz="1800" b="1" dirty="0" smtClean="0">
                <a:solidFill>
                  <a:srgbClr val="000000"/>
                </a:solidFill>
              </a:rPr>
              <a:t>to maximize            subject to the constraint            .</a:t>
            </a:r>
          </a:p>
          <a:p>
            <a:pPr marL="176213" indent="-176213">
              <a:spcAft>
                <a:spcPts val="1800"/>
              </a:spcAft>
              <a:buFont typeface="Arial" pitchFamily="34" charset="0"/>
              <a:buChar char="•"/>
            </a:pPr>
            <a:r>
              <a:rPr lang="en-US" altLang="en-US" sz="1800" b="1" dirty="0" smtClean="0">
                <a:solidFill>
                  <a:srgbClr val="000000"/>
                </a:solidFill>
              </a:rPr>
              <a:t>Let </a:t>
            </a:r>
            <a:r>
              <a:rPr lang="en-US" altLang="en-US" sz="1800" b="1" dirty="0" smtClean="0">
                <a:solidFill>
                  <a:srgbClr val="000000"/>
                </a:solidFill>
                <a:sym typeface="Symbol"/>
              </a:rPr>
              <a:t> be the undetermined multiplier, and differentiate:</a:t>
            </a:r>
          </a:p>
          <a:p>
            <a:pPr marL="176213" indent="-176213">
              <a:spcAft>
                <a:spcPts val="1800"/>
              </a:spcAft>
            </a:pPr>
            <a:r>
              <a:rPr lang="en-US" altLang="en-US" sz="1800" b="1" dirty="0" smtClean="0">
                <a:solidFill>
                  <a:srgbClr val="000000"/>
                </a:solidFill>
                <a:sym typeface="Symbol"/>
              </a:rPr>
              <a:t>	with respect to e, to obtain:</a:t>
            </a:r>
          </a:p>
          <a:p>
            <a:pPr marL="176213" indent="-176213">
              <a:spcAft>
                <a:spcPts val="1800"/>
              </a:spcAft>
              <a:buFont typeface="Arial" pitchFamily="34" charset="0"/>
              <a:buChar char="•"/>
            </a:pPr>
            <a:r>
              <a:rPr lang="en-US" altLang="en-US" sz="1800" b="1" dirty="0" smtClean="0">
                <a:solidFill>
                  <a:srgbClr val="000000"/>
                </a:solidFill>
                <a:sym typeface="Symbol"/>
              </a:rPr>
              <a:t>Set to zero and solve:</a:t>
            </a:r>
          </a:p>
          <a:p>
            <a:pPr marL="176213" indent="-176213">
              <a:spcAft>
                <a:spcPts val="1800"/>
              </a:spcAft>
              <a:buFont typeface="Arial" pitchFamily="34" charset="0"/>
              <a:buChar char="•"/>
            </a:pPr>
            <a:r>
              <a:rPr lang="en-US" altLang="en-US" sz="1800" b="1" dirty="0" smtClean="0">
                <a:solidFill>
                  <a:srgbClr val="000000"/>
                </a:solidFill>
                <a:sym typeface="Symbol"/>
              </a:rPr>
              <a:t>It follows to maximize           we want to select an eigenvector corresponding to the largest </a:t>
            </a:r>
            <a:r>
              <a:rPr lang="en-US" altLang="en-US" sz="1800" b="1" dirty="0" err="1" smtClean="0">
                <a:solidFill>
                  <a:srgbClr val="000000"/>
                </a:solidFill>
                <a:sym typeface="Symbol"/>
              </a:rPr>
              <a:t>eigenvalue</a:t>
            </a:r>
            <a:r>
              <a:rPr lang="en-US" altLang="en-US" sz="1800" b="1" dirty="0" smtClean="0">
                <a:solidFill>
                  <a:srgbClr val="000000"/>
                </a:solidFill>
                <a:sym typeface="Symbol"/>
              </a:rPr>
              <a:t> of the scatter matrix.</a:t>
            </a:r>
          </a:p>
          <a:p>
            <a:pPr marL="176213" indent="-176213">
              <a:spcAft>
                <a:spcPts val="1800"/>
              </a:spcAft>
              <a:buFont typeface="Arial" pitchFamily="34" charset="0"/>
              <a:buChar char="•"/>
            </a:pPr>
            <a:r>
              <a:rPr lang="en-US" altLang="en-US" sz="1800" b="1" dirty="0" smtClean="0">
                <a:solidFill>
                  <a:srgbClr val="000000"/>
                </a:solidFill>
                <a:sym typeface="Symbol"/>
              </a:rPr>
              <a:t>In other words, the best one-dimensional projection of the data (in the least mean-squared error sense) is the projection of the data onto a line through the sample mean in the direction of the eigenvector of the scatter matrix having the largest </a:t>
            </a:r>
            <a:r>
              <a:rPr lang="en-US" altLang="en-US" sz="1800" b="1" dirty="0" err="1" smtClean="0">
                <a:solidFill>
                  <a:srgbClr val="000000"/>
                </a:solidFill>
                <a:sym typeface="Symbol"/>
              </a:rPr>
              <a:t>eigenvalue</a:t>
            </a:r>
            <a:r>
              <a:rPr lang="en-US" altLang="en-US" sz="1800" b="1" dirty="0" smtClean="0">
                <a:solidFill>
                  <a:srgbClr val="000000"/>
                </a:solidFill>
                <a:sym typeface="Symbol"/>
              </a:rPr>
              <a:t> (hence the name Principal Component).</a:t>
            </a:r>
          </a:p>
          <a:p>
            <a:pPr marL="176213" indent="-176213">
              <a:spcAft>
                <a:spcPts val="1800"/>
              </a:spcAft>
              <a:buFont typeface="Arial" pitchFamily="34" charset="0"/>
              <a:buChar char="•"/>
            </a:pPr>
            <a:r>
              <a:rPr lang="en-US" altLang="en-US" sz="1800" b="1" dirty="0" smtClean="0">
                <a:solidFill>
                  <a:srgbClr val="000000"/>
                </a:solidFill>
                <a:sym typeface="Symbol"/>
              </a:rPr>
              <a:t>For the Gaussian case, the eigenvectors are the principal axes of the </a:t>
            </a:r>
            <a:r>
              <a:rPr lang="en-US" altLang="en-US" sz="1800" b="1" dirty="0" err="1" smtClean="0">
                <a:solidFill>
                  <a:srgbClr val="000000"/>
                </a:solidFill>
                <a:sym typeface="Symbol"/>
              </a:rPr>
              <a:t>hyperellipsoidally</a:t>
            </a:r>
            <a:r>
              <a:rPr lang="en-US" altLang="en-US" sz="1800" b="1" dirty="0" smtClean="0">
                <a:solidFill>
                  <a:srgbClr val="000000"/>
                </a:solidFill>
                <a:sym typeface="Symbol"/>
              </a:rPr>
              <a:t> shaped support region!</a:t>
            </a:r>
          </a:p>
          <a:p>
            <a:pPr marL="176213" indent="-176213">
              <a:spcAft>
                <a:spcPts val="1800"/>
              </a:spcAft>
              <a:buFont typeface="Arial" pitchFamily="34" charset="0"/>
              <a:buChar char="•"/>
            </a:pPr>
            <a:r>
              <a:rPr lang="en-US" altLang="en-US" sz="1800" b="1" dirty="0" smtClean="0">
                <a:solidFill>
                  <a:srgbClr val="000000"/>
                </a:solidFill>
                <a:sym typeface="Symbol"/>
              </a:rPr>
              <a:t>Let’s work </a:t>
            </a:r>
            <a:r>
              <a:rPr lang="en-US" altLang="en-US" sz="1800" b="1" dirty="0" smtClean="0">
                <a:solidFill>
                  <a:srgbClr val="000000"/>
                </a:solidFill>
                <a:sym typeface="Symbol"/>
                <a:hlinkClick r:id="rId4"/>
              </a:rPr>
              <a:t>some examples</a:t>
            </a:r>
            <a:r>
              <a:rPr lang="en-US" altLang="en-US" sz="1800" b="1" dirty="0" smtClean="0">
                <a:solidFill>
                  <a:srgbClr val="000000"/>
                </a:solidFill>
                <a:sym typeface="Symbol"/>
              </a:rPr>
              <a:t> (class-independent and class-dependent PCA).</a:t>
            </a:r>
            <a:endParaRPr lang="en-US" altLang="en-US" sz="1800" baseline="-25000" dirty="0" smtClean="0">
              <a:solidFill>
                <a:srgbClr val="000000"/>
              </a:solidFill>
            </a:endParaRPr>
          </a:p>
        </p:txBody>
      </p:sp>
      <p:graphicFrame>
        <p:nvGraphicFramePr>
          <p:cNvPr id="13" name="Object 12"/>
          <p:cNvGraphicFramePr>
            <a:graphicFrameLocks noChangeAspect="1"/>
          </p:cNvGraphicFramePr>
          <p:nvPr/>
        </p:nvGraphicFramePr>
        <p:xfrm>
          <a:off x="4577120" y="1069465"/>
          <a:ext cx="520700" cy="304800"/>
        </p:xfrm>
        <a:graphic>
          <a:graphicData uri="http://schemas.openxmlformats.org/presentationml/2006/ole">
            <mc:AlternateContent xmlns:mc="http://schemas.openxmlformats.org/markup-compatibility/2006">
              <mc:Choice xmlns:v="urn:schemas-microsoft-com:vml" Requires="v">
                <p:oleObj spid="_x0000_s129057" name="Equation" r:id="rId5" imgW="520560" imgH="304560" progId="Equation.3">
                  <p:embed/>
                </p:oleObj>
              </mc:Choice>
              <mc:Fallback>
                <p:oleObj name="Equation" r:id="rId5" imgW="520560" imgH="30456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77120" y="1069465"/>
                        <a:ext cx="520700" cy="3048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179208" name="Object 8"/>
          <p:cNvGraphicFramePr>
            <a:graphicFrameLocks noChangeAspect="1"/>
          </p:cNvGraphicFramePr>
          <p:nvPr/>
        </p:nvGraphicFramePr>
        <p:xfrm>
          <a:off x="7985791" y="1085440"/>
          <a:ext cx="584200" cy="342900"/>
        </p:xfrm>
        <a:graphic>
          <a:graphicData uri="http://schemas.openxmlformats.org/presentationml/2006/ole">
            <mc:AlternateContent xmlns:mc="http://schemas.openxmlformats.org/markup-compatibility/2006">
              <mc:Choice xmlns:v="urn:schemas-microsoft-com:vml" Requires="v">
                <p:oleObj spid="_x0000_s129058" name="Equation" r:id="rId7" imgW="583920" imgH="342720" progId="Equation.3">
                  <p:embed/>
                </p:oleObj>
              </mc:Choice>
              <mc:Fallback>
                <p:oleObj name="Equation" r:id="rId7" imgW="583920" imgH="34272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985791" y="1085440"/>
                        <a:ext cx="584200" cy="3429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14" name="Object 13"/>
          <p:cNvGraphicFramePr>
            <a:graphicFrameLocks noChangeAspect="1"/>
          </p:cNvGraphicFramePr>
          <p:nvPr/>
        </p:nvGraphicFramePr>
        <p:xfrm>
          <a:off x="6387896" y="1566608"/>
          <a:ext cx="1943100" cy="342900"/>
        </p:xfrm>
        <a:graphic>
          <a:graphicData uri="http://schemas.openxmlformats.org/presentationml/2006/ole">
            <mc:AlternateContent xmlns:mc="http://schemas.openxmlformats.org/markup-compatibility/2006">
              <mc:Choice xmlns:v="urn:schemas-microsoft-com:vml" Requires="v">
                <p:oleObj spid="_x0000_s129059" name="Equation" r:id="rId9" imgW="1942920" imgH="342720" progId="Equation.3">
                  <p:embed/>
                </p:oleObj>
              </mc:Choice>
              <mc:Fallback>
                <p:oleObj name="Equation" r:id="rId9" imgW="1942920" imgH="34272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387896" y="1566608"/>
                        <a:ext cx="1943100" cy="3429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15" name="Object 14"/>
          <p:cNvGraphicFramePr>
            <a:graphicFrameLocks noChangeAspect="1"/>
          </p:cNvGraphicFramePr>
          <p:nvPr/>
        </p:nvGraphicFramePr>
        <p:xfrm>
          <a:off x="3493934" y="2013974"/>
          <a:ext cx="1536700" cy="558800"/>
        </p:xfrm>
        <a:graphic>
          <a:graphicData uri="http://schemas.openxmlformats.org/presentationml/2006/ole">
            <mc:AlternateContent xmlns:mc="http://schemas.openxmlformats.org/markup-compatibility/2006">
              <mc:Choice xmlns:v="urn:schemas-microsoft-com:vml" Requires="v">
                <p:oleObj spid="_x0000_s129060" name="Equation" r:id="rId11" imgW="1536480" imgH="558720" progId="Equation.3">
                  <p:embed/>
                </p:oleObj>
              </mc:Choice>
              <mc:Fallback>
                <p:oleObj name="Equation" r:id="rId11" imgW="1536480" imgH="55872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493934" y="2013974"/>
                        <a:ext cx="1536700" cy="5588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179211" name="Object 11"/>
          <p:cNvGraphicFramePr>
            <a:graphicFrameLocks noChangeAspect="1"/>
          </p:cNvGraphicFramePr>
          <p:nvPr/>
        </p:nvGraphicFramePr>
        <p:xfrm>
          <a:off x="5569799" y="588211"/>
          <a:ext cx="520700" cy="304800"/>
        </p:xfrm>
        <a:graphic>
          <a:graphicData uri="http://schemas.openxmlformats.org/presentationml/2006/ole">
            <mc:AlternateContent xmlns:mc="http://schemas.openxmlformats.org/markup-compatibility/2006">
              <mc:Choice xmlns:v="urn:schemas-microsoft-com:vml" Requires="v">
                <p:oleObj spid="_x0000_s129061" name="Equation" r:id="rId13" imgW="520560" imgH="304560" progId="Equation.3">
                  <p:embed/>
                </p:oleObj>
              </mc:Choice>
              <mc:Fallback>
                <p:oleObj name="Equation" r:id="rId13" imgW="520560" imgH="304560"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569799" y="588211"/>
                        <a:ext cx="520700" cy="3048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16" name="Object 15"/>
          <p:cNvGraphicFramePr>
            <a:graphicFrameLocks noChangeAspect="1"/>
          </p:cNvGraphicFramePr>
          <p:nvPr/>
        </p:nvGraphicFramePr>
        <p:xfrm>
          <a:off x="2882491" y="2659421"/>
          <a:ext cx="812800" cy="241300"/>
        </p:xfrm>
        <a:graphic>
          <a:graphicData uri="http://schemas.openxmlformats.org/presentationml/2006/ole">
            <mc:AlternateContent xmlns:mc="http://schemas.openxmlformats.org/markup-compatibility/2006">
              <mc:Choice xmlns:v="urn:schemas-microsoft-com:vml" Requires="v">
                <p:oleObj spid="_x0000_s129062" name="Equation" r:id="rId15" imgW="812520" imgH="241200" progId="Equation.3">
                  <p:embed/>
                </p:oleObj>
              </mc:Choice>
              <mc:Fallback>
                <p:oleObj name="Equation" r:id="rId15" imgW="812520" imgH="241200" progId="Equation.3">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882491" y="2659421"/>
                        <a:ext cx="812800" cy="2413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179213" name="Object 13"/>
          <p:cNvGraphicFramePr>
            <a:graphicFrameLocks noChangeAspect="1"/>
          </p:cNvGraphicFramePr>
          <p:nvPr/>
        </p:nvGraphicFramePr>
        <p:xfrm>
          <a:off x="2817506" y="3111706"/>
          <a:ext cx="520700" cy="304800"/>
        </p:xfrm>
        <a:graphic>
          <a:graphicData uri="http://schemas.openxmlformats.org/presentationml/2006/ole">
            <mc:AlternateContent xmlns:mc="http://schemas.openxmlformats.org/markup-compatibility/2006">
              <mc:Choice xmlns:v="urn:schemas-microsoft-com:vml" Requires="v">
                <p:oleObj spid="_x0000_s129063" name="Equation" r:id="rId17" imgW="520560" imgH="304560" progId="Equation.DSMT4">
                  <p:embed/>
                </p:oleObj>
              </mc:Choice>
              <mc:Fallback>
                <p:oleObj name="Equation" r:id="rId17" imgW="520560" imgH="304560" progId="Equation.DSMT4">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817506" y="3111706"/>
                        <a:ext cx="520700" cy="3048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680318996"/>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3"/>
          <p:cNvSpPr txBox="1">
            <a:spLocks noChangeArrowheads="1"/>
          </p:cNvSpPr>
          <p:nvPr/>
        </p:nvSpPr>
        <p:spPr bwMode="auto">
          <a:xfrm>
            <a:off x="227013" y="57150"/>
            <a:ext cx="6858000" cy="369332"/>
          </a:xfrm>
          <a:prstGeom prst="rect">
            <a:avLst/>
          </a:prstGeom>
          <a:noFill/>
          <a:ln w="9525">
            <a:noFill/>
            <a:miter lim="800000"/>
            <a:headEnd/>
            <a:tailEnd/>
          </a:ln>
        </p:spPr>
        <p:txBody>
          <a:bodyPr lIns="0" tIns="0" rIns="0" bIns="0">
            <a:spAutoFit/>
          </a:bodyPr>
          <a:lstStyle/>
          <a:p>
            <a:pPr>
              <a:spcBef>
                <a:spcPct val="50000"/>
              </a:spcBef>
            </a:pPr>
            <a:r>
              <a:rPr lang="en-US" b="1" dirty="0">
                <a:solidFill>
                  <a:schemeClr val="bg1"/>
                </a:solidFill>
              </a:rPr>
              <a:t>Summary</a:t>
            </a:r>
          </a:p>
        </p:txBody>
      </p:sp>
      <p:sp>
        <p:nvSpPr>
          <p:cNvPr id="21507" name="Text Box 4"/>
          <p:cNvSpPr txBox="1">
            <a:spLocks noChangeArrowheads="1"/>
          </p:cNvSpPr>
          <p:nvPr/>
        </p:nvSpPr>
        <p:spPr bwMode="auto">
          <a:xfrm>
            <a:off x="187531" y="682625"/>
            <a:ext cx="8688388" cy="4570482"/>
          </a:xfrm>
          <a:prstGeom prst="rect">
            <a:avLst/>
          </a:prstGeom>
          <a:noFill/>
          <a:ln w="9525">
            <a:noFill/>
            <a:miter lim="800000"/>
            <a:headEnd/>
            <a:tailEnd/>
          </a:ln>
        </p:spPr>
        <p:txBody>
          <a:bodyPr lIns="0" tIns="0" rIns="0" bIns="0">
            <a:spAutoFit/>
          </a:bodyPr>
          <a:lstStyle/>
          <a:p>
            <a:pPr marL="171450" indent="-171450">
              <a:spcBef>
                <a:spcPct val="50000"/>
              </a:spcBef>
              <a:buFontTx/>
              <a:buChar char="•"/>
            </a:pPr>
            <a:r>
              <a:rPr lang="en-US" sz="1800" b="1" dirty="0">
                <a:solidFill>
                  <a:schemeClr val="bg1"/>
                </a:solidFill>
              </a:rPr>
              <a:t>Introduction of Bayesian parameter estimation.</a:t>
            </a:r>
          </a:p>
          <a:p>
            <a:pPr marL="171450" indent="-171450">
              <a:spcBef>
                <a:spcPct val="50000"/>
              </a:spcBef>
              <a:buFontTx/>
              <a:buChar char="•"/>
            </a:pPr>
            <a:r>
              <a:rPr lang="en-US" sz="1800" b="1" dirty="0">
                <a:solidFill>
                  <a:schemeClr val="bg1"/>
                </a:solidFill>
              </a:rPr>
              <a:t>The role of the class-conditional distribution in a Bayesian estimate.</a:t>
            </a:r>
          </a:p>
          <a:p>
            <a:pPr marL="171450" indent="-171450">
              <a:spcBef>
                <a:spcPct val="50000"/>
              </a:spcBef>
              <a:buFontTx/>
              <a:buChar char="•"/>
            </a:pPr>
            <a:r>
              <a:rPr lang="en-US" sz="1800" b="1" dirty="0">
                <a:solidFill>
                  <a:schemeClr val="bg1"/>
                </a:solidFill>
              </a:rPr>
              <a:t>Estimation of the posterior and probability density function assuming the only unknown parameter is the mean, and the conditional density of the “features” given the mean, p(</a:t>
            </a:r>
            <a:r>
              <a:rPr lang="en-US" sz="1800" b="1" dirty="0" err="1">
                <a:solidFill>
                  <a:schemeClr val="bg1"/>
                </a:solidFill>
              </a:rPr>
              <a:t>x</a:t>
            </a:r>
            <a:r>
              <a:rPr lang="en-US" sz="1800" b="1" dirty="0" err="1" smtClean="0">
                <a:solidFill>
                  <a:schemeClr val="bg1"/>
                </a:solidFill>
              </a:rPr>
              <a:t>|</a:t>
            </a:r>
            <a:r>
              <a:rPr lang="en-US" sz="1800" b="1" dirty="0" err="1" smtClean="0">
                <a:solidFill>
                  <a:schemeClr val="bg1"/>
                </a:solidFill>
                <a:sym typeface="Symbol"/>
              </a:rPr>
              <a:t>θ</a:t>
            </a:r>
            <a:r>
              <a:rPr lang="en-US" sz="1800" b="1" dirty="0" smtClean="0">
                <a:solidFill>
                  <a:schemeClr val="bg1"/>
                </a:solidFill>
                <a:sym typeface="Symbol"/>
              </a:rPr>
              <a:t>)</a:t>
            </a:r>
            <a:r>
              <a:rPr lang="en-US" sz="1800" b="1" dirty="0">
                <a:solidFill>
                  <a:schemeClr val="bg1"/>
                </a:solidFill>
                <a:sym typeface="Symbol"/>
              </a:rPr>
              <a:t>, can be modeled as a Gaussian distribution.</a:t>
            </a:r>
          </a:p>
          <a:p>
            <a:pPr marL="171450" indent="-171450">
              <a:spcBef>
                <a:spcPct val="50000"/>
              </a:spcBef>
              <a:buFontTx/>
              <a:buChar char="•"/>
            </a:pPr>
            <a:r>
              <a:rPr lang="en-US" sz="1800" b="1" dirty="0" smtClean="0">
                <a:solidFill>
                  <a:schemeClr val="bg1"/>
                </a:solidFill>
              </a:rPr>
              <a:t>Bayesian estimates of the mean for the multivariate Gaussian case.</a:t>
            </a:r>
          </a:p>
          <a:p>
            <a:pPr marL="171450" indent="-171450">
              <a:spcBef>
                <a:spcPct val="50000"/>
              </a:spcBef>
              <a:buFontTx/>
              <a:buChar char="•"/>
            </a:pPr>
            <a:r>
              <a:rPr lang="en-US" sz="1800" b="1" dirty="0" smtClean="0">
                <a:solidFill>
                  <a:schemeClr val="bg1"/>
                </a:solidFill>
              </a:rPr>
              <a:t>General theory for Bayesian estimation.</a:t>
            </a:r>
          </a:p>
          <a:p>
            <a:pPr marL="171450" indent="-171450">
              <a:spcBef>
                <a:spcPct val="50000"/>
              </a:spcBef>
              <a:buFontTx/>
              <a:buChar char="•"/>
            </a:pPr>
            <a:r>
              <a:rPr lang="en-US" sz="1800" b="1" dirty="0" smtClean="0">
                <a:solidFill>
                  <a:schemeClr val="bg1"/>
                </a:solidFill>
              </a:rPr>
              <a:t>Comparison to maximum likelihood estimates.</a:t>
            </a:r>
          </a:p>
          <a:p>
            <a:pPr marL="171450" indent="-171450">
              <a:spcBef>
                <a:spcPct val="50000"/>
              </a:spcBef>
              <a:buFontTx/>
              <a:buChar char="•"/>
            </a:pPr>
            <a:r>
              <a:rPr lang="en-US" sz="1800" b="1" dirty="0" smtClean="0">
                <a:solidFill>
                  <a:schemeClr val="bg1"/>
                </a:solidFill>
              </a:rPr>
              <a:t>Recursive Bayesian incremental learning.</a:t>
            </a:r>
          </a:p>
          <a:p>
            <a:pPr marL="171450" indent="-171450">
              <a:spcBef>
                <a:spcPct val="50000"/>
              </a:spcBef>
              <a:buFontTx/>
              <a:buChar char="•"/>
            </a:pPr>
            <a:r>
              <a:rPr lang="en-US" sz="1800" b="1" dirty="0" smtClean="0">
                <a:solidFill>
                  <a:schemeClr val="bg1"/>
                </a:solidFill>
              </a:rPr>
              <a:t>Noninformative priors.</a:t>
            </a:r>
          </a:p>
          <a:p>
            <a:pPr marL="171450" indent="-171450">
              <a:spcBef>
                <a:spcPct val="50000"/>
              </a:spcBef>
              <a:buFontTx/>
              <a:buChar char="•"/>
            </a:pPr>
            <a:r>
              <a:rPr lang="en-US" sz="1800" b="1" dirty="0" smtClean="0">
                <a:solidFill>
                  <a:schemeClr val="bg1"/>
                </a:solidFill>
              </a:rPr>
              <a:t>Sufficient statistics</a:t>
            </a:r>
          </a:p>
          <a:p>
            <a:pPr marL="171450" indent="-171450">
              <a:spcBef>
                <a:spcPct val="50000"/>
              </a:spcBef>
              <a:buFontTx/>
              <a:buChar char="•"/>
            </a:pPr>
            <a:r>
              <a:rPr lang="en-US" sz="1800" b="1" dirty="0" smtClean="0">
                <a:solidFill>
                  <a:schemeClr val="bg1"/>
                </a:solidFill>
                <a:sym typeface="Symbol"/>
              </a:rPr>
              <a:t>Kernel density.</a:t>
            </a:r>
          </a:p>
        </p:txBody>
      </p:sp>
    </p:spTree>
    <p:extLst>
      <p:ext uri="{BB962C8B-B14F-4D97-AF65-F5344CB8AC3E}">
        <p14:creationId xmlns:p14="http://schemas.microsoft.com/office/powerpoint/2010/main" val="36280019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512" name="Rectangle 32"/>
          <p:cNvSpPr>
            <a:spLocks noChangeArrowheads="1"/>
          </p:cNvSpPr>
          <p:nvPr/>
        </p:nvSpPr>
        <p:spPr bwMode="auto">
          <a:xfrm>
            <a:off x="191627" y="663677"/>
            <a:ext cx="8740775" cy="5287861"/>
          </a:xfrm>
          <a:prstGeom prst="rect">
            <a:avLst/>
          </a:prstGeom>
          <a:noFill/>
          <a:ln w="9525">
            <a:noFill/>
            <a:miter lim="800000"/>
            <a:headEnd/>
            <a:tailEnd/>
          </a:ln>
          <a:effectLst/>
        </p:spPr>
        <p:txBody>
          <a:bodyPr lIns="0" tIns="0" rIns="0" bIns="0"/>
          <a:lstStyle/>
          <a:p>
            <a:pPr marL="176213" indent="-176213">
              <a:spcAft>
                <a:spcPts val="1800"/>
              </a:spcAft>
              <a:buFontTx/>
              <a:buChar char="•"/>
            </a:pPr>
            <a:r>
              <a:rPr lang="en-US" sz="1800" b="1" dirty="0">
                <a:solidFill>
                  <a:schemeClr val="bg1"/>
                </a:solidFill>
                <a:latin typeface="+mj-lt"/>
              </a:rPr>
              <a:t>Direct computation of </a:t>
            </a:r>
            <a:r>
              <a:rPr lang="en-US" sz="1800" dirty="0">
                <a:solidFill>
                  <a:schemeClr val="bg1"/>
                </a:solidFill>
                <a:latin typeface="+mj-lt"/>
                <a:sym typeface="Symbol" pitchFamily="18" charset="2"/>
              </a:rPr>
              <a:t>p(</a:t>
            </a:r>
            <a:r>
              <a:rPr lang="en-US" sz="1800" i="1" dirty="0" err="1">
                <a:solidFill>
                  <a:schemeClr val="bg1"/>
                </a:solidFill>
                <a:latin typeface="+mj-lt"/>
                <a:sym typeface="Symbol" pitchFamily="18" charset="2"/>
              </a:rPr>
              <a:t>D</a:t>
            </a:r>
            <a:r>
              <a:rPr lang="en-US" sz="1800" dirty="0" err="1" smtClean="0">
                <a:solidFill>
                  <a:schemeClr val="bg1"/>
                </a:solidFill>
                <a:latin typeface="+mj-lt"/>
                <a:sym typeface="Symbol" pitchFamily="18" charset="2"/>
              </a:rPr>
              <a:t>|</a:t>
            </a:r>
            <a:r>
              <a:rPr lang="en-US" sz="1800" b="1" dirty="0" err="1" smtClean="0">
                <a:solidFill>
                  <a:schemeClr val="bg1"/>
                </a:solidFill>
                <a:latin typeface="+mj-lt"/>
                <a:sym typeface="Symbol" pitchFamily="18" charset="2"/>
              </a:rPr>
              <a:t>θ</a:t>
            </a:r>
            <a:r>
              <a:rPr lang="en-US" sz="1800" i="1" dirty="0" smtClean="0">
                <a:solidFill>
                  <a:schemeClr val="bg1"/>
                </a:solidFill>
                <a:latin typeface="+mj-lt"/>
                <a:sym typeface="Symbol" pitchFamily="18" charset="2"/>
              </a:rPr>
              <a:t>)</a:t>
            </a:r>
            <a:r>
              <a:rPr lang="en-US" sz="1800" b="1" dirty="0" smtClean="0">
                <a:solidFill>
                  <a:schemeClr val="bg1"/>
                </a:solidFill>
                <a:latin typeface="+mj-lt"/>
              </a:rPr>
              <a:t> </a:t>
            </a:r>
            <a:r>
              <a:rPr lang="en-US" sz="1800" b="1" dirty="0">
                <a:solidFill>
                  <a:schemeClr val="bg1"/>
                </a:solidFill>
                <a:latin typeface="+mj-lt"/>
              </a:rPr>
              <a:t>and </a:t>
            </a:r>
            <a:r>
              <a:rPr lang="en-US" sz="1800" dirty="0">
                <a:solidFill>
                  <a:schemeClr val="bg1"/>
                </a:solidFill>
                <a:latin typeface="+mj-lt"/>
                <a:sym typeface="Symbol" pitchFamily="18" charset="2"/>
              </a:rPr>
              <a:t>p</a:t>
            </a:r>
            <a:r>
              <a:rPr lang="en-US" sz="1800" dirty="0" smtClean="0">
                <a:solidFill>
                  <a:schemeClr val="bg1"/>
                </a:solidFill>
                <a:latin typeface="+mj-lt"/>
                <a:sym typeface="Symbol" pitchFamily="18" charset="2"/>
              </a:rPr>
              <a:t>(</a:t>
            </a:r>
            <a:r>
              <a:rPr lang="en-US" sz="1800" b="1" dirty="0" err="1" smtClean="0">
                <a:solidFill>
                  <a:schemeClr val="bg1"/>
                </a:solidFill>
                <a:latin typeface="+mj-lt"/>
                <a:sym typeface="Symbol" pitchFamily="18" charset="2"/>
              </a:rPr>
              <a:t>θ</a:t>
            </a:r>
            <a:r>
              <a:rPr lang="en-US" sz="1800" dirty="0" err="1" smtClean="0">
                <a:solidFill>
                  <a:schemeClr val="bg1"/>
                </a:solidFill>
                <a:latin typeface="+mj-lt"/>
                <a:sym typeface="Symbol" pitchFamily="18" charset="2"/>
              </a:rPr>
              <a:t>|</a:t>
            </a:r>
            <a:r>
              <a:rPr lang="en-US" sz="1800" i="1" dirty="0" err="1">
                <a:solidFill>
                  <a:schemeClr val="bg1"/>
                </a:solidFill>
                <a:latin typeface="+mj-lt"/>
                <a:sym typeface="Symbol" pitchFamily="18" charset="2"/>
              </a:rPr>
              <a:t>D</a:t>
            </a:r>
            <a:r>
              <a:rPr lang="en-US" sz="1800" i="1" dirty="0">
                <a:solidFill>
                  <a:schemeClr val="bg1"/>
                </a:solidFill>
                <a:latin typeface="+mj-lt"/>
                <a:sym typeface="Symbol" pitchFamily="18" charset="2"/>
              </a:rPr>
              <a:t>)</a:t>
            </a:r>
            <a:r>
              <a:rPr lang="en-US" sz="1800" dirty="0">
                <a:solidFill>
                  <a:schemeClr val="bg1"/>
                </a:solidFill>
                <a:latin typeface="+mj-lt"/>
              </a:rPr>
              <a:t> </a:t>
            </a:r>
            <a:r>
              <a:rPr lang="en-US" sz="1800" b="1" dirty="0">
                <a:solidFill>
                  <a:schemeClr val="bg1"/>
                </a:solidFill>
                <a:latin typeface="+mj-lt"/>
              </a:rPr>
              <a:t>for large data sets is </a:t>
            </a:r>
            <a:r>
              <a:rPr lang="en-US" sz="1800" b="1" dirty="0" smtClean="0">
                <a:solidFill>
                  <a:schemeClr val="bg1"/>
                </a:solidFill>
                <a:latin typeface="+mj-lt"/>
              </a:rPr>
              <a:t>challenging</a:t>
            </a:r>
            <a:br>
              <a:rPr lang="en-US" sz="1800" b="1" dirty="0" smtClean="0">
                <a:solidFill>
                  <a:schemeClr val="bg1"/>
                </a:solidFill>
                <a:latin typeface="+mj-lt"/>
              </a:rPr>
            </a:br>
            <a:r>
              <a:rPr lang="en-US" sz="1800" b="1" dirty="0" smtClean="0">
                <a:solidFill>
                  <a:schemeClr val="bg1"/>
                </a:solidFill>
                <a:latin typeface="+mj-lt"/>
              </a:rPr>
              <a:t>(e.g</a:t>
            </a:r>
            <a:r>
              <a:rPr lang="en-US" sz="1800" b="1" dirty="0">
                <a:solidFill>
                  <a:schemeClr val="bg1"/>
                </a:solidFill>
                <a:latin typeface="+mj-lt"/>
              </a:rPr>
              <a:t>. neural networks)</a:t>
            </a:r>
          </a:p>
          <a:p>
            <a:pPr marL="176213" indent="-176213">
              <a:spcAft>
                <a:spcPts val="1800"/>
              </a:spcAft>
              <a:buFontTx/>
              <a:buChar char="•"/>
            </a:pPr>
            <a:r>
              <a:rPr lang="en-US" sz="1800" b="1" dirty="0">
                <a:solidFill>
                  <a:schemeClr val="bg1"/>
                </a:solidFill>
                <a:latin typeface="+mj-lt"/>
              </a:rPr>
              <a:t>We need a parametric form for </a:t>
            </a:r>
            <a:r>
              <a:rPr lang="en-US" sz="1800" dirty="0">
                <a:solidFill>
                  <a:schemeClr val="bg1"/>
                </a:solidFill>
                <a:latin typeface="+mj-lt"/>
              </a:rPr>
              <a:t>p(</a:t>
            </a:r>
            <a:r>
              <a:rPr lang="en-US" sz="1800" b="1" dirty="0" err="1">
                <a:solidFill>
                  <a:schemeClr val="bg1"/>
                </a:solidFill>
                <a:latin typeface="+mj-lt"/>
              </a:rPr>
              <a:t>x</a:t>
            </a:r>
            <a:r>
              <a:rPr lang="en-US" sz="1800" dirty="0" err="1" smtClean="0">
                <a:solidFill>
                  <a:schemeClr val="bg1"/>
                </a:solidFill>
                <a:latin typeface="+mj-lt"/>
              </a:rPr>
              <a:t>|</a:t>
            </a:r>
            <a:r>
              <a:rPr lang="en-US" sz="1800" b="1" dirty="0" err="1" smtClean="0">
                <a:solidFill>
                  <a:schemeClr val="bg1"/>
                </a:solidFill>
                <a:latin typeface="+mj-lt"/>
                <a:sym typeface="Symbol" pitchFamily="18" charset="2"/>
              </a:rPr>
              <a:t>θ</a:t>
            </a:r>
            <a:r>
              <a:rPr lang="en-US" sz="1800" dirty="0" smtClean="0">
                <a:solidFill>
                  <a:schemeClr val="bg1"/>
                </a:solidFill>
                <a:latin typeface="+mj-lt"/>
                <a:sym typeface="Symbol" pitchFamily="18" charset="2"/>
              </a:rPr>
              <a:t>)</a:t>
            </a:r>
            <a:r>
              <a:rPr lang="en-US" sz="1800" b="1" dirty="0" smtClean="0">
                <a:solidFill>
                  <a:schemeClr val="bg1"/>
                </a:solidFill>
                <a:latin typeface="+mj-lt"/>
                <a:sym typeface="Symbol" pitchFamily="18" charset="2"/>
              </a:rPr>
              <a:t> </a:t>
            </a:r>
            <a:r>
              <a:rPr lang="en-US" sz="1800" b="1" dirty="0">
                <a:solidFill>
                  <a:schemeClr val="bg1"/>
                </a:solidFill>
                <a:latin typeface="+mj-lt"/>
                <a:sym typeface="Symbol" pitchFamily="18" charset="2"/>
              </a:rPr>
              <a:t>(e.g., Gaussian)</a:t>
            </a:r>
          </a:p>
          <a:p>
            <a:pPr marL="176213" indent="-176213">
              <a:spcAft>
                <a:spcPts val="1800"/>
              </a:spcAft>
              <a:buFontTx/>
              <a:buChar char="•"/>
            </a:pPr>
            <a:r>
              <a:rPr lang="en-US" sz="1800" b="1" dirty="0">
                <a:solidFill>
                  <a:schemeClr val="bg1"/>
                </a:solidFill>
                <a:latin typeface="+mj-lt"/>
                <a:sym typeface="Symbol" pitchFamily="18" charset="2"/>
              </a:rPr>
              <a:t>Gaussian case: computation of the sample mean and covariance, which was straightforward, contained all the information relevant to estimating the unknown population mean and covariance.</a:t>
            </a:r>
          </a:p>
          <a:p>
            <a:pPr marL="176213" indent="-176213">
              <a:spcAft>
                <a:spcPts val="1800"/>
              </a:spcAft>
              <a:buFontTx/>
              <a:buChar char="•"/>
            </a:pPr>
            <a:r>
              <a:rPr lang="en-US" sz="1800" b="1" dirty="0">
                <a:solidFill>
                  <a:schemeClr val="bg1"/>
                </a:solidFill>
                <a:latin typeface="+mj-lt"/>
                <a:sym typeface="Symbol" pitchFamily="18" charset="2"/>
              </a:rPr>
              <a:t>This property exists for other distributions.</a:t>
            </a:r>
          </a:p>
          <a:p>
            <a:pPr marL="176213" indent="-176213">
              <a:spcAft>
                <a:spcPts val="1800"/>
              </a:spcAft>
              <a:buFontTx/>
              <a:buChar char="•"/>
            </a:pPr>
            <a:r>
              <a:rPr lang="en-US" sz="1800" b="1" dirty="0">
                <a:solidFill>
                  <a:schemeClr val="bg1"/>
                </a:solidFill>
                <a:latin typeface="+mj-lt"/>
                <a:sym typeface="Symbol" pitchFamily="18" charset="2"/>
              </a:rPr>
              <a:t>A sufficient statistic is a function s of the samples </a:t>
            </a:r>
            <a:r>
              <a:rPr lang="en-US" sz="1800" i="1" dirty="0">
                <a:solidFill>
                  <a:schemeClr val="bg1"/>
                </a:solidFill>
                <a:latin typeface="+mj-lt"/>
                <a:sym typeface="Symbol" pitchFamily="18" charset="2"/>
              </a:rPr>
              <a:t>D</a:t>
            </a:r>
            <a:r>
              <a:rPr lang="en-US" sz="1800" b="1" dirty="0">
                <a:solidFill>
                  <a:schemeClr val="bg1"/>
                </a:solidFill>
                <a:latin typeface="+mj-lt"/>
                <a:sym typeface="Symbol" pitchFamily="18" charset="2"/>
              </a:rPr>
              <a:t> that contains all the information relevant to a parameter, </a:t>
            </a:r>
            <a:r>
              <a:rPr lang="en-US" sz="1800" b="1" dirty="0" err="1" smtClean="0">
                <a:solidFill>
                  <a:schemeClr val="bg1"/>
                </a:solidFill>
                <a:latin typeface="+mj-lt"/>
                <a:sym typeface="Symbol" pitchFamily="18" charset="2"/>
              </a:rPr>
              <a:t>θ</a:t>
            </a:r>
            <a:r>
              <a:rPr lang="en-US" sz="1800" b="1" dirty="0" smtClean="0">
                <a:solidFill>
                  <a:schemeClr val="bg1"/>
                </a:solidFill>
                <a:latin typeface="+mj-lt"/>
                <a:sym typeface="Symbol" pitchFamily="18" charset="2"/>
              </a:rPr>
              <a:t>.</a:t>
            </a:r>
            <a:endParaRPr lang="en-US" sz="1800" b="1" dirty="0">
              <a:solidFill>
                <a:schemeClr val="bg1"/>
              </a:solidFill>
              <a:latin typeface="+mj-lt"/>
              <a:sym typeface="Symbol" pitchFamily="18" charset="2"/>
            </a:endParaRPr>
          </a:p>
          <a:p>
            <a:pPr marL="176213" indent="-176213">
              <a:spcAft>
                <a:spcPts val="1800"/>
              </a:spcAft>
              <a:buFontTx/>
              <a:buChar char="•"/>
            </a:pPr>
            <a:r>
              <a:rPr lang="en-US" sz="1800" b="1" dirty="0">
                <a:solidFill>
                  <a:schemeClr val="bg1"/>
                </a:solidFill>
                <a:latin typeface="+mj-lt"/>
                <a:sym typeface="Symbol" pitchFamily="18" charset="2"/>
              </a:rPr>
              <a:t>A statistic, </a:t>
            </a:r>
            <a:r>
              <a:rPr lang="en-US" sz="1800" dirty="0">
                <a:solidFill>
                  <a:schemeClr val="bg1"/>
                </a:solidFill>
                <a:latin typeface="+mj-lt"/>
                <a:sym typeface="Symbol" pitchFamily="18" charset="2"/>
              </a:rPr>
              <a:t>s</a:t>
            </a:r>
            <a:r>
              <a:rPr lang="en-US" sz="1800" b="1" dirty="0">
                <a:solidFill>
                  <a:schemeClr val="bg1"/>
                </a:solidFill>
                <a:latin typeface="+mj-lt"/>
                <a:sym typeface="Symbol" pitchFamily="18" charset="2"/>
              </a:rPr>
              <a:t>, is said to be sufficient for </a:t>
            </a:r>
            <a:r>
              <a:rPr lang="en-US" sz="1800" b="1" dirty="0" err="1" smtClean="0">
                <a:solidFill>
                  <a:schemeClr val="bg1"/>
                </a:solidFill>
                <a:latin typeface="+mj-lt"/>
                <a:sym typeface="Symbol" pitchFamily="18" charset="2"/>
              </a:rPr>
              <a:t>θ</a:t>
            </a:r>
            <a:r>
              <a:rPr lang="en-US" sz="1800" b="1" dirty="0" smtClean="0">
                <a:solidFill>
                  <a:schemeClr val="bg1"/>
                </a:solidFill>
                <a:latin typeface="+mj-lt"/>
                <a:sym typeface="Symbol" pitchFamily="18" charset="2"/>
              </a:rPr>
              <a:t> </a:t>
            </a:r>
            <a:r>
              <a:rPr lang="en-US" sz="1800" b="1" dirty="0">
                <a:solidFill>
                  <a:schemeClr val="bg1"/>
                </a:solidFill>
                <a:latin typeface="+mj-lt"/>
                <a:sym typeface="Symbol" pitchFamily="18" charset="2"/>
              </a:rPr>
              <a:t>if </a:t>
            </a:r>
            <a:r>
              <a:rPr lang="en-US" sz="1800" dirty="0">
                <a:solidFill>
                  <a:schemeClr val="bg1"/>
                </a:solidFill>
                <a:latin typeface="+mj-lt"/>
                <a:sym typeface="Symbol" pitchFamily="18" charset="2"/>
              </a:rPr>
              <a:t>p(</a:t>
            </a:r>
            <a:r>
              <a:rPr lang="en-US" sz="1800" dirty="0" err="1">
                <a:solidFill>
                  <a:schemeClr val="bg1"/>
                </a:solidFill>
                <a:latin typeface="+mj-lt"/>
                <a:sym typeface="Symbol" pitchFamily="18" charset="2"/>
              </a:rPr>
              <a:t>D|s</a:t>
            </a:r>
            <a:r>
              <a:rPr lang="en-US" sz="1800" dirty="0" err="1" smtClean="0">
                <a:solidFill>
                  <a:schemeClr val="bg1"/>
                </a:solidFill>
                <a:latin typeface="+mj-lt"/>
                <a:sym typeface="Symbol" pitchFamily="18" charset="2"/>
              </a:rPr>
              <a:t>,</a:t>
            </a:r>
            <a:r>
              <a:rPr lang="en-US" sz="1800" b="1" dirty="0" err="1" smtClean="0">
                <a:solidFill>
                  <a:schemeClr val="bg1"/>
                </a:solidFill>
                <a:latin typeface="+mj-lt"/>
                <a:sym typeface="Symbol" pitchFamily="18" charset="2"/>
              </a:rPr>
              <a:t>θ</a:t>
            </a:r>
            <a:r>
              <a:rPr lang="en-US" sz="1800" dirty="0" smtClean="0">
                <a:solidFill>
                  <a:schemeClr val="bg1"/>
                </a:solidFill>
                <a:latin typeface="+mj-lt"/>
                <a:sym typeface="Symbol" pitchFamily="18" charset="2"/>
              </a:rPr>
              <a:t>)</a:t>
            </a:r>
            <a:r>
              <a:rPr lang="en-US" sz="1800" b="1" dirty="0" smtClean="0">
                <a:solidFill>
                  <a:schemeClr val="bg1"/>
                </a:solidFill>
                <a:latin typeface="+mj-lt"/>
                <a:sym typeface="Symbol" pitchFamily="18" charset="2"/>
              </a:rPr>
              <a:t> </a:t>
            </a:r>
            <a:r>
              <a:rPr lang="en-US" sz="1800" b="1" dirty="0">
                <a:solidFill>
                  <a:schemeClr val="bg1"/>
                </a:solidFill>
                <a:latin typeface="+mj-lt"/>
                <a:sym typeface="Symbol" pitchFamily="18" charset="2"/>
              </a:rPr>
              <a:t>is independent of </a:t>
            </a:r>
            <a:r>
              <a:rPr lang="en-US" sz="1800" b="1" dirty="0" err="1" smtClean="0">
                <a:solidFill>
                  <a:schemeClr val="bg1"/>
                </a:solidFill>
                <a:latin typeface="+mj-lt"/>
                <a:sym typeface="Symbol" pitchFamily="18" charset="2"/>
              </a:rPr>
              <a:t>θ</a:t>
            </a:r>
            <a:r>
              <a:rPr lang="en-US" sz="1800" b="1" dirty="0" smtClean="0">
                <a:solidFill>
                  <a:schemeClr val="bg1"/>
                </a:solidFill>
                <a:latin typeface="+mj-lt"/>
                <a:sym typeface="Symbol" pitchFamily="18" charset="2"/>
              </a:rPr>
              <a:t>:</a:t>
            </a:r>
            <a:endParaRPr lang="en-US" sz="1800" b="1" dirty="0">
              <a:solidFill>
                <a:schemeClr val="bg1"/>
              </a:solidFill>
              <a:latin typeface="+mj-lt"/>
              <a:sym typeface="Symbol" pitchFamily="18" charset="2"/>
            </a:endParaRPr>
          </a:p>
        </p:txBody>
      </p:sp>
      <p:graphicFrame>
        <p:nvGraphicFramePr>
          <p:cNvPr id="148558" name="Object 78"/>
          <p:cNvGraphicFramePr>
            <a:graphicFrameLocks noGrp="1" noChangeAspect="1"/>
          </p:cNvGraphicFramePr>
          <p:nvPr>
            <p:ph sz="half" idx="1"/>
          </p:nvPr>
        </p:nvGraphicFramePr>
        <p:xfrm>
          <a:off x="474663" y="4743450"/>
          <a:ext cx="3695700" cy="596900"/>
        </p:xfrm>
        <a:graphic>
          <a:graphicData uri="http://schemas.openxmlformats.org/presentationml/2006/ole">
            <mc:AlternateContent xmlns:mc="http://schemas.openxmlformats.org/markup-compatibility/2006">
              <mc:Choice xmlns:v="urn:schemas-microsoft-com:vml" Requires="v">
                <p:oleObj spid="_x0000_s113690" name="Equation" r:id="rId3" imgW="3695400" imgH="596880" progId="Equation.DSMT4">
                  <p:embed/>
                </p:oleObj>
              </mc:Choice>
              <mc:Fallback>
                <p:oleObj name="Equation" r:id="rId3" imgW="3695400" imgH="596880" progId="Equation.DSMT4">
                  <p:embed/>
                  <p:pic>
                    <p:nvPicPr>
                      <p:cNvPr id="0" name=""/>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4663" y="4743450"/>
                        <a:ext cx="3695700" cy="596900"/>
                      </a:xfrm>
                      <a:prstGeom prst="rect">
                        <a:avLst/>
                      </a:prstGeom>
                      <a:noFill/>
                      <a:ln>
                        <a:noFill/>
                      </a:ln>
                      <a:effectLst/>
                      <a:extLst>
                        <a:ext uri="{FAA26D3D-D897-4be2-8F04-BA451C77F1D7}">
                          <ma14:placeholderFlag xmlns:ma14="http://schemas.microsoft.com/office/mac/drawingml/2011/main" val="1"/>
                        </a:ex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7" name="Text Box 10"/>
          <p:cNvSpPr txBox="1">
            <a:spLocks noChangeArrowheads="1"/>
          </p:cNvSpPr>
          <p:nvPr/>
        </p:nvSpPr>
        <p:spPr bwMode="auto">
          <a:xfrm>
            <a:off x="227013" y="57150"/>
            <a:ext cx="8666264" cy="369332"/>
          </a:xfrm>
          <a:prstGeom prst="rect">
            <a:avLst/>
          </a:prstGeom>
          <a:noFill/>
          <a:ln w="9525">
            <a:noFill/>
            <a:miter lim="800000"/>
            <a:headEnd/>
            <a:tailEnd/>
          </a:ln>
        </p:spPr>
        <p:txBody>
          <a:bodyPr wrap="square" lIns="0" tIns="0" rIns="0" bIns="0">
            <a:spAutoFit/>
          </a:bodyPr>
          <a:lstStyle/>
          <a:p>
            <a:pPr>
              <a:spcBef>
                <a:spcPct val="50000"/>
              </a:spcBef>
            </a:pPr>
            <a:r>
              <a:rPr lang="en-US" b="1" dirty="0" smtClean="0">
                <a:solidFill>
                  <a:schemeClr val="bg1"/>
                </a:solidFill>
              </a:rPr>
              <a:t>Sufficient Statistics</a:t>
            </a:r>
            <a:endParaRPr lang="en-US" b="1" dirty="0">
              <a:solidFill>
                <a:schemeClr val="bg1"/>
              </a:solidFill>
            </a:endParaRPr>
          </a:p>
        </p:txBody>
      </p:sp>
    </p:spTree>
    <p:extLst>
      <p:ext uri="{BB962C8B-B14F-4D97-AF65-F5344CB8AC3E}">
        <p14:creationId xmlns:p14="http://schemas.microsoft.com/office/powerpoint/2010/main" val="3328823817"/>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94" name="Rectangle 10"/>
          <p:cNvSpPr>
            <a:spLocks noChangeArrowheads="1"/>
          </p:cNvSpPr>
          <p:nvPr/>
        </p:nvSpPr>
        <p:spPr bwMode="auto">
          <a:xfrm>
            <a:off x="192088" y="640080"/>
            <a:ext cx="8693150" cy="3650933"/>
          </a:xfrm>
          <a:prstGeom prst="rect">
            <a:avLst/>
          </a:prstGeom>
          <a:noFill/>
          <a:ln w="9525">
            <a:noFill/>
            <a:miter lim="800000"/>
            <a:headEnd/>
            <a:tailEnd/>
          </a:ln>
          <a:effectLst/>
        </p:spPr>
        <p:txBody>
          <a:bodyPr lIns="0" tIns="0" rIns="0" bIns="0"/>
          <a:lstStyle/>
          <a:p>
            <a:pPr marL="176213" indent="-176213">
              <a:lnSpc>
                <a:spcPts val="2400"/>
              </a:lnSpc>
              <a:spcAft>
                <a:spcPts val="1800"/>
              </a:spcAft>
              <a:buFontTx/>
              <a:buChar char="•"/>
            </a:pPr>
            <a:r>
              <a:rPr lang="en-US" sz="1800" b="1" dirty="0">
                <a:solidFill>
                  <a:schemeClr val="bg1"/>
                </a:solidFill>
                <a:latin typeface="+mj-lt"/>
                <a:sym typeface="Symbol" pitchFamily="18" charset="2"/>
              </a:rPr>
              <a:t>Theorem: A statistic, </a:t>
            </a:r>
            <a:r>
              <a:rPr lang="en-US" sz="1800" dirty="0">
                <a:solidFill>
                  <a:schemeClr val="bg1"/>
                </a:solidFill>
                <a:latin typeface="+mj-lt"/>
                <a:sym typeface="Symbol" pitchFamily="18" charset="2"/>
              </a:rPr>
              <a:t>s</a:t>
            </a:r>
            <a:r>
              <a:rPr lang="en-US" sz="1800" b="1" dirty="0">
                <a:solidFill>
                  <a:schemeClr val="bg1"/>
                </a:solidFill>
                <a:latin typeface="+mj-lt"/>
                <a:sym typeface="Symbol" pitchFamily="18" charset="2"/>
              </a:rPr>
              <a:t>, is sufficient for </a:t>
            </a:r>
            <a:r>
              <a:rPr lang="en-US" sz="1800" b="1" dirty="0" err="1" smtClean="0">
                <a:solidFill>
                  <a:schemeClr val="bg1"/>
                </a:solidFill>
                <a:latin typeface="+mj-lt"/>
                <a:sym typeface="Symbol" pitchFamily="18" charset="2"/>
              </a:rPr>
              <a:t>θ</a:t>
            </a:r>
            <a:r>
              <a:rPr lang="en-US" sz="1800" b="1" dirty="0" smtClean="0">
                <a:solidFill>
                  <a:schemeClr val="bg1"/>
                </a:solidFill>
                <a:latin typeface="+mj-lt"/>
                <a:sym typeface="Symbol" pitchFamily="18" charset="2"/>
              </a:rPr>
              <a:t>, </a:t>
            </a:r>
            <a:r>
              <a:rPr lang="en-US" sz="1800" b="1" dirty="0">
                <a:solidFill>
                  <a:schemeClr val="bg1"/>
                </a:solidFill>
                <a:latin typeface="+mj-lt"/>
                <a:sym typeface="Symbol" pitchFamily="18" charset="2"/>
              </a:rPr>
              <a:t>if and only if </a:t>
            </a:r>
            <a:r>
              <a:rPr lang="en-US" sz="1800" dirty="0">
                <a:solidFill>
                  <a:schemeClr val="bg1"/>
                </a:solidFill>
                <a:latin typeface="+mj-lt"/>
                <a:sym typeface="Symbol" pitchFamily="18" charset="2"/>
              </a:rPr>
              <a:t>p(</a:t>
            </a:r>
            <a:r>
              <a:rPr lang="en-US" sz="1800" i="1" dirty="0" err="1">
                <a:solidFill>
                  <a:schemeClr val="bg1"/>
                </a:solidFill>
                <a:latin typeface="+mj-lt"/>
                <a:sym typeface="Symbol" pitchFamily="18" charset="2"/>
              </a:rPr>
              <a:t>D</a:t>
            </a:r>
            <a:r>
              <a:rPr lang="en-US" sz="1800" dirty="0" err="1" smtClean="0">
                <a:solidFill>
                  <a:schemeClr val="bg1"/>
                </a:solidFill>
                <a:latin typeface="+mj-lt"/>
                <a:sym typeface="Symbol" pitchFamily="18" charset="2"/>
              </a:rPr>
              <a:t>|</a:t>
            </a:r>
            <a:r>
              <a:rPr lang="en-US" sz="1800" b="1" dirty="0" err="1" smtClean="0">
                <a:solidFill>
                  <a:schemeClr val="bg1"/>
                </a:solidFill>
                <a:latin typeface="+mj-lt"/>
                <a:sym typeface="Symbol" pitchFamily="18" charset="2"/>
              </a:rPr>
              <a:t>θ</a:t>
            </a:r>
            <a:r>
              <a:rPr lang="en-US" sz="1800" dirty="0" smtClean="0">
                <a:solidFill>
                  <a:schemeClr val="bg1"/>
                </a:solidFill>
                <a:latin typeface="+mj-lt"/>
                <a:sym typeface="Symbol" pitchFamily="18" charset="2"/>
              </a:rPr>
              <a:t>)</a:t>
            </a:r>
            <a:r>
              <a:rPr lang="en-US" sz="1800" b="1" dirty="0" smtClean="0">
                <a:solidFill>
                  <a:schemeClr val="bg1"/>
                </a:solidFill>
                <a:latin typeface="+mj-lt"/>
                <a:sym typeface="Symbol" pitchFamily="18" charset="2"/>
              </a:rPr>
              <a:t> </a:t>
            </a:r>
            <a:r>
              <a:rPr lang="en-US" sz="1800" b="1" dirty="0">
                <a:solidFill>
                  <a:schemeClr val="bg1"/>
                </a:solidFill>
                <a:latin typeface="+mj-lt"/>
                <a:sym typeface="Symbol" pitchFamily="18" charset="2"/>
              </a:rPr>
              <a:t>can be written as:                                    </a:t>
            </a:r>
            <a:r>
              <a:rPr lang="en-US" sz="1800" b="1" dirty="0" smtClean="0">
                <a:solidFill>
                  <a:schemeClr val="bg1"/>
                </a:solidFill>
                <a:latin typeface="+mj-lt"/>
                <a:sym typeface="Symbol" pitchFamily="18" charset="2"/>
              </a:rPr>
              <a:t>.</a:t>
            </a:r>
            <a:endParaRPr lang="en-US" sz="1800" b="1" dirty="0">
              <a:solidFill>
                <a:schemeClr val="bg1"/>
              </a:solidFill>
              <a:latin typeface="+mj-lt"/>
              <a:sym typeface="Symbol" pitchFamily="18" charset="2"/>
            </a:endParaRPr>
          </a:p>
          <a:p>
            <a:pPr marL="176213" indent="-176213">
              <a:lnSpc>
                <a:spcPts val="2400"/>
              </a:lnSpc>
              <a:spcAft>
                <a:spcPts val="1800"/>
              </a:spcAft>
              <a:buFontTx/>
              <a:buChar char="•"/>
            </a:pPr>
            <a:r>
              <a:rPr lang="en-US" sz="1800" b="1" dirty="0">
                <a:solidFill>
                  <a:schemeClr val="bg1"/>
                </a:solidFill>
                <a:latin typeface="+mj-lt"/>
                <a:sym typeface="Symbol" pitchFamily="18" charset="2"/>
              </a:rPr>
              <a:t>There are many ways to formulate sufficient </a:t>
            </a:r>
            <a:r>
              <a:rPr lang="en-US" sz="1800" b="1" dirty="0" smtClean="0">
                <a:solidFill>
                  <a:schemeClr val="bg1"/>
                </a:solidFill>
                <a:latin typeface="+mj-lt"/>
                <a:sym typeface="Symbol" pitchFamily="18" charset="2"/>
              </a:rPr>
              <a:t>statistics</a:t>
            </a:r>
            <a:br>
              <a:rPr lang="en-US" sz="1800" b="1" dirty="0" smtClean="0">
                <a:solidFill>
                  <a:schemeClr val="bg1"/>
                </a:solidFill>
                <a:latin typeface="+mj-lt"/>
                <a:sym typeface="Symbol" pitchFamily="18" charset="2"/>
              </a:rPr>
            </a:br>
            <a:r>
              <a:rPr lang="en-US" sz="1800" b="1" dirty="0" smtClean="0">
                <a:solidFill>
                  <a:schemeClr val="bg1"/>
                </a:solidFill>
                <a:latin typeface="+mj-lt"/>
                <a:sym typeface="Symbol" pitchFamily="18" charset="2"/>
              </a:rPr>
              <a:t>(e.g</a:t>
            </a:r>
            <a:r>
              <a:rPr lang="en-US" sz="1800" b="1" dirty="0">
                <a:solidFill>
                  <a:schemeClr val="bg1"/>
                </a:solidFill>
                <a:latin typeface="+mj-lt"/>
                <a:sym typeface="Symbol" pitchFamily="18" charset="2"/>
              </a:rPr>
              <a:t>., define a vector of the samples themselves).</a:t>
            </a:r>
          </a:p>
          <a:p>
            <a:pPr marL="176213" indent="-176213">
              <a:lnSpc>
                <a:spcPts val="2400"/>
              </a:lnSpc>
              <a:spcAft>
                <a:spcPts val="1800"/>
              </a:spcAft>
              <a:buFontTx/>
              <a:buChar char="•"/>
            </a:pPr>
            <a:r>
              <a:rPr lang="en-US" sz="1800" b="1" dirty="0">
                <a:solidFill>
                  <a:schemeClr val="bg1"/>
                </a:solidFill>
                <a:latin typeface="+mj-lt"/>
                <a:sym typeface="Symbol" pitchFamily="18" charset="2"/>
              </a:rPr>
              <a:t>Useful only when the function </a:t>
            </a:r>
            <a:r>
              <a:rPr lang="en-US" sz="1800" dirty="0">
                <a:solidFill>
                  <a:schemeClr val="bg1"/>
                </a:solidFill>
                <a:latin typeface="+mj-lt"/>
                <a:sym typeface="Symbol" pitchFamily="18" charset="2"/>
              </a:rPr>
              <a:t>g() </a:t>
            </a:r>
            <a:r>
              <a:rPr lang="en-US" sz="1800" b="1" dirty="0">
                <a:solidFill>
                  <a:schemeClr val="bg1"/>
                </a:solidFill>
                <a:latin typeface="+mj-lt"/>
                <a:sym typeface="Symbol" pitchFamily="18" charset="2"/>
              </a:rPr>
              <a:t>and the sufficient statistic are </a:t>
            </a:r>
            <a:r>
              <a:rPr lang="en-US" sz="1800" b="1" dirty="0" smtClean="0">
                <a:solidFill>
                  <a:schemeClr val="bg1"/>
                </a:solidFill>
                <a:latin typeface="+mj-lt"/>
                <a:sym typeface="Symbol" pitchFamily="18" charset="2"/>
              </a:rPr>
              <a:t>simple</a:t>
            </a:r>
            <a:br>
              <a:rPr lang="en-US" sz="1800" b="1" dirty="0" smtClean="0">
                <a:solidFill>
                  <a:schemeClr val="bg1"/>
                </a:solidFill>
                <a:latin typeface="+mj-lt"/>
                <a:sym typeface="Symbol" pitchFamily="18" charset="2"/>
              </a:rPr>
            </a:br>
            <a:r>
              <a:rPr lang="en-US" sz="1800" b="1" dirty="0" smtClean="0">
                <a:solidFill>
                  <a:schemeClr val="bg1"/>
                </a:solidFill>
                <a:latin typeface="+mj-lt"/>
                <a:sym typeface="Symbol" pitchFamily="18" charset="2"/>
              </a:rPr>
              <a:t>(e.g</a:t>
            </a:r>
            <a:r>
              <a:rPr lang="en-US" sz="1800" b="1" dirty="0">
                <a:solidFill>
                  <a:schemeClr val="bg1"/>
                </a:solidFill>
                <a:latin typeface="+mj-lt"/>
                <a:sym typeface="Symbol" pitchFamily="18" charset="2"/>
              </a:rPr>
              <a:t>., sample mean calculation).</a:t>
            </a:r>
          </a:p>
          <a:p>
            <a:pPr marL="176213" indent="-176213">
              <a:lnSpc>
                <a:spcPts val="2400"/>
              </a:lnSpc>
              <a:spcAft>
                <a:spcPts val="1800"/>
              </a:spcAft>
              <a:buFontTx/>
              <a:buChar char="•"/>
            </a:pPr>
            <a:r>
              <a:rPr lang="en-US" sz="1800" b="1" dirty="0">
                <a:solidFill>
                  <a:schemeClr val="bg1"/>
                </a:solidFill>
                <a:latin typeface="+mj-lt"/>
                <a:sym typeface="Symbol" pitchFamily="18" charset="2"/>
              </a:rPr>
              <a:t>The factoring of </a:t>
            </a:r>
            <a:r>
              <a:rPr lang="en-US" sz="1800" dirty="0">
                <a:solidFill>
                  <a:schemeClr val="bg1"/>
                </a:solidFill>
                <a:latin typeface="+mj-lt"/>
                <a:sym typeface="Symbol" pitchFamily="18" charset="2"/>
              </a:rPr>
              <a:t>p(</a:t>
            </a:r>
            <a:r>
              <a:rPr lang="en-US" sz="1800" i="1" dirty="0" err="1">
                <a:solidFill>
                  <a:schemeClr val="bg1"/>
                </a:solidFill>
                <a:latin typeface="+mj-lt"/>
                <a:sym typeface="Symbol" pitchFamily="18" charset="2"/>
              </a:rPr>
              <a:t>D</a:t>
            </a:r>
            <a:r>
              <a:rPr lang="en-US" sz="1800" dirty="0" err="1" smtClean="0">
                <a:solidFill>
                  <a:schemeClr val="bg1"/>
                </a:solidFill>
                <a:latin typeface="+mj-lt"/>
                <a:sym typeface="Symbol" pitchFamily="18" charset="2"/>
              </a:rPr>
              <a:t>|</a:t>
            </a:r>
            <a:r>
              <a:rPr lang="en-US" sz="1800" b="1" dirty="0" err="1" smtClean="0">
                <a:solidFill>
                  <a:schemeClr val="bg1"/>
                </a:solidFill>
                <a:latin typeface="+mj-lt"/>
                <a:sym typeface="Symbol" pitchFamily="18" charset="2"/>
              </a:rPr>
              <a:t>θ</a:t>
            </a:r>
            <a:r>
              <a:rPr lang="en-US" sz="1800" dirty="0" smtClean="0">
                <a:solidFill>
                  <a:schemeClr val="bg1"/>
                </a:solidFill>
                <a:latin typeface="+mj-lt"/>
                <a:sym typeface="Symbol" pitchFamily="18" charset="2"/>
              </a:rPr>
              <a:t>)</a:t>
            </a:r>
            <a:r>
              <a:rPr lang="en-US" sz="1800" b="1" dirty="0" smtClean="0">
                <a:solidFill>
                  <a:schemeClr val="bg1"/>
                </a:solidFill>
                <a:latin typeface="+mj-lt"/>
                <a:sym typeface="Symbol" pitchFamily="18" charset="2"/>
              </a:rPr>
              <a:t> </a:t>
            </a:r>
            <a:r>
              <a:rPr lang="en-US" sz="1800" b="1" dirty="0">
                <a:solidFill>
                  <a:schemeClr val="bg1"/>
                </a:solidFill>
                <a:latin typeface="+mj-lt"/>
                <a:sym typeface="Symbol" pitchFamily="18" charset="2"/>
              </a:rPr>
              <a:t>is not unique:</a:t>
            </a:r>
          </a:p>
        </p:txBody>
      </p:sp>
      <p:graphicFrame>
        <p:nvGraphicFramePr>
          <p:cNvPr id="170002" name="Object 18"/>
          <p:cNvGraphicFramePr>
            <a:graphicFrameLocks noChangeAspect="1"/>
          </p:cNvGraphicFramePr>
          <p:nvPr/>
        </p:nvGraphicFramePr>
        <p:xfrm>
          <a:off x="767175" y="921877"/>
          <a:ext cx="2116137" cy="312738"/>
        </p:xfrm>
        <a:graphic>
          <a:graphicData uri="http://schemas.openxmlformats.org/presentationml/2006/ole">
            <mc:AlternateContent xmlns:mc="http://schemas.openxmlformats.org/markup-compatibility/2006">
              <mc:Choice xmlns:v="urn:schemas-microsoft-com:vml" Requires="v">
                <p:oleObj spid="_x0000_s114746" name="Equation" r:id="rId3" imgW="2082600" imgH="266400" progId="Equation.3">
                  <p:embed/>
                </p:oleObj>
              </mc:Choice>
              <mc:Fallback>
                <p:oleObj name="Equation" r:id="rId3" imgW="2082600" imgH="2664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7175" y="921877"/>
                        <a:ext cx="2116137" cy="3127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pic>
                </p:oleObj>
              </mc:Fallback>
            </mc:AlternateContent>
          </a:graphicData>
        </a:graphic>
      </p:graphicFrame>
      <p:graphicFrame>
        <p:nvGraphicFramePr>
          <p:cNvPr id="170003" name="Object 19"/>
          <p:cNvGraphicFramePr>
            <a:graphicFrameLocks noChangeAspect="1"/>
          </p:cNvGraphicFramePr>
          <p:nvPr/>
        </p:nvGraphicFramePr>
        <p:xfrm>
          <a:off x="439738" y="3589338"/>
          <a:ext cx="4143375" cy="342900"/>
        </p:xfrm>
        <a:graphic>
          <a:graphicData uri="http://schemas.openxmlformats.org/presentationml/2006/ole">
            <mc:AlternateContent xmlns:mc="http://schemas.openxmlformats.org/markup-compatibility/2006">
              <mc:Choice xmlns:v="urn:schemas-microsoft-com:vml" Requires="v">
                <p:oleObj spid="_x0000_s114747" name="Equation" r:id="rId5" imgW="4076640" imgH="291960" progId="Equation.3">
                  <p:embed/>
                </p:oleObj>
              </mc:Choice>
              <mc:Fallback>
                <p:oleObj name="Equation" r:id="rId5" imgW="4076640" imgH="29196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39738" y="3589338"/>
                        <a:ext cx="4143375" cy="3429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pic>
                </p:oleObj>
              </mc:Fallback>
            </mc:AlternateContent>
          </a:graphicData>
        </a:graphic>
      </p:graphicFrame>
      <p:grpSp>
        <p:nvGrpSpPr>
          <p:cNvPr id="8" name="Group 7"/>
          <p:cNvGrpSpPr/>
          <p:nvPr/>
        </p:nvGrpSpPr>
        <p:grpSpPr>
          <a:xfrm>
            <a:off x="195263" y="4117941"/>
            <a:ext cx="8693150" cy="2179619"/>
            <a:chOff x="195263" y="4117941"/>
            <a:chExt cx="8693150" cy="2179619"/>
          </a:xfrm>
        </p:grpSpPr>
        <p:sp>
          <p:nvSpPr>
            <p:cNvPr id="170005" name="Rectangle 21"/>
            <p:cNvSpPr>
              <a:spLocks noChangeArrowheads="1"/>
            </p:cNvSpPr>
            <p:nvPr/>
          </p:nvSpPr>
          <p:spPr bwMode="auto">
            <a:xfrm>
              <a:off x="195263" y="4117941"/>
              <a:ext cx="8693150" cy="2179619"/>
            </a:xfrm>
            <a:prstGeom prst="rect">
              <a:avLst/>
            </a:prstGeom>
            <a:noFill/>
            <a:ln w="9525">
              <a:noFill/>
              <a:miter lim="800000"/>
              <a:headEnd/>
              <a:tailEnd/>
            </a:ln>
            <a:effectLst/>
          </p:spPr>
          <p:txBody>
            <a:bodyPr lIns="0" tIns="0" rIns="0" bIns="0"/>
            <a:lstStyle/>
            <a:p>
              <a:pPr marL="176213" indent="-176213">
                <a:spcAft>
                  <a:spcPts val="1800"/>
                </a:spcAft>
                <a:buFontTx/>
                <a:buChar char="•"/>
              </a:pPr>
              <a:r>
                <a:rPr lang="en-US" sz="1800" b="1" dirty="0">
                  <a:solidFill>
                    <a:schemeClr val="bg1"/>
                  </a:solidFill>
                  <a:latin typeface="+mj-lt"/>
                  <a:sym typeface="Symbol" pitchFamily="18" charset="2"/>
                </a:rPr>
                <a:t>Define a kernel density invariant to scaling</a:t>
              </a:r>
              <a:r>
                <a:rPr lang="en-US" sz="1800" b="1" dirty="0" smtClean="0">
                  <a:solidFill>
                    <a:schemeClr val="bg1"/>
                  </a:solidFill>
                  <a:latin typeface="+mj-lt"/>
                  <a:sym typeface="Symbol" pitchFamily="18" charset="2"/>
                </a:rPr>
                <a:t>:</a:t>
              </a:r>
            </a:p>
            <a:p>
              <a:pPr marL="176213" indent="-176213">
                <a:spcAft>
                  <a:spcPts val="1800"/>
                </a:spcAft>
                <a:buFontTx/>
                <a:buChar char="•"/>
              </a:pPr>
              <a:endParaRPr lang="en-US" sz="1800" b="1" dirty="0" smtClean="0">
                <a:solidFill>
                  <a:schemeClr val="bg1"/>
                </a:solidFill>
                <a:latin typeface="+mj-lt"/>
                <a:sym typeface="Symbol" pitchFamily="18" charset="2"/>
              </a:endParaRPr>
            </a:p>
            <a:p>
              <a:pPr marL="176213" indent="-176213">
                <a:spcAft>
                  <a:spcPts val="1800"/>
                </a:spcAft>
                <a:buFontTx/>
                <a:buChar char="•"/>
              </a:pPr>
              <a:endParaRPr lang="en-US" sz="1800" b="1" dirty="0" smtClean="0">
                <a:solidFill>
                  <a:schemeClr val="bg1"/>
                </a:solidFill>
                <a:latin typeface="+mj-lt"/>
                <a:sym typeface="Symbol" pitchFamily="18" charset="2"/>
              </a:endParaRPr>
            </a:p>
            <a:p>
              <a:pPr marL="176213" indent="-176213">
                <a:spcAft>
                  <a:spcPts val="1800"/>
                </a:spcAft>
                <a:buFontTx/>
                <a:buChar char="•"/>
              </a:pPr>
              <a:r>
                <a:rPr lang="en-US" sz="1800" b="1" dirty="0" smtClean="0">
                  <a:solidFill>
                    <a:schemeClr val="bg1"/>
                  </a:solidFill>
                  <a:latin typeface="+mj-lt"/>
                  <a:sym typeface="Symbol" pitchFamily="18" charset="2"/>
                </a:rPr>
                <a:t>Significance: most practical applications of parameter estimation involve simple sufficient statistics and simple kernel densities.</a:t>
              </a:r>
              <a:endParaRPr lang="en-US" sz="1800" b="1" dirty="0">
                <a:solidFill>
                  <a:schemeClr val="bg1"/>
                </a:solidFill>
                <a:latin typeface="+mj-lt"/>
                <a:sym typeface="Symbol" pitchFamily="18" charset="2"/>
              </a:endParaRPr>
            </a:p>
          </p:txBody>
        </p:sp>
        <p:graphicFrame>
          <p:nvGraphicFramePr>
            <p:cNvPr id="170006" name="Object 22"/>
            <p:cNvGraphicFramePr>
              <a:graphicFrameLocks noChangeAspect="1"/>
            </p:cNvGraphicFramePr>
            <p:nvPr/>
          </p:nvGraphicFramePr>
          <p:xfrm>
            <a:off x="439738" y="4672474"/>
            <a:ext cx="1884363" cy="717550"/>
          </p:xfrm>
          <a:graphic>
            <a:graphicData uri="http://schemas.openxmlformats.org/presentationml/2006/ole">
              <mc:AlternateContent xmlns:mc="http://schemas.openxmlformats.org/markup-compatibility/2006">
                <mc:Choice xmlns:v="urn:schemas-microsoft-com:vml" Requires="v">
                  <p:oleObj spid="_x0000_s114748" name="Equation" r:id="rId7" imgW="1854000" imgH="609480" progId="Equation.DSMT4">
                    <p:embed/>
                  </p:oleObj>
                </mc:Choice>
                <mc:Fallback>
                  <p:oleObj name="Equation" r:id="rId7" imgW="1854000" imgH="609480"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39738" y="4672474"/>
                          <a:ext cx="1884363" cy="7175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pic>
                  </p:oleObj>
                </mc:Fallback>
              </mc:AlternateContent>
            </a:graphicData>
          </a:graphic>
        </p:graphicFrame>
      </p:grpSp>
      <p:sp>
        <p:nvSpPr>
          <p:cNvPr id="10" name="Text Box 10"/>
          <p:cNvSpPr txBox="1">
            <a:spLocks noChangeArrowheads="1"/>
          </p:cNvSpPr>
          <p:nvPr/>
        </p:nvSpPr>
        <p:spPr bwMode="auto">
          <a:xfrm>
            <a:off x="227013" y="57150"/>
            <a:ext cx="8666264" cy="369332"/>
          </a:xfrm>
          <a:prstGeom prst="rect">
            <a:avLst/>
          </a:prstGeom>
          <a:noFill/>
          <a:ln w="9525">
            <a:noFill/>
            <a:miter lim="800000"/>
            <a:headEnd/>
            <a:tailEnd/>
          </a:ln>
        </p:spPr>
        <p:txBody>
          <a:bodyPr wrap="square" lIns="0" tIns="0" rIns="0" bIns="0">
            <a:spAutoFit/>
          </a:bodyPr>
          <a:lstStyle/>
          <a:p>
            <a:pPr>
              <a:spcBef>
                <a:spcPct val="50000"/>
              </a:spcBef>
            </a:pPr>
            <a:r>
              <a:rPr lang="en-US" b="1" dirty="0" smtClean="0">
                <a:solidFill>
                  <a:schemeClr val="bg1"/>
                </a:solidFill>
              </a:rPr>
              <a:t>The Factorization Theorem</a:t>
            </a:r>
            <a:endParaRPr lang="en-US" b="1" dirty="0">
              <a:solidFill>
                <a:schemeClr val="bg1"/>
              </a:solidFill>
            </a:endParaRPr>
          </a:p>
        </p:txBody>
      </p:sp>
    </p:spTree>
    <p:extLst>
      <p:ext uri="{BB962C8B-B14F-4D97-AF65-F5344CB8AC3E}">
        <p14:creationId xmlns:p14="http://schemas.microsoft.com/office/powerpoint/2010/main" val="21441085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61" name="Rectangle 5161"/>
          <p:cNvSpPr>
            <a:spLocks noChangeArrowheads="1"/>
          </p:cNvSpPr>
          <p:nvPr/>
        </p:nvSpPr>
        <p:spPr bwMode="auto">
          <a:xfrm>
            <a:off x="201613" y="3716595"/>
            <a:ext cx="8712200" cy="1032386"/>
          </a:xfrm>
          <a:prstGeom prst="rect">
            <a:avLst/>
          </a:prstGeom>
          <a:noFill/>
          <a:ln w="9525">
            <a:noFill/>
            <a:miter lim="800000"/>
            <a:headEnd/>
            <a:tailEnd/>
          </a:ln>
          <a:effectLst/>
        </p:spPr>
        <p:txBody>
          <a:bodyPr lIns="0" tIns="0" rIns="0" bIns="0"/>
          <a:lstStyle/>
          <a:p>
            <a:pPr marL="228600" indent="-228600">
              <a:lnSpc>
                <a:spcPct val="150000"/>
              </a:lnSpc>
              <a:spcAft>
                <a:spcPts val="1800"/>
              </a:spcAft>
              <a:buFontTx/>
              <a:buChar char="•"/>
            </a:pPr>
            <a:r>
              <a:rPr lang="en-US" sz="1800" b="1" dirty="0">
                <a:solidFill>
                  <a:schemeClr val="bg1"/>
                </a:solidFill>
                <a:sym typeface="Symbol" pitchFamily="18" charset="2"/>
              </a:rPr>
              <a:t>This isolates the </a:t>
            </a:r>
            <a:r>
              <a:rPr lang="en-US" sz="1800" b="1" dirty="0" err="1" smtClean="0">
                <a:solidFill>
                  <a:schemeClr val="bg1"/>
                </a:solidFill>
                <a:sym typeface="Symbol" pitchFamily="18" charset="2"/>
              </a:rPr>
              <a:t>θ</a:t>
            </a:r>
            <a:r>
              <a:rPr lang="en-US" sz="1800" b="1" dirty="0" smtClean="0">
                <a:solidFill>
                  <a:schemeClr val="bg1"/>
                </a:solidFill>
                <a:sym typeface="Symbol" pitchFamily="18" charset="2"/>
              </a:rPr>
              <a:t> </a:t>
            </a:r>
            <a:r>
              <a:rPr lang="en-US" sz="1800" b="1" dirty="0">
                <a:solidFill>
                  <a:schemeClr val="bg1"/>
                </a:solidFill>
                <a:sym typeface="Symbol" pitchFamily="18" charset="2"/>
              </a:rPr>
              <a:t>dependence in the first term, and hence, the sample mean is a sufficient </a:t>
            </a:r>
            <a:r>
              <a:rPr lang="en-US" sz="1800" b="1" dirty="0" smtClean="0">
                <a:solidFill>
                  <a:schemeClr val="bg1"/>
                </a:solidFill>
                <a:sym typeface="Symbol" pitchFamily="18" charset="2"/>
              </a:rPr>
              <a:t>statistic using the Factorization Theorem.</a:t>
            </a:r>
            <a:endParaRPr lang="en-US" sz="1800" b="1" dirty="0">
              <a:solidFill>
                <a:schemeClr val="bg1"/>
              </a:solidFill>
              <a:sym typeface="Symbol" pitchFamily="18" charset="2"/>
            </a:endParaRPr>
          </a:p>
          <a:p>
            <a:pPr marL="228600" indent="-228600">
              <a:lnSpc>
                <a:spcPct val="150000"/>
              </a:lnSpc>
              <a:spcAft>
                <a:spcPts val="1800"/>
              </a:spcAft>
              <a:buFontTx/>
              <a:buChar char="•"/>
            </a:pPr>
            <a:r>
              <a:rPr lang="en-US" sz="1800" b="1" dirty="0">
                <a:solidFill>
                  <a:schemeClr val="bg1"/>
                </a:solidFill>
                <a:sym typeface="Symbol" pitchFamily="18" charset="2"/>
              </a:rPr>
              <a:t>The kernel is:</a:t>
            </a:r>
          </a:p>
        </p:txBody>
      </p:sp>
      <p:graphicFrame>
        <p:nvGraphicFramePr>
          <p:cNvPr id="158763" name="Object 5163"/>
          <p:cNvGraphicFramePr>
            <a:graphicFrameLocks noChangeAspect="1"/>
          </p:cNvGraphicFramePr>
          <p:nvPr/>
        </p:nvGraphicFramePr>
        <p:xfrm>
          <a:off x="4660900" y="4511675"/>
          <a:ext cx="177800" cy="368300"/>
        </p:xfrm>
        <a:graphic>
          <a:graphicData uri="http://schemas.openxmlformats.org/presentationml/2006/ole">
            <mc:AlternateContent xmlns:mc="http://schemas.openxmlformats.org/markup-compatibility/2006">
              <mc:Choice xmlns:v="urn:schemas-microsoft-com:vml" Requires="v">
                <p:oleObj spid="_x0000_s115770" name="Equation" r:id="rId3" imgW="177480" imgH="368280" progId="Equation.3">
                  <p:embed/>
                </p:oleObj>
              </mc:Choice>
              <mc:Fallback>
                <p:oleObj name="Equation" r:id="rId3" imgW="177480" imgH="36828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60900" y="4511675"/>
                        <a:ext cx="177800" cy="3683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158764" name="Object 5164"/>
          <p:cNvGraphicFramePr>
            <a:graphicFrameLocks noChangeAspect="1"/>
          </p:cNvGraphicFramePr>
          <p:nvPr/>
        </p:nvGraphicFramePr>
        <p:xfrm>
          <a:off x="454025" y="5294825"/>
          <a:ext cx="4376738" cy="555625"/>
        </p:xfrm>
        <a:graphic>
          <a:graphicData uri="http://schemas.openxmlformats.org/presentationml/2006/ole">
            <mc:AlternateContent xmlns:mc="http://schemas.openxmlformats.org/markup-compatibility/2006">
              <mc:Choice xmlns:v="urn:schemas-microsoft-com:vml" Requires="v">
                <p:oleObj spid="_x0000_s115771" name="Equation" r:id="rId5" imgW="5587920" imgH="711000" progId="Equation.3">
                  <p:embed/>
                </p:oleObj>
              </mc:Choice>
              <mc:Fallback>
                <p:oleObj name="Equation" r:id="rId5" imgW="5587920" imgH="7110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4025" y="5294825"/>
                        <a:ext cx="4376738" cy="5556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8" name="Text Box 10"/>
          <p:cNvSpPr txBox="1">
            <a:spLocks noChangeArrowheads="1"/>
          </p:cNvSpPr>
          <p:nvPr/>
        </p:nvSpPr>
        <p:spPr bwMode="auto">
          <a:xfrm>
            <a:off x="227013" y="57150"/>
            <a:ext cx="8666264" cy="369332"/>
          </a:xfrm>
          <a:prstGeom prst="rect">
            <a:avLst/>
          </a:prstGeom>
          <a:noFill/>
          <a:ln w="9525">
            <a:noFill/>
            <a:miter lim="800000"/>
            <a:headEnd/>
            <a:tailEnd/>
          </a:ln>
        </p:spPr>
        <p:txBody>
          <a:bodyPr wrap="square" lIns="0" tIns="0" rIns="0" bIns="0">
            <a:spAutoFit/>
          </a:bodyPr>
          <a:lstStyle/>
          <a:p>
            <a:pPr>
              <a:spcBef>
                <a:spcPct val="50000"/>
              </a:spcBef>
            </a:pPr>
            <a:r>
              <a:rPr lang="en-US" b="1" dirty="0" smtClean="0">
                <a:solidFill>
                  <a:schemeClr val="bg1"/>
                </a:solidFill>
              </a:rPr>
              <a:t>Gaussian Distributions</a:t>
            </a:r>
            <a:endParaRPr lang="en-US" b="1" dirty="0">
              <a:solidFill>
                <a:schemeClr val="bg1"/>
              </a:solidFill>
            </a:endParaRPr>
          </a:p>
        </p:txBody>
      </p:sp>
      <p:graphicFrame>
        <p:nvGraphicFramePr>
          <p:cNvPr id="2" name="Object 2"/>
          <p:cNvGraphicFramePr>
            <a:graphicFrameLocks noChangeAspect="1"/>
          </p:cNvGraphicFramePr>
          <p:nvPr/>
        </p:nvGraphicFramePr>
        <p:xfrm>
          <a:off x="454025" y="690563"/>
          <a:ext cx="5765800" cy="3009900"/>
        </p:xfrm>
        <a:graphic>
          <a:graphicData uri="http://schemas.openxmlformats.org/presentationml/2006/ole">
            <mc:AlternateContent xmlns:mc="http://schemas.openxmlformats.org/markup-compatibility/2006">
              <mc:Choice xmlns:v="urn:schemas-microsoft-com:vml" Requires="v">
                <p:oleObj spid="_x0000_s115772" name="Equation" r:id="rId7" imgW="5765760" imgH="3009600" progId="Equation.DSMT4">
                  <p:embed/>
                </p:oleObj>
              </mc:Choice>
              <mc:Fallback>
                <p:oleObj name="Equation" r:id="rId7" imgW="5765760" imgH="3009600"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54025" y="690563"/>
                        <a:ext cx="5765800" cy="30099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3409135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68" name="Rectangle 24"/>
          <p:cNvSpPr>
            <a:spLocks noChangeArrowheads="1"/>
          </p:cNvSpPr>
          <p:nvPr/>
        </p:nvSpPr>
        <p:spPr bwMode="auto">
          <a:xfrm>
            <a:off x="185944" y="604389"/>
            <a:ext cx="8664575" cy="423863"/>
          </a:xfrm>
          <a:prstGeom prst="rect">
            <a:avLst/>
          </a:prstGeom>
          <a:noFill/>
          <a:ln w="9525">
            <a:noFill/>
            <a:miter lim="800000"/>
            <a:headEnd/>
            <a:tailEnd/>
          </a:ln>
          <a:effectLst/>
        </p:spPr>
        <p:txBody>
          <a:bodyPr lIns="0" tIns="0" rIns="0" bIns="0"/>
          <a:lstStyle/>
          <a:p>
            <a:pPr marL="176213" indent="-176213">
              <a:spcAft>
                <a:spcPct val="25000"/>
              </a:spcAft>
              <a:buFontTx/>
              <a:buChar char="•"/>
            </a:pPr>
            <a:r>
              <a:rPr lang="en-US" sz="1800" b="1" dirty="0">
                <a:solidFill>
                  <a:schemeClr val="bg1"/>
                </a:solidFill>
                <a:sym typeface="Symbol" pitchFamily="18" charset="2"/>
              </a:rPr>
              <a:t>This can be generalized:</a:t>
            </a:r>
          </a:p>
        </p:txBody>
      </p:sp>
      <p:graphicFrame>
        <p:nvGraphicFramePr>
          <p:cNvPr id="159779" name="Object 35"/>
          <p:cNvGraphicFramePr>
            <a:graphicFrameLocks noChangeAspect="1"/>
          </p:cNvGraphicFramePr>
          <p:nvPr/>
        </p:nvGraphicFramePr>
        <p:xfrm>
          <a:off x="3167216" y="540828"/>
          <a:ext cx="3455988" cy="342900"/>
        </p:xfrm>
        <a:graphic>
          <a:graphicData uri="http://schemas.openxmlformats.org/presentationml/2006/ole">
            <mc:AlternateContent xmlns:mc="http://schemas.openxmlformats.org/markup-compatibility/2006">
              <mc:Choice xmlns:v="urn:schemas-microsoft-com:vml" Requires="v">
                <p:oleObj spid="_x0000_s116778" name="Equation" r:id="rId3" imgW="3441600" imgH="342720" progId="Equation.3">
                  <p:embed/>
                </p:oleObj>
              </mc:Choice>
              <mc:Fallback>
                <p:oleObj name="Equation" r:id="rId3" imgW="3441600" imgH="34272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67216" y="540828"/>
                        <a:ext cx="3455988" cy="3429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159780" name="Rectangle 36"/>
          <p:cNvSpPr>
            <a:spLocks noChangeArrowheads="1"/>
          </p:cNvSpPr>
          <p:nvPr/>
        </p:nvSpPr>
        <p:spPr bwMode="auto">
          <a:xfrm>
            <a:off x="195008" y="1084335"/>
            <a:ext cx="8664575" cy="423863"/>
          </a:xfrm>
          <a:prstGeom prst="rect">
            <a:avLst/>
          </a:prstGeom>
          <a:noFill/>
          <a:ln w="9525">
            <a:noFill/>
            <a:miter lim="800000"/>
            <a:headEnd/>
            <a:tailEnd/>
          </a:ln>
          <a:effectLst/>
        </p:spPr>
        <p:txBody>
          <a:bodyPr lIns="0" tIns="0" rIns="0" bIns="0"/>
          <a:lstStyle/>
          <a:p>
            <a:pPr marL="176213" indent="-176213">
              <a:spcAft>
                <a:spcPct val="25000"/>
              </a:spcAft>
            </a:pPr>
            <a:r>
              <a:rPr lang="en-US" sz="1800" b="1" dirty="0">
                <a:solidFill>
                  <a:schemeClr val="bg1"/>
                </a:solidFill>
                <a:sym typeface="Symbol" pitchFamily="18" charset="2"/>
              </a:rPr>
              <a:t>	and:</a:t>
            </a:r>
          </a:p>
        </p:txBody>
      </p:sp>
      <p:graphicFrame>
        <p:nvGraphicFramePr>
          <p:cNvPr id="159781" name="Object 37"/>
          <p:cNvGraphicFramePr>
            <a:graphicFrameLocks noChangeAspect="1"/>
          </p:cNvGraphicFramePr>
          <p:nvPr/>
        </p:nvGraphicFramePr>
        <p:xfrm>
          <a:off x="972526" y="928082"/>
          <a:ext cx="5661025" cy="622300"/>
        </p:xfrm>
        <a:graphic>
          <a:graphicData uri="http://schemas.openxmlformats.org/presentationml/2006/ole">
            <mc:AlternateContent xmlns:mc="http://schemas.openxmlformats.org/markup-compatibility/2006">
              <mc:Choice xmlns:v="urn:schemas-microsoft-com:vml" Requires="v">
                <p:oleObj spid="_x0000_s116779" name="Equation" r:id="rId5" imgW="5638680" imgH="622080" progId="Equation.DSMT4">
                  <p:embed/>
                </p:oleObj>
              </mc:Choice>
              <mc:Fallback>
                <p:oleObj name="Equation" r:id="rId5" imgW="5638680" imgH="62208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72526" y="928082"/>
                        <a:ext cx="5661025" cy="6223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159783" name="Rectangle 39"/>
          <p:cNvSpPr>
            <a:spLocks noChangeArrowheads="1"/>
          </p:cNvSpPr>
          <p:nvPr/>
        </p:nvSpPr>
        <p:spPr bwMode="auto">
          <a:xfrm>
            <a:off x="195009" y="1539402"/>
            <a:ext cx="8123886" cy="458048"/>
          </a:xfrm>
          <a:prstGeom prst="rect">
            <a:avLst/>
          </a:prstGeom>
          <a:noFill/>
          <a:ln w="9525">
            <a:noFill/>
            <a:miter lim="800000"/>
            <a:headEnd/>
            <a:tailEnd/>
          </a:ln>
          <a:effectLst/>
        </p:spPr>
        <p:txBody>
          <a:bodyPr lIns="0" tIns="0" rIns="0" bIns="0"/>
          <a:lstStyle/>
          <a:p>
            <a:pPr marL="176213" indent="-176213">
              <a:spcAft>
                <a:spcPct val="25000"/>
              </a:spcAft>
              <a:buFontTx/>
              <a:buChar char="•"/>
            </a:pPr>
            <a:r>
              <a:rPr lang="en-US" sz="1800" b="1" dirty="0">
                <a:solidFill>
                  <a:schemeClr val="bg1"/>
                </a:solidFill>
                <a:sym typeface="Symbol" pitchFamily="18" charset="2"/>
              </a:rPr>
              <a:t>Examples:</a:t>
            </a:r>
          </a:p>
        </p:txBody>
      </p:sp>
      <p:pic>
        <p:nvPicPr>
          <p:cNvPr id="159784" name="Picture 40"/>
          <p:cNvPicPr>
            <a:picLocks noChangeAspect="1" noChangeArrowheads="1"/>
          </p:cNvPicPr>
          <p:nvPr/>
        </p:nvPicPr>
        <p:blipFill>
          <a:blip r:embed="rId7"/>
          <a:srcRect l="11852" t="20860" r="4219" b="4666"/>
          <a:stretch>
            <a:fillRect/>
          </a:stretch>
        </p:blipFill>
        <p:spPr bwMode="auto">
          <a:xfrm>
            <a:off x="1209368" y="1899030"/>
            <a:ext cx="7696507" cy="4493755"/>
          </a:xfrm>
          <a:prstGeom prst="rect">
            <a:avLst/>
          </a:prstGeom>
          <a:noFill/>
          <a:ln w="9525">
            <a:noFill/>
            <a:miter lim="800000"/>
            <a:headEnd/>
            <a:tailEnd/>
          </a:ln>
          <a:effectLst/>
        </p:spPr>
      </p:pic>
      <p:sp>
        <p:nvSpPr>
          <p:cNvPr id="10" name="Text Box 10"/>
          <p:cNvSpPr txBox="1">
            <a:spLocks noChangeArrowheads="1"/>
          </p:cNvSpPr>
          <p:nvPr/>
        </p:nvSpPr>
        <p:spPr bwMode="auto">
          <a:xfrm>
            <a:off x="227013" y="57150"/>
            <a:ext cx="8666264" cy="369332"/>
          </a:xfrm>
          <a:prstGeom prst="rect">
            <a:avLst/>
          </a:prstGeom>
          <a:noFill/>
          <a:ln w="9525">
            <a:noFill/>
            <a:miter lim="800000"/>
            <a:headEnd/>
            <a:tailEnd/>
          </a:ln>
        </p:spPr>
        <p:txBody>
          <a:bodyPr wrap="square" lIns="0" tIns="0" rIns="0" bIns="0">
            <a:spAutoFit/>
          </a:bodyPr>
          <a:lstStyle/>
          <a:p>
            <a:pPr>
              <a:spcBef>
                <a:spcPct val="50000"/>
              </a:spcBef>
            </a:pPr>
            <a:r>
              <a:rPr lang="en-US" b="1" dirty="0" smtClean="0">
                <a:solidFill>
                  <a:schemeClr val="bg1"/>
                </a:solidFill>
              </a:rPr>
              <a:t>The Exponential Family</a:t>
            </a:r>
            <a:endParaRPr lang="en-US" b="1" dirty="0">
              <a:solidFill>
                <a:schemeClr val="bg1"/>
              </a:solidFill>
            </a:endParaRPr>
          </a:p>
        </p:txBody>
      </p:sp>
    </p:spTree>
    <p:extLst>
      <p:ext uri="{BB962C8B-B14F-4D97-AF65-F5344CB8AC3E}">
        <p14:creationId xmlns:p14="http://schemas.microsoft.com/office/powerpoint/2010/main" val="41785042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9" name="Rectangle 3"/>
          <p:cNvSpPr>
            <a:spLocks noChangeArrowheads="1"/>
          </p:cNvSpPr>
          <p:nvPr/>
        </p:nvSpPr>
        <p:spPr bwMode="auto">
          <a:xfrm>
            <a:off x="1588" y="-206375"/>
            <a:ext cx="9144000" cy="0"/>
          </a:xfrm>
          <a:prstGeom prst="rect">
            <a:avLst/>
          </a:prstGeom>
          <a:noFill/>
          <a:ln w="9525">
            <a:noFill/>
            <a:miter lim="800000"/>
            <a:headEnd/>
            <a:tailEnd/>
          </a:ln>
          <a:effectLst/>
        </p:spPr>
        <p:txBody>
          <a:bodyPr>
            <a:spAutoFit/>
          </a:bodyPr>
          <a:lstStyle/>
          <a:p>
            <a:endParaRPr lang="en-US">
              <a:solidFill>
                <a:srgbClr val="000000"/>
              </a:solidFill>
            </a:endParaRPr>
          </a:p>
        </p:txBody>
      </p:sp>
      <p:sp>
        <p:nvSpPr>
          <p:cNvPr id="6" name="Text Box 10"/>
          <p:cNvSpPr txBox="1">
            <a:spLocks noChangeArrowheads="1"/>
          </p:cNvSpPr>
          <p:nvPr/>
        </p:nvSpPr>
        <p:spPr bwMode="auto">
          <a:xfrm>
            <a:off x="227013" y="57150"/>
            <a:ext cx="8666264" cy="369332"/>
          </a:xfrm>
          <a:prstGeom prst="rect">
            <a:avLst/>
          </a:prstGeom>
          <a:noFill/>
          <a:ln w="9525">
            <a:noFill/>
            <a:miter lim="800000"/>
            <a:headEnd/>
            <a:tailEnd/>
          </a:ln>
        </p:spPr>
        <p:txBody>
          <a:bodyPr wrap="square" lIns="0" tIns="0" rIns="0" bIns="0">
            <a:spAutoFit/>
          </a:bodyPr>
          <a:lstStyle/>
          <a:p>
            <a:pPr>
              <a:spcBef>
                <a:spcPct val="50000"/>
              </a:spcBef>
            </a:pPr>
            <a:r>
              <a:rPr lang="en-US" b="1" dirty="0" smtClean="0">
                <a:solidFill>
                  <a:srgbClr val="892034"/>
                </a:solidFill>
              </a:rPr>
              <a:t>Probability of Error</a:t>
            </a:r>
            <a:endParaRPr lang="en-US" b="1" dirty="0">
              <a:solidFill>
                <a:srgbClr val="892034"/>
              </a:solidFill>
            </a:endParaRPr>
          </a:p>
        </p:txBody>
      </p:sp>
      <p:sp>
        <p:nvSpPr>
          <p:cNvPr id="5" name="Rectangle 83"/>
          <p:cNvSpPr>
            <a:spLocks noChangeArrowheads="1"/>
          </p:cNvSpPr>
          <p:nvPr/>
        </p:nvSpPr>
        <p:spPr bwMode="auto">
          <a:xfrm>
            <a:off x="188484" y="603209"/>
            <a:ext cx="8645525" cy="1873046"/>
          </a:xfrm>
          <a:prstGeom prst="rect">
            <a:avLst/>
          </a:prstGeom>
          <a:noFill/>
          <a:ln w="9525">
            <a:noFill/>
            <a:miter lim="800000"/>
            <a:headEnd/>
            <a:tailEnd/>
          </a:ln>
          <a:effectLst/>
        </p:spPr>
        <p:txBody>
          <a:bodyPr lIns="0" tIns="0" rIns="0" bIns="0"/>
          <a:lstStyle/>
          <a:p>
            <a:pPr marL="176213" indent="-176213">
              <a:spcAft>
                <a:spcPts val="1800"/>
              </a:spcAft>
              <a:buFontTx/>
              <a:buChar char="•"/>
            </a:pPr>
            <a:r>
              <a:rPr lang="en-US" altLang="en-US" sz="1800" b="1" dirty="0" smtClean="0">
                <a:solidFill>
                  <a:srgbClr val="000000"/>
                </a:solidFill>
                <a:latin typeface="Arial"/>
              </a:rPr>
              <a:t>Feature vectors typically have dimensions greater than 50.</a:t>
            </a:r>
          </a:p>
          <a:p>
            <a:pPr marL="176213" indent="-176213">
              <a:spcAft>
                <a:spcPts val="1800"/>
              </a:spcAft>
              <a:buFontTx/>
              <a:buChar char="•"/>
            </a:pPr>
            <a:r>
              <a:rPr lang="en-US" altLang="en-US" sz="1800" b="1" dirty="0" smtClean="0">
                <a:solidFill>
                  <a:srgbClr val="000000"/>
                </a:solidFill>
                <a:latin typeface="Arial"/>
              </a:rPr>
              <a:t>Classification accuracy depends upon the dimensionality and the amount of training data.</a:t>
            </a:r>
          </a:p>
          <a:p>
            <a:pPr marL="176213" indent="-176213">
              <a:spcAft>
                <a:spcPts val="1800"/>
              </a:spcAft>
              <a:buFontTx/>
              <a:buChar char="•"/>
            </a:pPr>
            <a:r>
              <a:rPr lang="en-US" altLang="en-US" sz="1800" b="1" dirty="0" smtClean="0">
                <a:solidFill>
                  <a:srgbClr val="000000"/>
                </a:solidFill>
                <a:latin typeface="Arial"/>
              </a:rPr>
              <a:t>Consider the case of two classes multivariate normal with the same covariance:</a:t>
            </a:r>
          </a:p>
        </p:txBody>
      </p:sp>
      <p:sp>
        <p:nvSpPr>
          <p:cNvPr id="7" name="Rectangle 3"/>
          <p:cNvSpPr txBox="1">
            <a:spLocks noChangeArrowheads="1"/>
          </p:cNvSpPr>
          <p:nvPr/>
        </p:nvSpPr>
        <p:spPr>
          <a:xfrm>
            <a:off x="83580" y="4537596"/>
            <a:ext cx="8839200" cy="712839"/>
          </a:xfrm>
          <a:prstGeom prst="rect">
            <a:avLst/>
          </a:prstGeom>
        </p:spPr>
        <p:txBody>
          <a:bodyPr/>
          <a:lstStyle/>
          <a:p>
            <a:pPr marL="176213" indent="-176213" eaLnBrk="0" hangingPunct="0">
              <a:spcBef>
                <a:spcPts val="0"/>
              </a:spcBef>
              <a:buFontTx/>
              <a:buChar char="•"/>
            </a:pPr>
            <a:r>
              <a:rPr lang="en-US" altLang="en-US" sz="1800" b="1" kern="0" dirty="0" smtClean="0">
                <a:solidFill>
                  <a:srgbClr val="000000"/>
                </a:solidFill>
              </a:rPr>
              <a:t>If the features are independent then:                                     , </a:t>
            </a:r>
          </a:p>
          <a:p>
            <a:pPr marL="176213" indent="-176213" eaLnBrk="0" hangingPunct="0">
              <a:spcBef>
                <a:spcPts val="3600"/>
              </a:spcBef>
            </a:pPr>
            <a:r>
              <a:rPr lang="en-US" altLang="en-US" sz="1800" b="1" kern="0" dirty="0" smtClean="0">
                <a:solidFill>
                  <a:srgbClr val="000000"/>
                </a:solidFill>
              </a:rPr>
              <a:t>	and</a:t>
            </a:r>
            <a:r>
              <a:rPr lang="en-US" altLang="en-US" sz="2000" kern="0" dirty="0" smtClean="0">
                <a:solidFill>
                  <a:srgbClr val="000000"/>
                </a:solidFill>
              </a:rPr>
              <a:t/>
            </a:r>
            <a:br>
              <a:rPr lang="en-US" altLang="en-US" sz="2000" kern="0" dirty="0" smtClean="0">
                <a:solidFill>
                  <a:srgbClr val="000000"/>
                </a:solidFill>
              </a:rPr>
            </a:br>
            <a:r>
              <a:rPr lang="en-US" altLang="en-US" sz="2000" kern="0" dirty="0" smtClean="0">
                <a:solidFill>
                  <a:srgbClr val="000000"/>
                </a:solidFill>
              </a:rPr>
              <a:t/>
            </a:r>
            <a:br>
              <a:rPr lang="en-US" altLang="en-US" sz="2000" kern="0" dirty="0" smtClean="0">
                <a:solidFill>
                  <a:srgbClr val="000000"/>
                </a:solidFill>
              </a:rPr>
            </a:br>
            <a:endParaRPr lang="en-US" altLang="en-US" sz="2000" u="sng" kern="0" dirty="0" smtClean="0">
              <a:solidFill>
                <a:srgbClr val="000000"/>
              </a:solidFill>
            </a:endParaRPr>
          </a:p>
          <a:p>
            <a:pPr marL="1143000" lvl="2" indent="-228600" eaLnBrk="0" hangingPunct="0">
              <a:lnSpc>
                <a:spcPct val="90000"/>
              </a:lnSpc>
              <a:spcBef>
                <a:spcPct val="20000"/>
              </a:spcBef>
              <a:buFont typeface="Wingdings" pitchFamily="2" charset="2"/>
              <a:buNone/>
              <a:defRPr/>
            </a:pPr>
            <a:r>
              <a:rPr lang="en-US" altLang="en-US" sz="2000" kern="0" dirty="0" smtClean="0">
                <a:solidFill>
                  <a:srgbClr val="000000"/>
                </a:solidFill>
              </a:rPr>
              <a:t>	</a:t>
            </a:r>
            <a:endParaRPr lang="en-US" altLang="en-US" sz="2000" kern="0" dirty="0">
              <a:solidFill>
                <a:srgbClr val="000000"/>
              </a:solidFill>
            </a:endParaRPr>
          </a:p>
        </p:txBody>
      </p:sp>
      <p:sp>
        <p:nvSpPr>
          <p:cNvPr id="11" name="Rectangle 83"/>
          <p:cNvSpPr>
            <a:spLocks noChangeArrowheads="1"/>
          </p:cNvSpPr>
          <p:nvPr/>
        </p:nvSpPr>
        <p:spPr bwMode="auto">
          <a:xfrm>
            <a:off x="186055" y="3524873"/>
            <a:ext cx="8645525" cy="1873046"/>
          </a:xfrm>
          <a:prstGeom prst="rect">
            <a:avLst/>
          </a:prstGeom>
          <a:noFill/>
          <a:ln w="9525">
            <a:noFill/>
            <a:miter lim="800000"/>
            <a:headEnd/>
            <a:tailEnd/>
          </a:ln>
          <a:effectLst/>
        </p:spPr>
        <p:txBody>
          <a:bodyPr lIns="0" tIns="0" rIns="0" bIns="0"/>
          <a:lstStyle/>
          <a:p>
            <a:pPr marL="176213" indent="-176213">
              <a:spcAft>
                <a:spcPts val="1800"/>
              </a:spcAft>
            </a:pPr>
            <a:r>
              <a:rPr lang="en-US" altLang="en-US" sz="1800" b="1" dirty="0" smtClean="0">
                <a:solidFill>
                  <a:srgbClr val="000000"/>
                </a:solidFill>
                <a:latin typeface="Arial"/>
              </a:rPr>
              <a:t>	where:</a:t>
            </a:r>
            <a:br>
              <a:rPr lang="en-US" altLang="en-US" sz="1800" b="1" dirty="0" smtClean="0">
                <a:solidFill>
                  <a:srgbClr val="000000"/>
                </a:solidFill>
                <a:latin typeface="Arial"/>
              </a:rPr>
            </a:br>
            <a:r>
              <a:rPr lang="en-US" altLang="en-US" sz="1800" b="1" dirty="0" smtClean="0">
                <a:solidFill>
                  <a:srgbClr val="000000"/>
                </a:solidFill>
                <a:latin typeface="Arial"/>
              </a:rPr>
              <a:t/>
            </a:r>
            <a:br>
              <a:rPr lang="en-US" altLang="en-US" sz="1800" b="1" dirty="0" smtClean="0">
                <a:solidFill>
                  <a:srgbClr val="000000"/>
                </a:solidFill>
                <a:latin typeface="Arial"/>
              </a:rPr>
            </a:br>
            <a:r>
              <a:rPr lang="en-US" altLang="en-US" sz="1800" b="1" dirty="0" smtClean="0">
                <a:solidFill>
                  <a:srgbClr val="000000"/>
                </a:solidFill>
                <a:latin typeface="Arial"/>
              </a:rPr>
              <a:t>and:</a:t>
            </a:r>
          </a:p>
        </p:txBody>
      </p:sp>
      <p:graphicFrame>
        <p:nvGraphicFramePr>
          <p:cNvPr id="135174" name="Object 6"/>
          <p:cNvGraphicFramePr>
            <a:graphicFrameLocks noChangeAspect="1"/>
          </p:cNvGraphicFramePr>
          <p:nvPr/>
        </p:nvGraphicFramePr>
        <p:xfrm>
          <a:off x="1249772" y="3451132"/>
          <a:ext cx="2603500" cy="355600"/>
        </p:xfrm>
        <a:graphic>
          <a:graphicData uri="http://schemas.openxmlformats.org/presentationml/2006/ole">
            <mc:AlternateContent xmlns:mc="http://schemas.openxmlformats.org/markup-compatibility/2006">
              <mc:Choice xmlns:v="urn:schemas-microsoft-com:vml" Requires="v">
                <p:oleObj spid="_x0000_s119833" name="Equation" r:id="rId4" imgW="2603160" imgH="355320" progId="Equation.3">
                  <p:embed/>
                </p:oleObj>
              </mc:Choice>
              <mc:Fallback>
                <p:oleObj name="Equation" r:id="rId4" imgW="2603160" imgH="35532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49772" y="3451132"/>
                        <a:ext cx="2603500" cy="3556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135175" name="Object 7"/>
          <p:cNvGraphicFramePr>
            <a:graphicFrameLocks noChangeAspect="1"/>
          </p:cNvGraphicFramePr>
          <p:nvPr/>
        </p:nvGraphicFramePr>
        <p:xfrm>
          <a:off x="452438" y="2398562"/>
          <a:ext cx="2438400" cy="889000"/>
        </p:xfrm>
        <a:graphic>
          <a:graphicData uri="http://schemas.openxmlformats.org/presentationml/2006/ole">
            <mc:AlternateContent xmlns:mc="http://schemas.openxmlformats.org/markup-compatibility/2006">
              <mc:Choice xmlns:v="urn:schemas-microsoft-com:vml" Requires="v">
                <p:oleObj spid="_x0000_s119834" name="Equation" r:id="rId6" imgW="2438280" imgH="888840" progId="Equation.3">
                  <p:embed/>
                </p:oleObj>
              </mc:Choice>
              <mc:Fallback>
                <p:oleObj name="Equation" r:id="rId6" imgW="2438280" imgH="88884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52438" y="2398562"/>
                        <a:ext cx="2438400" cy="8890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135176" name="Object 8"/>
          <p:cNvGraphicFramePr>
            <a:graphicFrameLocks noChangeAspect="1"/>
          </p:cNvGraphicFramePr>
          <p:nvPr/>
        </p:nvGraphicFramePr>
        <p:xfrm>
          <a:off x="1173882" y="4087402"/>
          <a:ext cx="1612900" cy="419100"/>
        </p:xfrm>
        <a:graphic>
          <a:graphicData uri="http://schemas.openxmlformats.org/presentationml/2006/ole">
            <mc:AlternateContent xmlns:mc="http://schemas.openxmlformats.org/markup-compatibility/2006">
              <mc:Choice xmlns:v="urn:schemas-microsoft-com:vml" Requires="v">
                <p:oleObj spid="_x0000_s119835" name="Equation" r:id="rId8" imgW="1612800" imgH="419040" progId="Equation.3">
                  <p:embed/>
                </p:oleObj>
              </mc:Choice>
              <mc:Fallback>
                <p:oleObj name="Equation" r:id="rId8" imgW="1612800" imgH="419040" progId="Equation.3">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173882" y="4087402"/>
                        <a:ext cx="1612900" cy="4191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135177" name="Object 9"/>
          <p:cNvGraphicFramePr>
            <a:graphicFrameLocks noChangeAspect="1"/>
          </p:cNvGraphicFramePr>
          <p:nvPr/>
        </p:nvGraphicFramePr>
        <p:xfrm>
          <a:off x="4419652" y="4538202"/>
          <a:ext cx="2209800" cy="355600"/>
        </p:xfrm>
        <a:graphic>
          <a:graphicData uri="http://schemas.openxmlformats.org/presentationml/2006/ole">
            <mc:AlternateContent xmlns:mc="http://schemas.openxmlformats.org/markup-compatibility/2006">
              <mc:Choice xmlns:v="urn:schemas-microsoft-com:vml" Requires="v">
                <p:oleObj spid="_x0000_s119836" name="Equation" r:id="rId10" imgW="2209680" imgH="355320" progId="Equation.3">
                  <p:embed/>
                </p:oleObj>
              </mc:Choice>
              <mc:Fallback>
                <p:oleObj name="Equation" r:id="rId10" imgW="2209680" imgH="355320" progId="Equation.3">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419652" y="4538202"/>
                        <a:ext cx="2209800" cy="3556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135178" name="Object 10"/>
          <p:cNvGraphicFramePr>
            <a:graphicFrameLocks noChangeAspect="1"/>
          </p:cNvGraphicFramePr>
          <p:nvPr/>
        </p:nvGraphicFramePr>
        <p:xfrm>
          <a:off x="939134" y="5068478"/>
          <a:ext cx="1930400" cy="749300"/>
        </p:xfrm>
        <a:graphic>
          <a:graphicData uri="http://schemas.openxmlformats.org/presentationml/2006/ole">
            <mc:AlternateContent xmlns:mc="http://schemas.openxmlformats.org/markup-compatibility/2006">
              <mc:Choice xmlns:v="urn:schemas-microsoft-com:vml" Requires="v">
                <p:oleObj spid="_x0000_s119837" name="Equation" r:id="rId12" imgW="1930320" imgH="749160" progId="Equation.DSMT4">
                  <p:embed/>
                </p:oleObj>
              </mc:Choice>
              <mc:Fallback>
                <p:oleObj name="Equation" r:id="rId12" imgW="1930320" imgH="749160" progId="Equation.DSMT4">
                  <p:embed/>
                  <p:pic>
                    <p:nvPicPr>
                      <p:cNvPr id="0" nam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39134" y="5068478"/>
                        <a:ext cx="1930400" cy="7493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1081599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4294967295"/>
          </p:nvPr>
        </p:nvSpPr>
        <p:spPr>
          <a:xfrm>
            <a:off x="0" y="6553200"/>
            <a:ext cx="2438400" cy="304800"/>
          </a:xfrm>
          <a:prstGeom prst="rect">
            <a:avLst/>
          </a:prstGeom>
        </p:spPr>
        <p:txBody>
          <a:bodyPr/>
          <a:lstStyle/>
          <a:p>
            <a:r>
              <a:rPr lang="en-US" altLang="en-US">
                <a:solidFill>
                  <a:srgbClr val="000000"/>
                </a:solidFill>
              </a:rPr>
              <a:t> </a:t>
            </a:r>
          </a:p>
        </p:txBody>
      </p:sp>
      <p:sp>
        <p:nvSpPr>
          <p:cNvPr id="8" name="Text Box 10"/>
          <p:cNvSpPr txBox="1">
            <a:spLocks noChangeArrowheads="1"/>
          </p:cNvSpPr>
          <p:nvPr/>
        </p:nvSpPr>
        <p:spPr bwMode="auto">
          <a:xfrm>
            <a:off x="227013" y="57150"/>
            <a:ext cx="8666264" cy="369332"/>
          </a:xfrm>
          <a:prstGeom prst="rect">
            <a:avLst/>
          </a:prstGeom>
          <a:noFill/>
          <a:ln w="9525">
            <a:noFill/>
            <a:miter lim="800000"/>
            <a:headEnd/>
            <a:tailEnd/>
          </a:ln>
        </p:spPr>
        <p:txBody>
          <a:bodyPr wrap="square" lIns="0" tIns="0" rIns="0" bIns="0">
            <a:spAutoFit/>
          </a:bodyPr>
          <a:lstStyle/>
          <a:p>
            <a:pPr>
              <a:spcBef>
                <a:spcPct val="50000"/>
              </a:spcBef>
            </a:pPr>
            <a:r>
              <a:rPr lang="en-US" b="1" dirty="0" smtClean="0">
                <a:solidFill>
                  <a:srgbClr val="892034"/>
                </a:solidFill>
              </a:rPr>
              <a:t>Dimensionality and Training Data Size</a:t>
            </a:r>
            <a:endParaRPr lang="en-US" b="1" dirty="0">
              <a:solidFill>
                <a:srgbClr val="892034"/>
              </a:solidFill>
            </a:endParaRPr>
          </a:p>
        </p:txBody>
      </p:sp>
      <p:sp>
        <p:nvSpPr>
          <p:cNvPr id="9" name="Rectangle 83"/>
          <p:cNvSpPr>
            <a:spLocks noChangeArrowheads="1"/>
          </p:cNvSpPr>
          <p:nvPr/>
        </p:nvSpPr>
        <p:spPr bwMode="auto">
          <a:xfrm>
            <a:off x="173244" y="648928"/>
            <a:ext cx="8645525" cy="5442156"/>
          </a:xfrm>
          <a:prstGeom prst="rect">
            <a:avLst/>
          </a:prstGeom>
          <a:noFill/>
          <a:ln w="9525">
            <a:noFill/>
            <a:miter lim="800000"/>
            <a:headEnd/>
            <a:tailEnd/>
          </a:ln>
          <a:effectLst/>
        </p:spPr>
        <p:txBody>
          <a:bodyPr lIns="0" tIns="0" rIns="0" bIns="0"/>
          <a:lstStyle/>
          <a:p>
            <a:pPr marL="176213" indent="-176213">
              <a:spcAft>
                <a:spcPts val="1800"/>
              </a:spcAft>
              <a:buFontTx/>
              <a:buChar char="•"/>
            </a:pPr>
            <a:r>
              <a:rPr lang="en-US" altLang="en-US" sz="1800" b="1" dirty="0" smtClean="0">
                <a:solidFill>
                  <a:srgbClr val="000000"/>
                </a:solidFill>
                <a:latin typeface="Arial"/>
              </a:rPr>
              <a:t>The most useful features are the ones for which the difference between the means is large relative to the standard deviation .</a:t>
            </a:r>
          </a:p>
          <a:p>
            <a:pPr marL="176213" indent="-176213">
              <a:spcAft>
                <a:spcPts val="1800"/>
              </a:spcAft>
              <a:buFontTx/>
              <a:buChar char="•"/>
            </a:pPr>
            <a:r>
              <a:rPr lang="en-US" altLang="en-US" sz="1800" b="1" dirty="0" smtClean="0">
                <a:solidFill>
                  <a:srgbClr val="000000"/>
                </a:solidFill>
                <a:latin typeface="Arial"/>
              </a:rPr>
              <a:t>Too many features can lead to a decrease in performance.</a:t>
            </a:r>
          </a:p>
          <a:p>
            <a:pPr marL="176213" indent="-176213">
              <a:spcAft>
                <a:spcPts val="1800"/>
              </a:spcAft>
              <a:buFontTx/>
              <a:buChar char="•"/>
            </a:pPr>
            <a:r>
              <a:rPr lang="en-US" altLang="en-US" sz="1800" b="1" dirty="0" smtClean="0">
                <a:solidFill>
                  <a:srgbClr val="000000"/>
                </a:solidFill>
                <a:latin typeface="Arial"/>
              </a:rPr>
              <a:t>Fusing of different types of information, referred to as feature fusion, is a good application for Principal Components Analysis (PCA).</a:t>
            </a:r>
          </a:p>
          <a:p>
            <a:pPr marL="176213" indent="-176213">
              <a:spcAft>
                <a:spcPts val="1800"/>
              </a:spcAft>
              <a:buFontTx/>
              <a:buChar char="•"/>
            </a:pPr>
            <a:r>
              <a:rPr lang="en-US" altLang="en-US" sz="1800" b="1" dirty="0" smtClean="0">
                <a:solidFill>
                  <a:srgbClr val="000000"/>
                </a:solidFill>
                <a:latin typeface="Arial"/>
              </a:rPr>
              <a:t>Increasing the feature vector dimension can significantly increase the memory (e.g.,  the number of elements in the covariance matrix grows as the square of the dimension of the feature vector) and computational complexity.</a:t>
            </a:r>
          </a:p>
          <a:p>
            <a:pPr marL="176213" indent="-176213">
              <a:spcAft>
                <a:spcPts val="1800"/>
              </a:spcAft>
              <a:buFontTx/>
              <a:buChar char="•"/>
            </a:pPr>
            <a:r>
              <a:rPr lang="en-US" altLang="en-US" sz="1800" b="1" dirty="0" smtClean="0">
                <a:solidFill>
                  <a:srgbClr val="000000"/>
                </a:solidFill>
                <a:latin typeface="Arial"/>
              </a:rPr>
              <a:t>Good rule of thumb: 10 independent data samples for every parameter to be estimated.</a:t>
            </a:r>
          </a:p>
          <a:p>
            <a:pPr marL="176213" indent="-176213">
              <a:spcAft>
                <a:spcPts val="1800"/>
              </a:spcAft>
              <a:buFontTx/>
              <a:buChar char="•"/>
            </a:pPr>
            <a:r>
              <a:rPr lang="en-US" altLang="en-US" sz="1800" b="1" dirty="0" smtClean="0">
                <a:solidFill>
                  <a:srgbClr val="000000"/>
                </a:solidFill>
                <a:latin typeface="Arial"/>
              </a:rPr>
              <a:t>For practical systems, such as speech recognition, even this simple rule can result in a need for vast amounts of data.</a:t>
            </a:r>
          </a:p>
        </p:txBody>
      </p:sp>
    </p:spTree>
    <p:extLst>
      <p:ext uri="{BB962C8B-B14F-4D97-AF65-F5344CB8AC3E}">
        <p14:creationId xmlns:p14="http://schemas.microsoft.com/office/powerpoint/2010/main" val="1629456633"/>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2" name="Rectangle 4"/>
          <p:cNvSpPr>
            <a:spLocks noChangeArrowheads="1"/>
          </p:cNvSpPr>
          <p:nvPr/>
        </p:nvSpPr>
        <p:spPr bwMode="auto">
          <a:xfrm>
            <a:off x="184356" y="663677"/>
            <a:ext cx="8658225" cy="1338828"/>
          </a:xfrm>
          <a:prstGeom prst="rect">
            <a:avLst/>
          </a:prstGeom>
          <a:noFill/>
          <a:ln w="9525">
            <a:noFill/>
            <a:miter lim="800000"/>
            <a:headEnd/>
            <a:tailEnd/>
          </a:ln>
          <a:effectLst/>
        </p:spPr>
        <p:txBody>
          <a:bodyPr wrap="square" lIns="0" tIns="0" rIns="0" bIns="0">
            <a:spAutoFit/>
          </a:bodyPr>
          <a:lstStyle/>
          <a:p>
            <a:pPr marL="176213" indent="-176213">
              <a:lnSpc>
                <a:spcPct val="150000"/>
              </a:lnSpc>
              <a:spcAft>
                <a:spcPts val="1800"/>
              </a:spcAft>
              <a:buFontTx/>
              <a:buChar char="•"/>
            </a:pPr>
            <a:r>
              <a:rPr lang="en-US" altLang="en-US" sz="1800" b="1" dirty="0">
                <a:solidFill>
                  <a:srgbClr val="000000"/>
                </a:solidFill>
              </a:rPr>
              <a:t>“Big Oh” notation used to describe </a:t>
            </a:r>
            <a:r>
              <a:rPr lang="en-US" altLang="en-US" sz="1800" b="1" dirty="0" smtClean="0">
                <a:solidFill>
                  <a:srgbClr val="000000"/>
                </a:solidFill>
              </a:rPr>
              <a:t>complexity:</a:t>
            </a:r>
            <a:br>
              <a:rPr lang="en-US" altLang="en-US" sz="1800" b="1" dirty="0" smtClean="0">
                <a:solidFill>
                  <a:srgbClr val="000000"/>
                </a:solidFill>
              </a:rPr>
            </a:br>
            <a:r>
              <a:rPr lang="en-US" altLang="en-US" sz="1800" b="1" dirty="0" smtClean="0">
                <a:solidFill>
                  <a:srgbClr val="000000"/>
                </a:solidFill>
              </a:rPr>
              <a:t>if </a:t>
            </a:r>
            <a:r>
              <a:rPr lang="en-US" altLang="en-US" sz="1800" dirty="0">
                <a:solidFill>
                  <a:srgbClr val="000000"/>
                </a:solidFill>
              </a:rPr>
              <a:t>f(x) = 2+3x+4x</a:t>
            </a:r>
            <a:r>
              <a:rPr lang="en-US" altLang="en-US" sz="1800" baseline="30000" dirty="0">
                <a:solidFill>
                  <a:srgbClr val="000000"/>
                </a:solidFill>
              </a:rPr>
              <a:t>2</a:t>
            </a:r>
            <a:r>
              <a:rPr lang="en-US" altLang="en-US" sz="1800" b="1" dirty="0">
                <a:solidFill>
                  <a:srgbClr val="000000"/>
                </a:solidFill>
              </a:rPr>
              <a:t>, </a:t>
            </a:r>
            <a:r>
              <a:rPr lang="en-US" altLang="en-US" sz="1800" dirty="0">
                <a:solidFill>
                  <a:srgbClr val="000000"/>
                </a:solidFill>
              </a:rPr>
              <a:t>f(x)</a:t>
            </a:r>
            <a:r>
              <a:rPr lang="en-US" altLang="en-US" sz="1800" b="1" dirty="0">
                <a:solidFill>
                  <a:srgbClr val="000000"/>
                </a:solidFill>
              </a:rPr>
              <a:t> has computational complexity </a:t>
            </a:r>
            <a:r>
              <a:rPr lang="en-US" altLang="en-US" sz="1800" dirty="0">
                <a:solidFill>
                  <a:srgbClr val="000000"/>
                </a:solidFill>
              </a:rPr>
              <a:t>O(x</a:t>
            </a:r>
            <a:r>
              <a:rPr lang="en-US" altLang="en-US" sz="1800" baseline="30000" dirty="0">
                <a:solidFill>
                  <a:srgbClr val="000000"/>
                </a:solidFill>
              </a:rPr>
              <a:t>2</a:t>
            </a:r>
            <a:r>
              <a:rPr lang="en-US" altLang="en-US" sz="1800" dirty="0">
                <a:solidFill>
                  <a:srgbClr val="000000"/>
                </a:solidFill>
              </a:rPr>
              <a:t>)</a:t>
            </a:r>
          </a:p>
          <a:p>
            <a:pPr marL="176213" indent="-176213">
              <a:spcAft>
                <a:spcPts val="1800"/>
              </a:spcAft>
              <a:buFontTx/>
              <a:buChar char="•"/>
            </a:pPr>
            <a:r>
              <a:rPr lang="en-US" altLang="en-US" sz="1800" b="1" dirty="0">
                <a:solidFill>
                  <a:srgbClr val="000000"/>
                </a:solidFill>
              </a:rPr>
              <a:t>Recall:</a:t>
            </a:r>
          </a:p>
        </p:txBody>
      </p:sp>
      <p:graphicFrame>
        <p:nvGraphicFramePr>
          <p:cNvPr id="181255" name="Object 7"/>
          <p:cNvGraphicFramePr>
            <a:graphicFrameLocks noChangeAspect="1"/>
          </p:cNvGraphicFramePr>
          <p:nvPr/>
        </p:nvGraphicFramePr>
        <p:xfrm>
          <a:off x="1287412" y="1573114"/>
          <a:ext cx="5476875" cy="544512"/>
        </p:xfrm>
        <a:graphic>
          <a:graphicData uri="http://schemas.openxmlformats.org/presentationml/2006/ole">
            <mc:AlternateContent xmlns:mc="http://schemas.openxmlformats.org/markup-compatibility/2006">
              <mc:Choice xmlns:v="urn:schemas-microsoft-com:vml" Requires="v">
                <p:oleObj spid="_x0000_s120861" name="Equation" r:id="rId3" imgW="5486400" imgH="545760" progId="Equation.3">
                  <p:embed/>
                </p:oleObj>
              </mc:Choice>
              <mc:Fallback>
                <p:oleObj name="Equation" r:id="rId3" imgW="5486400" imgH="54576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87412" y="1573114"/>
                        <a:ext cx="5476875" cy="5445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pic>
                </p:oleObj>
              </mc:Fallback>
            </mc:AlternateContent>
          </a:graphicData>
        </a:graphic>
      </p:graphicFrame>
      <p:grpSp>
        <p:nvGrpSpPr>
          <p:cNvPr id="2" name="Group 18"/>
          <p:cNvGrpSpPr>
            <a:grpSpLocks/>
          </p:cNvGrpSpPr>
          <p:nvPr/>
        </p:nvGrpSpPr>
        <p:grpSpPr bwMode="auto">
          <a:xfrm>
            <a:off x="2197670" y="2119482"/>
            <a:ext cx="876300" cy="908050"/>
            <a:chOff x="1533" y="1716"/>
            <a:chExt cx="552" cy="572"/>
          </a:xfrm>
        </p:grpSpPr>
        <p:graphicFrame>
          <p:nvGraphicFramePr>
            <p:cNvPr id="181256" name="Object 8"/>
            <p:cNvGraphicFramePr>
              <a:graphicFrameLocks noChangeAspect="1"/>
            </p:cNvGraphicFramePr>
            <p:nvPr/>
          </p:nvGraphicFramePr>
          <p:xfrm>
            <a:off x="1533" y="2073"/>
            <a:ext cx="552" cy="215"/>
          </p:xfrm>
          <a:graphic>
            <a:graphicData uri="http://schemas.openxmlformats.org/presentationml/2006/ole">
              <mc:AlternateContent xmlns:mc="http://schemas.openxmlformats.org/markup-compatibility/2006">
                <mc:Choice xmlns:v="urn:schemas-microsoft-com:vml" Requires="v">
                  <p:oleObj spid="_x0000_s120862" name="Equation" r:id="rId5" imgW="876240" imgH="342720" progId="Equation.3">
                    <p:embed/>
                  </p:oleObj>
                </mc:Choice>
                <mc:Fallback>
                  <p:oleObj name="Equation" r:id="rId5" imgW="876240" imgH="34272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33" y="2073"/>
                          <a:ext cx="552" cy="21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181261" name="Line 13"/>
            <p:cNvSpPr>
              <a:spLocks noChangeShapeType="1"/>
            </p:cNvSpPr>
            <p:nvPr/>
          </p:nvSpPr>
          <p:spPr bwMode="auto">
            <a:xfrm flipV="1">
              <a:off x="1782" y="1716"/>
              <a:ext cx="0" cy="312"/>
            </a:xfrm>
            <a:prstGeom prst="line">
              <a:avLst/>
            </a:prstGeom>
            <a:noFill/>
            <a:ln w="38100">
              <a:solidFill>
                <a:srgbClr val="000000"/>
              </a:solidFill>
              <a:round/>
              <a:headEnd/>
              <a:tailEnd type="triangle" w="med" len="med"/>
            </a:ln>
            <a:effectLst/>
          </p:spPr>
          <p:txBody>
            <a:bodyPr wrap="none" lIns="0" tIns="0" rIns="0" bIns="0"/>
            <a:lstStyle/>
            <a:p>
              <a:endParaRPr lang="en-US" sz="1800" b="1">
                <a:solidFill>
                  <a:srgbClr val="000000"/>
                </a:solidFill>
              </a:endParaRPr>
            </a:p>
          </p:txBody>
        </p:sp>
      </p:grpSp>
      <p:grpSp>
        <p:nvGrpSpPr>
          <p:cNvPr id="3" name="Group 19"/>
          <p:cNvGrpSpPr>
            <a:grpSpLocks/>
          </p:cNvGrpSpPr>
          <p:nvPr/>
        </p:nvGrpSpPr>
        <p:grpSpPr bwMode="auto">
          <a:xfrm>
            <a:off x="3195032" y="2105655"/>
            <a:ext cx="1066800" cy="936625"/>
            <a:chOff x="2217" y="1698"/>
            <a:chExt cx="672" cy="590"/>
          </a:xfrm>
        </p:grpSpPr>
        <p:graphicFrame>
          <p:nvGraphicFramePr>
            <p:cNvPr id="181257" name="Object 9"/>
            <p:cNvGraphicFramePr>
              <a:graphicFrameLocks noChangeAspect="1"/>
            </p:cNvGraphicFramePr>
            <p:nvPr/>
          </p:nvGraphicFramePr>
          <p:xfrm>
            <a:off x="2217" y="2009"/>
            <a:ext cx="672" cy="279"/>
          </p:xfrm>
          <a:graphic>
            <a:graphicData uri="http://schemas.openxmlformats.org/presentationml/2006/ole">
              <mc:AlternateContent xmlns:mc="http://schemas.openxmlformats.org/markup-compatibility/2006">
                <mc:Choice xmlns:v="urn:schemas-microsoft-com:vml" Requires="v">
                  <p:oleObj spid="_x0000_s120863" name="Equation" r:id="rId7" imgW="1066680" imgH="444240" progId="Equation.3">
                    <p:embed/>
                  </p:oleObj>
                </mc:Choice>
                <mc:Fallback>
                  <p:oleObj name="Equation" r:id="rId7" imgW="1066680" imgH="44424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217" y="2009"/>
                          <a:ext cx="672" cy="27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181262" name="Line 14"/>
            <p:cNvSpPr>
              <a:spLocks noChangeShapeType="1"/>
            </p:cNvSpPr>
            <p:nvPr/>
          </p:nvSpPr>
          <p:spPr bwMode="auto">
            <a:xfrm flipH="1" flipV="1">
              <a:off x="2262" y="1698"/>
              <a:ext cx="228" cy="312"/>
            </a:xfrm>
            <a:prstGeom prst="line">
              <a:avLst/>
            </a:prstGeom>
            <a:noFill/>
            <a:ln w="38100">
              <a:solidFill>
                <a:srgbClr val="000000"/>
              </a:solidFill>
              <a:round/>
              <a:headEnd/>
              <a:tailEnd type="triangle" w="med" len="med"/>
            </a:ln>
            <a:effectLst/>
          </p:spPr>
          <p:txBody>
            <a:bodyPr wrap="none" lIns="0" tIns="0" rIns="0" bIns="0"/>
            <a:lstStyle/>
            <a:p>
              <a:endParaRPr lang="en-US" sz="1800" b="1">
                <a:solidFill>
                  <a:srgbClr val="000000"/>
                </a:solidFill>
              </a:endParaRPr>
            </a:p>
          </p:txBody>
        </p:sp>
      </p:grpSp>
      <p:grpSp>
        <p:nvGrpSpPr>
          <p:cNvPr id="4" name="Group 20"/>
          <p:cNvGrpSpPr>
            <a:grpSpLocks/>
          </p:cNvGrpSpPr>
          <p:nvPr/>
        </p:nvGrpSpPr>
        <p:grpSpPr bwMode="auto">
          <a:xfrm>
            <a:off x="4378192" y="2124705"/>
            <a:ext cx="673100" cy="917575"/>
            <a:chOff x="3241" y="1710"/>
            <a:chExt cx="424" cy="578"/>
          </a:xfrm>
        </p:grpSpPr>
        <p:graphicFrame>
          <p:nvGraphicFramePr>
            <p:cNvPr id="181259" name="Object 11"/>
            <p:cNvGraphicFramePr>
              <a:graphicFrameLocks noChangeAspect="1"/>
            </p:cNvGraphicFramePr>
            <p:nvPr/>
          </p:nvGraphicFramePr>
          <p:xfrm>
            <a:off x="3241" y="2073"/>
            <a:ext cx="424" cy="215"/>
          </p:xfrm>
          <a:graphic>
            <a:graphicData uri="http://schemas.openxmlformats.org/presentationml/2006/ole">
              <mc:AlternateContent xmlns:mc="http://schemas.openxmlformats.org/markup-compatibility/2006">
                <mc:Choice xmlns:v="urn:schemas-microsoft-com:vml" Requires="v">
                  <p:oleObj spid="_x0000_s120864" name="Equation" r:id="rId9" imgW="672840" imgH="342720" progId="Equation.3">
                    <p:embed/>
                  </p:oleObj>
                </mc:Choice>
                <mc:Fallback>
                  <p:oleObj name="Equation" r:id="rId9" imgW="672840" imgH="34272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241" y="2073"/>
                          <a:ext cx="424" cy="21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181263" name="Line 15"/>
            <p:cNvSpPr>
              <a:spLocks noChangeShapeType="1"/>
            </p:cNvSpPr>
            <p:nvPr/>
          </p:nvSpPr>
          <p:spPr bwMode="auto">
            <a:xfrm flipV="1">
              <a:off x="3456" y="1710"/>
              <a:ext cx="0" cy="312"/>
            </a:xfrm>
            <a:prstGeom prst="line">
              <a:avLst/>
            </a:prstGeom>
            <a:noFill/>
            <a:ln w="38100">
              <a:solidFill>
                <a:srgbClr val="000000"/>
              </a:solidFill>
              <a:round/>
              <a:headEnd/>
              <a:tailEnd type="triangle" w="med" len="med"/>
            </a:ln>
            <a:effectLst/>
          </p:spPr>
          <p:txBody>
            <a:bodyPr wrap="none" lIns="0" tIns="0" rIns="0" bIns="0"/>
            <a:lstStyle/>
            <a:p>
              <a:endParaRPr lang="en-US" sz="1800" b="1">
                <a:solidFill>
                  <a:srgbClr val="000000"/>
                </a:solidFill>
              </a:endParaRPr>
            </a:p>
          </p:txBody>
        </p:sp>
      </p:grpSp>
      <p:graphicFrame>
        <p:nvGraphicFramePr>
          <p:cNvPr id="181258" name="Object 10"/>
          <p:cNvGraphicFramePr>
            <a:graphicFrameLocks noChangeAspect="1"/>
          </p:cNvGraphicFramePr>
          <p:nvPr/>
        </p:nvGraphicFramePr>
        <p:xfrm>
          <a:off x="5120742" y="2614116"/>
          <a:ext cx="1041400" cy="442913"/>
        </p:xfrm>
        <a:graphic>
          <a:graphicData uri="http://schemas.openxmlformats.org/presentationml/2006/ole">
            <mc:AlternateContent xmlns:mc="http://schemas.openxmlformats.org/markup-compatibility/2006">
              <mc:Choice xmlns:v="urn:schemas-microsoft-com:vml" Requires="v">
                <p:oleObj spid="_x0000_s120865" name="Equation" r:id="rId11" imgW="1041120" imgH="444240" progId="Equation.3">
                  <p:embed/>
                </p:oleObj>
              </mc:Choice>
              <mc:Fallback>
                <p:oleObj name="Equation" r:id="rId11" imgW="1041120" imgH="44424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120742" y="2614116"/>
                        <a:ext cx="1041400" cy="4429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181264" name="Line 16"/>
          <p:cNvSpPr>
            <a:spLocks noChangeShapeType="1"/>
          </p:cNvSpPr>
          <p:nvPr/>
        </p:nvSpPr>
        <p:spPr bwMode="auto">
          <a:xfrm flipV="1">
            <a:off x="5594593" y="2158503"/>
            <a:ext cx="0" cy="495300"/>
          </a:xfrm>
          <a:prstGeom prst="line">
            <a:avLst/>
          </a:prstGeom>
          <a:noFill/>
          <a:ln w="38100">
            <a:solidFill>
              <a:srgbClr val="000000"/>
            </a:solidFill>
            <a:round/>
            <a:headEnd/>
            <a:tailEnd type="triangle" w="med" len="med"/>
          </a:ln>
          <a:effectLst/>
        </p:spPr>
        <p:txBody>
          <a:bodyPr wrap="none" lIns="0" tIns="0" rIns="0" bIns="0"/>
          <a:lstStyle/>
          <a:p>
            <a:endParaRPr lang="en-US" sz="1800" b="1">
              <a:solidFill>
                <a:srgbClr val="000000"/>
              </a:solidFill>
            </a:endParaRPr>
          </a:p>
        </p:txBody>
      </p:sp>
      <p:grpSp>
        <p:nvGrpSpPr>
          <p:cNvPr id="6" name="Group 22"/>
          <p:cNvGrpSpPr>
            <a:grpSpLocks/>
          </p:cNvGrpSpPr>
          <p:nvPr/>
        </p:nvGrpSpPr>
        <p:grpSpPr bwMode="auto">
          <a:xfrm>
            <a:off x="6235955" y="2120284"/>
            <a:ext cx="723900" cy="927100"/>
            <a:chOff x="4755" y="1704"/>
            <a:chExt cx="456" cy="584"/>
          </a:xfrm>
        </p:grpSpPr>
        <p:graphicFrame>
          <p:nvGraphicFramePr>
            <p:cNvPr id="181260" name="Object 12"/>
            <p:cNvGraphicFramePr>
              <a:graphicFrameLocks noChangeAspect="1"/>
            </p:cNvGraphicFramePr>
            <p:nvPr/>
          </p:nvGraphicFramePr>
          <p:xfrm>
            <a:off x="4755" y="2073"/>
            <a:ext cx="456" cy="215"/>
          </p:xfrm>
          <a:graphic>
            <a:graphicData uri="http://schemas.openxmlformats.org/presentationml/2006/ole">
              <mc:AlternateContent xmlns:mc="http://schemas.openxmlformats.org/markup-compatibility/2006">
                <mc:Choice xmlns:v="urn:schemas-microsoft-com:vml" Requires="v">
                  <p:oleObj spid="_x0000_s120866" name="Equation" r:id="rId13" imgW="723600" imgH="342720" progId="Equation.DSMT4">
                    <p:embed/>
                  </p:oleObj>
                </mc:Choice>
                <mc:Fallback>
                  <p:oleObj name="Equation" r:id="rId13" imgW="723600" imgH="342720" progId="Equation.DSMT4">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755" y="2073"/>
                          <a:ext cx="456" cy="21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181265" name="Line 17"/>
            <p:cNvSpPr>
              <a:spLocks noChangeShapeType="1"/>
            </p:cNvSpPr>
            <p:nvPr/>
          </p:nvSpPr>
          <p:spPr bwMode="auto">
            <a:xfrm flipV="1">
              <a:off x="4962" y="1704"/>
              <a:ext cx="0" cy="312"/>
            </a:xfrm>
            <a:prstGeom prst="line">
              <a:avLst/>
            </a:prstGeom>
            <a:noFill/>
            <a:ln w="38100">
              <a:solidFill>
                <a:srgbClr val="000000"/>
              </a:solidFill>
              <a:round/>
              <a:headEnd/>
              <a:tailEnd type="triangle" w="med" len="med"/>
            </a:ln>
            <a:effectLst/>
          </p:spPr>
          <p:txBody>
            <a:bodyPr wrap="none" lIns="0" tIns="0" rIns="0" bIns="0"/>
            <a:lstStyle/>
            <a:p>
              <a:endParaRPr lang="en-US" sz="1800" b="1">
                <a:solidFill>
                  <a:srgbClr val="000000"/>
                </a:solidFill>
              </a:endParaRPr>
            </a:p>
          </p:txBody>
        </p:sp>
      </p:grpSp>
      <p:sp>
        <p:nvSpPr>
          <p:cNvPr id="181271" name="Rectangle 23"/>
          <p:cNvSpPr>
            <a:spLocks noChangeArrowheads="1"/>
          </p:cNvSpPr>
          <p:nvPr/>
        </p:nvSpPr>
        <p:spPr bwMode="auto">
          <a:xfrm>
            <a:off x="198183" y="3194050"/>
            <a:ext cx="8658225" cy="2631490"/>
          </a:xfrm>
          <a:prstGeom prst="rect">
            <a:avLst/>
          </a:prstGeom>
          <a:noFill/>
          <a:ln w="9525">
            <a:noFill/>
            <a:miter lim="800000"/>
            <a:headEnd/>
            <a:tailEnd/>
          </a:ln>
          <a:effectLst/>
        </p:spPr>
        <p:txBody>
          <a:bodyPr wrap="square" lIns="0" tIns="0" rIns="0" bIns="0">
            <a:spAutoFit/>
          </a:bodyPr>
          <a:lstStyle/>
          <a:p>
            <a:pPr marL="176213" indent="-176213">
              <a:lnSpc>
                <a:spcPct val="150000"/>
              </a:lnSpc>
              <a:spcAft>
                <a:spcPct val="25000"/>
              </a:spcAft>
              <a:buFontTx/>
              <a:buChar char="•"/>
            </a:pPr>
            <a:r>
              <a:rPr lang="en-US" altLang="en-US" sz="1800" b="1" dirty="0">
                <a:solidFill>
                  <a:srgbClr val="000000"/>
                </a:solidFill>
              </a:rPr>
              <a:t>Watch those constants of proportionality (e.g., </a:t>
            </a:r>
            <a:r>
              <a:rPr lang="en-US" altLang="en-US" sz="1800" dirty="0">
                <a:solidFill>
                  <a:srgbClr val="000000"/>
                </a:solidFill>
              </a:rPr>
              <a:t>O(</a:t>
            </a:r>
            <a:r>
              <a:rPr lang="en-US" altLang="en-US" sz="1800" dirty="0">
                <a:solidFill>
                  <a:srgbClr val="000000"/>
                </a:solidFill>
                <a:sym typeface="Symbol" pitchFamily="18" charset="2"/>
              </a:rPr>
              <a:t>nd</a:t>
            </a:r>
            <a:r>
              <a:rPr lang="en-US" altLang="en-US" sz="1800" baseline="30000" dirty="0">
                <a:solidFill>
                  <a:srgbClr val="000000"/>
                </a:solidFill>
                <a:sym typeface="Symbol" pitchFamily="18" charset="2"/>
              </a:rPr>
              <a:t>2</a:t>
            </a:r>
            <a:r>
              <a:rPr lang="en-US" altLang="en-US" sz="1800" dirty="0" smtClean="0">
                <a:solidFill>
                  <a:srgbClr val="000000"/>
                </a:solidFill>
                <a:sym typeface="Symbol" pitchFamily="18" charset="2"/>
              </a:rPr>
              <a:t>)</a:t>
            </a:r>
            <a:r>
              <a:rPr lang="en-US" altLang="en-US" sz="1800" b="1" dirty="0" smtClean="0">
                <a:solidFill>
                  <a:srgbClr val="000000"/>
                </a:solidFill>
                <a:sym typeface="Symbol" pitchFamily="18" charset="2"/>
              </a:rPr>
              <a:t>).</a:t>
            </a:r>
            <a:endParaRPr lang="en-US" altLang="en-US" sz="1800" b="1" dirty="0">
              <a:solidFill>
                <a:srgbClr val="000000"/>
              </a:solidFill>
              <a:sym typeface="Symbol" pitchFamily="18" charset="2"/>
            </a:endParaRPr>
          </a:p>
          <a:p>
            <a:pPr marL="176213" indent="-176213">
              <a:lnSpc>
                <a:spcPct val="150000"/>
              </a:lnSpc>
              <a:spcAft>
                <a:spcPct val="25000"/>
              </a:spcAft>
              <a:buFontTx/>
              <a:buChar char="•"/>
            </a:pPr>
            <a:r>
              <a:rPr lang="en-US" altLang="en-US" sz="1800" b="1" dirty="0">
                <a:solidFill>
                  <a:srgbClr val="000000"/>
                </a:solidFill>
              </a:rPr>
              <a:t>If the number of data samples is inadequate, we can experience </a:t>
            </a:r>
            <a:r>
              <a:rPr lang="en-US" altLang="en-US" sz="1800" b="1" dirty="0" err="1">
                <a:solidFill>
                  <a:srgbClr val="000000"/>
                </a:solidFill>
              </a:rPr>
              <a:t>overfitting</a:t>
            </a:r>
            <a:r>
              <a:rPr lang="en-US" altLang="en-US" sz="1800" b="1" dirty="0">
                <a:solidFill>
                  <a:srgbClr val="000000"/>
                </a:solidFill>
              </a:rPr>
              <a:t> (which implies poor generalization).</a:t>
            </a:r>
          </a:p>
          <a:p>
            <a:pPr marL="176213" indent="-176213">
              <a:lnSpc>
                <a:spcPct val="150000"/>
              </a:lnSpc>
              <a:spcAft>
                <a:spcPct val="25000"/>
              </a:spcAft>
              <a:buFontTx/>
              <a:buChar char="•"/>
            </a:pPr>
            <a:r>
              <a:rPr lang="en-US" altLang="en-US" sz="1800" b="1" dirty="0">
                <a:solidFill>
                  <a:srgbClr val="000000"/>
                </a:solidFill>
              </a:rPr>
              <a:t>Hence, later in the course, we will study ways to control generalization and to smooth estimates of key parameters such as the mean and covariance (see textbook).</a:t>
            </a:r>
          </a:p>
        </p:txBody>
      </p:sp>
      <p:sp>
        <p:nvSpPr>
          <p:cNvPr id="22" name="Text Box 10"/>
          <p:cNvSpPr txBox="1">
            <a:spLocks noChangeArrowheads="1"/>
          </p:cNvSpPr>
          <p:nvPr/>
        </p:nvSpPr>
        <p:spPr bwMode="auto">
          <a:xfrm>
            <a:off x="227013" y="57150"/>
            <a:ext cx="8666264" cy="369332"/>
          </a:xfrm>
          <a:prstGeom prst="rect">
            <a:avLst/>
          </a:prstGeom>
          <a:noFill/>
          <a:ln w="9525">
            <a:noFill/>
            <a:miter lim="800000"/>
            <a:headEnd/>
            <a:tailEnd/>
          </a:ln>
        </p:spPr>
        <p:txBody>
          <a:bodyPr wrap="square" lIns="0" tIns="0" rIns="0" bIns="0">
            <a:spAutoFit/>
          </a:bodyPr>
          <a:lstStyle/>
          <a:p>
            <a:pPr>
              <a:spcBef>
                <a:spcPct val="50000"/>
              </a:spcBef>
            </a:pPr>
            <a:r>
              <a:rPr lang="en-US" b="1" dirty="0" smtClean="0">
                <a:solidFill>
                  <a:srgbClr val="892034"/>
                </a:solidFill>
              </a:rPr>
              <a:t>Computational Complexity</a:t>
            </a:r>
            <a:endParaRPr lang="en-US" b="1" dirty="0">
              <a:solidFill>
                <a:srgbClr val="892034"/>
              </a:solidFill>
            </a:endParaRPr>
          </a:p>
        </p:txBody>
      </p:sp>
    </p:spTree>
    <p:extLst>
      <p:ext uri="{BB962C8B-B14F-4D97-AF65-F5344CB8AC3E}">
        <p14:creationId xmlns:p14="http://schemas.microsoft.com/office/powerpoint/2010/main" val="15661642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2" name="Rectangle 4"/>
          <p:cNvSpPr>
            <a:spLocks noChangeArrowheads="1"/>
          </p:cNvSpPr>
          <p:nvPr/>
        </p:nvSpPr>
        <p:spPr bwMode="auto">
          <a:xfrm>
            <a:off x="184356" y="663678"/>
            <a:ext cx="8658225" cy="5124480"/>
          </a:xfrm>
          <a:prstGeom prst="rect">
            <a:avLst/>
          </a:prstGeom>
          <a:noFill/>
          <a:ln w="9525">
            <a:noFill/>
            <a:miter lim="800000"/>
            <a:headEnd/>
            <a:tailEnd/>
          </a:ln>
          <a:effectLst/>
        </p:spPr>
        <p:txBody>
          <a:bodyPr wrap="square" lIns="0" tIns="0" rIns="0" bIns="0">
            <a:spAutoFit/>
          </a:bodyPr>
          <a:lstStyle/>
          <a:p>
            <a:pPr marL="176213" indent="-176213">
              <a:lnSpc>
                <a:spcPct val="150000"/>
              </a:lnSpc>
              <a:spcAft>
                <a:spcPts val="1800"/>
              </a:spcAft>
              <a:buFont typeface="Arial" pitchFamily="34" charset="0"/>
              <a:buChar char="•"/>
            </a:pPr>
            <a:r>
              <a:rPr lang="en-US" altLang="en-US" sz="1800" b="1" dirty="0" smtClean="0">
                <a:solidFill>
                  <a:srgbClr val="000000"/>
                </a:solidFill>
              </a:rPr>
              <a:t>It is common that the number of available samples is inadequate to train a complex classifier. Alternatives:</a:t>
            </a:r>
          </a:p>
          <a:p>
            <a:pPr marL="339725" lvl="1" indent="-163513">
              <a:lnSpc>
                <a:spcPct val="150000"/>
              </a:lnSpc>
              <a:spcAft>
                <a:spcPts val="1800"/>
              </a:spcAft>
              <a:buFont typeface="Wingdings" pitchFamily="2" charset="2"/>
              <a:buChar char="§"/>
            </a:pPr>
            <a:r>
              <a:rPr lang="en-US" altLang="en-US" sz="1800" b="1" dirty="0" smtClean="0">
                <a:solidFill>
                  <a:srgbClr val="000000"/>
                </a:solidFill>
              </a:rPr>
              <a:t>Reduce the number of parameters</a:t>
            </a:r>
            <a:br>
              <a:rPr lang="en-US" altLang="en-US" sz="1800" b="1" dirty="0" smtClean="0">
                <a:solidFill>
                  <a:srgbClr val="000000"/>
                </a:solidFill>
              </a:rPr>
            </a:br>
            <a:r>
              <a:rPr lang="en-US" altLang="en-US" sz="1800" b="1" dirty="0" smtClean="0">
                <a:solidFill>
                  <a:srgbClr val="000000"/>
                </a:solidFill>
              </a:rPr>
              <a:t>(e.g., assume diagonal covariances)</a:t>
            </a:r>
          </a:p>
          <a:p>
            <a:pPr marL="339725" lvl="1" indent="-163513">
              <a:lnSpc>
                <a:spcPct val="150000"/>
              </a:lnSpc>
              <a:spcAft>
                <a:spcPts val="1800"/>
              </a:spcAft>
              <a:buFont typeface="Wingdings" pitchFamily="2" charset="2"/>
              <a:buChar char="§"/>
            </a:pPr>
            <a:r>
              <a:rPr lang="en-US" altLang="en-US" sz="1800" b="1" dirty="0" smtClean="0">
                <a:solidFill>
                  <a:srgbClr val="000000"/>
                </a:solidFill>
              </a:rPr>
              <a:t>Assume all classes have the same covariance (“pooled covariance”)</a:t>
            </a:r>
          </a:p>
          <a:p>
            <a:pPr marL="339725" lvl="1" indent="-163513">
              <a:lnSpc>
                <a:spcPct val="150000"/>
              </a:lnSpc>
              <a:spcAft>
                <a:spcPts val="1800"/>
              </a:spcAft>
              <a:buFont typeface="Wingdings" pitchFamily="2" charset="2"/>
              <a:buChar char="§"/>
            </a:pPr>
            <a:r>
              <a:rPr lang="en-US" altLang="en-US" sz="1800" b="1" dirty="0" smtClean="0">
                <a:solidFill>
                  <a:srgbClr val="000000"/>
                </a:solidFill>
              </a:rPr>
              <a:t>Better estimate of covariance (e.g., use Bayesian parameter estimate)</a:t>
            </a:r>
          </a:p>
          <a:p>
            <a:pPr marL="339725" lvl="1" indent="-163513">
              <a:lnSpc>
                <a:spcPct val="150000"/>
              </a:lnSpc>
              <a:spcAft>
                <a:spcPts val="1800"/>
              </a:spcAft>
              <a:buFont typeface="Wingdings" pitchFamily="2" charset="2"/>
              <a:buChar char="§"/>
            </a:pPr>
            <a:r>
              <a:rPr lang="en-US" altLang="en-US" sz="1800" b="1" dirty="0" smtClean="0">
                <a:solidFill>
                  <a:srgbClr val="000000"/>
                </a:solidFill>
              </a:rPr>
              <a:t>Pseudo-Bayesian estimate: </a:t>
            </a:r>
          </a:p>
          <a:p>
            <a:pPr marL="339725" lvl="1" indent="-163513">
              <a:lnSpc>
                <a:spcPct val="150000"/>
              </a:lnSpc>
              <a:spcAft>
                <a:spcPts val="1800"/>
              </a:spcAft>
              <a:buFont typeface="Wingdings" pitchFamily="2" charset="2"/>
              <a:buChar char="§"/>
            </a:pPr>
            <a:r>
              <a:rPr lang="en-US" altLang="en-US" sz="1800" b="1" dirty="0" smtClean="0">
                <a:solidFill>
                  <a:srgbClr val="000000"/>
                </a:solidFill>
              </a:rPr>
              <a:t>Regularized discriminant analysis (shrinkage):</a:t>
            </a:r>
          </a:p>
          <a:p>
            <a:pPr marL="339725" lvl="1" indent="-163513">
              <a:lnSpc>
                <a:spcPct val="150000"/>
              </a:lnSpc>
              <a:spcAft>
                <a:spcPts val="1800"/>
              </a:spcAft>
              <a:buFont typeface="Wingdings" pitchFamily="2" charset="2"/>
              <a:buChar char="§"/>
            </a:pPr>
            <a:endParaRPr lang="en-US" altLang="en-US" sz="1800" b="1" dirty="0" smtClean="0">
              <a:solidFill>
                <a:srgbClr val="000000"/>
              </a:solidFill>
            </a:endParaRPr>
          </a:p>
        </p:txBody>
      </p:sp>
      <p:sp>
        <p:nvSpPr>
          <p:cNvPr id="22" name="Text Box 10"/>
          <p:cNvSpPr txBox="1">
            <a:spLocks noChangeArrowheads="1"/>
          </p:cNvSpPr>
          <p:nvPr/>
        </p:nvSpPr>
        <p:spPr bwMode="auto">
          <a:xfrm>
            <a:off x="227013" y="57150"/>
            <a:ext cx="8666264" cy="369332"/>
          </a:xfrm>
          <a:prstGeom prst="rect">
            <a:avLst/>
          </a:prstGeom>
          <a:noFill/>
          <a:ln w="9525">
            <a:noFill/>
            <a:miter lim="800000"/>
            <a:headEnd/>
            <a:tailEnd/>
          </a:ln>
        </p:spPr>
        <p:txBody>
          <a:bodyPr wrap="square" lIns="0" tIns="0" rIns="0" bIns="0">
            <a:spAutoFit/>
          </a:bodyPr>
          <a:lstStyle/>
          <a:p>
            <a:pPr>
              <a:spcBef>
                <a:spcPct val="50000"/>
              </a:spcBef>
            </a:pPr>
            <a:r>
              <a:rPr lang="en-US" b="1" dirty="0" smtClean="0">
                <a:solidFill>
                  <a:srgbClr val="892034"/>
                </a:solidFill>
              </a:rPr>
              <a:t>Overfitting</a:t>
            </a:r>
            <a:endParaRPr lang="en-US" b="1" dirty="0">
              <a:solidFill>
                <a:srgbClr val="892034"/>
              </a:solidFill>
            </a:endParaRPr>
          </a:p>
        </p:txBody>
      </p:sp>
      <p:graphicFrame>
        <p:nvGraphicFramePr>
          <p:cNvPr id="21" name="Object 20"/>
          <p:cNvGraphicFramePr>
            <a:graphicFrameLocks noChangeAspect="1"/>
          </p:cNvGraphicFramePr>
          <p:nvPr/>
        </p:nvGraphicFramePr>
        <p:xfrm>
          <a:off x="3669084" y="4103328"/>
          <a:ext cx="1422400" cy="342900"/>
        </p:xfrm>
        <a:graphic>
          <a:graphicData uri="http://schemas.openxmlformats.org/presentationml/2006/ole">
            <mc:AlternateContent xmlns:mc="http://schemas.openxmlformats.org/markup-compatibility/2006">
              <mc:Choice xmlns:v="urn:schemas-microsoft-com:vml" Requires="v">
                <p:oleObj spid="_x0000_s121869" name="Equation" r:id="rId3" imgW="1422360" imgH="342720" progId="Equation.3">
                  <p:embed/>
                </p:oleObj>
              </mc:Choice>
              <mc:Fallback>
                <p:oleObj name="Equation" r:id="rId3" imgW="1422360" imgH="34272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69084" y="4103328"/>
                        <a:ext cx="1422400" cy="3429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pic>
        <p:nvPicPr>
          <p:cNvPr id="176137" name="Picture 9" descr="C:\Users\picone\Desktop\Joseph Picone\msstate\ece_8443\foo.JPG"/>
          <p:cNvPicPr>
            <a:picLocks noChangeAspect="1" noChangeArrowheads="1"/>
          </p:cNvPicPr>
          <p:nvPr/>
        </p:nvPicPr>
        <p:blipFill>
          <a:blip r:embed="rId5">
            <a:lum bright="-20000" contrast="-30000"/>
          </a:blip>
          <a:srcRect l="46747" t="16900" r="26196" b="59398"/>
          <a:stretch>
            <a:fillRect/>
          </a:stretch>
        </p:blipFill>
        <p:spPr bwMode="auto">
          <a:xfrm>
            <a:off x="6209071" y="1238864"/>
            <a:ext cx="2315497" cy="1474838"/>
          </a:xfrm>
          <a:prstGeom prst="rect">
            <a:avLst/>
          </a:prstGeom>
          <a:noFill/>
        </p:spPr>
      </p:pic>
      <p:graphicFrame>
        <p:nvGraphicFramePr>
          <p:cNvPr id="23" name="Object 22"/>
          <p:cNvGraphicFramePr>
            <a:graphicFrameLocks noChangeAspect="1"/>
          </p:cNvGraphicFramePr>
          <p:nvPr/>
        </p:nvGraphicFramePr>
        <p:xfrm>
          <a:off x="5688115" y="4624853"/>
          <a:ext cx="2476500" cy="1295400"/>
        </p:xfrm>
        <a:graphic>
          <a:graphicData uri="http://schemas.openxmlformats.org/presentationml/2006/ole">
            <mc:AlternateContent xmlns:mc="http://schemas.openxmlformats.org/markup-compatibility/2006">
              <mc:Choice xmlns:v="urn:schemas-microsoft-com:vml" Requires="v">
                <p:oleObj spid="_x0000_s121870" name="Equation" r:id="rId6" imgW="2476440" imgH="1295280" progId="Equation.DSMT4">
                  <p:embed/>
                </p:oleObj>
              </mc:Choice>
              <mc:Fallback>
                <p:oleObj name="Equation" r:id="rId6" imgW="2476440" imgH="129528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688115" y="4624853"/>
                        <a:ext cx="2476500" cy="12954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816110330"/>
      </p:ext>
    </p:extLst>
  </p:cSld>
  <p:clrMapOvr>
    <a:masterClrMapping/>
  </p:clrMapOvr>
  <p:timing>
    <p:tnLst>
      <p:par>
        <p:cTn id="1" dur="indefinite" restart="never" nodeType="tmRoot"/>
      </p:par>
    </p:tnLst>
  </p:timing>
</p:sld>
</file>

<file path=ppt/theme/theme1.xml><?xml version="1.0" encoding="utf-8"?>
<a:theme xmlns:a="http://schemas.openxmlformats.org/drawingml/2006/main" name="lecture_title">
  <a:themeElements>
    <a:clrScheme name="ISIP Standard">
      <a:dk1>
        <a:srgbClr val="000000"/>
      </a:dk1>
      <a:lt1>
        <a:srgbClr val="000000"/>
      </a:lt1>
      <a:dk2>
        <a:srgbClr val="000000"/>
      </a:dk2>
      <a:lt2>
        <a:srgbClr val="000000"/>
      </a:lt2>
      <a:accent1>
        <a:srgbClr val="333399"/>
      </a:accent1>
      <a:accent2>
        <a:srgbClr val="892034"/>
      </a:accent2>
      <a:accent3>
        <a:srgbClr val="FFFFE2"/>
      </a:accent3>
      <a:accent4>
        <a:srgbClr val="FFFFE2"/>
      </a:accent4>
      <a:accent5>
        <a:srgbClr val="FFFFE2"/>
      </a:accent5>
      <a:accent6>
        <a:srgbClr val="FFFFE2"/>
      </a:accent6>
      <a:hlink>
        <a:srgbClr val="892034"/>
      </a:hlink>
      <a:folHlink>
        <a:srgbClr val="892034"/>
      </a:folHlink>
    </a:clrScheme>
    <a:fontScheme name="ISIP Standar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isip_default">
  <a:themeElements>
    <a:clrScheme name="ISIP Standard">
      <a:dk1>
        <a:srgbClr val="000000"/>
      </a:dk1>
      <a:lt1>
        <a:srgbClr val="000000"/>
      </a:lt1>
      <a:dk2>
        <a:srgbClr val="000000"/>
      </a:dk2>
      <a:lt2>
        <a:srgbClr val="000000"/>
      </a:lt2>
      <a:accent1>
        <a:srgbClr val="333399"/>
      </a:accent1>
      <a:accent2>
        <a:srgbClr val="892034"/>
      </a:accent2>
      <a:accent3>
        <a:srgbClr val="FFFFE2"/>
      </a:accent3>
      <a:accent4>
        <a:srgbClr val="FFFFE2"/>
      </a:accent4>
      <a:accent5>
        <a:srgbClr val="FFFFE2"/>
      </a:accent5>
      <a:accent6>
        <a:srgbClr val="FFFFE2"/>
      </a:accent6>
      <a:hlink>
        <a:srgbClr val="892034"/>
      </a:hlink>
      <a:folHlink>
        <a:srgbClr val="892034"/>
      </a:folHlink>
    </a:clrScheme>
    <a:fontScheme name="ISIP Standar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ecture_default">
  <a:themeElements>
    <a:clrScheme name="ISIP Standard">
      <a:dk1>
        <a:srgbClr val="000000"/>
      </a:dk1>
      <a:lt1>
        <a:srgbClr val="000000"/>
      </a:lt1>
      <a:dk2>
        <a:srgbClr val="000000"/>
      </a:dk2>
      <a:lt2>
        <a:srgbClr val="000000"/>
      </a:lt2>
      <a:accent1>
        <a:srgbClr val="333399"/>
      </a:accent1>
      <a:accent2>
        <a:srgbClr val="892034"/>
      </a:accent2>
      <a:accent3>
        <a:srgbClr val="FFFFE2"/>
      </a:accent3>
      <a:accent4>
        <a:srgbClr val="FFFFE2"/>
      </a:accent4>
      <a:accent5>
        <a:srgbClr val="FFFFE2"/>
      </a:accent5>
      <a:accent6>
        <a:srgbClr val="FFFFE2"/>
      </a:accent6>
      <a:hlink>
        <a:srgbClr val="892034"/>
      </a:hlink>
      <a:folHlink>
        <a:srgbClr val="892034"/>
      </a:folHlink>
    </a:clrScheme>
    <a:fontScheme name="ISIP Standar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isip_default">
  <a:themeElements>
    <a:clrScheme name="ISIP Standard">
      <a:dk1>
        <a:srgbClr val="000000"/>
      </a:dk1>
      <a:lt1>
        <a:srgbClr val="000000"/>
      </a:lt1>
      <a:dk2>
        <a:srgbClr val="000000"/>
      </a:dk2>
      <a:lt2>
        <a:srgbClr val="000000"/>
      </a:lt2>
      <a:accent1>
        <a:srgbClr val="333399"/>
      </a:accent1>
      <a:accent2>
        <a:srgbClr val="892034"/>
      </a:accent2>
      <a:accent3>
        <a:srgbClr val="FFFFE2"/>
      </a:accent3>
      <a:accent4>
        <a:srgbClr val="FFFFE2"/>
      </a:accent4>
      <a:accent5>
        <a:srgbClr val="FFFFE2"/>
      </a:accent5>
      <a:accent6>
        <a:srgbClr val="FFFFE2"/>
      </a:accent6>
      <a:hlink>
        <a:srgbClr val="892034"/>
      </a:hlink>
      <a:folHlink>
        <a:srgbClr val="892034"/>
      </a:folHlink>
    </a:clrScheme>
    <a:fontScheme name="ISIP Standar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1_lecture_title">
  <a:themeElements>
    <a:clrScheme name="ISIP Standard">
      <a:dk1>
        <a:srgbClr val="000000"/>
      </a:dk1>
      <a:lt1>
        <a:srgbClr val="000000"/>
      </a:lt1>
      <a:dk2>
        <a:srgbClr val="000000"/>
      </a:dk2>
      <a:lt2>
        <a:srgbClr val="000000"/>
      </a:lt2>
      <a:accent1>
        <a:srgbClr val="333399"/>
      </a:accent1>
      <a:accent2>
        <a:srgbClr val="892034"/>
      </a:accent2>
      <a:accent3>
        <a:srgbClr val="FFFFE2"/>
      </a:accent3>
      <a:accent4>
        <a:srgbClr val="FFFFE2"/>
      </a:accent4>
      <a:accent5>
        <a:srgbClr val="FFFFE2"/>
      </a:accent5>
      <a:accent6>
        <a:srgbClr val="FFFFE2"/>
      </a:accent6>
      <a:hlink>
        <a:srgbClr val="892034"/>
      </a:hlink>
      <a:folHlink>
        <a:srgbClr val="892034"/>
      </a:folHlink>
    </a:clrScheme>
    <a:fontScheme name="ISIP Standar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2_isip_default">
  <a:themeElements>
    <a:clrScheme name="ISIP Standard">
      <a:dk1>
        <a:srgbClr val="000000"/>
      </a:dk1>
      <a:lt1>
        <a:srgbClr val="000000"/>
      </a:lt1>
      <a:dk2>
        <a:srgbClr val="000000"/>
      </a:dk2>
      <a:lt2>
        <a:srgbClr val="000000"/>
      </a:lt2>
      <a:accent1>
        <a:srgbClr val="333399"/>
      </a:accent1>
      <a:accent2>
        <a:srgbClr val="892034"/>
      </a:accent2>
      <a:accent3>
        <a:srgbClr val="FFFFE2"/>
      </a:accent3>
      <a:accent4>
        <a:srgbClr val="FFFFE2"/>
      </a:accent4>
      <a:accent5>
        <a:srgbClr val="FFFFE2"/>
      </a:accent5>
      <a:accent6>
        <a:srgbClr val="FFFFE2"/>
      </a:accent6>
      <a:hlink>
        <a:srgbClr val="892034"/>
      </a:hlink>
      <a:folHlink>
        <a:srgbClr val="892034"/>
      </a:folHlink>
    </a:clrScheme>
    <a:fontScheme name="ISIP Standar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3_isip_default">
  <a:themeElements>
    <a:clrScheme name="ISIP Standard">
      <a:dk1>
        <a:srgbClr val="000000"/>
      </a:dk1>
      <a:lt1>
        <a:srgbClr val="000000"/>
      </a:lt1>
      <a:dk2>
        <a:srgbClr val="000000"/>
      </a:dk2>
      <a:lt2>
        <a:srgbClr val="000000"/>
      </a:lt2>
      <a:accent1>
        <a:srgbClr val="333399"/>
      </a:accent1>
      <a:accent2>
        <a:srgbClr val="892034"/>
      </a:accent2>
      <a:accent3>
        <a:srgbClr val="FFFFE2"/>
      </a:accent3>
      <a:accent4>
        <a:srgbClr val="FFFFE2"/>
      </a:accent4>
      <a:accent5>
        <a:srgbClr val="FFFFE2"/>
      </a:accent5>
      <a:accent6>
        <a:srgbClr val="FFFFE2"/>
      </a:accent6>
      <a:hlink>
        <a:srgbClr val="892034"/>
      </a:hlink>
      <a:folHlink>
        <a:srgbClr val="892034"/>
      </a:folHlink>
    </a:clrScheme>
    <a:fontScheme name="ISIP Standar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lecture_title</Template>
  <TotalTime>7112</TotalTime>
  <Words>799</Words>
  <Application>Microsoft Macintosh PowerPoint</Application>
  <PresentationFormat>Letter Paper (8.5x11 in)</PresentationFormat>
  <Paragraphs>110</Paragraphs>
  <Slides>15</Slides>
  <Notes>1</Notes>
  <HiddenSlides>0</HiddenSlides>
  <MMClips>0</MMClips>
  <ScaleCrop>false</ScaleCrop>
  <HeadingPairs>
    <vt:vector size="8" baseType="variant">
      <vt:variant>
        <vt:lpstr>Fonts Used</vt:lpstr>
      </vt:variant>
      <vt:variant>
        <vt:i4>4</vt:i4>
      </vt:variant>
      <vt:variant>
        <vt:lpstr>Theme</vt:lpstr>
      </vt:variant>
      <vt:variant>
        <vt:i4>7</vt:i4>
      </vt:variant>
      <vt:variant>
        <vt:lpstr>Embedded OLE Servers</vt:lpstr>
      </vt:variant>
      <vt:variant>
        <vt:i4>1</vt:i4>
      </vt:variant>
      <vt:variant>
        <vt:lpstr>Slide Titles</vt:lpstr>
      </vt:variant>
      <vt:variant>
        <vt:i4>15</vt:i4>
      </vt:variant>
    </vt:vector>
  </HeadingPairs>
  <TitlesOfParts>
    <vt:vector size="27" baseType="lpstr">
      <vt:lpstr>Symbol</vt:lpstr>
      <vt:lpstr>Times New Roman</vt:lpstr>
      <vt:lpstr>Wingdings</vt:lpstr>
      <vt:lpstr>Arial</vt:lpstr>
      <vt:lpstr>lecture_title</vt:lpstr>
      <vt:lpstr>isip_default</vt:lpstr>
      <vt:lpstr>lecture_default</vt:lpstr>
      <vt:lpstr>1_isip_default</vt:lpstr>
      <vt:lpstr>1_lecture_title</vt:lpstr>
      <vt:lpstr>2_isip_default</vt:lpstr>
      <vt:lpstr>3_isip_default</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Gateway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Valued Gateway Client</dc:creator>
  <cp:lastModifiedBy>Joseph Picone</cp:lastModifiedBy>
  <cp:revision>395</cp:revision>
  <dcterms:created xsi:type="dcterms:W3CDTF">2002-09-12T17:13:32Z</dcterms:created>
  <dcterms:modified xsi:type="dcterms:W3CDTF">2015-09-17T20:30:51Z</dcterms:modified>
</cp:coreProperties>
</file>