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74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5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9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896" y="184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emf"/><Relationship Id="rId1" Type="http://schemas.openxmlformats.org/officeDocument/2006/relationships/image" Target="../media/image10.w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ex.ac.uk/~ajwills/courses/rm1/stats/variance.ppt" TargetMode="External"/><Relationship Id="rId20" Type="http://schemas.openxmlformats.org/officeDocument/2006/relationships/hyperlink" Target="http://www.psy.vanderbilt.edu/faculty/palmeri/P351-modeling/readings/myung-tutorial-mle.pdf" TargetMode="External"/><Relationship Id="rId21" Type="http://schemas.openxmlformats.org/officeDocument/2006/relationships/hyperlink" Target="http://www-ccrma.stanford.edu/~jos/bayes/Bayesian_Parameter_Estimation.html" TargetMode="External"/><Relationship Id="rId10" Type="http://schemas.openxmlformats.org/officeDocument/2006/relationships/hyperlink" Target="http://cnx.rice.edu/content/m11426/latest/" TargetMode="External"/><Relationship Id="rId11" Type="http://schemas.openxmlformats.org/officeDocument/2006/relationships/hyperlink" Target="http://www.weibull.com/LifeDataWeb/image/apa_fig3.gif" TargetMode="External"/><Relationship Id="rId12" Type="http://schemas.openxmlformats.org/officeDocument/2006/relationships/image" Target="../media/image2.png"/><Relationship Id="rId13" Type="http://schemas.openxmlformats.org/officeDocument/2006/relationships/hyperlink" Target="http://www.mat.ulaval.ca/informatique/guide94/img14.png" TargetMode="External"/><Relationship Id="rId14" Type="http://schemas.openxmlformats.org/officeDocument/2006/relationships/image" Target="../media/image3.png"/><Relationship Id="rId15" Type="http://schemas.openxmlformats.org/officeDocument/2006/relationships/hyperlink" Target="http://www.isip.msstate.edu/publications/seminars/msstate_misc/2002/euro_coin/presentation_v0.pdf" TargetMode="External"/><Relationship Id="rId16" Type="http://schemas.openxmlformats.org/officeDocument/2006/relationships/image" Target="../media/image4.png"/><Relationship Id="rId17" Type="http://schemas.openxmlformats.org/officeDocument/2006/relationships/hyperlink" Target="http://www.eas.asu.edu/~morrell/556/Lecture11.pdf" TargetMode="External"/><Relationship Id="rId18" Type="http://schemas.openxmlformats.org/officeDocument/2006/relationships/hyperlink" Target="http://www-2.cs.cmu.edu/~awm/tutorials/mle12.pdf" TargetMode="External"/><Relationship Id="rId19" Type="http://schemas.openxmlformats.org/officeDocument/2006/relationships/hyperlink" Target="http://en.wikipedia.org/wiki/Maximum_likelihood" TargetMode="External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1.ppt" TargetMode="External"/><Relationship Id="rId3" Type="http://schemas.openxmlformats.org/officeDocument/2006/relationships/hyperlink" Target="http://rii.ricoh.com/~stork/DHSch3part2.ppt" TargetMode="External"/><Relationship Id="rId4" Type="http://schemas.openxmlformats.org/officeDocument/2006/relationships/hyperlink" Target="http://www.nebulasearch.com/encyclopedia/article/Bayesian_inference.html" TargetMode="External"/><Relationship Id="rId5" Type="http://schemas.openxmlformats.org/officeDocument/2006/relationships/hyperlink" Target="http://bayes.bgsu.edu/nsf_web/tutorial/a_brief_tutorial.htm" TargetMode="External"/><Relationship Id="rId6" Type="http://schemas.openxmlformats.org/officeDocument/2006/relationships/hyperlink" Target="http://www-2.cs.cmu.edu/~awm/tutorials/mle.html" TargetMode="External"/><Relationship Id="rId7" Type="http://schemas.openxmlformats.org/officeDocument/2006/relationships/hyperlink" Target="http://www-2.cs.cmu.edu/~awm/tutorials/list.html" TargetMode="External"/><Relationship Id="rId8" Type="http://schemas.openxmlformats.org/officeDocument/2006/relationships/hyperlink" Target="http://statgen.iop.kcl.ac.uk/bgim/mle/sslike_1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1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Features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Bayesian Estimation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Example</a:t>
            </a:r>
            <a:endParaRPr lang="en-US" sz="1800" b="1" kern="0" dirty="0" smtClean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b="1" kern="0" dirty="0" smtClean="0">
                <a:solidFill>
                  <a:srgbClr val="000080"/>
                </a:solidFill>
              </a:rPr>
              <a:t/>
            </a:r>
            <a:br>
              <a:rPr lang="en-US" b="1" kern="0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D.H.S: Chapter 3 (Part 1)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"/>
              </a:rPr>
              <a:t>J.O.S.: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Nebula: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BGSU: Example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A.W.M.: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A.W.M.: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Primer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CSRN: Unbiased</a:t>
            </a:r>
            <a:endParaRPr lang="en-US" sz="1800" b="1" dirty="0" smtClean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accent2"/>
                </a:solidFill>
                <a:hlinkClick r:id="rId17"/>
              </a:rPr>
              <a:t>A.W.M.: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hlinkClick r:id="rId18"/>
              </a:rPr>
              <a:t>Bias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Wiki: </a:t>
            </a:r>
            <a:r>
              <a:rPr lang="en-US" sz="1800" b="1" dirty="0" smtClean="0">
                <a:solidFill>
                  <a:schemeClr val="accent2"/>
                </a:solidFill>
                <a:hlinkClick r:id="rId19"/>
              </a:rPr>
              <a:t>ML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M.Y.: </a:t>
            </a:r>
            <a:r>
              <a:rPr lang="en-US" sz="1800" b="1" dirty="0" smtClean="0">
                <a:solidFill>
                  <a:schemeClr val="accent2"/>
                </a:solidFill>
                <a:hlinkClick r:id="rId20"/>
              </a:rPr>
              <a:t>ML Tutorial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1"/>
              </a:rPr>
              <a:t>J.O.S.: Bayesian </a:t>
            </a:r>
            <a:r>
              <a:rPr lang="en-US" sz="1800" b="1" dirty="0" smtClean="0">
                <a:solidFill>
                  <a:schemeClr val="accent2"/>
                </a:solidFill>
                <a:hlinkClick r:id="rId21"/>
              </a:rPr>
              <a:t>Est.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5"/>
              </a:rPr>
              <a:t>J.H.: </a:t>
            </a:r>
            <a:r>
              <a:rPr lang="en-US" sz="1800" b="1" dirty="0">
                <a:solidFill>
                  <a:schemeClr val="accent2"/>
                </a:solidFill>
              </a:rPr>
              <a:t>Euro </a:t>
            </a:r>
            <a:r>
              <a:rPr lang="en-US" sz="1800" b="1" dirty="0" smtClean="0">
                <a:solidFill>
                  <a:schemeClr val="accent2"/>
                </a:solidFill>
              </a:rPr>
              <a:t>Coin</a:t>
            </a:r>
            <a:r>
              <a:rPr lang="en-US" sz="1800" b="1" dirty="0" smtClean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1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[μ,σ</a:t>
            </a:r>
            <a:r>
              <a:rPr lang="en-US" sz="1800" baseline="30000" dirty="0" smtClean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</a:t>
            </a:r>
            <a:r>
              <a:rPr lang="en-US" sz="1800" b="1" dirty="0" smtClean="0">
                <a:solidFill>
                  <a:schemeClr val="bg1"/>
                </a:solidFill>
              </a:rPr>
              <a:t>The log likelihood of a SINGLE point is: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6" name="Equation" r:id="rId3" imgW="3225600" imgH="393480" progId="Equation.3">
                  <p:embed/>
                </p:oleObj>
              </mc:Choice>
              <mc:Fallback>
                <p:oleObj name="Equation" r:id="rId3" imgW="322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98722"/>
                        <a:ext cx="487203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7" name="Equation" r:id="rId5" imgW="4038480" imgH="1307880" progId="Equation.3">
                  <p:embed/>
                </p:oleObj>
              </mc:Choice>
              <mc:Fallback>
                <p:oleObj name="Equation" r:id="rId5" imgW="40384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48875"/>
                        <a:ext cx="4038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8" name="Equation" r:id="rId7" imgW="4559040" imgH="1384200" progId="Equation.DSMT4">
                  <p:embed/>
                </p:oleObj>
              </mc:Choice>
              <mc:Fallback>
                <p:oleObj name="Equation" r:id="rId7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764321"/>
                        <a:ext cx="45593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7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8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>
                <a:solidFill>
                  <a:schemeClr val="bg1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chemeClr val="bg1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which </a:t>
            </a:r>
            <a:r>
              <a:rPr lang="en-US" sz="1800" b="1" dirty="0">
                <a:solidFill>
                  <a:schemeClr val="bg1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9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Discriminant functions for discrete features are completely analogous to the continuous case (end of Chapter 2).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mean and variance </a:t>
            </a:r>
            <a:r>
              <a:rPr lang="en-US" sz="1800" b="1" smtClean="0">
                <a:solidFill>
                  <a:schemeClr val="bg1"/>
                </a:solidFill>
              </a:rPr>
              <a:t>estimates.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155987" y="6379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problems where features are discrete:</a:t>
            </a:r>
          </a:p>
        </p:txBody>
      </p:sp>
      <p:graphicFrame>
        <p:nvGraphicFramePr>
          <p:cNvPr id="172032" name="Object 1024"/>
          <p:cNvGraphicFramePr>
            <a:graphicFrameLocks noChangeAspect="1"/>
          </p:cNvGraphicFramePr>
          <p:nvPr/>
        </p:nvGraphicFramePr>
        <p:xfrm>
          <a:off x="454025" y="1036791"/>
          <a:ext cx="2400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7" name="Equation" r:id="rId3" imgW="2400120" imgH="457200" progId="Equation.3">
                  <p:embed/>
                </p:oleObj>
              </mc:Choice>
              <mc:Fallback>
                <p:oleObj name="Equation" r:id="rId3" imgW="2400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36791"/>
                        <a:ext cx="2400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160289" y="1573578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formula involves probabilities (not densities):</a:t>
            </a:r>
          </a:p>
        </p:txBody>
      </p:sp>
      <p:graphicFrame>
        <p:nvGraphicFramePr>
          <p:cNvPr id="172033" name="Object 1025"/>
          <p:cNvGraphicFramePr>
            <a:graphicFrameLocks noChangeAspect="1"/>
          </p:cNvGraphicFramePr>
          <p:nvPr/>
        </p:nvGraphicFramePr>
        <p:xfrm>
          <a:off x="454025" y="1978435"/>
          <a:ext cx="4864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8" name="Equation" r:id="rId5" imgW="4863960" imgH="698400" progId="Equation.3">
                  <p:embed/>
                </p:oleObj>
              </mc:Choice>
              <mc:Fallback>
                <p:oleObj name="Equation" r:id="rId5" imgW="486396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78435"/>
                        <a:ext cx="4864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175037" y="271044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  <a:latin typeface="+mj-lt"/>
              </a:rPr>
              <a:t>	where</a:t>
            </a:r>
          </a:p>
        </p:txBody>
      </p:sp>
      <p:graphicFrame>
        <p:nvGraphicFramePr>
          <p:cNvPr id="172035" name="Object 1027"/>
          <p:cNvGraphicFramePr>
            <a:graphicFrameLocks noChangeAspect="1"/>
          </p:cNvGraphicFramePr>
          <p:nvPr/>
        </p:nvGraphicFramePr>
        <p:xfrm>
          <a:off x="454025" y="3071558"/>
          <a:ext cx="2273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9" name="Equation" r:id="rId7" imgW="2273040" imgH="660240" progId="Equation.3">
                  <p:embed/>
                </p:oleObj>
              </mc:Choice>
              <mc:Fallback>
                <p:oleObj name="Equation" r:id="rId7" imgW="22730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071558"/>
                        <a:ext cx="2273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60289" y="380704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rule remains the same:</a:t>
            </a:r>
          </a:p>
        </p:txBody>
      </p:sp>
      <p:graphicFrame>
        <p:nvGraphicFramePr>
          <p:cNvPr id="172034" name="Object 1026"/>
          <p:cNvGraphicFramePr>
            <a:graphicFrameLocks noChangeAspect="1"/>
          </p:cNvGraphicFramePr>
          <p:nvPr/>
        </p:nvGraphicFramePr>
        <p:xfrm>
          <a:off x="454025" y="4199501"/>
          <a:ext cx="196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0" name="Equation" r:id="rId9" imgW="1968480" imgH="533160" progId="Equation.3">
                  <p:embed/>
                </p:oleObj>
              </mc:Choice>
              <mc:Fallback>
                <p:oleObj name="Equation" r:id="rId9" imgW="19684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199501"/>
                        <a:ext cx="1968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160289" y="4810248"/>
            <a:ext cx="8645525" cy="3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maximum entropy distribution is a uniform distribution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8310" name="Object 1026"/>
          <p:cNvGraphicFramePr>
            <a:graphicFrameLocks noChangeAspect="1"/>
          </p:cNvGraphicFramePr>
          <p:nvPr/>
        </p:nvGraphicFramePr>
        <p:xfrm>
          <a:off x="454025" y="5193635"/>
          <a:ext cx="13843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1" name="Equation" r:id="rId11" imgW="1384200" imgH="558720" progId="Equation.DSMT4">
                  <p:embed/>
                </p:oleObj>
              </mc:Choice>
              <mc:Fallback>
                <p:oleObj name="Equation" r:id="rId11" imgW="13842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93635"/>
                        <a:ext cx="13843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70735" y="5676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independent binary features: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4026" y="959743"/>
            <a:ext cx="6232525" cy="419100"/>
            <a:chOff x="286" y="933"/>
            <a:chExt cx="3926" cy="264"/>
          </a:xfrm>
        </p:grpSpPr>
        <p:graphicFrame>
          <p:nvGraphicFramePr>
            <p:cNvPr id="173060" name="Object 4"/>
            <p:cNvGraphicFramePr>
              <a:graphicFrameLocks noChangeAspect="1"/>
            </p:cNvGraphicFramePr>
            <p:nvPr/>
          </p:nvGraphicFramePr>
          <p:xfrm>
            <a:off x="286" y="933"/>
            <a:ext cx="86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5" name="Equation" r:id="rId3" imgW="1371600" imgH="355320" progId="Equation.3">
                    <p:embed/>
                  </p:oleObj>
                </mc:Choice>
                <mc:Fallback>
                  <p:oleObj name="Equation" r:id="rId3" imgW="13716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" y="933"/>
                          <a:ext cx="86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2621411"/>
                </p:ext>
              </p:extLst>
            </p:nvPr>
          </p:nvGraphicFramePr>
          <p:xfrm>
            <a:off x="1920" y="969"/>
            <a:ext cx="2292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6" name="Equation" r:id="rId5" imgW="2425700" imgH="241300" progId="Equation.DSMT4">
                    <p:embed/>
                  </p:oleObj>
                </mc:Choice>
                <mc:Fallback>
                  <p:oleObj name="Equation" r:id="rId5" imgW="24257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969"/>
                          <a:ext cx="2292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75037" y="145345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Assuming conditional independence: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4026" y="1875731"/>
            <a:ext cx="5540375" cy="596900"/>
            <a:chOff x="286" y="1600"/>
            <a:chExt cx="3490" cy="376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/>
          </p:nvGraphicFramePr>
          <p:xfrm>
            <a:off x="286" y="1600"/>
            <a:ext cx="1672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7" name="Equation" r:id="rId7" imgW="2654280" imgH="596880" progId="Equation.3">
                    <p:embed/>
                  </p:oleObj>
                </mc:Choice>
                <mc:Fallback>
                  <p:oleObj name="Equation" r:id="rId7" imgW="2654280" imgH="596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" y="1600"/>
                          <a:ext cx="1672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/>
          </p:nvGraphicFramePr>
          <p:xfrm>
            <a:off x="2120" y="1600"/>
            <a:ext cx="165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8" name="Equation" r:id="rId9" imgW="2628720" imgH="596880" progId="Equation.3">
                    <p:embed/>
                  </p:oleObj>
                </mc:Choice>
                <mc:Fallback>
                  <p:oleObj name="Equation" r:id="rId9" imgW="2628720" imgH="596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" y="1600"/>
                          <a:ext cx="1656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175037" y="26631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likelihood ratio is:</a:t>
            </a:r>
          </a:p>
        </p:txBody>
      </p:sp>
      <p:graphicFrame>
        <p:nvGraphicFramePr>
          <p:cNvPr id="173056" name="Object 0"/>
          <p:cNvGraphicFramePr>
            <a:graphicFrameLocks noChangeAspect="1"/>
          </p:cNvGraphicFramePr>
          <p:nvPr/>
        </p:nvGraphicFramePr>
        <p:xfrm>
          <a:off x="454025" y="3064284"/>
          <a:ext cx="2755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9" name="Equation" r:id="rId11" imgW="2755800" imgH="749160" progId="Equation.3">
                  <p:embed/>
                </p:oleObj>
              </mc:Choice>
              <mc:Fallback>
                <p:oleObj name="Equation" r:id="rId11" imgW="2755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064284"/>
                        <a:ext cx="2755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175037" y="394440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discriminant function is:</a:t>
            </a:r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162947"/>
              </p:ext>
            </p:extLst>
          </p:nvPr>
        </p:nvGraphicFramePr>
        <p:xfrm>
          <a:off x="484088" y="4354568"/>
          <a:ext cx="61531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0" name="Equation" r:id="rId13" imgW="4102100" imgH="939800" progId="Equation.DSMT4">
                  <p:embed/>
                </p:oleObj>
              </mc:Choice>
              <mc:Fallback>
                <p:oleObj name="Equation" r:id="rId13" imgW="41021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88" y="4354568"/>
                        <a:ext cx="6153150" cy="1409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Functions For 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maximum likelihood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Likelihood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Learning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 known parametric form and is completely determined by the parameter vector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~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[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has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an explicit dependence on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  <a:endParaRPr lang="en-US" sz="1800" baseline="-25000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information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≠j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 smtClean="0">
                <a:solidFill>
                  <a:srgbClr val="004000"/>
                </a:solidFill>
              </a:rPr>
              <a:t> 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to estimate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15744"/>
                        <a:ext cx="2019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Principle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called the likelihood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856" y="1306973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that maximizes this likelihood,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denoted   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en-US" sz="1800" b="1" dirty="0">
              <a:solidFill>
                <a:schemeClr val="bg1"/>
              </a:solidFill>
            </a:endParaRP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ML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3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0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Mathematics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describes </a:t>
              </a:r>
              <a:r>
                <a:rPr lang="en-US" sz="1800" b="1" dirty="0">
                  <a:solidFill>
                    <a:schemeClr val="bg1"/>
                  </a:solidFill>
                </a:rPr>
                <a:t>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3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4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66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μ,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7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8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9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30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75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7062</TotalTime>
  <Words>625</Words>
  <Application>Microsoft Macintosh PowerPoint</Application>
  <PresentationFormat>Letter Paper (8.5x11 in)</PresentationFormat>
  <Paragraphs>72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383</cp:revision>
  <dcterms:created xsi:type="dcterms:W3CDTF">2002-09-12T17:13:32Z</dcterms:created>
  <dcterms:modified xsi:type="dcterms:W3CDTF">2015-09-04T00:53:07Z</dcterms:modified>
</cp:coreProperties>
</file>