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9"/>
  </p:notesMasterIdLst>
  <p:handoutMasterIdLst>
    <p:handoutMasterId r:id="rId20"/>
  </p:handoutMasterIdLst>
  <p:sldIdLst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74" r:id="rId18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2">
          <p15:clr>
            <a:srgbClr val="A4A3A4"/>
          </p15:clr>
        </p15:guide>
        <p15:guide id="2" pos="54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59" autoAdjust="0"/>
    <p:restoredTop sz="95392" autoAdjust="0"/>
  </p:normalViewPr>
  <p:slideViewPr>
    <p:cSldViewPr snapToGrid="0">
      <p:cViewPr varScale="1">
        <p:scale>
          <a:sx n="91" d="100"/>
          <a:sy n="91" d="100"/>
        </p:scale>
        <p:origin x="1896" y="184"/>
      </p:cViewPr>
      <p:guideLst>
        <p:guide orient="horz" pos="3972"/>
        <p:guide pos="540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emf"/><Relationship Id="rId1" Type="http://schemas.openxmlformats.org/officeDocument/2006/relationships/image" Target="../media/image10.wmf"/><Relationship Id="rId2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Relationship Id="rId2" Type="http://schemas.openxmlformats.org/officeDocument/2006/relationships/image" Target="../media/image30.wmf"/><Relationship Id="rId3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2D8CA-08A9-4AC0-A4C6-360A737FD2B1}" type="slidenum">
              <a:rPr lang="en-US"/>
              <a:pPr/>
              <a:t>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05,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ex.ac.uk/~ajwills/courses/rm1/stats/variance.ppt" TargetMode="External"/><Relationship Id="rId20" Type="http://schemas.openxmlformats.org/officeDocument/2006/relationships/hyperlink" Target="http://www.psy.vanderbilt.edu/faculty/palmeri/P351-modeling/readings/myung-tutorial-mle.pdf" TargetMode="External"/><Relationship Id="rId21" Type="http://schemas.openxmlformats.org/officeDocument/2006/relationships/hyperlink" Target="http://www-ccrma.stanford.edu/~jos/bayes/Bayesian_Parameter_Estimation.html" TargetMode="External"/><Relationship Id="rId10" Type="http://schemas.openxmlformats.org/officeDocument/2006/relationships/hyperlink" Target="http://cnx.rice.edu/content/m11426/latest/" TargetMode="External"/><Relationship Id="rId11" Type="http://schemas.openxmlformats.org/officeDocument/2006/relationships/hyperlink" Target="http://www.weibull.com/LifeDataWeb/image/apa_fig3.gif" TargetMode="External"/><Relationship Id="rId12" Type="http://schemas.openxmlformats.org/officeDocument/2006/relationships/image" Target="../media/image2.png"/><Relationship Id="rId13" Type="http://schemas.openxmlformats.org/officeDocument/2006/relationships/hyperlink" Target="http://www.mat.ulaval.ca/informatique/guide94/img14.png" TargetMode="External"/><Relationship Id="rId14" Type="http://schemas.openxmlformats.org/officeDocument/2006/relationships/image" Target="../media/image3.png"/><Relationship Id="rId15" Type="http://schemas.openxmlformats.org/officeDocument/2006/relationships/hyperlink" Target="http://www.isip.msstate.edu/publications/seminars/msstate_misc/2002/euro_coin/presentation_v0.pdf" TargetMode="External"/><Relationship Id="rId16" Type="http://schemas.openxmlformats.org/officeDocument/2006/relationships/image" Target="../media/image4.png"/><Relationship Id="rId17" Type="http://schemas.openxmlformats.org/officeDocument/2006/relationships/hyperlink" Target="http://www.eas.asu.edu/~morrell/556/Lecture11.pdf" TargetMode="External"/><Relationship Id="rId18" Type="http://schemas.openxmlformats.org/officeDocument/2006/relationships/hyperlink" Target="http://www-2.cs.cmu.edu/~awm/tutorials/mle12.pdf" TargetMode="External"/><Relationship Id="rId19" Type="http://schemas.openxmlformats.org/officeDocument/2006/relationships/hyperlink" Target="http://en.wikipedia.org/wiki/Maximum_likelihood" TargetMode="External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rii.ricoh.com/~stork/DHSch3part1.ppt" TargetMode="External"/><Relationship Id="rId3" Type="http://schemas.openxmlformats.org/officeDocument/2006/relationships/hyperlink" Target="http://rii.ricoh.com/~stork/DHSch3part2.ppt" TargetMode="External"/><Relationship Id="rId4" Type="http://schemas.openxmlformats.org/officeDocument/2006/relationships/hyperlink" Target="http://www.nebulasearch.com/encyclopedia/article/Bayesian_inference.html" TargetMode="External"/><Relationship Id="rId5" Type="http://schemas.openxmlformats.org/officeDocument/2006/relationships/hyperlink" Target="http://bayes.bgsu.edu/nsf_web/tutorial/a_brief_tutorial.htm" TargetMode="External"/><Relationship Id="rId6" Type="http://schemas.openxmlformats.org/officeDocument/2006/relationships/hyperlink" Target="http://www-2.cs.cmu.edu/~awm/tutorials/mle.html" TargetMode="External"/><Relationship Id="rId7" Type="http://schemas.openxmlformats.org/officeDocument/2006/relationships/hyperlink" Target="http://www-2.cs.cmu.edu/~awm/tutorials/list.html" TargetMode="External"/><Relationship Id="rId8" Type="http://schemas.openxmlformats.org/officeDocument/2006/relationships/hyperlink" Target="http://statgen.iop.kcl.ac.uk/bgim/mle/sslike_1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8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31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33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34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4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5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26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05: </a:t>
            </a:r>
            <a:r>
              <a:rPr lang="en-US" b="1" dirty="0" smtClean="0">
                <a:solidFill>
                  <a:schemeClr val="accent2"/>
                </a:solidFill>
              </a:rPr>
              <a:t>MAXIMUM LIKELIHOOD ESTIMATION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41338" y="1569919"/>
            <a:ext cx="2965099" cy="48911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68275" indent="-168275" eaLnBrk="0" hangingPunct="0">
              <a:spcAft>
                <a:spcPts val="0"/>
              </a:spcAf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	Objectives: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Discrete Features</a:t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kern="0" dirty="0" smtClean="0">
                <a:solidFill>
                  <a:schemeClr val="bg1"/>
                </a:solidFill>
                <a:latin typeface="+mn-lt"/>
              </a:rPr>
              <a:t>Maximum Likelihood</a:t>
            </a:r>
            <a:br>
              <a:rPr lang="en-US" sz="1800" b="1" kern="0" dirty="0" smtClean="0">
                <a:solidFill>
                  <a:schemeClr val="bg1"/>
                </a:solidFill>
                <a:latin typeface="+mn-lt"/>
              </a:rPr>
            </a:br>
            <a:r>
              <a:rPr lang="en-US" sz="1800" b="1" kern="0" dirty="0">
                <a:solidFill>
                  <a:schemeClr val="bg1"/>
                </a:solidFill>
              </a:rPr>
              <a:t>Bias in ML Estimates</a:t>
            </a:r>
            <a:br>
              <a:rPr lang="en-US" sz="1800" b="1" kern="0" dirty="0">
                <a:solidFill>
                  <a:schemeClr val="bg1"/>
                </a:solidFill>
              </a:rPr>
            </a:br>
            <a:r>
              <a:rPr lang="en-US" sz="1800" b="1" kern="0" dirty="0">
                <a:solidFill>
                  <a:schemeClr val="bg1"/>
                </a:solidFill>
              </a:rPr>
              <a:t>Bayesian Estimation</a:t>
            </a:r>
            <a:br>
              <a:rPr lang="en-US" sz="1800" b="1" kern="0" dirty="0">
                <a:solidFill>
                  <a:schemeClr val="bg1"/>
                </a:solidFill>
              </a:rPr>
            </a:br>
            <a:r>
              <a:rPr lang="en-US" sz="1800" b="1" kern="0" dirty="0" smtClean="0">
                <a:solidFill>
                  <a:schemeClr val="bg1"/>
                </a:solidFill>
              </a:rPr>
              <a:t>Example</a:t>
            </a:r>
            <a:endParaRPr lang="en-US" sz="1800" b="1" kern="0" dirty="0" smtClean="0">
              <a:solidFill>
                <a:schemeClr val="bg1"/>
              </a:solidFill>
              <a:latin typeface="+mn-lt"/>
            </a:endParaRPr>
          </a:p>
          <a:p>
            <a:pPr marL="168275" indent="-168275" eaLnBrk="0" hangingPunct="0">
              <a:spcBef>
                <a:spcPts val="1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chemeClr val="accent1"/>
                </a:solidFill>
              </a:rPr>
              <a:t>Resources:</a:t>
            </a:r>
            <a:r>
              <a:rPr lang="en-US" b="1" kern="0" dirty="0" smtClean="0">
                <a:solidFill>
                  <a:srgbClr val="000080"/>
                </a:solidFill>
              </a:rPr>
              <a:t/>
            </a:r>
            <a:br>
              <a:rPr lang="en-US" b="1" kern="0" dirty="0" smtClean="0">
                <a:solidFill>
                  <a:srgbClr val="000080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2"/>
              </a:rPr>
              <a:t>D.H.S: Chapter 3 (Part 1)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3"/>
              </a:rPr>
              <a:t>D.H.S.: Chapter 3 (Part 2)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"/>
              </a:rPr>
              <a:t>J.O.S.: Tutorial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4"/>
              </a:rPr>
              <a:t>Nebula: Links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5"/>
              </a:rPr>
              <a:t>BGSU: Example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6"/>
              </a:rPr>
              <a:t>A.W.M.: Tutorial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7"/>
              </a:rPr>
              <a:t>A.W.M.: Links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8"/>
              </a:rPr>
              <a:t>S.P.: </a:t>
            </a:r>
            <a:r>
              <a:rPr lang="en-US" sz="1800" b="1" dirty="0" smtClean="0">
                <a:solidFill>
                  <a:schemeClr val="accent2"/>
                </a:solidFill>
                <a:hlinkClick r:id="rId9"/>
              </a:rPr>
              <a:t>Primer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10"/>
              </a:rPr>
              <a:t>CSRN: Unbiased</a:t>
            </a:r>
            <a:endParaRPr lang="en-US" sz="1800" b="1" dirty="0" smtClean="0">
              <a:solidFill>
                <a:srgbClr val="004000"/>
              </a:solidFill>
            </a:endParaRPr>
          </a:p>
        </p:txBody>
      </p:sp>
      <p:pic>
        <p:nvPicPr>
          <p:cNvPr id="16" name="Picture 44" descr="http://www.weibull.com/LifeDataWeb/image/apa_fig3.gif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114800" y="1733918"/>
            <a:ext cx="2620458" cy="2728232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</p:spPr>
      </p:pic>
      <p:grpSp>
        <p:nvGrpSpPr>
          <p:cNvPr id="2" name="Group 1"/>
          <p:cNvGrpSpPr/>
          <p:nvPr/>
        </p:nvGrpSpPr>
        <p:grpSpPr>
          <a:xfrm>
            <a:off x="6746875" y="1733551"/>
            <a:ext cx="1828800" cy="2733077"/>
            <a:chOff x="6746875" y="1747357"/>
            <a:chExt cx="1828800" cy="2733077"/>
          </a:xfrm>
        </p:grpSpPr>
        <p:pic>
          <p:nvPicPr>
            <p:cNvPr id="15" name="Picture 50" descr="http://www.mat.ulaval.ca/informatique/guide94/img14.png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6746875" y="1747357"/>
              <a:ext cx="1828800" cy="1387606"/>
            </a:xfrm>
            <a:prstGeom prst="rect">
              <a:avLst/>
            </a:prstGeom>
            <a:solidFill>
              <a:srgbClr val="000080"/>
            </a:solidFill>
            <a:ln w="38100">
              <a:solidFill>
                <a:srgbClr val="000080"/>
              </a:solidFill>
              <a:miter lim="800000"/>
              <a:headEnd/>
              <a:tailEnd/>
            </a:ln>
          </p:spPr>
        </p:pic>
        <p:pic>
          <p:nvPicPr>
            <p:cNvPr id="17" name="Picture 51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/>
            <a:srcRect l="25247" t="53416" r="24918" b="9682"/>
            <a:stretch>
              <a:fillRect/>
            </a:stretch>
          </p:blipFill>
          <p:spPr bwMode="auto">
            <a:xfrm>
              <a:off x="6746875" y="3175299"/>
              <a:ext cx="1828800" cy="1305135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</p:spPr>
        </p:pic>
      </p:grp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3523736" y="4966395"/>
            <a:ext cx="2536602" cy="13943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chemeClr val="accent2"/>
                </a:solidFill>
                <a:hlinkClick r:id="rId17"/>
              </a:rPr>
              <a:t>A.W.M.:</a:t>
            </a:r>
            <a:r>
              <a:rPr lang="en-US" sz="1800" b="1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  <a:hlinkClick r:id="rId18"/>
              </a:rPr>
              <a:t>Bias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19"/>
              </a:rPr>
              <a:t>Wiki: </a:t>
            </a:r>
            <a:r>
              <a:rPr lang="en-US" sz="1800" b="1" dirty="0" smtClean="0">
                <a:solidFill>
                  <a:schemeClr val="accent2"/>
                </a:solidFill>
                <a:hlinkClick r:id="rId19"/>
              </a:rPr>
              <a:t>ML</a:t>
            </a:r>
            <a:r>
              <a:rPr lang="en-US" sz="1800" b="1" dirty="0">
                <a:solidFill>
                  <a:schemeClr val="accent2"/>
                </a:solidFill>
              </a:rPr>
              <a:t/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20"/>
              </a:rPr>
              <a:t>M.Y.: </a:t>
            </a:r>
            <a:r>
              <a:rPr lang="en-US" sz="1800" b="1" dirty="0" smtClean="0">
                <a:solidFill>
                  <a:schemeClr val="accent2"/>
                </a:solidFill>
                <a:hlinkClick r:id="rId20"/>
              </a:rPr>
              <a:t>ML Tutorial</a:t>
            </a:r>
            <a:r>
              <a:rPr lang="en-US" sz="1800" b="1" dirty="0">
                <a:solidFill>
                  <a:schemeClr val="accent2"/>
                </a:solidFill>
              </a:rPr>
              <a:t/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21"/>
              </a:rPr>
              <a:t>J.O.S.: Bayesian </a:t>
            </a:r>
            <a:r>
              <a:rPr lang="en-US" sz="1800" b="1" dirty="0" smtClean="0">
                <a:solidFill>
                  <a:schemeClr val="accent2"/>
                </a:solidFill>
                <a:hlinkClick r:id="rId21"/>
              </a:rPr>
              <a:t>Est.</a:t>
            </a:r>
            <a:r>
              <a:rPr lang="en-US" sz="1800" b="1" dirty="0">
                <a:solidFill>
                  <a:schemeClr val="accent2"/>
                </a:solidFill>
              </a:rPr>
              <a:t/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15"/>
              </a:rPr>
              <a:t>J.H.: </a:t>
            </a:r>
            <a:r>
              <a:rPr lang="en-US" sz="1800" b="1" dirty="0">
                <a:solidFill>
                  <a:schemeClr val="accent2"/>
                </a:solidFill>
              </a:rPr>
              <a:t>Euro </a:t>
            </a:r>
            <a:r>
              <a:rPr lang="en-US" sz="1800" b="1" dirty="0" smtClean="0">
                <a:solidFill>
                  <a:schemeClr val="accent2"/>
                </a:solidFill>
              </a:rPr>
              <a:t>Coin</a:t>
            </a:r>
            <a:r>
              <a:rPr lang="en-US" sz="1800" b="1" dirty="0" smtClean="0">
                <a:solidFill>
                  <a:srgbClr val="004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185738" y="1934193"/>
            <a:ext cx="325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Rearranging terms:</a:t>
            </a: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195263" y="5183878"/>
            <a:ext cx="4322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Significance???</a:t>
            </a:r>
          </a:p>
        </p:txBody>
      </p:sp>
      <p:graphicFrame>
        <p:nvGraphicFramePr>
          <p:cNvPr id="169993" name="Object 9"/>
          <p:cNvGraphicFramePr>
            <a:graphicFrameLocks noChangeAspect="1"/>
          </p:cNvGraphicFramePr>
          <p:nvPr/>
        </p:nvGraphicFramePr>
        <p:xfrm>
          <a:off x="2681083" y="1767661"/>
          <a:ext cx="2298700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1" name="Equation" r:id="rId3" imgW="2298600" imgH="3263760" progId="Equation.3">
                  <p:embed/>
                </p:oleObj>
              </mc:Choice>
              <mc:Fallback>
                <p:oleObj name="Equation" r:id="rId3" imgW="2298600" imgH="326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083" y="1767661"/>
                        <a:ext cx="2298700" cy="326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192088" y="642792"/>
            <a:ext cx="8693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Substituting into the </a:t>
            </a:r>
            <a:r>
              <a:rPr lang="en-US" sz="1800" b="1" dirty="0" smtClean="0">
                <a:solidFill>
                  <a:schemeClr val="bg1"/>
                </a:solidFill>
              </a:rPr>
              <a:t>expression </a:t>
            </a:r>
            <a:r>
              <a:rPr lang="en-US" sz="1800" b="1" dirty="0">
                <a:solidFill>
                  <a:schemeClr val="bg1"/>
                </a:solidFill>
              </a:rPr>
              <a:t>for the total likelihood:</a:t>
            </a:r>
          </a:p>
        </p:txBody>
      </p:sp>
      <p:graphicFrame>
        <p:nvGraphicFramePr>
          <p:cNvPr id="169995" name="Object 11"/>
          <p:cNvGraphicFramePr>
            <a:graphicFrameLocks noChangeAspect="1"/>
          </p:cNvGraphicFramePr>
          <p:nvPr/>
        </p:nvGraphicFramePr>
        <p:xfrm>
          <a:off x="454025" y="1042270"/>
          <a:ext cx="4140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2" name="Equation" r:id="rId5" imgW="4140000" imgH="622080" progId="Equation.DSMT4">
                  <p:embed/>
                </p:oleObj>
              </mc:Choice>
              <mc:Fallback>
                <p:oleObj name="Equation" r:id="rId5" imgW="41400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042270"/>
                        <a:ext cx="4140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Gaussian Case: Unknown Mean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44" name="Rectangle 5144"/>
          <p:cNvSpPr>
            <a:spLocks noChangeArrowheads="1"/>
          </p:cNvSpPr>
          <p:nvPr/>
        </p:nvSpPr>
        <p:spPr bwMode="auto">
          <a:xfrm>
            <a:off x="185483" y="618931"/>
            <a:ext cx="8645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</a:rPr>
              <a:t>Let </a:t>
            </a:r>
            <a:r>
              <a:rPr lang="en-US" sz="1800" b="1" dirty="0" err="1" smtClean="0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="1" dirty="0" smtClean="0">
                <a:solidFill>
                  <a:srgbClr val="00400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= </a:t>
            </a:r>
            <a:r>
              <a:rPr lang="en-US" sz="1800" dirty="0" smtClean="0">
                <a:solidFill>
                  <a:srgbClr val="004000"/>
                </a:solidFill>
                <a:sym typeface="Symbol" pitchFamily="18" charset="2"/>
              </a:rPr>
              <a:t>[μ,σ</a:t>
            </a:r>
            <a:r>
              <a:rPr lang="en-US" sz="1800" baseline="30000" dirty="0" smtClean="0">
                <a:solidFill>
                  <a:srgbClr val="004000"/>
                </a:solidFill>
                <a:sym typeface="Symbol" pitchFamily="18" charset="2"/>
              </a:rPr>
              <a:t>2</a:t>
            </a:r>
            <a:r>
              <a:rPr lang="en-US" sz="1800" dirty="0" smtClean="0">
                <a:solidFill>
                  <a:srgbClr val="004000"/>
                </a:solidFill>
              </a:rPr>
              <a:t>]</a:t>
            </a:r>
            <a:r>
              <a:rPr lang="en-US" sz="1800" b="1" dirty="0" smtClean="0">
                <a:solidFill>
                  <a:srgbClr val="004000"/>
                </a:solidFill>
              </a:rPr>
              <a:t>. </a:t>
            </a:r>
            <a:r>
              <a:rPr lang="en-US" sz="1800" b="1" dirty="0" smtClean="0">
                <a:solidFill>
                  <a:schemeClr val="bg1"/>
                </a:solidFill>
              </a:rPr>
              <a:t>The log likelihood of a SINGLE point is:</a:t>
            </a:r>
            <a:endParaRPr lang="en-US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158745" name="Object 5145"/>
          <p:cNvGraphicFramePr>
            <a:graphicFrameLocks noChangeAspect="1"/>
          </p:cNvGraphicFramePr>
          <p:nvPr/>
        </p:nvGraphicFramePr>
        <p:xfrm>
          <a:off x="455613" y="1098722"/>
          <a:ext cx="487203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6" name="Equation" r:id="rId3" imgW="3225600" imgH="393480" progId="Equation.3">
                  <p:embed/>
                </p:oleObj>
              </mc:Choice>
              <mc:Fallback>
                <p:oleObj name="Equation" r:id="rId3" imgW="3225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098722"/>
                        <a:ext cx="487203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46" name="Object 5146"/>
          <p:cNvGraphicFramePr>
            <a:graphicFrameLocks noChangeAspect="1"/>
          </p:cNvGraphicFramePr>
          <p:nvPr/>
        </p:nvGraphicFramePr>
        <p:xfrm>
          <a:off x="454025" y="1848875"/>
          <a:ext cx="40386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7" name="Equation" r:id="rId5" imgW="4038480" imgH="1307880" progId="Equation.3">
                  <p:embed/>
                </p:oleObj>
              </mc:Choice>
              <mc:Fallback>
                <p:oleObj name="Equation" r:id="rId5" imgW="403848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848875"/>
                        <a:ext cx="4038600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47" name="Rectangle 5147"/>
          <p:cNvSpPr>
            <a:spLocks noChangeArrowheads="1"/>
          </p:cNvSpPr>
          <p:nvPr/>
        </p:nvSpPr>
        <p:spPr bwMode="auto">
          <a:xfrm>
            <a:off x="185483" y="3328648"/>
            <a:ext cx="4322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 full likelihood leads to:</a:t>
            </a:r>
          </a:p>
        </p:txBody>
      </p:sp>
      <p:graphicFrame>
        <p:nvGraphicFramePr>
          <p:cNvPr id="158750" name="Object 5150"/>
          <p:cNvGraphicFramePr>
            <a:graphicFrameLocks noChangeAspect="1"/>
          </p:cNvGraphicFramePr>
          <p:nvPr/>
        </p:nvGraphicFramePr>
        <p:xfrm>
          <a:off x="454025" y="3764321"/>
          <a:ext cx="455930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8" name="Equation" r:id="rId7" imgW="4559040" imgH="1384200" progId="Equation.DSMT4">
                  <p:embed/>
                </p:oleObj>
              </mc:Choice>
              <mc:Fallback>
                <p:oleObj name="Equation" r:id="rId7" imgW="455904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764321"/>
                        <a:ext cx="4559300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Gaussian Case: Unknown Mean and Variance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0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185483" y="692671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68275" indent="-168275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This leads to these equations:</a:t>
            </a:r>
          </a:p>
        </p:txBody>
      </p:sp>
      <p:graphicFrame>
        <p:nvGraphicFramePr>
          <p:cNvPr id="159752" name="Object 8"/>
          <p:cNvGraphicFramePr>
            <a:graphicFrameLocks noChangeAspect="1"/>
          </p:cNvGraphicFramePr>
          <p:nvPr/>
        </p:nvGraphicFramePr>
        <p:xfrm>
          <a:off x="3667443" y="560387"/>
          <a:ext cx="22606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7" name="Equation" r:id="rId3" imgW="2260440" imgH="1282680" progId="Equation.3">
                  <p:embed/>
                </p:oleObj>
              </mc:Choice>
              <mc:Fallback>
                <p:oleObj name="Equation" r:id="rId3" imgW="2260440" imgH="1282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443" y="560387"/>
                        <a:ext cx="22606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63" name="Rectangle 19"/>
          <p:cNvSpPr>
            <a:spLocks noChangeArrowheads="1"/>
          </p:cNvSpPr>
          <p:nvPr/>
        </p:nvSpPr>
        <p:spPr bwMode="auto">
          <a:xfrm>
            <a:off x="185483" y="1905664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68275" indent="-168275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In the multivariate case:</a:t>
            </a:r>
          </a:p>
        </p:txBody>
      </p:sp>
      <p:graphicFrame>
        <p:nvGraphicFramePr>
          <p:cNvPr id="159764" name="Object 20"/>
          <p:cNvGraphicFramePr>
            <a:graphicFrameLocks noChangeAspect="1"/>
          </p:cNvGraphicFramePr>
          <p:nvPr/>
        </p:nvGraphicFramePr>
        <p:xfrm>
          <a:off x="3624263" y="1769110"/>
          <a:ext cx="26035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8" name="Equation" r:id="rId5" imgW="2603160" imgH="1282680" progId="Equation.3">
                  <p:embed/>
                </p:oleObj>
              </mc:Choice>
              <mc:Fallback>
                <p:oleObj name="Equation" r:id="rId5" imgW="2603160" imgH="1282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1769110"/>
                        <a:ext cx="26035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65" name="Rectangle 21"/>
          <p:cNvSpPr>
            <a:spLocks noChangeArrowheads="1"/>
          </p:cNvSpPr>
          <p:nvPr/>
        </p:nvSpPr>
        <p:spPr bwMode="auto">
          <a:xfrm>
            <a:off x="201215" y="3302644"/>
            <a:ext cx="8645525" cy="108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68275" indent="-168275">
              <a:lnSpc>
                <a:spcPct val="125000"/>
              </a:lnSpc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The </a:t>
            </a:r>
            <a:r>
              <a:rPr lang="en-US" sz="1800" b="1" dirty="0">
                <a:solidFill>
                  <a:schemeClr val="bg1"/>
                </a:solidFill>
              </a:rPr>
              <a:t>true covariance is the expected value of </a:t>
            </a:r>
            <a:r>
              <a:rPr lang="en-US" sz="1800" b="1" dirty="0" smtClean="0">
                <a:solidFill>
                  <a:schemeClr val="bg1"/>
                </a:solidFill>
              </a:rPr>
              <a:t>the matrix                           ,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which </a:t>
            </a:r>
            <a:r>
              <a:rPr lang="en-US" sz="1800" b="1" dirty="0">
                <a:solidFill>
                  <a:schemeClr val="bg1"/>
                </a:solidFill>
              </a:rPr>
              <a:t>is a familiar result.</a:t>
            </a:r>
          </a:p>
        </p:txBody>
      </p:sp>
      <p:graphicFrame>
        <p:nvGraphicFramePr>
          <p:cNvPr id="159766" name="Object 22"/>
          <p:cNvGraphicFramePr>
            <a:graphicFrameLocks noChangeAspect="1"/>
          </p:cNvGraphicFramePr>
          <p:nvPr/>
        </p:nvGraphicFramePr>
        <p:xfrm>
          <a:off x="6398895" y="3258185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9" name="Equation" r:id="rId7" imgW="1600200" imgH="380880" progId="Equation.DSMT4">
                  <p:embed/>
                </p:oleObj>
              </mc:Choice>
              <mc:Fallback>
                <p:oleObj name="Equation" r:id="rId7" imgW="16002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8895" y="3258185"/>
                        <a:ext cx="1600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Gaussian Case: Unknown Mean and Variance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3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31775" y="682625"/>
            <a:ext cx="8688388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Discriminant functions for discrete features are completely analogous to the continuous case (end of Chapter 2).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To develop an optimal classifier, we need reliable estimates of the statistics of the features.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In Maximum Likelihood (ML) estimation, we treat the parameters as having unknown but fixed values.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Justified many well-known results for estimating parameters (e.g., computing the mean by summing the observations).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Biased and unbiased estimators.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Convergence of the mean and variance </a:t>
            </a:r>
            <a:r>
              <a:rPr lang="en-US" sz="1800" b="1" smtClean="0">
                <a:solidFill>
                  <a:schemeClr val="bg1"/>
                </a:solidFill>
              </a:rPr>
              <a:t>estimates.</a:t>
            </a:r>
            <a:endParaRPr lang="en-US" sz="1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22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155987" y="637971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For problems where features are discrete:</a:t>
            </a:r>
          </a:p>
        </p:txBody>
      </p:sp>
      <p:graphicFrame>
        <p:nvGraphicFramePr>
          <p:cNvPr id="172032" name="Object 1024"/>
          <p:cNvGraphicFramePr>
            <a:graphicFrameLocks noChangeAspect="1"/>
          </p:cNvGraphicFramePr>
          <p:nvPr/>
        </p:nvGraphicFramePr>
        <p:xfrm>
          <a:off x="454025" y="1036791"/>
          <a:ext cx="2400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7" name="Equation" r:id="rId3" imgW="2400120" imgH="457200" progId="Equation.3">
                  <p:embed/>
                </p:oleObj>
              </mc:Choice>
              <mc:Fallback>
                <p:oleObj name="Equation" r:id="rId3" imgW="2400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036791"/>
                        <a:ext cx="24003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160289" y="1573578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Bayes formula involves probabilities (not densities):</a:t>
            </a:r>
          </a:p>
        </p:txBody>
      </p:sp>
      <p:graphicFrame>
        <p:nvGraphicFramePr>
          <p:cNvPr id="172033" name="Object 1025"/>
          <p:cNvGraphicFramePr>
            <a:graphicFrameLocks noChangeAspect="1"/>
          </p:cNvGraphicFramePr>
          <p:nvPr/>
        </p:nvGraphicFramePr>
        <p:xfrm>
          <a:off x="454025" y="1978435"/>
          <a:ext cx="4864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8" name="Equation" r:id="rId5" imgW="4863960" imgH="698400" progId="Equation.3">
                  <p:embed/>
                </p:oleObj>
              </mc:Choice>
              <mc:Fallback>
                <p:oleObj name="Equation" r:id="rId5" imgW="486396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978435"/>
                        <a:ext cx="4864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175037" y="2710446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/>
            <a:r>
              <a:rPr lang="en-US" sz="1800" b="1" dirty="0">
                <a:solidFill>
                  <a:schemeClr val="bg1"/>
                </a:solidFill>
                <a:latin typeface="+mj-lt"/>
              </a:rPr>
              <a:t>	where</a:t>
            </a:r>
          </a:p>
        </p:txBody>
      </p:sp>
      <p:graphicFrame>
        <p:nvGraphicFramePr>
          <p:cNvPr id="172035" name="Object 1027"/>
          <p:cNvGraphicFramePr>
            <a:graphicFrameLocks noChangeAspect="1"/>
          </p:cNvGraphicFramePr>
          <p:nvPr/>
        </p:nvGraphicFramePr>
        <p:xfrm>
          <a:off x="454025" y="3071558"/>
          <a:ext cx="2273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9" name="Equation" r:id="rId7" imgW="2273040" imgH="660240" progId="Equation.3">
                  <p:embed/>
                </p:oleObj>
              </mc:Choice>
              <mc:Fallback>
                <p:oleObj name="Equation" r:id="rId7" imgW="22730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071558"/>
                        <a:ext cx="2273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160289" y="3807045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Bayes rule remains the same:</a:t>
            </a:r>
          </a:p>
        </p:txBody>
      </p:sp>
      <p:graphicFrame>
        <p:nvGraphicFramePr>
          <p:cNvPr id="172034" name="Object 1026"/>
          <p:cNvGraphicFramePr>
            <a:graphicFrameLocks noChangeAspect="1"/>
          </p:cNvGraphicFramePr>
          <p:nvPr/>
        </p:nvGraphicFramePr>
        <p:xfrm>
          <a:off x="454025" y="4199501"/>
          <a:ext cx="1968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0" name="Equation" r:id="rId9" imgW="1968480" imgH="533160" progId="Equation.3">
                  <p:embed/>
                </p:oleObj>
              </mc:Choice>
              <mc:Fallback>
                <p:oleObj name="Equation" r:id="rId9" imgW="19684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4199501"/>
                        <a:ext cx="1968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160289" y="4810248"/>
            <a:ext cx="8645525" cy="34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The maximum entropy distribution is a uniform distribution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:</a:t>
            </a:r>
            <a:endParaRPr lang="en-US" sz="1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Discrete Features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98310" name="Object 1026"/>
          <p:cNvGraphicFramePr>
            <a:graphicFrameLocks noChangeAspect="1"/>
          </p:cNvGraphicFramePr>
          <p:nvPr/>
        </p:nvGraphicFramePr>
        <p:xfrm>
          <a:off x="454025" y="5193635"/>
          <a:ext cx="13843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1" name="Equation" r:id="rId11" imgW="1384200" imgH="558720" progId="Equation.DSMT4">
                  <p:embed/>
                </p:oleObj>
              </mc:Choice>
              <mc:Fallback>
                <p:oleObj name="Equation" r:id="rId11" imgW="13842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193635"/>
                        <a:ext cx="13843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22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170735" y="567631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Consider independent binary features: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4026" y="959743"/>
            <a:ext cx="6232525" cy="419100"/>
            <a:chOff x="286" y="933"/>
            <a:chExt cx="3926" cy="264"/>
          </a:xfrm>
        </p:grpSpPr>
        <p:graphicFrame>
          <p:nvGraphicFramePr>
            <p:cNvPr id="173060" name="Object 4"/>
            <p:cNvGraphicFramePr>
              <a:graphicFrameLocks noChangeAspect="1"/>
            </p:cNvGraphicFramePr>
            <p:nvPr/>
          </p:nvGraphicFramePr>
          <p:xfrm>
            <a:off x="286" y="933"/>
            <a:ext cx="86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25" name="Equation" r:id="rId3" imgW="1371600" imgH="355320" progId="Equation.3">
                    <p:embed/>
                  </p:oleObj>
                </mc:Choice>
                <mc:Fallback>
                  <p:oleObj name="Equation" r:id="rId3" imgW="1371600" imgH="355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" y="933"/>
                          <a:ext cx="864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30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2621411"/>
                </p:ext>
              </p:extLst>
            </p:nvPr>
          </p:nvGraphicFramePr>
          <p:xfrm>
            <a:off x="1920" y="969"/>
            <a:ext cx="2292" cy="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26" name="Equation" r:id="rId5" imgW="2425700" imgH="241300" progId="Equation.DSMT4">
                    <p:embed/>
                  </p:oleObj>
                </mc:Choice>
                <mc:Fallback>
                  <p:oleObj name="Equation" r:id="rId5" imgW="2425700" imgH="2413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969"/>
                          <a:ext cx="2292" cy="2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175037" y="1453456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Assuming conditional independence: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54026" y="1875731"/>
            <a:ext cx="5540375" cy="596900"/>
            <a:chOff x="286" y="1600"/>
            <a:chExt cx="3490" cy="376"/>
          </a:xfrm>
        </p:grpSpPr>
        <p:graphicFrame>
          <p:nvGraphicFramePr>
            <p:cNvPr id="173058" name="Object 2"/>
            <p:cNvGraphicFramePr>
              <a:graphicFrameLocks noChangeAspect="1"/>
            </p:cNvGraphicFramePr>
            <p:nvPr/>
          </p:nvGraphicFramePr>
          <p:xfrm>
            <a:off x="286" y="1600"/>
            <a:ext cx="1672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27" name="Equation" r:id="rId7" imgW="2654280" imgH="596880" progId="Equation.3">
                    <p:embed/>
                  </p:oleObj>
                </mc:Choice>
                <mc:Fallback>
                  <p:oleObj name="Equation" r:id="rId7" imgW="2654280" imgH="596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" y="1600"/>
                          <a:ext cx="1672" cy="3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3059" name="Object 3"/>
            <p:cNvGraphicFramePr>
              <a:graphicFrameLocks noChangeAspect="1"/>
            </p:cNvGraphicFramePr>
            <p:nvPr/>
          </p:nvGraphicFramePr>
          <p:xfrm>
            <a:off x="2120" y="1600"/>
            <a:ext cx="1656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28" name="Equation" r:id="rId9" imgW="2628720" imgH="596880" progId="Equation.3">
                    <p:embed/>
                  </p:oleObj>
                </mc:Choice>
                <mc:Fallback>
                  <p:oleObj name="Equation" r:id="rId9" imgW="2628720" imgH="596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0" y="1600"/>
                          <a:ext cx="1656" cy="3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57" name="Rectangle 13"/>
          <p:cNvSpPr>
            <a:spLocks noChangeArrowheads="1"/>
          </p:cNvSpPr>
          <p:nvPr/>
        </p:nvSpPr>
        <p:spPr bwMode="auto">
          <a:xfrm>
            <a:off x="175037" y="2663131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 likelihood ratio is:</a:t>
            </a:r>
          </a:p>
        </p:txBody>
      </p:sp>
      <p:graphicFrame>
        <p:nvGraphicFramePr>
          <p:cNvPr id="173056" name="Object 0"/>
          <p:cNvGraphicFramePr>
            <a:graphicFrameLocks noChangeAspect="1"/>
          </p:cNvGraphicFramePr>
          <p:nvPr/>
        </p:nvGraphicFramePr>
        <p:xfrm>
          <a:off x="454025" y="3064284"/>
          <a:ext cx="2755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9" name="Equation" r:id="rId11" imgW="2755800" imgH="749160" progId="Equation.3">
                  <p:embed/>
                </p:oleObj>
              </mc:Choice>
              <mc:Fallback>
                <p:oleObj name="Equation" r:id="rId11" imgW="27558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064284"/>
                        <a:ext cx="2755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175037" y="3944401"/>
            <a:ext cx="86455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 discriminant function is:</a:t>
            </a:r>
          </a:p>
        </p:txBody>
      </p:sp>
      <p:graphicFrame>
        <p:nvGraphicFramePr>
          <p:cNvPr id="17305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162947"/>
              </p:ext>
            </p:extLst>
          </p:nvPr>
        </p:nvGraphicFramePr>
        <p:xfrm>
          <a:off x="484088" y="4354568"/>
          <a:ext cx="615315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0" name="Equation" r:id="rId13" imgW="4102100" imgH="939800" progId="Equation.DSMT4">
                  <p:embed/>
                </p:oleObj>
              </mc:Choice>
              <mc:Fallback>
                <p:oleObj name="Equation" r:id="rId13" imgW="4102100" imgH="93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88" y="4354568"/>
                        <a:ext cx="6153150" cy="1409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Discriminant Functions For Discrete Features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79" name="Rectangle 2131"/>
          <p:cNvSpPr>
            <a:spLocks noChangeArrowheads="1"/>
          </p:cNvSpPr>
          <p:nvPr/>
        </p:nvSpPr>
        <p:spPr bwMode="auto">
          <a:xfrm>
            <a:off x="203200" y="648929"/>
            <a:ext cx="8645525" cy="4321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In Chapter 2, we learned how to design an optimal classifier if we knew the prior probabilities, 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P</a:t>
            </a:r>
            <a:r>
              <a:rPr lang="en-US" sz="18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18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+mj-lt"/>
                <a:sym typeface="Symbol" pitchFamily="18" charset="2"/>
              </a:rPr>
              <a:t>)</a:t>
            </a:r>
            <a:r>
              <a:rPr lang="en-US" sz="1800" b="1" dirty="0">
                <a:solidFill>
                  <a:schemeClr val="bg1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 and class-conditional densities, 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p(</a:t>
            </a:r>
            <a:r>
              <a:rPr lang="en-US" sz="1800" b="1" dirty="0" err="1">
                <a:solidFill>
                  <a:schemeClr val="bg1"/>
                </a:solidFill>
                <a:latin typeface="+mj-lt"/>
              </a:rPr>
              <a:t>x</a:t>
            </a:r>
            <a:r>
              <a:rPr lang="en-US" sz="1800" dirty="0" err="1" smtClean="0">
                <a:solidFill>
                  <a:schemeClr val="bg1"/>
                </a:solidFill>
                <a:latin typeface="+mj-lt"/>
              </a:rPr>
              <a:t>|</a:t>
            </a:r>
            <a:r>
              <a:rPr lang="en-US" sz="18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)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What can we do if we do not have this information?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What limitations do we face?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There are two common approaches to parameter estimation: 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maximum likelihood 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and Bayesian estimation.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Maximum 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Likelihood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: treat the parameters as quantities whose values are fixed but unknown.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Bayes: treat the parameters as random variables having some known prior distribution. Observations of samples converts this to a posterior.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latin typeface="+mj-lt"/>
              </a:rPr>
              <a:t>Bayesian 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Learning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: sharpen the </a:t>
            </a:r>
            <a:r>
              <a:rPr lang="en-US" sz="1800" b="1" i="1" dirty="0">
                <a:solidFill>
                  <a:schemeClr val="bg1"/>
                </a:solidFill>
                <a:latin typeface="+mj-lt"/>
              </a:rPr>
              <a:t>a posteriori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 density causing it to peak near the true value.</a:t>
            </a:r>
          </a:p>
        </p:txBody>
      </p:sp>
      <p:sp>
        <p:nvSpPr>
          <p:cNvPr id="80899" name="Rectangle 2051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7012" y="57150"/>
            <a:ext cx="83712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Introduction to Maximum Likelihood Estimation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5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51" name="Rectangle 23"/>
          <p:cNvSpPr>
            <a:spLocks noChangeArrowheads="1"/>
          </p:cNvSpPr>
          <p:nvPr/>
        </p:nvSpPr>
        <p:spPr bwMode="auto">
          <a:xfrm>
            <a:off x="244475" y="648929"/>
            <a:ext cx="8645525" cy="449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i="1" dirty="0">
                <a:solidFill>
                  <a:srgbClr val="000080"/>
                </a:solidFill>
                <a:latin typeface="+mj-lt"/>
              </a:rPr>
              <a:t>I.I.D.</a:t>
            </a:r>
            <a:r>
              <a:rPr lang="en-US" sz="1800" b="1" i="1" dirty="0">
                <a:solidFill>
                  <a:srgbClr val="004000"/>
                </a:solidFill>
                <a:latin typeface="+mj-lt"/>
              </a:rPr>
              <a:t>: </a:t>
            </a:r>
            <a:r>
              <a:rPr lang="en-US" sz="1800" i="1" dirty="0">
                <a:solidFill>
                  <a:srgbClr val="004000"/>
                </a:solidFill>
                <a:latin typeface="+mj-lt"/>
              </a:rPr>
              <a:t>c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 data sets, </a:t>
            </a:r>
            <a:r>
              <a:rPr lang="en-US" sz="1800" i="1" dirty="0">
                <a:solidFill>
                  <a:srgbClr val="004000"/>
                </a:solidFill>
                <a:latin typeface="+mj-lt"/>
              </a:rPr>
              <a:t>D</a:t>
            </a:r>
            <a:r>
              <a:rPr lang="en-US" sz="1800" baseline="-25000" dirty="0">
                <a:solidFill>
                  <a:srgbClr val="004000"/>
                </a:solidFill>
                <a:latin typeface="+mj-lt"/>
              </a:rPr>
              <a:t>1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,...,</a:t>
            </a:r>
            <a:r>
              <a:rPr lang="en-US" sz="1800" i="1" dirty="0">
                <a:solidFill>
                  <a:srgbClr val="004000"/>
                </a:solidFill>
                <a:latin typeface="+mj-lt"/>
              </a:rPr>
              <a:t>D</a:t>
            </a:r>
            <a:r>
              <a:rPr lang="en-US" sz="1800" i="1" baseline="-25000" dirty="0">
                <a:solidFill>
                  <a:srgbClr val="004000"/>
                </a:solidFill>
                <a:latin typeface="+mj-lt"/>
              </a:rPr>
              <a:t>c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, where </a:t>
            </a:r>
            <a:r>
              <a:rPr lang="en-US" sz="1800" i="1" dirty="0" err="1">
                <a:solidFill>
                  <a:srgbClr val="004000"/>
                </a:solidFill>
                <a:latin typeface="+mj-lt"/>
              </a:rPr>
              <a:t>D</a:t>
            </a:r>
            <a:r>
              <a:rPr lang="en-US" sz="1800" baseline="-25000" dirty="0" err="1">
                <a:solidFill>
                  <a:srgbClr val="004000"/>
                </a:solidFill>
                <a:latin typeface="+mj-lt"/>
              </a:rPr>
              <a:t>j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drawn independently according to 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p(</a:t>
            </a:r>
            <a:r>
              <a:rPr lang="en-US" sz="1800" b="1" dirty="0" err="1">
                <a:solidFill>
                  <a:srgbClr val="004000"/>
                </a:solidFill>
                <a:latin typeface="+mj-lt"/>
              </a:rPr>
              <a:t>x</a:t>
            </a:r>
            <a:r>
              <a:rPr lang="en-US" sz="1800" dirty="0" err="1" smtClean="0">
                <a:solidFill>
                  <a:srgbClr val="004000"/>
                </a:solidFill>
                <a:latin typeface="+mj-lt"/>
              </a:rPr>
              <a:t>|</a:t>
            </a:r>
            <a:r>
              <a:rPr lang="en-US" sz="18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)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.</a:t>
            </a:r>
          </a:p>
          <a:p>
            <a:pPr marL="228600" indent="-228600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  <a:latin typeface="+mj-lt"/>
              </a:rPr>
              <a:t>Assume </a:t>
            </a:r>
            <a:r>
              <a:rPr lang="en-US" sz="1800" dirty="0" smtClean="0">
                <a:solidFill>
                  <a:srgbClr val="004000"/>
                </a:solidFill>
              </a:rPr>
              <a:t>p(</a:t>
            </a:r>
            <a:r>
              <a:rPr lang="en-US" sz="1800" b="1" dirty="0" err="1" smtClean="0">
                <a:solidFill>
                  <a:srgbClr val="004000"/>
                </a:solidFill>
              </a:rPr>
              <a:t>x</a:t>
            </a:r>
            <a:r>
              <a:rPr lang="en-US" sz="1800" dirty="0" err="1" smtClean="0">
                <a:solidFill>
                  <a:srgbClr val="004000"/>
                </a:solidFill>
              </a:rPr>
              <a:t>|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rgbClr val="004000"/>
                </a:solidFill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</a:rPr>
              <a:t>)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</a:rPr>
              <a:t>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has a known parametric form and is completely determined by the parameter vector </a:t>
            </a:r>
            <a:r>
              <a:rPr lang="en-US" sz="1800" dirty="0" err="1" smtClean="0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="1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b="1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b="1" dirty="0">
                <a:solidFill>
                  <a:srgbClr val="004000"/>
                </a:solidFill>
                <a:latin typeface="+mj-lt"/>
                <a:sym typeface="Symbol" pitchFamily="18" charset="2"/>
              </a:rPr>
              <a:t>(e.g., </a:t>
            </a:r>
            <a:r>
              <a:rPr lang="en-US" sz="1800" dirty="0" smtClean="0">
                <a:solidFill>
                  <a:srgbClr val="004000"/>
                </a:solidFill>
              </a:rPr>
              <a:t>p(</a:t>
            </a:r>
            <a:r>
              <a:rPr lang="en-US" sz="1800" b="1" dirty="0" err="1" smtClean="0">
                <a:solidFill>
                  <a:srgbClr val="004000"/>
                </a:solidFill>
              </a:rPr>
              <a:t>x</a:t>
            </a:r>
            <a:r>
              <a:rPr lang="en-US" sz="1800" dirty="0" err="1" smtClean="0">
                <a:solidFill>
                  <a:srgbClr val="004000"/>
                </a:solidFill>
              </a:rPr>
              <a:t>|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rgbClr val="004000"/>
                </a:solidFill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</a:rPr>
              <a:t>)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</a:rPr>
              <a:t> ~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N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(</a:t>
            </a:r>
            <a:r>
              <a:rPr lang="en-US" sz="1800" dirty="0" err="1" smtClean="0">
                <a:solidFill>
                  <a:srgbClr val="004000"/>
                </a:solidFill>
                <a:sym typeface="Symbol" pitchFamily="18" charset="2"/>
              </a:rPr>
              <a:t>μ</a:t>
            </a:r>
            <a:r>
              <a:rPr lang="en-US" sz="1800" b="1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 </a:t>
            </a:r>
            <a:r>
              <a:rPr lang="en-US" sz="1800" dirty="0" err="1" smtClean="0">
                <a:solidFill>
                  <a:srgbClr val="004000"/>
                </a:solidFill>
                <a:sym typeface="Symbol" pitchFamily="18" charset="2"/>
              </a:rPr>
              <a:t>Σ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)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b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</a:br>
            <a: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where 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="1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=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[</a:t>
            </a:r>
            <a:r>
              <a:rPr lang="en-US" sz="1800" dirty="0" smtClean="0">
                <a:solidFill>
                  <a:srgbClr val="004000"/>
                </a:solidFill>
                <a:sym typeface="Symbol" pitchFamily="18" charset="2"/>
              </a:rPr>
              <a:t>μ</a:t>
            </a:r>
            <a:r>
              <a:rPr lang="en-US" sz="1800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1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, ..., </a:t>
            </a:r>
            <a:r>
              <a:rPr lang="en-US" sz="1800" dirty="0" err="1" smtClean="0">
                <a:solidFill>
                  <a:srgbClr val="004000"/>
                </a:solidFill>
                <a:sym typeface="Symbol" pitchFamily="18" charset="2"/>
              </a:rPr>
              <a:t>μ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b="1" baseline="-25000" dirty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dirty="0" smtClean="0">
                <a:solidFill>
                  <a:srgbClr val="004000"/>
                </a:solidFill>
                <a:sym typeface="Symbol" pitchFamily="18" charset="2"/>
              </a:rPr>
              <a:t>σ</a:t>
            </a:r>
            <a:r>
              <a:rPr lang="en-US" sz="1800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11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b="1" dirty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σ</a:t>
            </a:r>
            <a:r>
              <a:rPr lang="en-US" sz="1800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12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, ...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 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σ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dd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]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).</a:t>
            </a:r>
            <a:endParaRPr lang="en-US" sz="1800" b="1" dirty="0">
              <a:solidFill>
                <a:srgbClr val="004000"/>
              </a:solidFill>
              <a:latin typeface="+mj-lt"/>
              <a:sym typeface="Symbol" pitchFamily="18" charset="2"/>
            </a:endParaRP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dirty="0" smtClean="0">
                <a:solidFill>
                  <a:srgbClr val="004000"/>
                </a:solidFill>
              </a:rPr>
              <a:t>p(</a:t>
            </a:r>
            <a:r>
              <a:rPr lang="en-US" sz="1800" b="1" dirty="0" err="1" smtClean="0">
                <a:solidFill>
                  <a:srgbClr val="004000"/>
                </a:solidFill>
              </a:rPr>
              <a:t>x</a:t>
            </a:r>
            <a:r>
              <a:rPr lang="en-US" sz="1800" dirty="0" err="1" smtClean="0">
                <a:solidFill>
                  <a:srgbClr val="004000"/>
                </a:solidFill>
              </a:rPr>
              <a:t>|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rgbClr val="004000"/>
                </a:solidFill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</a:rPr>
              <a:t>) 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</a:rPr>
              <a:t>has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an explicit dependence on </a:t>
            </a:r>
            <a:r>
              <a:rPr lang="en-US" sz="1800" dirty="0" err="1" smtClean="0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:</a:t>
            </a:r>
            <a:r>
              <a:rPr lang="en-US" sz="1800" baseline="-25000" dirty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p(</a:t>
            </a:r>
            <a:r>
              <a:rPr lang="en-US" sz="1800" b="1" dirty="0" err="1">
                <a:solidFill>
                  <a:srgbClr val="004000"/>
                </a:solidFill>
                <a:latin typeface="+mj-lt"/>
              </a:rPr>
              <a:t>x</a:t>
            </a:r>
            <a:r>
              <a:rPr lang="en-US" sz="1800" dirty="0" err="1" smtClean="0">
                <a:solidFill>
                  <a:srgbClr val="004000"/>
                </a:solidFill>
                <a:latin typeface="+mj-lt"/>
              </a:rPr>
              <a:t>|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ω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 </a:t>
            </a:r>
            <a:r>
              <a:rPr lang="en-US" sz="1800" dirty="0" err="1" smtClean="0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)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  <a:latin typeface="+mj-lt"/>
              </a:rPr>
              <a:t>Use training samples to estimate 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1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,</a:t>
            </a:r>
            <a:r>
              <a:rPr lang="en-US" sz="1800" b="1" dirty="0">
                <a:solidFill>
                  <a:srgbClr val="004000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aseline="-25000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2</a:t>
            </a:r>
            <a:r>
              <a:rPr lang="en-US" sz="1800" dirty="0">
                <a:solidFill>
                  <a:srgbClr val="004000"/>
                </a:solidFill>
                <a:latin typeface="+mj-lt"/>
                <a:sym typeface="Symbol" pitchFamily="18" charset="2"/>
              </a:rPr>
              <a:t>,..., 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c</a:t>
            </a:r>
            <a:endParaRPr lang="en-US" sz="1800" baseline="-25000" dirty="0">
              <a:solidFill>
                <a:srgbClr val="004000"/>
              </a:solidFill>
              <a:latin typeface="+mj-lt"/>
              <a:sym typeface="Symbol" pitchFamily="18" charset="2"/>
            </a:endParaRP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accent1"/>
                </a:solidFill>
                <a:latin typeface="+mj-lt"/>
                <a:sym typeface="Symbol" pitchFamily="18" charset="2"/>
              </a:rPr>
              <a:t>Functional independence</a:t>
            </a:r>
            <a:r>
              <a:rPr lang="en-US" sz="1800" b="1" dirty="0">
                <a:solidFill>
                  <a:schemeClr val="accent1"/>
                </a:solidFill>
                <a:latin typeface="+mj-lt"/>
              </a:rPr>
              <a:t>: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assume </a:t>
            </a:r>
            <a:r>
              <a:rPr lang="en-US" sz="1800" i="1" dirty="0">
                <a:solidFill>
                  <a:srgbClr val="004000"/>
                </a:solidFill>
                <a:latin typeface="+mj-lt"/>
              </a:rPr>
              <a:t>D</a:t>
            </a:r>
            <a:r>
              <a:rPr lang="en-US" sz="1800" baseline="-25000" dirty="0">
                <a:solidFill>
                  <a:srgbClr val="004000"/>
                </a:solidFill>
                <a:latin typeface="+mj-lt"/>
              </a:rPr>
              <a:t>i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 gives no useful 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</a:rPr>
              <a:t>information</a:t>
            </a:r>
            <a:br>
              <a:rPr lang="en-US" sz="1800" b="1" dirty="0" smtClean="0">
                <a:solidFill>
                  <a:srgbClr val="004000"/>
                </a:solidFill>
                <a:latin typeface="+mj-lt"/>
              </a:rPr>
            </a:br>
            <a:r>
              <a:rPr lang="en-US" sz="1800" b="1" dirty="0" smtClean="0">
                <a:solidFill>
                  <a:srgbClr val="004000"/>
                </a:solidFill>
                <a:latin typeface="+mj-lt"/>
              </a:rPr>
              <a:t>about 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θ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j</a:t>
            </a:r>
            <a:r>
              <a:rPr lang="en-US" sz="1800" dirty="0" smtClean="0">
                <a:solidFill>
                  <a:srgbClr val="004000"/>
                </a:solidFill>
                <a:latin typeface="+mj-lt"/>
              </a:rPr>
              <a:t>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for </a:t>
            </a:r>
            <a:r>
              <a:rPr lang="en-US" sz="1800" dirty="0" err="1" smtClean="0">
                <a:solidFill>
                  <a:srgbClr val="004000"/>
                </a:solidFill>
                <a:latin typeface="+mj-lt"/>
              </a:rPr>
              <a:t>i</a:t>
            </a:r>
            <a:r>
              <a:rPr lang="en-US" sz="1800" dirty="0" err="1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≠j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.</a:t>
            </a:r>
            <a:endParaRPr lang="en-US" sz="1800" b="1" dirty="0">
              <a:solidFill>
                <a:srgbClr val="004000"/>
              </a:solidFill>
              <a:latin typeface="+mj-lt"/>
              <a:sym typeface="Symbol" pitchFamily="18" charset="2"/>
            </a:endParaRP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  <a:latin typeface="+mj-lt"/>
                <a:sym typeface="Symbol" pitchFamily="18" charset="2"/>
              </a:rPr>
              <a:t>Simplifies notation to a set </a:t>
            </a:r>
            <a:r>
              <a:rPr lang="en-US" sz="1800" i="1" dirty="0">
                <a:solidFill>
                  <a:srgbClr val="004000"/>
                </a:solidFill>
                <a:latin typeface="+mj-lt"/>
              </a:rPr>
              <a:t>D</a:t>
            </a:r>
            <a:r>
              <a:rPr lang="en-US" sz="1800" b="1" i="1" dirty="0">
                <a:solidFill>
                  <a:srgbClr val="004000"/>
                </a:solidFill>
                <a:latin typeface="+mj-lt"/>
              </a:rPr>
              <a:t>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of training samples 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(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x</a:t>
            </a:r>
            <a:r>
              <a:rPr lang="en-US" sz="1800" baseline="-25000" dirty="0">
                <a:solidFill>
                  <a:srgbClr val="004000"/>
                </a:solidFill>
                <a:latin typeface="+mj-lt"/>
              </a:rPr>
              <a:t>1</a:t>
            </a:r>
            <a:r>
              <a:rPr lang="en-US" sz="1800" dirty="0" smtClean="0">
                <a:solidFill>
                  <a:srgbClr val="004000"/>
                </a:solidFill>
                <a:latin typeface="+mj-lt"/>
              </a:rPr>
              <a:t>,...</a:t>
            </a:r>
            <a:r>
              <a:rPr lang="en-US" sz="1800" b="1" dirty="0" smtClean="0">
                <a:solidFill>
                  <a:srgbClr val="004000"/>
                </a:solidFill>
              </a:rPr>
              <a:t> </a:t>
            </a:r>
            <a:r>
              <a:rPr lang="en-US" sz="1800" b="1" dirty="0" err="1" smtClean="0">
                <a:solidFill>
                  <a:srgbClr val="004000"/>
                </a:solidFill>
              </a:rPr>
              <a:t>x</a:t>
            </a:r>
            <a:r>
              <a:rPr lang="en-US" sz="1800" baseline="-25000" dirty="0" err="1" smtClean="0">
                <a:solidFill>
                  <a:srgbClr val="004000"/>
                </a:solidFill>
                <a:latin typeface="+mj-lt"/>
              </a:rPr>
              <a:t>n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)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drawn independently from </a:t>
            </a:r>
            <a:r>
              <a:rPr lang="en-US" sz="1800" dirty="0">
                <a:solidFill>
                  <a:srgbClr val="004000"/>
                </a:solidFill>
                <a:latin typeface="+mj-lt"/>
              </a:rPr>
              <a:t>p(</a:t>
            </a:r>
            <a:r>
              <a:rPr lang="en-US" sz="1800" b="1" dirty="0" err="1">
                <a:solidFill>
                  <a:srgbClr val="004000"/>
                </a:solidFill>
                <a:latin typeface="+mj-lt"/>
              </a:rPr>
              <a:t>x</a:t>
            </a:r>
            <a:r>
              <a:rPr lang="en-US" sz="1800" dirty="0" err="1" smtClean="0">
                <a:solidFill>
                  <a:srgbClr val="004000"/>
                </a:solidFill>
                <a:latin typeface="+mj-lt"/>
              </a:rPr>
              <a:t>|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ω</a:t>
            </a:r>
            <a:r>
              <a:rPr lang="en-US" sz="1800" dirty="0" smtClean="0">
                <a:solidFill>
                  <a:srgbClr val="004000"/>
                </a:solidFill>
                <a:latin typeface="+mj-lt"/>
              </a:rPr>
              <a:t>)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</a:rPr>
              <a:t> </a:t>
            </a:r>
            <a:r>
              <a:rPr lang="en-US" sz="1800" b="1" dirty="0">
                <a:solidFill>
                  <a:srgbClr val="004000"/>
                </a:solidFill>
                <a:latin typeface="+mj-lt"/>
              </a:rPr>
              <a:t>to estimate </a:t>
            </a:r>
            <a:r>
              <a:rPr lang="en-US" sz="1800" dirty="0" err="1">
                <a:solidFill>
                  <a:srgbClr val="004000"/>
                </a:solidFill>
                <a:sym typeface="Symbol" pitchFamily="18" charset="2"/>
              </a:rPr>
              <a:t>ω</a:t>
            </a:r>
            <a:r>
              <a:rPr lang="en-US" sz="1800" b="1" dirty="0" smtClean="0">
                <a:solidFill>
                  <a:srgbClr val="004000"/>
                </a:solidFill>
                <a:latin typeface="+mj-lt"/>
                <a:sym typeface="Symbol" pitchFamily="18" charset="2"/>
              </a:rPr>
              <a:t>.</a:t>
            </a:r>
            <a:endParaRPr lang="en-US" sz="1800" b="1" dirty="0">
              <a:solidFill>
                <a:srgbClr val="004000"/>
              </a:solidFill>
              <a:latin typeface="+mj-lt"/>
              <a:sym typeface="Symbol" pitchFamily="18" charset="2"/>
            </a:endParaRP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  <a:latin typeface="+mj-lt"/>
                <a:sym typeface="Symbol" pitchFamily="18" charset="2"/>
              </a:rPr>
              <a:t>Because the samples were drawn independently:</a:t>
            </a:r>
          </a:p>
        </p:txBody>
      </p:sp>
      <p:graphicFrame>
        <p:nvGraphicFramePr>
          <p:cNvPr id="150574" name="Object 46"/>
          <p:cNvGraphicFramePr>
            <a:graphicFrameLocks noChangeAspect="1"/>
          </p:cNvGraphicFramePr>
          <p:nvPr/>
        </p:nvGraphicFramePr>
        <p:xfrm>
          <a:off x="454025" y="5115744"/>
          <a:ext cx="2019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3" imgW="2019240" imgH="622080" progId="Equation.DSMT4">
                  <p:embed/>
                </p:oleObj>
              </mc:Choice>
              <mc:Fallback>
                <p:oleObj name="Equation" r:id="rId3" imgW="20192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115744"/>
                        <a:ext cx="2019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General Principle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2" name="Rectangle 18"/>
          <p:cNvSpPr>
            <a:spLocks noChangeArrowheads="1"/>
          </p:cNvSpPr>
          <p:nvPr/>
        </p:nvSpPr>
        <p:spPr bwMode="auto">
          <a:xfrm>
            <a:off x="201613" y="690878"/>
            <a:ext cx="8645525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8600" indent="-228600">
              <a:spcAft>
                <a:spcPct val="25000"/>
              </a:spcAft>
              <a:buFontTx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p(</a:t>
            </a:r>
            <a:r>
              <a:rPr lang="en-US" sz="1800" i="1" dirty="0" err="1">
                <a:solidFill>
                  <a:schemeClr val="bg1"/>
                </a:solidFill>
              </a:rPr>
              <a:t>D</a:t>
            </a:r>
            <a:r>
              <a:rPr lang="en-US" sz="1800" dirty="0" err="1" smtClean="0">
                <a:solidFill>
                  <a:schemeClr val="bg1"/>
                </a:solidFill>
              </a:rPr>
              <a:t>|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θ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is called the likelihood of 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θ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with respect to the data.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144429" name="Picture 45"/>
          <p:cNvPicPr>
            <a:picLocks noChangeAspect="1" noChangeArrowheads="1"/>
          </p:cNvPicPr>
          <p:nvPr/>
        </p:nvPicPr>
        <p:blipFill>
          <a:blip r:embed="rId3"/>
          <a:srcRect l="33125" t="35916" r="33646" b="21674"/>
          <a:stretch>
            <a:fillRect/>
          </a:stretch>
        </p:blipFill>
        <p:spPr bwMode="auto">
          <a:xfrm>
            <a:off x="4724243" y="1905424"/>
            <a:ext cx="43116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4424" name="Rectangle 40"/>
          <p:cNvSpPr>
            <a:spLocks noChangeArrowheads="1"/>
          </p:cNvSpPr>
          <p:nvPr/>
        </p:nvSpPr>
        <p:spPr bwMode="auto">
          <a:xfrm>
            <a:off x="215900" y="2884331"/>
            <a:ext cx="4508500" cy="260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Given several training points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Top: candidate source distributions are shown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Which distribution is the ML estimate?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Middle: an estimate of the likelihood of the data as a function of 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θ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(the mean)</a:t>
            </a:r>
          </a:p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Bottom: log likelihood</a:t>
            </a:r>
          </a:p>
        </p:txBody>
      </p:sp>
      <p:graphicFrame>
        <p:nvGraphicFramePr>
          <p:cNvPr id="176128" name="Object 0"/>
          <p:cNvGraphicFramePr>
            <a:graphicFrameLocks noChangeAspect="1"/>
          </p:cNvGraphicFramePr>
          <p:nvPr/>
        </p:nvGraphicFramePr>
        <p:xfrm>
          <a:off x="6343856" y="1306973"/>
          <a:ext cx="165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8" name="Equation" r:id="rId4" imgW="164880" imgH="279360" progId="Equation.DSMT4">
                  <p:embed/>
                </p:oleObj>
              </mc:Choice>
              <mc:Fallback>
                <p:oleObj name="Equation" r:id="rId4" imgW="164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856" y="1306973"/>
                        <a:ext cx="165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32" name="Rectangle 48"/>
          <p:cNvSpPr>
            <a:spLocks noChangeArrowheads="1"/>
          </p:cNvSpPr>
          <p:nvPr/>
        </p:nvSpPr>
        <p:spPr bwMode="auto">
          <a:xfrm>
            <a:off x="244475" y="1324296"/>
            <a:ext cx="8645525" cy="877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8600" indent="-228600">
              <a:spcAft>
                <a:spcPts val="12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The value of 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θ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that maximizes this likelihood, 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denoted   </a:t>
            </a:r>
            <a:r>
              <a:rPr lang="en-US" sz="1800" b="1" dirty="0" smtClean="0">
                <a:solidFill>
                  <a:schemeClr val="bg1"/>
                </a:solidFill>
              </a:rPr>
              <a:t>,</a:t>
            </a:r>
            <a:endParaRPr lang="en-US" sz="1800" b="1" dirty="0">
              <a:solidFill>
                <a:schemeClr val="bg1"/>
              </a:solidFill>
            </a:endParaRPr>
          </a:p>
          <a:p>
            <a:pPr marL="228600" indent="-228600">
              <a:spcAft>
                <a:spcPts val="1200"/>
              </a:spcAft>
            </a:pPr>
            <a:r>
              <a:rPr lang="en-US" sz="1800" b="1" dirty="0">
                <a:solidFill>
                  <a:schemeClr val="bg1"/>
                </a:solidFill>
              </a:rPr>
              <a:t>	is the maximum likelihood estimate (ML) of 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θ</a:t>
            </a:r>
            <a:r>
              <a:rPr lang="en-US" sz="1800" b="1" dirty="0" smtClean="0">
                <a:solidFill>
                  <a:schemeClr val="bg1"/>
                </a:solidFill>
              </a:rPr>
              <a:t>.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Example of ML Estimation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30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720" name="Object 24"/>
          <p:cNvGraphicFramePr>
            <a:graphicFrameLocks noChangeAspect="1"/>
          </p:cNvGraphicFramePr>
          <p:nvPr/>
        </p:nvGraphicFramePr>
        <p:xfrm>
          <a:off x="897040" y="770297"/>
          <a:ext cx="23495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9" name="Equation" r:id="rId3" imgW="2349360" imgH="4203360" progId="Equation.3">
                  <p:embed/>
                </p:oleObj>
              </mc:Choice>
              <mc:Fallback>
                <p:oleObj name="Equation" r:id="rId3" imgW="2349360" imgH="420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040" y="770297"/>
                        <a:ext cx="2349500" cy="420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26" name="Rectangle 30"/>
          <p:cNvSpPr>
            <a:spLocks noChangeArrowheads="1"/>
          </p:cNvSpPr>
          <p:nvPr/>
        </p:nvSpPr>
        <p:spPr bwMode="auto">
          <a:xfrm>
            <a:off x="4281803" y="787412"/>
            <a:ext cx="40259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spcAft>
                <a:spcPct val="250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</a:rPr>
              <a:t>The ML estimate is found by solving this equation:</a:t>
            </a:r>
            <a:endParaRPr lang="en-US" sz="1800" b="1" dirty="0">
              <a:solidFill>
                <a:srgbClr val="004000"/>
              </a:solidFill>
              <a:sym typeface="Symbol" pitchFamily="18" charset="2"/>
            </a:endParaRPr>
          </a:p>
        </p:txBody>
      </p:sp>
      <p:graphicFrame>
        <p:nvGraphicFramePr>
          <p:cNvPr id="157729" name="Object 33"/>
          <p:cNvGraphicFramePr>
            <a:graphicFrameLocks noChangeAspect="1"/>
          </p:cNvGraphicFramePr>
          <p:nvPr/>
        </p:nvGraphicFramePr>
        <p:xfrm>
          <a:off x="4423752" y="1535113"/>
          <a:ext cx="26289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0" name="Equation" r:id="rId5" imgW="2628720" imgH="1282680" progId="Equation.DSMT4">
                  <p:embed/>
                </p:oleObj>
              </mc:Choice>
              <mc:Fallback>
                <p:oleObj name="Equation" r:id="rId5" imgW="262872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752" y="1535113"/>
                        <a:ext cx="26289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30" name="Rectangle 34"/>
          <p:cNvSpPr>
            <a:spLocks noChangeArrowheads="1"/>
          </p:cNvSpPr>
          <p:nvPr/>
        </p:nvSpPr>
        <p:spPr bwMode="auto">
          <a:xfrm>
            <a:off x="4281803" y="2994764"/>
            <a:ext cx="4025900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spcAft>
                <a:spcPct val="250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</a:rPr>
              <a:t>The solution to this equation can be a global maximum, a local maximum, or even an inflection point.</a:t>
            </a:r>
          </a:p>
          <a:p>
            <a:pPr marL="176213" indent="-176213">
              <a:spcAft>
                <a:spcPct val="25000"/>
              </a:spcAft>
              <a:buFontTx/>
              <a:buChar char="•"/>
            </a:pPr>
            <a:r>
              <a:rPr lang="en-US" sz="1800" b="1" dirty="0">
                <a:solidFill>
                  <a:srgbClr val="004000"/>
                </a:solidFill>
              </a:rPr>
              <a:t>Under what conditions is it a global maximum?</a:t>
            </a:r>
            <a:endParaRPr lang="en-US" sz="1800" b="1" dirty="0">
              <a:solidFill>
                <a:srgbClr val="004000"/>
              </a:solidFill>
              <a:sym typeface="Symbol" pitchFamily="18" charset="2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General Mathematics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01613" y="668347"/>
            <a:ext cx="8645525" cy="1138237"/>
            <a:chOff x="127" y="421"/>
            <a:chExt cx="5446" cy="717"/>
          </a:xfrm>
        </p:grpSpPr>
        <p:sp>
          <p:nvSpPr>
            <p:cNvPr id="147487" name="Rectangle 31"/>
            <p:cNvSpPr>
              <a:spLocks noChangeArrowheads="1"/>
            </p:cNvSpPr>
            <p:nvPr/>
          </p:nvSpPr>
          <p:spPr bwMode="auto">
            <a:xfrm>
              <a:off x="127" y="421"/>
              <a:ext cx="5446" cy="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228600" indent="-228600">
                <a:lnSpc>
                  <a:spcPct val="200000"/>
                </a:lnSpc>
                <a:spcAft>
                  <a:spcPts val="2400"/>
                </a:spcAft>
                <a:buFontTx/>
                <a:buChar char="•"/>
              </a:pPr>
              <a:r>
                <a:rPr lang="en-US" sz="1800" b="1" dirty="0">
                  <a:solidFill>
                    <a:schemeClr val="bg1"/>
                  </a:solidFill>
                </a:rPr>
                <a:t>A class of estimators – maximum a posteriori (MAP) – maximize                where          </a:t>
              </a:r>
              <a:r>
                <a:rPr lang="en-US" sz="1800" b="1" dirty="0" smtClean="0">
                  <a:solidFill>
                    <a:schemeClr val="bg1"/>
                  </a:solidFill>
                </a:rPr>
                <a:t>describes </a:t>
              </a:r>
              <a:r>
                <a:rPr lang="en-US" sz="1800" b="1" dirty="0">
                  <a:solidFill>
                    <a:schemeClr val="bg1"/>
                  </a:solidFill>
                </a:rPr>
                <a:t>the prior probability of different parameter values.</a:t>
              </a:r>
            </a:p>
          </p:txBody>
        </p:sp>
        <p:graphicFrame>
          <p:nvGraphicFramePr>
            <p:cNvPr id="177152" name="Object 0"/>
            <p:cNvGraphicFramePr>
              <a:graphicFrameLocks noChangeAspect="1"/>
            </p:cNvGraphicFramePr>
            <p:nvPr/>
          </p:nvGraphicFramePr>
          <p:xfrm>
            <a:off x="4709" y="552"/>
            <a:ext cx="496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3" name="Equation" r:id="rId3" imgW="787320" imgH="279360" progId="Equation.3">
                    <p:embed/>
                  </p:oleObj>
                </mc:Choice>
                <mc:Fallback>
                  <p:oleObj name="Equation" r:id="rId3" imgW="78732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9" y="552"/>
                          <a:ext cx="496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153" name="Object 1"/>
            <p:cNvGraphicFramePr>
              <a:graphicFrameLocks noChangeAspect="1"/>
            </p:cNvGraphicFramePr>
            <p:nvPr/>
          </p:nvGraphicFramePr>
          <p:xfrm>
            <a:off x="756" y="880"/>
            <a:ext cx="28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4" name="Equation" r:id="rId5" imgW="457200" imgH="279360" progId="Equation.DSMT4">
                    <p:embed/>
                  </p:oleObj>
                </mc:Choice>
                <mc:Fallback>
                  <p:oleObj name="Equation" r:id="rId5" imgW="4572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6" y="880"/>
                          <a:ext cx="288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92" name="Rectangle 36"/>
          <p:cNvSpPr>
            <a:spLocks noChangeArrowheads="1"/>
          </p:cNvSpPr>
          <p:nvPr/>
        </p:nvSpPr>
        <p:spPr bwMode="auto">
          <a:xfrm>
            <a:off x="244475" y="2298700"/>
            <a:ext cx="8645525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8600" indent="-228600">
              <a:spcAft>
                <a:spcPts val="18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An ML estimator is a MAP estimator for uniform priors.</a:t>
            </a:r>
          </a:p>
          <a:p>
            <a:pPr marL="228600" indent="-228600">
              <a:spcAft>
                <a:spcPts val="18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A MAP estimator finds the peak, or mode, of a posterior density.</a:t>
            </a:r>
          </a:p>
          <a:p>
            <a:pPr marL="228600" indent="-228600">
              <a:spcAft>
                <a:spcPts val="18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MAP estimators are not transformation invariant (if we perform a nonlinear transformation of the input data, the estimator is no longer optimum in the new space). This observation will be useful later in the course.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Maximum A Posteriori Estimation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66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12" name="Rectangle 32"/>
          <p:cNvSpPr>
            <a:spLocks noChangeArrowheads="1"/>
          </p:cNvSpPr>
          <p:nvPr/>
        </p:nvSpPr>
        <p:spPr bwMode="auto">
          <a:xfrm>
            <a:off x="193469" y="677923"/>
            <a:ext cx="88169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Consider the case where only the mean, 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θ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= 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μ,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is unknown:</a:t>
            </a:r>
          </a:p>
        </p:txBody>
      </p:sp>
      <p:graphicFrame>
        <p:nvGraphicFramePr>
          <p:cNvPr id="178176" name="Object 0"/>
          <p:cNvGraphicFramePr>
            <a:graphicFrameLocks noChangeAspect="1"/>
          </p:cNvGraphicFramePr>
          <p:nvPr/>
        </p:nvGraphicFramePr>
        <p:xfrm>
          <a:off x="455613" y="1794951"/>
          <a:ext cx="56007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7" name="Equation" r:id="rId3" imgW="5600520" imgH="1282680" progId="Equation.3">
                  <p:embed/>
                </p:oleObj>
              </mc:Choice>
              <mc:Fallback>
                <p:oleObj name="Equation" r:id="rId3" imgW="5600520" imgH="1282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794951"/>
                        <a:ext cx="56007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77" name="Object 1"/>
          <p:cNvGraphicFramePr>
            <a:graphicFrameLocks noChangeAspect="1"/>
          </p:cNvGraphicFramePr>
          <p:nvPr/>
        </p:nvGraphicFramePr>
        <p:xfrm>
          <a:off x="455613" y="1032951"/>
          <a:ext cx="1943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8" name="Equation" r:id="rId5" imgW="1942920" imgH="622080" progId="Equation.3">
                  <p:embed/>
                </p:oleObj>
              </mc:Choice>
              <mc:Fallback>
                <p:oleObj name="Equation" r:id="rId5" imgW="194292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032951"/>
                        <a:ext cx="1943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79" name="Object 3"/>
          <p:cNvGraphicFramePr>
            <a:graphicFrameLocks noChangeAspect="1"/>
          </p:cNvGraphicFramePr>
          <p:nvPr/>
        </p:nvGraphicFramePr>
        <p:xfrm>
          <a:off x="2084183" y="3597070"/>
          <a:ext cx="2844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9" name="Equation" r:id="rId7" imgW="2844720" imgH="393480" progId="Equation.3">
                  <p:embed/>
                </p:oleObj>
              </mc:Choice>
              <mc:Fallback>
                <p:oleObj name="Equation" r:id="rId7" imgW="2844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183" y="3597070"/>
                        <a:ext cx="2844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535" name="Rectangle 55"/>
          <p:cNvSpPr>
            <a:spLocks noChangeArrowheads="1"/>
          </p:cNvSpPr>
          <p:nvPr/>
        </p:nvSpPr>
        <p:spPr bwMode="auto">
          <a:xfrm>
            <a:off x="352583" y="3643282"/>
            <a:ext cx="2159000" cy="46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6213" indent="-176213"/>
            <a:r>
              <a:rPr lang="en-US" sz="1800" b="1" dirty="0">
                <a:solidFill>
                  <a:schemeClr val="bg1"/>
                </a:solidFill>
              </a:rPr>
              <a:t>which implies: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385766" y="4176714"/>
            <a:ext cx="5873752" cy="1625600"/>
            <a:chOff x="243" y="2631"/>
            <a:chExt cx="3700" cy="1024"/>
          </a:xfrm>
        </p:grpSpPr>
        <p:graphicFrame>
          <p:nvGraphicFramePr>
            <p:cNvPr id="178178" name="Object 2"/>
            <p:cNvGraphicFramePr>
              <a:graphicFrameLocks noChangeAspect="1"/>
            </p:cNvGraphicFramePr>
            <p:nvPr/>
          </p:nvGraphicFramePr>
          <p:xfrm>
            <a:off x="959" y="2631"/>
            <a:ext cx="2984" cy="10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30" name="Equation" r:id="rId9" imgW="4736880" imgH="1625400" progId="Equation.DSMT4">
                    <p:embed/>
                  </p:oleObj>
                </mc:Choice>
                <mc:Fallback>
                  <p:oleObj name="Equation" r:id="rId9" imgW="4736880" imgH="1625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9" y="2631"/>
                          <a:ext cx="2984" cy="10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8540" name="Rectangle 60"/>
            <p:cNvSpPr>
              <a:spLocks noChangeArrowheads="1"/>
            </p:cNvSpPr>
            <p:nvPr/>
          </p:nvSpPr>
          <p:spPr bwMode="auto">
            <a:xfrm>
              <a:off x="243" y="2636"/>
              <a:ext cx="13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176213" indent="-176213"/>
              <a:r>
                <a:rPr lang="en-US" sz="1800" b="1" dirty="0">
                  <a:solidFill>
                    <a:schemeClr val="bg1"/>
                  </a:solidFill>
                </a:rPr>
                <a:t>because:</a:t>
              </a:r>
            </a:p>
          </p:txBody>
        </p:sp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Gaussian Case: Unknown Mean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75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7062</TotalTime>
  <Words>625</Words>
  <Application>Microsoft Macintosh PowerPoint</Application>
  <PresentationFormat>Letter Paper (8.5x11 in)</PresentationFormat>
  <Paragraphs>72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Symbol</vt:lpstr>
      <vt:lpstr>Times New Roman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383</cp:revision>
  <dcterms:created xsi:type="dcterms:W3CDTF">2002-09-12T17:13:32Z</dcterms:created>
  <dcterms:modified xsi:type="dcterms:W3CDTF">2015-09-04T00:53:07Z</dcterms:modified>
</cp:coreProperties>
</file>