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</p:sldMasterIdLst>
  <p:notesMasterIdLst>
    <p:notesMasterId r:id="rId54"/>
  </p:notesMasterIdLst>
  <p:handoutMasterIdLst>
    <p:handoutMasterId r:id="rId55"/>
  </p:handoutMasterIdLst>
  <p:sldIdLst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9" r:id="rId29"/>
    <p:sldId id="354" r:id="rId30"/>
    <p:sldId id="314" r:id="rId31"/>
    <p:sldId id="315" r:id="rId32"/>
    <p:sldId id="316" r:id="rId33"/>
    <p:sldId id="317" r:id="rId34"/>
    <p:sldId id="318" r:id="rId35"/>
    <p:sldId id="330" r:id="rId36"/>
    <p:sldId id="331" r:id="rId37"/>
    <p:sldId id="333" r:id="rId38"/>
    <p:sldId id="334" r:id="rId39"/>
    <p:sldId id="335" r:id="rId40"/>
    <p:sldId id="336" r:id="rId41"/>
    <p:sldId id="342" r:id="rId42"/>
    <p:sldId id="343" r:id="rId43"/>
    <p:sldId id="344" r:id="rId44"/>
    <p:sldId id="345" r:id="rId45"/>
    <p:sldId id="346" r:id="rId46"/>
    <p:sldId id="351" r:id="rId47"/>
    <p:sldId id="352" r:id="rId48"/>
    <p:sldId id="310" r:id="rId49"/>
    <p:sldId id="347" r:id="rId50"/>
    <p:sldId id="348" r:id="rId51"/>
    <p:sldId id="349" r:id="rId52"/>
    <p:sldId id="350" r:id="rId5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59" autoAdjust="0"/>
    <p:restoredTop sz="95392" autoAdjust="0"/>
  </p:normalViewPr>
  <p:slideViewPr>
    <p:cSldViewPr snapToGrid="0">
      <p:cViewPr varScale="1">
        <p:scale>
          <a:sx n="91" d="100"/>
          <a:sy n="91" d="100"/>
        </p:scale>
        <p:origin x="1896" y="184"/>
      </p:cViewPr>
      <p:guideLst>
        <p:guide orient="horz" pos="146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4" Type="http://schemas.openxmlformats.org/officeDocument/2006/relationships/slide" Target="slides/slide32.xml"/><Relationship Id="rId5" Type="http://schemas.openxmlformats.org/officeDocument/2006/relationships/slide" Target="slides/slide44.xml"/><Relationship Id="rId1" Type="http://schemas.openxmlformats.org/officeDocument/2006/relationships/slide" Target="slides/slide13.xml"/><Relationship Id="rId2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Relationship Id="rId3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Relationship Id="rId2" Type="http://schemas.openxmlformats.org/officeDocument/2006/relationships/image" Target="../media/image6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Relationship Id="rId2" Type="http://schemas.openxmlformats.org/officeDocument/2006/relationships/image" Target="../media/image7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54.wmf"/><Relationship Id="rId3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5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9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24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31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17A38-BA66-40A0-97E8-5809CB1A57F4}" type="slidenum">
              <a:rPr lang="en-US"/>
              <a:pPr/>
              <a:t>43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9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10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407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40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1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13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45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82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4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03,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03,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engr.sjsu.edu/~knapp/HCIRODPR/PR_simp/bndrys.htm" TargetMode="External"/><Relationship Id="rId12" Type="http://schemas.openxmlformats.org/officeDocument/2006/relationships/image" Target="../media/image2.png"/><Relationship Id="rId13" Type="http://schemas.openxmlformats.org/officeDocument/2006/relationships/hyperlink" Target="http://www.openchannelfoundation.org/VascAlert/ROC.gif" TargetMode="External"/><Relationship Id="rId14" Type="http://schemas.openxmlformats.org/officeDocument/2006/relationships/image" Target="../media/image3.png"/><Relationship Id="rId15" Type="http://schemas.openxmlformats.org/officeDocument/2006/relationships/hyperlink" Target="http://www.isip.piconepress.com/projects/speech/software/demonstrations/applets/util/pattern_recognition/current/index.shtml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www.rii.ricoh.com/~stork/DHSch2part3.ppt" TargetMode="External"/><Relationship Id="rId3" Type="http://schemas.openxmlformats.org/officeDocument/2006/relationships/hyperlink" Target="http://www.amazon.com/exec/obidos/ASIN/0122698517/p11-20/ref=nosim/103-0027154-0169445" TargetMode="External"/><Relationship Id="rId4" Type="http://schemas.openxmlformats.org/officeDocument/2006/relationships/hyperlink" Target="http://meru.cecs.missouri.edu/courses/cecs476/" TargetMode="External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6" Type="http://schemas.openxmlformats.org/officeDocument/2006/relationships/hyperlink" Target="http://www.cs.mcgill.ca/~mcleish/644/case1.html" TargetMode="External"/><Relationship Id="rId7" Type="http://schemas.openxmlformats.org/officeDocument/2006/relationships/hyperlink" Target="http://www.cs.ucsd.edu/~klevchen/techniques/chernoff.pdf" TargetMode="External"/><Relationship Id="rId8" Type="http://schemas.openxmlformats.org/officeDocument/2006/relationships/hyperlink" Target="http://www.cedar.buffalo.edu/~srihari/CSE555/Chap2.Part4.pdf" TargetMode="External"/><Relationship Id="rId9" Type="http://schemas.openxmlformats.org/officeDocument/2006/relationships/hyperlink" Target="http://gim.unmc.edu/dxtests/ROC1.htm" TargetMode="External"/><Relationship Id="rId10" Type="http://schemas.openxmlformats.org/officeDocument/2006/relationships/hyperlink" Target="http://www.isip.piconepress.com/courses/temple/ece_8527/lectures/current/lecture_03_det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0.wmf"/><Relationship Id="rId7" Type="http://schemas.openxmlformats.org/officeDocument/2006/relationships/image" Target="../media/image2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1.wmf"/><Relationship Id="rId5" Type="http://schemas.openxmlformats.org/officeDocument/2006/relationships/image" Target="../media/image3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4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engr.sjsu.edu/~knapp/HCIRODPR/PR_simp/bndrys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5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46.wmf"/><Relationship Id="rId5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48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49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5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3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54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55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56.wmf"/><Relationship Id="rId5" Type="http://schemas.openxmlformats.org/officeDocument/2006/relationships/image" Target="../media/image57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8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54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9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60.wmf"/><Relationship Id="rId7" Type="http://schemas.openxmlformats.org/officeDocument/2006/relationships/image" Target="../media/image57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61.wmf"/><Relationship Id="rId5" Type="http://schemas.openxmlformats.org/officeDocument/2006/relationships/image" Target="../media/image62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oleObject" Target="../embeddings/oleObject42.bin"/><Relationship Id="rId5" Type="http://schemas.openxmlformats.org/officeDocument/2006/relationships/image" Target="../media/image65.wmf"/><Relationship Id="rId6" Type="http://schemas.openxmlformats.org/officeDocument/2006/relationships/image" Target="../media/image67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69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54.wmf"/><Relationship Id="rId7" Type="http://schemas.openxmlformats.org/officeDocument/2006/relationships/oleObject" Target="../embeddings/oleObject46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71.w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72.wmf"/><Relationship Id="rId7" Type="http://schemas.openxmlformats.org/officeDocument/2006/relationships/image" Target="../media/image73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74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4.wmf"/><Relationship Id="rId7" Type="http://schemas.openxmlformats.org/officeDocument/2006/relationships/oleObject" Target="../embeddings/oleObject51.bin"/><Relationship Id="rId8" Type="http://schemas.openxmlformats.org/officeDocument/2006/relationships/oleObject" Target="../embeddings/oleObject52.bin"/><Relationship Id="rId9" Type="http://schemas.openxmlformats.org/officeDocument/2006/relationships/image" Target="../media/image75.wmf"/><Relationship Id="rId10" Type="http://schemas.openxmlformats.org/officeDocument/2006/relationships/hyperlink" Target="http://en.wikipedia.org/wiki/Occam's_Razor" TargetMode="External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03: </a:t>
            </a:r>
            <a:r>
              <a:rPr lang="en-US" b="1" dirty="0" smtClean="0">
                <a:solidFill>
                  <a:srgbClr val="004000"/>
                </a:solidFill>
              </a:rPr>
              <a:t>GAUSSIAN CLASSIFIERS</a:t>
            </a:r>
            <a:endParaRPr lang="en-US" b="1" dirty="0">
              <a:solidFill>
                <a:srgbClr val="004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401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Whitening Transformations</a:t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Linear Discriminants</a:t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ROC Curves</a:t>
            </a:r>
          </a:p>
          <a:p>
            <a:pPr marL="176213" lvl="0" indent="-176213" eaLnBrk="0" hangingPunct="0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+mn-lt"/>
              </a:rPr>
              <a:t>Resources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:</a:t>
            </a:r>
            <a:br>
              <a:rPr lang="en-US" sz="1800" b="1" kern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2"/>
              </a:rPr>
              <a:t>D.H.S: Chapter 2 (Part 3)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3"/>
              </a:rPr>
              <a:t>K.F.: Intro to PR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4"/>
              </a:rPr>
              <a:t>X. Z.: PR Course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5"/>
              </a:rPr>
              <a:t>A.N. : Gaussian Discriminants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6"/>
              </a:rPr>
              <a:t>E.M. : Linear Discriminants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7"/>
              </a:rPr>
              <a:t>M.R.: Chernoff Bounds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S.S.: Bhattacharyya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9"/>
              </a:rPr>
              <a:t>T.T. : ROC Curves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10"/>
              </a:rPr>
              <a:t>NIST: DET </a:t>
            </a:r>
            <a:r>
              <a:rPr lang="en-US" sz="1800" b="1" dirty="0" smtClean="0">
                <a:solidFill>
                  <a:schemeClr val="accent2"/>
                </a:solidFill>
                <a:hlinkClick r:id="rId10"/>
              </a:rPr>
              <a:t>Curves</a:t>
            </a:r>
            <a:endParaRPr lang="en-US" sz="1800" b="1" dirty="0" smtClean="0">
              <a:solidFill>
                <a:schemeClr val="accent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en-US" sz="1800" b="1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 l="1482" t="13278" r="40593" b="33922"/>
          <a:stretch>
            <a:fillRect/>
          </a:stretch>
        </p:blipFill>
        <p:spPr bwMode="auto">
          <a:xfrm>
            <a:off x="452110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498475" y="960079"/>
          <a:ext cx="4889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Equation" r:id="rId3" imgW="4889160" imgH="647640" progId="Equation.3">
                  <p:embed/>
                </p:oleObj>
              </mc:Choice>
              <mc:Fallback>
                <p:oleObj name="Equation" r:id="rId3" imgW="488916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960079"/>
                        <a:ext cx="48895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95008" y="586681"/>
            <a:ext cx="86455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Note that the risk is linear in P</a:t>
            </a:r>
            <a:r>
              <a:rPr lang="en-US" sz="1800" b="1" baseline="-25000" dirty="0">
                <a:solidFill>
                  <a:srgbClr val="000000"/>
                </a:solidFill>
              </a:rPr>
              <a:t>2: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195008" y="1781002"/>
            <a:ext cx="86455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If we can find a boundary such that the second term is zero, then the </a:t>
            </a:r>
            <a:r>
              <a:rPr lang="en-US" sz="1800" b="1" dirty="0" err="1">
                <a:solidFill>
                  <a:srgbClr val="000000"/>
                </a:solidFill>
              </a:rPr>
              <a:t>minimax</a:t>
            </a:r>
            <a:r>
              <a:rPr lang="en-US" sz="1800" b="1" dirty="0">
                <a:solidFill>
                  <a:srgbClr val="000000"/>
                </a:solidFill>
              </a:rPr>
              <a:t> risk becomes:</a:t>
            </a:r>
          </a:p>
        </p:txBody>
      </p:sp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498475" y="2465541"/>
          <a:ext cx="4851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Equation" r:id="rId5" imgW="4851360" imgH="291960" progId="Equation.3">
                  <p:embed/>
                </p:oleObj>
              </mc:Choice>
              <mc:Fallback>
                <p:oleObj name="Equation" r:id="rId5" imgW="48513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465541"/>
                        <a:ext cx="4851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195008" y="2920182"/>
            <a:ext cx="4956175" cy="3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each value of the prior, there is an associated Bayes error rate.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 err="1">
                <a:solidFill>
                  <a:srgbClr val="333399"/>
                </a:solidFill>
              </a:rPr>
              <a:t>Minimax</a:t>
            </a:r>
            <a:r>
              <a:rPr lang="en-US" sz="1800" b="1" dirty="0">
                <a:solidFill>
                  <a:srgbClr val="333399"/>
                </a:solidFill>
              </a:rPr>
              <a:t>: </a:t>
            </a:r>
            <a:r>
              <a:rPr lang="en-US" sz="1800" b="1" dirty="0">
                <a:solidFill>
                  <a:srgbClr val="000000"/>
                </a:solidFill>
              </a:rPr>
              <a:t>find the maximum Bayes error for the prior </a:t>
            </a:r>
            <a:r>
              <a:rPr lang="en-US" sz="1800" dirty="0">
                <a:solidFill>
                  <a:srgbClr val="000000"/>
                </a:solidFill>
              </a:rPr>
              <a:t>P</a:t>
            </a:r>
            <a:r>
              <a:rPr lang="en-US" sz="1800" baseline="-25000" dirty="0">
                <a:solidFill>
                  <a:srgbClr val="000000"/>
                </a:solidFill>
              </a:rPr>
              <a:t>1</a:t>
            </a:r>
            <a:r>
              <a:rPr lang="en-US" sz="1800" b="1" dirty="0">
                <a:solidFill>
                  <a:srgbClr val="000000"/>
                </a:solidFill>
              </a:rPr>
              <a:t>, and then use the corresponding decision region.</a:t>
            </a:r>
          </a:p>
        </p:txBody>
      </p:sp>
      <p:pic>
        <p:nvPicPr>
          <p:cNvPr id="159755" name="Picture 11"/>
          <p:cNvPicPr>
            <a:picLocks noChangeAspect="1" noChangeArrowheads="1"/>
          </p:cNvPicPr>
          <p:nvPr/>
        </p:nvPicPr>
        <p:blipFill>
          <a:blip r:embed="rId7"/>
          <a:srcRect l="14999" t="25102" r="30104" b="25926"/>
          <a:stretch>
            <a:fillRect/>
          </a:stretch>
        </p:blipFill>
        <p:spPr bwMode="auto">
          <a:xfrm>
            <a:off x="5464175" y="2909884"/>
            <a:ext cx="34607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Explanation of the Risk Function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72117" y="687184"/>
            <a:ext cx="86455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Guarantee the total risk is less than some fixed constant (or cost).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Minimize the risk subject to the constraint: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468313" y="1482675"/>
          <a:ext cx="205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Equation" r:id="rId3" imgW="2057400" imgH="317160" progId="Equation.3">
                  <p:embed/>
                </p:oleObj>
              </mc:Choice>
              <mc:Fallback>
                <p:oleObj name="Equation" r:id="rId3" imgW="20574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2675"/>
                        <a:ext cx="2057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0260" y="1940103"/>
            <a:ext cx="8645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(e.g., must not misclassify more than 1% of salmon as sea bass)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Typically must adjust boundaries numerically.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some distributions (e.g., Gaussian), analytical solutions do exist.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92034"/>
                </a:solidFill>
              </a:rPr>
              <a:t>Neyman</a:t>
            </a:r>
            <a:r>
              <a:rPr lang="en-US" b="1" dirty="0" smtClean="0">
                <a:solidFill>
                  <a:srgbClr val="892034"/>
                </a:solidFill>
              </a:rPr>
              <a:t>-Pearson Criterion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4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5264" y="2354719"/>
            <a:ext cx="8645525" cy="801436"/>
            <a:chOff x="123" y="1632"/>
            <a:chExt cx="5446" cy="505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23" y="1638"/>
              <a:ext cx="54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Mean:</a:t>
              </a:r>
            </a:p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Covariance:</a:t>
              </a:r>
            </a:p>
          </p:txBody>
        </p:sp>
        <p:graphicFrame>
          <p:nvGraphicFramePr>
            <p:cNvPr id="148502" name="Object 22"/>
            <p:cNvGraphicFramePr>
              <a:graphicFrameLocks noChangeAspect="1"/>
            </p:cNvGraphicFramePr>
            <p:nvPr/>
          </p:nvGraphicFramePr>
          <p:xfrm>
            <a:off x="1316" y="1632"/>
            <a:ext cx="130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45" name="Equation" r:id="rId3" imgW="2070000" imgH="291960" progId="Equation.3">
                    <p:embed/>
                  </p:oleObj>
                </mc:Choice>
                <mc:Fallback>
                  <p:oleObj name="Equation" r:id="rId3" imgW="2070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1632"/>
                          <a:ext cx="1304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03" name="Object 23"/>
            <p:cNvGraphicFramePr>
              <a:graphicFrameLocks noChangeAspect="1"/>
            </p:cNvGraphicFramePr>
            <p:nvPr/>
          </p:nvGraphicFramePr>
          <p:xfrm>
            <a:off x="1388" y="1798"/>
            <a:ext cx="274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46" name="Equation" r:id="rId5" imgW="4356000" imgH="355320" progId="Equation.3">
                    <p:embed/>
                  </p:oleObj>
                </mc:Choice>
                <mc:Fallback>
                  <p:oleObj name="Equation" r:id="rId5" imgW="435600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1798"/>
                          <a:ext cx="2744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Statistical independence?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Higher-order moments? Occam’s Razor?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Entropy?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Linear combinations of normal random variables?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Central Limit Theorem?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87326" y="634138"/>
            <a:ext cx="8645525" cy="1089025"/>
            <a:chOff x="118" y="621"/>
            <a:chExt cx="5446" cy="686"/>
          </a:xfrm>
        </p:grpSpPr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118" y="621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Recall the definition of a normal distribution (Gaussian):</a:t>
              </a:r>
            </a:p>
          </p:txBody>
        </p:sp>
        <p:graphicFrame>
          <p:nvGraphicFramePr>
            <p:cNvPr id="148490" name="Object 10"/>
            <p:cNvGraphicFramePr>
              <a:graphicFrameLocks noChangeAspect="1"/>
            </p:cNvGraphicFramePr>
            <p:nvPr/>
          </p:nvGraphicFramePr>
          <p:xfrm>
            <a:off x="305" y="883"/>
            <a:ext cx="2856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47" name="Equation" r:id="rId7" imgW="4533840" imgH="672840" progId="Equation.DSMT4">
                    <p:embed/>
                  </p:oleObj>
                </mc:Choice>
                <mc:Fallback>
                  <p:oleObj name="Equation" r:id="rId7" imgW="4533840" imgH="672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" y="883"/>
                          <a:ext cx="2856" cy="4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95008" y="1888415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Why is this distribution so important in engineering?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Normal Distributions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3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187531" y="575783"/>
            <a:ext cx="8645525" cy="10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or Gaussian density is a powerful model for modeling continuous-valued feature vectors corrupted by noise due to its analytical tractability.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 err="1" smtClean="0">
                <a:solidFill>
                  <a:srgbClr val="000000"/>
                </a:solidFill>
              </a:rPr>
              <a:t>Univariate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normal distribution: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742307"/>
          <a:ext cx="295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Equation" r:id="rId4" imgW="2958840" imgH="672840" progId="Equation.3">
                  <p:embed/>
                </p:oleObj>
              </mc:Choice>
              <mc:Fallback>
                <p:oleObj name="Equation" r:id="rId4" imgW="2958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742307"/>
                        <a:ext cx="2959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2881009"/>
          <a:ext cx="336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Equation" r:id="rId6" imgW="3365280" imgH="1358640" progId="Equation.3">
                  <p:embed/>
                </p:oleObj>
              </mc:Choice>
              <mc:Fallback>
                <p:oleObj name="Equation" r:id="rId6" imgW="336528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881009"/>
                        <a:ext cx="33655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the mean and covariance are defined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The entropy of a </a:t>
            </a:r>
            <a:r>
              <a:rPr lang="en-US" sz="1800" b="1" dirty="0" err="1" smtClean="0">
                <a:solidFill>
                  <a:srgbClr val="000000"/>
                </a:solidFill>
              </a:rPr>
              <a:t>univariate</a:t>
            </a:r>
            <a:r>
              <a:rPr lang="en-US" sz="1800" b="1" dirty="0" smtClean="0">
                <a:solidFill>
                  <a:srgbClr val="000000"/>
                </a:solidFill>
              </a:rPr>
              <a:t> normal distribution is </a:t>
            </a:r>
            <a:r>
              <a:rPr lang="en-US" sz="1800" b="1" dirty="0">
                <a:solidFill>
                  <a:srgbClr val="000000"/>
                </a:solidFill>
              </a:rPr>
              <a:t>given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4724349"/>
          <a:ext cx="4241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name="Equation" r:id="rId8" imgW="4241520" imgH="647640" progId="Equation.DSMT4">
                  <p:embed/>
                </p:oleObj>
              </mc:Choice>
              <mc:Fallback>
                <p:oleObj name="Equation" r:id="rId8" imgW="42415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724349"/>
                        <a:ext cx="4241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92034"/>
                </a:solidFill>
              </a:rPr>
              <a:t>Univariate</a:t>
            </a:r>
            <a:r>
              <a:rPr lang="en-US" b="1" dirty="0" smtClean="0">
                <a:solidFill>
                  <a:srgbClr val="892034"/>
                </a:solidFill>
              </a:rPr>
              <a:t> Normal Distribution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657022"/>
            <a:ext cx="8734425" cy="3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distribution is completely specified by its mean and variance:</a:t>
            </a:r>
          </a:p>
        </p:txBody>
      </p:sp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/>
          <a:srcRect l="18541" t="31139" r="41042" b="31551"/>
          <a:stretch>
            <a:fillRect/>
          </a:stretch>
        </p:blipFill>
        <p:spPr bwMode="auto">
          <a:xfrm>
            <a:off x="376238" y="1144231"/>
            <a:ext cx="369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distribution achieves the maximum entropy of all distributions having a given mean and variance.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Central Limit Theorem: The sum of a large number of small, independent random variables will lead to a Gaussian distribution.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43673" y="1420828"/>
            <a:ext cx="4506431" cy="1684338"/>
            <a:chOff x="2877" y="1152"/>
            <a:chExt cx="2667" cy="1061"/>
          </a:xfrm>
        </p:grpSpPr>
        <p:sp>
          <p:nvSpPr>
            <p:cNvPr id="150546" name="Text Box 18"/>
            <p:cNvSpPr txBox="1">
              <a:spLocks noChangeArrowheads="1"/>
            </p:cNvSpPr>
            <p:nvPr/>
          </p:nvSpPr>
          <p:spPr bwMode="auto">
            <a:xfrm>
              <a:off x="2877" y="1152"/>
              <a:ext cx="2667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The peak is at:</a:t>
              </a:r>
            </a:p>
            <a:p>
              <a:pPr marL="228600" indent="-228600">
                <a:spcAft>
                  <a:spcPct val="25000"/>
                </a:spcAft>
              </a:pPr>
              <a:endParaRPr lang="en-US" sz="1800" b="1" dirty="0">
                <a:solidFill>
                  <a:srgbClr val="000000"/>
                </a:solidFill>
              </a:endParaRPr>
            </a:p>
            <a:p>
              <a:pPr marL="176213" indent="-176213">
                <a:spcBef>
                  <a:spcPct val="100000"/>
                </a:spcBef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66% of the area is within one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; 95% is within two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; 99% is within three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.</a:t>
              </a:r>
            </a:p>
          </p:txBody>
        </p:sp>
        <p:graphicFrame>
          <p:nvGraphicFramePr>
            <p:cNvPr id="150547" name="Object 19"/>
            <p:cNvGraphicFramePr>
              <a:graphicFrameLocks noChangeAspect="1"/>
            </p:cNvGraphicFramePr>
            <p:nvPr/>
          </p:nvGraphicFramePr>
          <p:xfrm>
            <a:off x="3023" y="1396"/>
            <a:ext cx="847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1" name="Equation" r:id="rId4" imgW="1346040" imgH="571320" progId="Equation.DSMT4">
                    <p:embed/>
                  </p:oleObj>
                </mc:Choice>
                <mc:Fallback>
                  <p:oleObj name="Equation" r:id="rId4" imgW="1346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3" y="1396"/>
                          <a:ext cx="847" cy="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Mean and Variance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Equation" r:id="rId3" imgW="4533840" imgH="672840" progId="Equation.DSMT4">
                  <p:embed/>
                </p:oleObj>
              </mc:Choice>
              <mc:Fallback>
                <p:oleObj name="Equation" r:id="rId3" imgW="4533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51212"/>
                        <a:ext cx="4533900" cy="673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</a:t>
            </a:r>
            <a:r>
              <a:rPr lang="en-US" sz="1800" b="1" dirty="0" smtClean="0">
                <a:solidFill>
                  <a:srgbClr val="000000"/>
                </a:solidFill>
              </a:rPr>
              <a:t>μ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represents the mean (vector) and </a:t>
            </a:r>
            <a:r>
              <a:rPr lang="en-US" sz="1800" b="1" dirty="0" err="1" smtClean="0">
                <a:solidFill>
                  <a:srgbClr val="000000"/>
                </a:solidFill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 represents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Note the exponent term is really a dot product or 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weighted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5"/>
          <a:srcRect l="57341" t="56165" r="9221" b="24446"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Multivariate Normal Distributions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90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 l="10728" t="24554" r="43750" b="15775"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/>
          <a:srcRect l="35606" t="35933" r="20462" b="35722"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Support Regions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6" name="Picture 20"/>
          <p:cNvPicPr>
            <a:picLocks noChangeAspect="1" noChangeArrowheads="1"/>
          </p:cNvPicPr>
          <p:nvPr/>
        </p:nvPicPr>
        <p:blipFill>
          <a:blip r:embed="rId2"/>
          <a:srcRect l="20000" t="19072" r="4047" b="29504"/>
          <a:stretch>
            <a:fillRect/>
          </a:stretch>
        </p:blipFill>
        <p:spPr bwMode="auto">
          <a:xfrm>
            <a:off x="91060" y="544477"/>
            <a:ext cx="76581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Derivation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511" name="Picture 31"/>
          <p:cNvPicPr>
            <a:picLocks noChangeAspect="1" noChangeArrowheads="1"/>
          </p:cNvPicPr>
          <p:nvPr/>
        </p:nvPicPr>
        <p:blipFill>
          <a:blip r:embed="rId2"/>
          <a:srcRect l="20116" t="20302" r="5548" b="32509"/>
          <a:stretch>
            <a:fillRect/>
          </a:stretch>
        </p:blipFill>
        <p:spPr bwMode="auto">
          <a:xfrm>
            <a:off x="552450" y="586681"/>
            <a:ext cx="80295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Identity Covariance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3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/>
          <a:srcRect l="18034" t="19705" r="5202" b="34984"/>
          <a:stretch>
            <a:fillRect/>
          </a:stretch>
        </p:blipFill>
        <p:spPr bwMode="auto">
          <a:xfrm>
            <a:off x="233363" y="600749"/>
            <a:ext cx="866775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Unequal Variances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204788" y="699225"/>
            <a:ext cx="87344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An expected loss is called a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i</a:t>
            </a:r>
            <a:r>
              <a:rPr lang="en-US" sz="18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is called the conditional risk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  <a:endParaRPr lang="en-US" sz="1800" b="1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general decision rule is a function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that tells us which action to take for every possible observation.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overall risk is given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by:</a:t>
            </a:r>
          </a:p>
          <a:p>
            <a:pPr marL="228600" indent="-228600">
              <a:spcBef>
                <a:spcPts val="36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If we choose 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α(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 so that 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R(</a:t>
            </a:r>
            <a:r>
              <a:rPr lang="en-US" sz="1800" dirty="0" err="1" smtClean="0">
                <a:solidFill>
                  <a:srgbClr val="000000"/>
                </a:solidFill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)) 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is as small as possible for every 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, the overall risk will be minimized.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Compute the conditional risk for every </a:t>
            </a:r>
            <a:r>
              <a:rPr lang="en-US" sz="1800" dirty="0" err="1" smtClean="0">
                <a:solidFill>
                  <a:srgbClr val="000000"/>
                </a:solidFill>
                <a:sym typeface="Symbol" pitchFamily="18" charset="2"/>
              </a:rPr>
              <a:t>ω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 and select the action that minimizes 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R(</a:t>
            </a:r>
            <a:r>
              <a:rPr lang="en-US" sz="1800" dirty="0" err="1" smtClean="0">
                <a:solidFill>
                  <a:srgbClr val="000000"/>
                </a:solidFill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rgbClr val="000000"/>
                </a:solidFill>
                <a:sym typeface="Symbol" pitchFamily="18" charset="2"/>
              </a:rPr>
              <a:t>|</a:t>
            </a:r>
            <a:r>
              <a:rPr lang="en-US" sz="1800" b="1" dirty="0" err="1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. This is denoted </a:t>
            </a:r>
            <a:r>
              <a:rPr lang="en-US" sz="1800" i="1" dirty="0" smtClean="0">
                <a:solidFill>
                  <a:srgbClr val="000000"/>
                </a:solidFill>
                <a:sym typeface="Symbol" pitchFamily="18" charset="2"/>
              </a:rPr>
              <a:t>R*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, and is referred to as the Bayes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The Bayes risk is the best performance that can be achieved (for the given data set  or problem definition).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55613" y="2686661"/>
          <a:ext cx="226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Equation" r:id="rId3" imgW="2260440" imgH="291960" progId="Equation.3">
                  <p:embed/>
                </p:oleObj>
              </mc:Choice>
              <mc:Fallback>
                <p:oleObj name="Equation" r:id="rId3" imgW="2260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2686661"/>
                        <a:ext cx="2260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14313" y="3417515"/>
            <a:ext cx="8734425" cy="1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Bayes Risk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32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/>
          <a:srcRect l="17804" t="23183" r="5202" b="31401"/>
          <a:stretch>
            <a:fillRect/>
          </a:stretch>
        </p:blipFill>
        <p:spPr bwMode="auto">
          <a:xfrm>
            <a:off x="252413" y="586681"/>
            <a:ext cx="86391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Nonzero Off-Diagonal Elements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 l="18034" t="19284" r="5087" b="34457"/>
          <a:stretch>
            <a:fillRect/>
          </a:stretch>
        </p:blipFill>
        <p:spPr bwMode="auto">
          <a:xfrm>
            <a:off x="319088" y="530409"/>
            <a:ext cx="84867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Unconstrained or “Full” Covariance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34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Bayesian decision theory is a fundamental statistical approach to the problem of pattern classification.</a:t>
            </a:r>
          </a:p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Quantify the tradeoffs between various classification decisions using probability and the costs that accompany these decisions.</a:t>
            </a:r>
          </a:p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Assume all relevant probability distributions are known (later we will learn how to estimate these from data).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Can we exploit prior knowledge in our fish classification problem: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Are the sequence of fish predictable? (statistics)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Is each class equally probable? (uniform priors)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What is the cost of an error? (risk, optimization)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Probability Decision Theory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190040" y="614818"/>
            <a:ext cx="8734425" cy="52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Let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correspond to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to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ij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(α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j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conditional risk is given by: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+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143000" lvl="2" indent="-228600"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+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228600" indent="-228600"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Our decision rule is:</a:t>
            </a:r>
          </a:p>
          <a:p>
            <a:pPr marL="228600" indent="-2286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	choose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if: 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&lt; 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);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</a:b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otherwise decide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228600" indent="-228600"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results in the equivalent rule: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choose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if: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&gt;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;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otherwise decide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800" baseline="-25000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If the loss incurred for making an error is greater than that incurred for being correct, the factors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are positive, and the ratio of these factors simply scales the posteriors.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Two-Category Classification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01613" y="743456"/>
            <a:ext cx="8645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Minimum error rate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classification: choose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if: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P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&gt; P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j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for all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j≠i</a:t>
            </a:r>
            <a:endParaRPr lang="en-US" sz="1800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7117" r="17624" b="31480"/>
          <a:stretch>
            <a:fillRect/>
          </a:stretch>
        </p:blipFill>
        <p:spPr bwMode="auto">
          <a:xfrm>
            <a:off x="233363" y="3719215"/>
            <a:ext cx="2449513" cy="1876425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/>
          <a:srcRect l="17432" r="16513" b="33945"/>
          <a:stretch>
            <a:fillRect/>
          </a:stretch>
        </p:blipFill>
        <p:spPr bwMode="auto">
          <a:xfrm>
            <a:off x="233363" y="1352550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4"/>
          <a:srcRect l="15456" r="15598" b="30417"/>
          <a:stretch>
            <a:fillRect/>
          </a:stretch>
        </p:blipFill>
        <p:spPr bwMode="auto">
          <a:xfrm>
            <a:off x="3406877" y="1548370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Likelihood Ratio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624841"/>
            <a:ext cx="8645525" cy="60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set of discriminant functions: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),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= 1,…, c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decision rule:</a:t>
            </a:r>
          </a:p>
          <a:p>
            <a:pPr marL="457200" lvl="2">
              <a:spcAft>
                <a:spcPts val="1200"/>
              </a:spcAft>
            </a:pPr>
            <a:r>
              <a:rPr lang="en-US" sz="1800" b="1" dirty="0" smtClean="0">
                <a:solidFill>
                  <a:schemeClr val="accent1"/>
                </a:solidFill>
                <a:latin typeface="+mj-lt"/>
              </a:rPr>
              <a:t>choose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if: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&gt;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dirty="0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Bayes classifier,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(x) = -R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because the maximum discriminant function will correspond to the minimum conditional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For the minimum error rate case,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= P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,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so that the maximum discriminant function corresponds to the maximum posterior probability.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Choice of discriminant function is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not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unique: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multiply or add by same positive constant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Replace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with a monotonically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increasing function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f(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)).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Multicategory</a:t>
            </a:r>
            <a:r>
              <a:rPr lang="en-US" b="1" dirty="0" smtClean="0">
                <a:solidFill>
                  <a:schemeClr val="accent2"/>
                </a:solidFill>
              </a:rPr>
              <a:t> Decision Surfaces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3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Network Representation of a Classifier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/>
          <a:srcRect l="10791" t="3809" r="11217" b="35275"/>
          <a:stretch>
            <a:fillRect/>
          </a:stretch>
        </p:blipFill>
        <p:spPr bwMode="auto">
          <a:xfrm>
            <a:off x="1530350" y="1293495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90040" y="55854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5425" indent="-225425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Some monotonically increasing functions can simplify calculations considerably:</a:t>
            </a:r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69331" y="1216537"/>
          <a:ext cx="4597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Equation" r:id="rId3" imgW="4597200" imgH="1714320" progId="Equation.3">
                  <p:embed/>
                </p:oleObj>
              </mc:Choice>
              <mc:Fallback>
                <p:oleObj name="Equation" r:id="rId3" imgW="4597200" imgH="1714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31" y="1216537"/>
                        <a:ext cx="45974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What are some of the reasons (3) is particularly useful?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Computational complexity (e.g., Gaussian)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Numerical accuracy (e.g., probabilities tend to zero)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Decomposition (e.g., likelihood and prior are separated and can be weighted differently)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Normalization (e.g., likelihoods are channel dependent).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Log Probabilities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5"/>
            <a:ext cx="87344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visualize our decision rule several ways: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 </a:t>
            </a:r>
            <a:r>
              <a:rPr lang="en-US" sz="1800" b="1" dirty="0" err="1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="1" baseline="-25000" dirty="0" err="1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if: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&gt;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</a:t>
            </a:r>
            <a:r>
              <a:rPr lang="en-US" sz="1800" b="1" dirty="0" smtClean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b="1" dirty="0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b="1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Decision Surfaces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209550" y="586681"/>
            <a:ext cx="8734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 classifier that places a pattern in one of two classes is often referred to as a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</a:rPr>
              <a:t>dichotomizer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reshape the decision rule:</a:t>
            </a:r>
          </a:p>
        </p:txBody>
      </p:sp>
      <p:graphicFrame>
        <p:nvGraphicFramePr>
          <p:cNvPr id="157696" name="Object 0"/>
          <p:cNvGraphicFramePr>
            <a:graphicFrameLocks noChangeAspect="1"/>
          </p:cNvGraphicFramePr>
          <p:nvPr/>
        </p:nvGraphicFramePr>
        <p:xfrm>
          <a:off x="484188" y="1764123"/>
          <a:ext cx="4165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6" name="Equation" r:id="rId3" imgW="4165560" imgH="291960" progId="Equation.3">
                  <p:embed/>
                </p:oleObj>
              </mc:Choice>
              <mc:Fallback>
                <p:oleObj name="Equation" r:id="rId3" imgW="4165560" imgH="2919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764123"/>
                        <a:ext cx="4165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209550" y="2157719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If we use log of the posterior probabilities:</a:t>
            </a:r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484188" y="2533655"/>
          <a:ext cx="3848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7" name="Equation" r:id="rId5" imgW="3848040" imgH="1054080" progId="Equation.3">
                  <p:embed/>
                </p:oleObj>
              </mc:Choice>
              <mc:Fallback>
                <p:oleObj name="Equation" r:id="rId5" imgW="3848040" imgH="1054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2533655"/>
                        <a:ext cx="38481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209550" y="3707586"/>
            <a:ext cx="8734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dichotomizer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can be viewed as a machine that computes a single discriminant function and classifies x according to the sign (e.g., support vector machines).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Two-Category Case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190040" y="614818"/>
            <a:ext cx="8734425" cy="52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Let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correspond to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and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ij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=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(α</a:t>
            </a:r>
            <a:r>
              <a:rPr lang="en-US" sz="1800" baseline="-250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</a:rPr>
              <a:t>|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rgbClr val="000000"/>
                </a:solidFill>
                <a:latin typeface="Arial"/>
              </a:rPr>
              <a:t>j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conditional risk is given by: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=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+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)</a:t>
            </a:r>
            <a:endParaRPr lang="en-US" sz="180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1143000" lvl="2" indent="-228600"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+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)</a:t>
            </a:r>
            <a:endParaRPr lang="en-US" sz="180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228600" indent="-228600"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Our decision rule is:</a:t>
            </a:r>
          </a:p>
          <a:p>
            <a:pPr marL="228600" indent="-228600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	choose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if: R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&lt; R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);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otherwise decide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endParaRPr lang="en-US" sz="180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228600" indent="-228600"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This results in the equivalent rule: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choose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if: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P(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&gt;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P(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;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otherwise decide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endParaRPr lang="en-US" sz="1800" baseline="-25000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the loss incurred for making an error is greater than that incurred for being correct, the factors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and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are positive, and the ratio of these factors simply scales the posteriors.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Two-Category Classification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31775" y="593251"/>
            <a:ext cx="8645525" cy="499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Why is it convenient to convert an arbitrary distribution into a spherical one? (Hint: Euclidean distance)</a:t>
            </a:r>
          </a:p>
          <a:p>
            <a:pPr marL="176213" indent="-176213">
              <a:spcAft>
                <a:spcPts val="12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transformation: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endParaRPr lang="en-US" sz="1800" b="1" baseline="30000" dirty="0">
              <a:solidFill>
                <a:schemeClr val="bg1"/>
              </a:solidFill>
              <a:latin typeface="+mj-lt"/>
            </a:endParaRPr>
          </a:p>
          <a:p>
            <a:pPr marL="176213" indent="-176213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where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the matrix whose columns are the orthonormal eigenvectors of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diagonal matrix of eigenvalues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). Note that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unitary.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What is the covariance of y=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?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E[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yy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]	=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baseline="30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I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Coordinate Transformations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6" name="Object 0"/>
          <p:cNvGraphicFramePr>
            <a:graphicFrameLocks noChangeAspect="1"/>
          </p:cNvGraphicFramePr>
          <p:nvPr/>
        </p:nvGraphicFramePr>
        <p:xfrm>
          <a:off x="441325" y="1074738"/>
          <a:ext cx="179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3" imgW="1790640" imgH="342720" progId="Equation.3">
                  <p:embed/>
                </p:oleObj>
              </mc:Choice>
              <mc:Fallback>
                <p:oleObj name="Equation" r:id="rId3" imgW="1790640" imgH="34272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74738"/>
                        <a:ext cx="1790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231775" y="607319"/>
            <a:ext cx="864552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The weighted Euclidean distance: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244475" y="1641440"/>
            <a:ext cx="8645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	is known as the </a:t>
            </a:r>
            <a:r>
              <a:rPr lang="en-US" sz="1800" b="1" dirty="0" err="1">
                <a:solidFill>
                  <a:schemeClr val="bg1"/>
                </a:solidFill>
              </a:rPr>
              <a:t>Mahalanobis</a:t>
            </a:r>
            <a:r>
              <a:rPr lang="en-US" sz="1800" b="1" dirty="0">
                <a:solidFill>
                  <a:schemeClr val="bg1"/>
                </a:solidFill>
              </a:rPr>
              <a:t> distance, and represents a statistically normalized distance calculation that results from our whitening transformation.</a:t>
            </a:r>
          </a:p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Consider an example using our </a:t>
            </a:r>
            <a:r>
              <a:rPr lang="en-US" sz="1800" b="1" dirty="0">
                <a:solidFill>
                  <a:schemeClr val="bg1"/>
                </a:solidFill>
                <a:hlinkClick r:id="rId5"/>
              </a:rPr>
              <a:t>Java Applet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Mahalanobis</a:t>
            </a:r>
            <a:r>
              <a:rPr lang="en-US" b="1" dirty="0" smtClean="0">
                <a:solidFill>
                  <a:schemeClr val="accent2"/>
                </a:solidFill>
              </a:rPr>
              <a:t> Distance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2" name="Equation" r:id="rId4" imgW="2730240" imgH="291960" progId="Equation.3">
                  <p:embed/>
                </p:oleObj>
              </mc:Choice>
              <mc:Fallback>
                <p:oleObj name="Equation" r:id="rId4" imgW="2730240" imgH="29196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890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3" name="Equation" r:id="rId6" imgW="5879880" imgH="545760" progId="Equation.3">
                  <p:embed/>
                </p:oleObj>
              </mc:Choice>
              <mc:Fallback>
                <p:oleObj name="Equation" r:id="rId6" imgW="5879880" imgH="54576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74133"/>
                        <a:ext cx="588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4" name="Equation" r:id="rId8" imgW="3911400" imgH="2286000" progId="Equation.3">
                  <p:embed/>
                </p:oleObj>
              </mc:Choice>
              <mc:Fallback>
                <p:oleObj name="Equation" r:id="rId8" imgW="3911400" imgH="2286000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460750"/>
                        <a:ext cx="391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475" y="614817"/>
            <a:ext cx="8645525" cy="994858"/>
            <a:chOff x="244475" y="614817"/>
            <a:chExt cx="8645525" cy="994858"/>
          </a:xfrm>
        </p:grpSpPr>
        <p:graphicFrame>
          <p:nvGraphicFramePr>
            <p:cNvPr id="150550" name="Object 22"/>
            <p:cNvGraphicFramePr>
              <a:graphicFrameLocks noChangeAspect="1"/>
            </p:cNvGraphicFramePr>
            <p:nvPr/>
          </p:nvGraphicFramePr>
          <p:xfrm>
            <a:off x="441325" y="1063575"/>
            <a:ext cx="58674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66" name="Equation" r:id="rId3" imgW="5867280" imgH="545760" progId="Equation.3">
                    <p:embed/>
                  </p:oleObj>
                </mc:Choice>
                <mc:Fallback>
                  <p:oleObj name="Equation" r:id="rId3" imgW="5867280" imgH="54576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1063575"/>
                          <a:ext cx="58674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244475" y="614817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The discriminant function can be reduced to: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475" y="1014832"/>
            <a:ext cx="8645525" cy="1276605"/>
            <a:chOff x="244475" y="1014832"/>
            <a:chExt cx="8645525" cy="1276605"/>
          </a:xfrm>
        </p:grpSpPr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 flipV="1">
              <a:off x="3682527" y="1014832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 flipV="1">
              <a:off x="4634349" y="1039104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44475" y="1886624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Since these terms are constant </a:t>
              </a:r>
              <a:r>
                <a:rPr lang="en-US" sz="1800" b="1" dirty="0" err="1">
                  <a:solidFill>
                    <a:schemeClr val="bg1"/>
                  </a:solidFill>
                  <a:latin typeface="+mj-lt"/>
                </a:rPr>
                <a:t>w.r.t</a:t>
              </a: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. the maximization: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441325" y="2388715"/>
          <a:ext cx="4000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7" name="Equation" r:id="rId5" imgW="4000320" imgH="1282680" progId="Equation.3">
                  <p:embed/>
                </p:oleObj>
              </mc:Choice>
              <mc:Fallback>
                <p:oleObj name="Equation" r:id="rId5" imgW="4000320" imgH="12826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88715"/>
                        <a:ext cx="4000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825" y="3939481"/>
            <a:ext cx="8645525" cy="1071591"/>
            <a:chOff x="250825" y="3939481"/>
            <a:chExt cx="8645525" cy="1071591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250825" y="3939481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We can expand this: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graphicFrame>
          <p:nvGraphicFramePr>
            <p:cNvPr id="150561" name="Object 33"/>
            <p:cNvGraphicFramePr>
              <a:graphicFrameLocks noChangeAspect="1"/>
            </p:cNvGraphicFramePr>
            <p:nvPr/>
          </p:nvGraphicFramePr>
          <p:xfrm>
            <a:off x="441325" y="4426872"/>
            <a:ext cx="41148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68" name="Equation" r:id="rId7" imgW="4114800" imgH="583920" progId="Equation.3">
                    <p:embed/>
                  </p:oleObj>
                </mc:Choice>
                <mc:Fallback>
                  <p:oleObj name="Equation" r:id="rId7" imgW="4114800" imgH="58392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426872"/>
                          <a:ext cx="41148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244475" y="5244406"/>
            <a:ext cx="86455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term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is a constant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w.r.t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constant that can be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precomputed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8" name="Equation" r:id="rId3" imgW="5562360" imgH="583920" progId="Equation.3">
                  <p:embed/>
                </p:oleObj>
              </mc:Choice>
              <mc:Fallback>
                <p:oleObj name="Equation" r:id="rId3" imgW="5562360" imgH="58392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56198"/>
                        <a:ext cx="5562601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9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0" name="Equation" r:id="rId7" imgW="5321160" imgH="1841400" progId="Equation.3">
                  <p:embed/>
                </p:oleObj>
              </mc:Choice>
              <mc:Fallback>
                <p:oleObj name="Equation" r:id="rId7" imgW="5321160" imgH="18414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076893"/>
                        <a:ext cx="5321301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Machines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85483" y="680175"/>
            <a:ext cx="8645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has a simple geometric interpretation: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455613" y="1145663"/>
          <a:ext cx="3314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Equation" r:id="rId3" imgW="3314520" imgH="647640" progId="Equation.3">
                  <p:embed/>
                </p:oleObj>
              </mc:Choice>
              <mc:Fallback>
                <p:oleObj name="Equation" r:id="rId3" imgW="3314520" imgH="647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145663"/>
                        <a:ext cx="3314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5"/>
          <a:srcRect l="8153" t="33607" r="7761" b="30316"/>
          <a:stretch>
            <a:fillRect/>
          </a:stretch>
        </p:blipFill>
        <p:spPr bwMode="auto">
          <a:xfrm>
            <a:off x="319088" y="1940936"/>
            <a:ext cx="84947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region when the priors are equal and the support regions are spherical is simply halfway between the means (Euclidean distance).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Threshold Decoding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4" name="Object 0"/>
          <p:cNvGraphicFramePr>
            <a:graphicFrameLocks noChangeAspect="1"/>
          </p:cNvGraphicFramePr>
          <p:nvPr/>
        </p:nvGraphicFramePr>
        <p:xfrm>
          <a:off x="457200" y="879730"/>
          <a:ext cx="6197600" cy="478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Equation" r:id="rId3" imgW="6197400" imgH="4787640" progId="Equation.3">
                  <p:embed/>
                </p:oleObj>
              </mc:Choice>
              <mc:Fallback>
                <p:oleObj name="Equation" r:id="rId3" imgW="6197400" imgH="478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79730"/>
                        <a:ext cx="6197600" cy="4787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Equation" r:id="rId5" imgW="139680" imgH="291960" progId="Equation.DSMT4">
                  <p:embed/>
                </p:oleObj>
              </mc:Choice>
              <mc:Fallback>
                <p:oleObj name="Equation" r:id="rId5" imgW="139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 Case for 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9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66610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Case: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4" name="Object 34"/>
          <p:cNvGraphicFramePr>
            <a:graphicFrameLocks noChangeAspect="1"/>
          </p:cNvGraphicFramePr>
          <p:nvPr/>
        </p:nvGraphicFramePr>
        <p:xfrm>
          <a:off x="454025" y="1075916"/>
          <a:ext cx="3111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2" name="Equation" r:id="rId3" imgW="3111480" imgH="1282680" progId="Equation.3">
                  <p:embed/>
                </p:oleObj>
              </mc:Choice>
              <mc:Fallback>
                <p:oleObj name="Equation" r:id="rId3" imgW="3111480" imgH="1282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75916"/>
                        <a:ext cx="3111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can be rewritten as: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8" name="Object 38"/>
          <p:cNvGraphicFramePr>
            <a:graphicFrameLocks noChangeAspect="1"/>
          </p:cNvGraphicFramePr>
          <p:nvPr/>
        </p:nvGraphicFramePr>
        <p:xfrm>
          <a:off x="454025" y="3039755"/>
          <a:ext cx="4343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3" name="Equation" r:id="rId5" imgW="4343400" imgH="1231560" progId="Equation.DSMT4">
                  <p:embed/>
                </p:oleObj>
              </mc:Choice>
              <mc:Fallback>
                <p:oleObj name="Equation" r:id="rId5" imgW="434340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039755"/>
                        <a:ext cx="4343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519" name="Picture 39"/>
          <p:cNvPicPr>
            <a:picLocks noChangeAspect="1" noChangeArrowheads="1"/>
          </p:cNvPicPr>
          <p:nvPr/>
        </p:nvPicPr>
        <p:blipFill>
          <a:blip r:embed="rId7"/>
          <a:srcRect l="8153" t="33607" r="7761" b="30316"/>
          <a:stretch>
            <a:fillRect/>
          </a:stretch>
        </p:blipFill>
        <p:spPr bwMode="auto">
          <a:xfrm>
            <a:off x="2000250" y="4852615"/>
            <a:ext cx="51323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Identity Covariance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33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125"/>
          <p:cNvSpPr>
            <a:spLocks noChangeArrowheads="1"/>
          </p:cNvSpPr>
          <p:nvPr/>
        </p:nvSpPr>
        <p:spPr bwMode="auto">
          <a:xfrm>
            <a:off x="244475" y="58169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r>
              <a:rPr lang="en-US" sz="1800" b="1" dirty="0">
                <a:solidFill>
                  <a:srgbClr val="004000"/>
                </a:solidFill>
              </a:rPr>
              <a:t>Case: </a:t>
            </a:r>
            <a:r>
              <a:rPr lang="en-US" sz="1800" b="1" dirty="0" err="1" smtClean="0">
                <a:solidFill>
                  <a:srgbClr val="000080"/>
                </a:solidFill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rgbClr val="000080"/>
                </a:solidFill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rgbClr val="00008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80"/>
                </a:solidFill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rgbClr val="000080"/>
                </a:solidFill>
                <a:sym typeface="Symbol" pitchFamily="18" charset="2"/>
              </a:rPr>
              <a:t>Σ</a:t>
            </a:r>
            <a:endParaRPr lang="en-US" sz="1800" b="1" dirty="0">
              <a:solidFill>
                <a:srgbClr val="000080"/>
              </a:solidFill>
              <a:sym typeface="Symbol" pitchFamily="18" charset="2"/>
            </a:endParaRPr>
          </a:p>
        </p:txBody>
      </p:sp>
      <p:graphicFrame>
        <p:nvGraphicFramePr>
          <p:cNvPr id="158727" name="Object 5127"/>
          <p:cNvGraphicFramePr>
            <a:graphicFrameLocks noChangeAspect="1"/>
          </p:cNvGraphicFramePr>
          <p:nvPr/>
        </p:nvGraphicFramePr>
        <p:xfrm>
          <a:off x="454025" y="1064444"/>
          <a:ext cx="476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" name="Equation" r:id="rId3" imgW="4762440" imgH="711000" progId="Equation.DSMT4">
                  <p:embed/>
                </p:oleObj>
              </mc:Choice>
              <mc:Fallback>
                <p:oleObj name="Equation" r:id="rId3" imgW="47624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64444"/>
                        <a:ext cx="4762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5"/>
          <a:srcRect l="5795" t="16222" r="35658" b="15222"/>
          <a:stretch>
            <a:fillRect/>
          </a:stretch>
        </p:blipFill>
        <p:spPr bwMode="auto">
          <a:xfrm>
            <a:off x="2549525" y="2210576"/>
            <a:ext cx="40338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Equal Covariances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Arbitrary Covariances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190040" y="699225"/>
            <a:ext cx="87344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By employing Bayes formula, we can replace the posteriors by the prior probabilities and conditional densities:</a:t>
            </a:r>
          </a:p>
          <a:p>
            <a:pPr marL="228600" indent="-228600">
              <a:spcAft>
                <a:spcPts val="600"/>
              </a:spcAft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	choose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if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228600" indent="-228600">
              <a:spcAft>
                <a:spcPts val="600"/>
              </a:spcAft>
              <a:tabLst>
                <a:tab pos="91440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		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p(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(ω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&gt;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p(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(ω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;</a:t>
            </a:r>
          </a:p>
          <a:p>
            <a:pPr marL="339725" lvl="2" indent="-163513">
              <a:spcAft>
                <a:spcPts val="600"/>
              </a:spcAft>
              <a:tabLst>
                <a:tab pos="45720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		otherwise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decide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endParaRPr lang="en-US" sz="1800" baseline="-25000" dirty="0">
              <a:solidFill>
                <a:srgbClr val="000000"/>
              </a:solidFill>
              <a:latin typeface="Arial"/>
            </a:endParaRPr>
          </a:p>
          <a:p>
            <a:pPr marL="176213" indent="-176213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positive, our rule becomes:</a:t>
            </a:r>
          </a:p>
          <a:p>
            <a:pPr marL="228600" indent="-228600">
              <a:spcBef>
                <a:spcPct val="20000"/>
              </a:spcBef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0768" name="Object 0"/>
          <p:cNvGraphicFramePr>
            <a:graphicFrameLocks noChangeAspect="1"/>
          </p:cNvGraphicFramePr>
          <p:nvPr/>
        </p:nvGraphicFramePr>
        <p:xfrm>
          <a:off x="470469" y="2954338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Equation" r:id="rId3" imgW="3886200" imgH="609480" progId="Equation.3">
                  <p:embed/>
                </p:oleObj>
              </mc:Choice>
              <mc:Fallback>
                <p:oleObj name="Equation" r:id="rId3" imgW="3886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69" y="2954338"/>
                        <a:ext cx="3886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94802" y="370037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the loss factors are identical, and the prior probabilities are equal, this reduces to a standard likelihood ratio:</a:t>
            </a:r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454025" y="4443668"/>
          <a:ext cx="2476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Equation" r:id="rId5" imgW="2476440" imgH="609480" progId="Equation.3">
                  <p:embed/>
                </p:oleObj>
              </mc:Choice>
              <mc:Fallback>
                <p:oleObj name="Equation" r:id="rId5" imgW="24764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443668"/>
                        <a:ext cx="2476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Likelihood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7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Typical Examples of 2D Classifiers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232" t="18230" r="22998" b="26237"/>
          <a:stretch>
            <a:fillRect/>
          </a:stretch>
        </p:blipFill>
        <p:spPr bwMode="auto">
          <a:xfrm>
            <a:off x="1924173" y="701693"/>
            <a:ext cx="5096060" cy="54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18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87" name="Rectangle 31"/>
          <p:cNvSpPr>
            <a:spLocks noChangeArrowheads="1"/>
          </p:cNvSpPr>
          <p:nvPr/>
        </p:nvSpPr>
        <p:spPr bwMode="auto">
          <a:xfrm>
            <a:off x="186865" y="577866"/>
            <a:ext cx="8645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compare two decision rules if they require different thresholds for optimum performance?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Consider four probabilities:</a:t>
            </a:r>
          </a:p>
        </p:txBody>
      </p:sp>
      <p:pic>
        <p:nvPicPr>
          <p:cNvPr id="147488" name="Picture 32"/>
          <p:cNvPicPr>
            <a:picLocks noChangeAspect="1" noChangeArrowheads="1"/>
          </p:cNvPicPr>
          <p:nvPr/>
        </p:nvPicPr>
        <p:blipFill>
          <a:blip r:embed="rId3"/>
          <a:srcRect l="29375" t="32327" r="25209" b="26749"/>
          <a:stretch>
            <a:fillRect/>
          </a:stretch>
        </p:blipFill>
        <p:spPr bwMode="auto">
          <a:xfrm>
            <a:off x="236537" y="3063122"/>
            <a:ext cx="4942511" cy="3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1008" name="Object 0"/>
          <p:cNvGraphicFramePr>
            <a:graphicFrameLocks noChangeAspect="1"/>
          </p:cNvGraphicFramePr>
          <p:nvPr/>
        </p:nvGraphicFramePr>
        <p:xfrm>
          <a:off x="455613" y="1685003"/>
          <a:ext cx="563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Equation" r:id="rId4" imgW="5638680" imgH="774360" progId="Equation.DSMT4">
                  <p:embed/>
                </p:oleObj>
              </mc:Choice>
              <mc:Fallback>
                <p:oleObj name="Equation" r:id="rId4" imgW="56386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685003"/>
                        <a:ext cx="5638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7490" name="Picture 34"/>
          <p:cNvPicPr>
            <a:picLocks noChangeAspect="1" noChangeArrowheads="1"/>
          </p:cNvPicPr>
          <p:nvPr/>
        </p:nvPicPr>
        <p:blipFill>
          <a:blip r:embed="rId6"/>
          <a:srcRect l="33333" t="29568" r="24480" b="26689"/>
          <a:stretch>
            <a:fillRect/>
          </a:stretch>
        </p:blipFill>
        <p:spPr bwMode="auto">
          <a:xfrm>
            <a:off x="5029200" y="2610590"/>
            <a:ext cx="3878263" cy="378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Receiver Operating Characteristic (ROC)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70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72237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ROC curve is typically monotonic but not symmetric:</a:t>
            </a:r>
          </a:p>
        </p:txBody>
      </p:sp>
      <p:pic>
        <p:nvPicPr>
          <p:cNvPr id="148520" name="Picture 40"/>
          <p:cNvPicPr>
            <a:picLocks noChangeAspect="1" noChangeArrowheads="1"/>
          </p:cNvPicPr>
          <p:nvPr/>
        </p:nvPicPr>
        <p:blipFill>
          <a:blip r:embed="rId2"/>
          <a:srcRect l="15938" t="26245" r="11563" b="44629"/>
          <a:stretch>
            <a:fillRect/>
          </a:stretch>
        </p:blipFill>
        <p:spPr bwMode="auto">
          <a:xfrm>
            <a:off x="215900" y="1126651"/>
            <a:ext cx="87217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95008" y="1350488"/>
            <a:ext cx="8645525" cy="3840167"/>
            <a:chOff x="160" y="1152"/>
            <a:chExt cx="5446" cy="2419"/>
          </a:xfrm>
        </p:grpSpPr>
        <p:sp>
          <p:nvSpPr>
            <p:cNvPr id="148521" name="Rectangle 41"/>
            <p:cNvSpPr>
              <a:spLocks noChangeArrowheads="1"/>
            </p:cNvSpPr>
            <p:nvPr/>
          </p:nvSpPr>
          <p:spPr bwMode="auto">
            <a:xfrm>
              <a:off x="160" y="3153"/>
              <a:ext cx="544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One system can be considered superior to another only if its ROC curve lies above the competing system for the operating region of interest.</a:t>
              </a:r>
            </a:p>
          </p:txBody>
        </p:sp>
        <p:sp>
          <p:nvSpPr>
            <p:cNvPr id="148522" name="Freeform 42"/>
            <p:cNvSpPr>
              <a:spLocks/>
            </p:cNvSpPr>
            <p:nvPr/>
          </p:nvSpPr>
          <p:spPr bwMode="auto">
            <a:xfrm>
              <a:off x="3690" y="1152"/>
              <a:ext cx="1074" cy="1296"/>
            </a:xfrm>
            <a:custGeom>
              <a:avLst/>
              <a:gdLst/>
              <a:ahLst/>
              <a:cxnLst>
                <a:cxn ang="0">
                  <a:pos x="0" y="1296"/>
                </a:cxn>
                <a:cxn ang="0">
                  <a:pos x="66" y="972"/>
                </a:cxn>
                <a:cxn ang="0">
                  <a:pos x="108" y="762"/>
                </a:cxn>
                <a:cxn ang="0">
                  <a:pos x="282" y="606"/>
                </a:cxn>
                <a:cxn ang="0">
                  <a:pos x="498" y="492"/>
                </a:cxn>
                <a:cxn ang="0">
                  <a:pos x="780" y="300"/>
                </a:cxn>
                <a:cxn ang="0">
                  <a:pos x="936" y="162"/>
                </a:cxn>
                <a:cxn ang="0">
                  <a:pos x="1074" y="0"/>
                </a:cxn>
              </a:cxnLst>
              <a:rect l="0" t="0" r="r" b="b"/>
              <a:pathLst>
                <a:path w="1074" h="1296">
                  <a:moveTo>
                    <a:pt x="0" y="1296"/>
                  </a:moveTo>
                  <a:cubicBezTo>
                    <a:pt x="24" y="1178"/>
                    <a:pt x="48" y="1061"/>
                    <a:pt x="66" y="972"/>
                  </a:cubicBezTo>
                  <a:cubicBezTo>
                    <a:pt x="84" y="883"/>
                    <a:pt x="72" y="823"/>
                    <a:pt x="108" y="762"/>
                  </a:cubicBezTo>
                  <a:cubicBezTo>
                    <a:pt x="144" y="701"/>
                    <a:pt x="217" y="651"/>
                    <a:pt x="282" y="606"/>
                  </a:cubicBezTo>
                  <a:cubicBezTo>
                    <a:pt x="347" y="561"/>
                    <a:pt x="415" y="543"/>
                    <a:pt x="498" y="492"/>
                  </a:cubicBezTo>
                  <a:cubicBezTo>
                    <a:pt x="581" y="441"/>
                    <a:pt x="707" y="355"/>
                    <a:pt x="780" y="300"/>
                  </a:cubicBezTo>
                  <a:cubicBezTo>
                    <a:pt x="853" y="245"/>
                    <a:pt x="887" y="212"/>
                    <a:pt x="936" y="162"/>
                  </a:cubicBezTo>
                  <a:cubicBezTo>
                    <a:pt x="985" y="112"/>
                    <a:pt x="1051" y="27"/>
                    <a:pt x="1074" y="0"/>
                  </a:cubicBezTo>
                </a:path>
              </a:pathLst>
            </a:custGeom>
            <a:noFill/>
            <a:ln w="3810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/>
            <a:lstStyle/>
            <a:p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48524" name="Line 44"/>
            <p:cNvSpPr>
              <a:spLocks noChangeShapeType="1"/>
            </p:cNvSpPr>
            <p:nvPr/>
          </p:nvSpPr>
          <p:spPr bwMode="auto">
            <a:xfrm flipH="1" flipV="1">
              <a:off x="4056" y="1410"/>
              <a:ext cx="828" cy="732"/>
            </a:xfrm>
            <a:prstGeom prst="line">
              <a:avLst/>
            </a:prstGeom>
            <a:noFill/>
            <a:ln w="38100">
              <a:solidFill>
                <a:srgbClr val="004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endParaRPr lang="en-US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 ROC Curves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58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Decision Surfaces: geometric interpretation of a Bayesian classifier.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Gaussian Distributions: how is the shape of the distribution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Bayesian classifiers for Gaussian distributions: how does the decision surface change as a function of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Gaussian Distributions: how is the shape of the decision region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Bounds on performance (i.e., </a:t>
            </a:r>
            <a:r>
              <a:rPr lang="en-US" sz="1800" b="1" dirty="0" err="1">
                <a:solidFill>
                  <a:schemeClr val="bg1"/>
                </a:solidFill>
              </a:rPr>
              <a:t>Chernoff</a:t>
            </a:r>
            <a:r>
              <a:rPr lang="en-US" sz="1800" b="1" dirty="0">
                <a:solidFill>
                  <a:schemeClr val="bg1"/>
                </a:solidFill>
              </a:rPr>
              <a:t>, Bhattacharyya) are useful abstractions for obtaining closed-form solutions to problems.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Receiver Operating Characteristic (ROC) curve is a very useful way to analyze performance and select operating points for systems.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Discrete features can be handled in a way completely analogous to continuous features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2131"/>
          <p:cNvSpPr>
            <a:spLocks noChangeArrowheads="1"/>
          </p:cNvSpPr>
          <p:nvPr/>
        </p:nvSpPr>
        <p:spPr bwMode="auto">
          <a:xfrm>
            <a:off x="172783" y="557636"/>
            <a:ext cx="8645525" cy="202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 decision rule guarantees lowest average error rate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Closed-form solution for two-class Gaussian distributions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Full calculation for high dimensional space difficult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Bounds provide a way to get insight into a problem </a:t>
            </a:r>
            <a:r>
              <a:rPr lang="en-US" sz="1800" b="1" dirty="0" smtClean="0">
                <a:solidFill>
                  <a:schemeClr val="bg1"/>
                </a:solidFill>
              </a:rPr>
              <a:t>and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engineer </a:t>
            </a:r>
            <a:r>
              <a:rPr lang="en-US" sz="1800" b="1" dirty="0">
                <a:solidFill>
                  <a:schemeClr val="bg1"/>
                </a:solidFill>
              </a:rPr>
              <a:t>better solutions.</a:t>
            </a:r>
          </a:p>
          <a:p>
            <a:pPr marL="176213" indent="-176213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Need the following inequality:</a:t>
            </a:r>
          </a:p>
        </p:txBody>
      </p:sp>
      <p:sp>
        <p:nvSpPr>
          <p:cNvPr id="80899" name="Rectangle 2051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90" name="Object 2142"/>
          <p:cNvGraphicFramePr>
            <a:graphicFrameLocks noChangeAspect="1"/>
          </p:cNvGraphicFramePr>
          <p:nvPr/>
        </p:nvGraphicFramePr>
        <p:xfrm>
          <a:off x="425087" y="3266092"/>
          <a:ext cx="4051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1" name="Equation" r:id="rId4" imgW="4051080" imgH="355320" progId="Equation.DSMT4">
                  <p:embed/>
                </p:oleObj>
              </mc:Choice>
              <mc:Fallback>
                <p:oleObj name="Equation" r:id="rId4" imgW="4051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87" y="3266092"/>
                        <a:ext cx="4051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002" name="Rectangle 2154"/>
          <p:cNvSpPr>
            <a:spLocks noChangeArrowheads="1"/>
          </p:cNvSpPr>
          <p:nvPr/>
        </p:nvSpPr>
        <p:spPr bwMode="auto">
          <a:xfrm>
            <a:off x="191833" y="3762415"/>
            <a:ext cx="8645525" cy="184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</a:rPr>
              <a:t>	Assume </a:t>
            </a:r>
            <a:r>
              <a:rPr lang="en-US" sz="1800" dirty="0">
                <a:solidFill>
                  <a:schemeClr val="bg1"/>
                </a:solidFill>
              </a:rPr>
              <a:t>a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&gt;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without loss of generality: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min[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a,b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] = b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	Also,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(1- 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β)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= (a/b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(a/b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 &gt;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	Therefore,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&lt;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(a/b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, which implies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min[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a,b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]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&lt; a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(1- 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β)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Apply to our standard expression for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P(error)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Error Bounds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50" name="Object 22"/>
          <p:cNvGraphicFramePr>
            <a:graphicFrameLocks noChangeAspect="1"/>
          </p:cNvGraphicFramePr>
          <p:nvPr/>
        </p:nvGraphicFramePr>
        <p:xfrm>
          <a:off x="455613" y="1060450"/>
          <a:ext cx="50927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0" name="Equation" r:id="rId3" imgW="5092560" imgH="2400120" progId="Equation.3">
                  <p:embed/>
                </p:oleObj>
              </mc:Choice>
              <mc:Fallback>
                <p:oleObj name="Equation" r:id="rId3" imgW="5092560" imgH="240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060450"/>
                        <a:ext cx="50927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170735" y="642953"/>
            <a:ext cx="86455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Recall: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0569" name="Object 41"/>
          <p:cNvGraphicFramePr>
            <a:graphicFrameLocks noChangeAspect="1"/>
          </p:cNvGraphicFramePr>
          <p:nvPr/>
        </p:nvGraphicFramePr>
        <p:xfrm>
          <a:off x="5610225" y="1785938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1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1785938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70" name="Object 42"/>
          <p:cNvGraphicFramePr>
            <a:graphicFrameLocks noChangeAspect="1"/>
          </p:cNvGraphicFramePr>
          <p:nvPr/>
        </p:nvGraphicFramePr>
        <p:xfrm>
          <a:off x="5162550" y="24622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2" name="Equation" r:id="rId7" imgW="139680" imgH="291960" progId="Equation.DSMT4">
                  <p:embed/>
                </p:oleObj>
              </mc:Choice>
              <mc:Fallback>
                <p:oleObj name="Equation" r:id="rId7" imgW="139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24622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170735" y="3569600"/>
            <a:ext cx="8645525" cy="10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integral is over the entire feature space, not the decision regions (which makes it simpler).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the conditional probabilities are normal, this expression can be simplified.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Chernoff Bound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6865" y="606002"/>
            <a:ext cx="8645525" cy="61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the conditional probabilities are normal, our bound can be evaluated analytically:</a:t>
            </a:r>
          </a:p>
        </p:txBody>
      </p:sp>
      <p:graphicFrame>
        <p:nvGraphicFramePr>
          <p:cNvPr id="168960" name="Object 0"/>
          <p:cNvGraphicFramePr>
            <a:graphicFrameLocks noChangeAspect="1"/>
          </p:cNvGraphicFramePr>
          <p:nvPr/>
        </p:nvGraphicFramePr>
        <p:xfrm>
          <a:off x="455613" y="1248134"/>
          <a:ext cx="360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6" name="Equation" r:id="rId3" imgW="3606480" imgH="444240" progId="Equation.3">
                  <p:embed/>
                </p:oleObj>
              </mc:Choice>
              <mc:Fallback>
                <p:oleObj name="Equation" r:id="rId3" imgW="3606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248134"/>
                        <a:ext cx="360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44475" y="1768053"/>
            <a:ext cx="8645525" cy="1692275"/>
            <a:chOff x="154" y="1353"/>
            <a:chExt cx="5446" cy="1066"/>
          </a:xfrm>
        </p:grpSpPr>
        <p:sp>
          <p:nvSpPr>
            <p:cNvPr id="144404" name="Rectangle 20"/>
            <p:cNvSpPr>
              <a:spLocks noChangeArrowheads="1"/>
            </p:cNvSpPr>
            <p:nvPr/>
          </p:nvSpPr>
          <p:spPr bwMode="auto">
            <a:xfrm>
              <a:off x="154" y="1353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	where:</a:t>
              </a:r>
              <a:endParaRPr lang="en-US" sz="18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graphicFrame>
          <p:nvGraphicFramePr>
            <p:cNvPr id="168961" name="Object 1"/>
            <p:cNvGraphicFramePr>
              <a:graphicFrameLocks noChangeAspect="1"/>
            </p:cNvGraphicFramePr>
            <p:nvPr/>
          </p:nvGraphicFramePr>
          <p:xfrm>
            <a:off x="287" y="1595"/>
            <a:ext cx="3232" cy="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57" name="Equation" r:id="rId5" imgW="5130720" imgH="1307880" progId="Equation.DSMT4">
                    <p:embed/>
                  </p:oleObj>
                </mc:Choice>
                <mc:Fallback>
                  <p:oleObj name="Equation" r:id="rId5" imgW="5130720" imgH="1307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1595"/>
                          <a:ext cx="3232" cy="8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185483" y="3968327"/>
            <a:ext cx="432276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Procedure: find the value of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β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that minimizes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exp(-k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(β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),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then compute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P(error)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using the bound.</a:t>
            </a:r>
          </a:p>
        </p:txBody>
      </p:sp>
      <p:pic>
        <p:nvPicPr>
          <p:cNvPr id="144425" name="Picture 41"/>
          <p:cNvPicPr>
            <a:picLocks noChangeAspect="1" noChangeArrowheads="1"/>
          </p:cNvPicPr>
          <p:nvPr/>
        </p:nvPicPr>
        <p:blipFill>
          <a:blip r:embed="rId7"/>
          <a:srcRect l="22084" t="32785" r="17917" b="20439"/>
          <a:stretch>
            <a:fillRect/>
          </a:stretch>
        </p:blipFill>
        <p:spPr bwMode="auto">
          <a:xfrm>
            <a:off x="4862513" y="3836564"/>
            <a:ext cx="419576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26" name="Rectangle 42"/>
          <p:cNvSpPr>
            <a:spLocks noChangeArrowheads="1"/>
          </p:cNvSpPr>
          <p:nvPr/>
        </p:nvSpPr>
        <p:spPr bwMode="auto">
          <a:xfrm>
            <a:off x="185483" y="4939571"/>
            <a:ext cx="43227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Benefit: one-dimensional optimization using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endParaRPr lang="en-US" sz="18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Chernoff Bound for Normal Densities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92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5140"/>
          <p:cNvSpPr>
            <a:spLocks noChangeArrowheads="1"/>
          </p:cNvSpPr>
          <p:nvPr/>
        </p:nvSpPr>
        <p:spPr bwMode="auto">
          <a:xfrm>
            <a:off x="185483" y="609835"/>
            <a:ext cx="86455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Chernoff bound is loose for extreme values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Bhattacharyya bound can be derived by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β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= 0.5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:</a:t>
            </a:r>
          </a:p>
        </p:txBody>
      </p:sp>
      <p:graphicFrame>
        <p:nvGraphicFramePr>
          <p:cNvPr id="169984" name="Object 6144"/>
          <p:cNvGraphicFramePr>
            <a:graphicFrameLocks noChangeAspect="1"/>
          </p:cNvGraphicFramePr>
          <p:nvPr/>
        </p:nvGraphicFramePr>
        <p:xfrm>
          <a:off x="455613" y="1481700"/>
          <a:ext cx="4076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6" name="Equation" r:id="rId3" imgW="4076640" imgH="1257120" progId="Equation.3">
                  <p:embed/>
                </p:oleObj>
              </mc:Choice>
              <mc:Fallback>
                <p:oleObj name="Equation" r:id="rId3" imgW="407664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481700"/>
                        <a:ext cx="40767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5" name="Object 6145"/>
          <p:cNvGraphicFramePr>
            <a:graphicFrameLocks noChangeAspect="1"/>
          </p:cNvGraphicFramePr>
          <p:nvPr/>
        </p:nvGraphicFramePr>
        <p:xfrm>
          <a:off x="4183063" y="2505075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7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2505075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6146"/>
          <p:cNvGraphicFramePr>
            <a:graphicFrameLocks noChangeAspect="1"/>
          </p:cNvGraphicFramePr>
          <p:nvPr/>
        </p:nvGraphicFramePr>
        <p:xfrm>
          <a:off x="3554413" y="3276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8" name="Equation" r:id="rId7" imgW="139680" imgH="291960" progId="Equation.3">
                  <p:embed/>
                </p:oleObj>
              </mc:Choice>
              <mc:Fallback>
                <p:oleObj name="Equation" r:id="rId7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276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151"/>
          <p:cNvGrpSpPr>
            <a:grpSpLocks/>
          </p:cNvGrpSpPr>
          <p:nvPr/>
        </p:nvGrpSpPr>
        <p:grpSpPr bwMode="auto">
          <a:xfrm>
            <a:off x="254000" y="2911580"/>
            <a:ext cx="8645525" cy="1044576"/>
            <a:chOff x="160" y="2583"/>
            <a:chExt cx="5446" cy="658"/>
          </a:xfrm>
        </p:grpSpPr>
        <p:sp>
          <p:nvSpPr>
            <p:cNvPr id="157724" name="Rectangle 5148"/>
            <p:cNvSpPr>
              <a:spLocks noChangeArrowheads="1"/>
            </p:cNvSpPr>
            <p:nvPr/>
          </p:nvSpPr>
          <p:spPr bwMode="auto">
            <a:xfrm>
              <a:off x="160" y="2583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	where:</a:t>
              </a:r>
              <a:endParaRPr lang="en-US" sz="18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graphicFrame>
          <p:nvGraphicFramePr>
            <p:cNvPr id="169987" name="Object 6147"/>
            <p:cNvGraphicFramePr>
              <a:graphicFrameLocks noChangeAspect="1"/>
            </p:cNvGraphicFramePr>
            <p:nvPr/>
          </p:nvGraphicFramePr>
          <p:xfrm>
            <a:off x="287" y="2633"/>
            <a:ext cx="3232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19" name="Equation" r:id="rId8" imgW="5130720" imgH="965160" progId="Equation.DSMT4">
                    <p:embed/>
                  </p:oleObj>
                </mc:Choice>
                <mc:Fallback>
                  <p:oleObj name="Equation" r:id="rId8" imgW="5130720" imgH="965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2633"/>
                          <a:ext cx="3232" cy="6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726" name="Rectangle 5150"/>
          <p:cNvSpPr>
            <a:spLocks noChangeArrowheads="1"/>
          </p:cNvSpPr>
          <p:nvPr/>
        </p:nvSpPr>
        <p:spPr bwMode="auto">
          <a:xfrm>
            <a:off x="254000" y="4157461"/>
            <a:ext cx="8645525" cy="6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bounds can still be used if the distributions are not Gaussian (why? hint: </a:t>
            </a:r>
            <a:r>
              <a:rPr lang="en-US" sz="1800" b="1" dirty="0" smtClean="0">
                <a:solidFill>
                  <a:schemeClr val="bg1"/>
                </a:solidFill>
                <a:hlinkClick r:id="rId10"/>
              </a:rPr>
              <a:t>Occam’s Razor</a:t>
            </a:r>
            <a:r>
              <a:rPr lang="en-US" sz="1800" b="1" dirty="0" smtClean="0">
                <a:solidFill>
                  <a:schemeClr val="bg1"/>
                </a:solidFill>
              </a:rPr>
              <a:t>). </a:t>
            </a:r>
            <a:r>
              <a:rPr lang="en-US" sz="1800" b="1" dirty="0">
                <a:solidFill>
                  <a:schemeClr val="bg1"/>
                </a:solidFill>
              </a:rPr>
              <a:t>However, they might not be adequately tight.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Bhattacharyya Bound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01613" y="606002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Consider a symmetrical or zero-one loss function: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004000"/>
              </a:solidFill>
              <a:latin typeface="Arial"/>
            </a:endParaRPr>
          </a:p>
        </p:txBody>
      </p:sp>
      <p:graphicFrame>
        <p:nvGraphicFramePr>
          <p:cNvPr id="161792" name="Object 0"/>
          <p:cNvGraphicFramePr>
            <a:graphicFrameLocks noChangeAspect="1"/>
          </p:cNvGraphicFramePr>
          <p:nvPr/>
        </p:nvGraphicFramePr>
        <p:xfrm>
          <a:off x="454025" y="1005707"/>
          <a:ext cx="330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Equation" r:id="rId3" imgW="3301920" imgH="647640" progId="Equation.3">
                  <p:embed/>
                </p:oleObj>
              </mc:Choice>
              <mc:Fallback>
                <p:oleObj name="Equation" r:id="rId3" imgW="330192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05707"/>
                        <a:ext cx="3302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54000" y="1774511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conditional risk is:</a:t>
            </a:r>
          </a:p>
        </p:txBody>
      </p:sp>
      <p:graphicFrame>
        <p:nvGraphicFramePr>
          <p:cNvPr id="161793" name="Object 1"/>
          <p:cNvGraphicFramePr>
            <a:graphicFrameLocks noChangeAspect="1"/>
          </p:cNvGraphicFramePr>
          <p:nvPr/>
        </p:nvGraphicFramePr>
        <p:xfrm>
          <a:off x="454025" y="2148810"/>
          <a:ext cx="27305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Equation" r:id="rId5" imgW="2730240" imgH="1726920" progId="Equation.3">
                  <p:embed/>
                </p:oleObj>
              </mc:Choice>
              <mc:Fallback>
                <p:oleObj name="Equation" r:id="rId5" imgW="273024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148810"/>
                        <a:ext cx="2730500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254000" y="3987704"/>
            <a:ext cx="86455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The conditional risk is the average probability of error.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To minimize error, maximize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|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 charset="0"/>
              </a:rPr>
              <a:t>— also known as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 charset="0"/>
              </a:rPr>
              <a:t>maximum a posteriori decoding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 charset="0"/>
              </a:rPr>
              <a:t> (MAP).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Minimum Error Rate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22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01613" y="743456"/>
            <a:ext cx="8645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Minimum error rate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classification: choose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if: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|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&gt; P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rgbClr val="000000"/>
                </a:solidFill>
                <a:latin typeface="Arial"/>
              </a:rPr>
              <a:t>j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|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for all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sym typeface="Symbol" pitchFamily="18" charset="2"/>
              </a:rPr>
              <a:t>j≠i</a:t>
            </a:r>
            <a:endParaRPr lang="en-US" sz="1800" baseline="-25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7117" r="17624" b="31480"/>
          <a:stretch>
            <a:fillRect/>
          </a:stretch>
        </p:blipFill>
        <p:spPr bwMode="auto">
          <a:xfrm>
            <a:off x="233363" y="3719215"/>
            <a:ext cx="2449513" cy="1876425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/>
          <a:srcRect l="17432" r="16513" b="33945"/>
          <a:stretch>
            <a:fillRect/>
          </a:stretch>
        </p:blipFill>
        <p:spPr bwMode="auto">
          <a:xfrm>
            <a:off x="233363" y="1352550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4"/>
          <a:srcRect l="15456" r="15598" b="30417"/>
          <a:stretch>
            <a:fillRect/>
          </a:stretch>
        </p:blipFill>
        <p:spPr bwMode="auto">
          <a:xfrm>
            <a:off x="3406877" y="1548370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Likelihood Ratio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201613" y="616844"/>
            <a:ext cx="86455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Design our classifier to minimize the worst overall </a:t>
            </a:r>
            <a:r>
              <a:rPr lang="en-US" sz="1800" b="1" dirty="0" smtClean="0">
                <a:solidFill>
                  <a:srgbClr val="000000"/>
                </a:solidFill>
              </a:rPr>
              <a:t>risk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(</a:t>
            </a:r>
            <a:r>
              <a:rPr lang="en-US" sz="1800" b="1" dirty="0">
                <a:solidFill>
                  <a:srgbClr val="000000"/>
                </a:solidFill>
              </a:rPr>
              <a:t>avoid catastrophic failures)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Factor overall risk into contributions for each region: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62816" name="Object 0"/>
          <p:cNvGraphicFramePr>
            <a:graphicFrameLocks noChangeAspect="1"/>
          </p:cNvGraphicFramePr>
          <p:nvPr/>
        </p:nvGraphicFramePr>
        <p:xfrm>
          <a:off x="484188" y="1669897"/>
          <a:ext cx="4368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3" imgW="4368600" imgH="1079280" progId="Equation.3">
                  <p:embed/>
                </p:oleObj>
              </mc:Choice>
              <mc:Fallback>
                <p:oleObj name="Equation" r:id="rId3" imgW="436860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669897"/>
                        <a:ext cx="43688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254000" y="2918222"/>
            <a:ext cx="864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Using a simplified notation (Van Trees, 1968):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62817" name="Object 1"/>
          <p:cNvGraphicFramePr>
            <a:graphicFrameLocks noChangeAspect="1"/>
          </p:cNvGraphicFramePr>
          <p:nvPr/>
        </p:nvGraphicFramePr>
        <p:xfrm>
          <a:off x="484188" y="3387008"/>
          <a:ext cx="35052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Equation" r:id="rId5" imgW="3504960" imgH="1434960" progId="Equation.3">
                  <p:embed/>
                </p:oleObj>
              </mc:Choice>
              <mc:Fallback>
                <p:oleObj name="Equation" r:id="rId5" imgW="350496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387008"/>
                        <a:ext cx="35052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92034"/>
                </a:solidFill>
              </a:rPr>
              <a:t>Minimax</a:t>
            </a:r>
            <a:r>
              <a:rPr lang="en-US" b="1" dirty="0" smtClean="0">
                <a:solidFill>
                  <a:srgbClr val="892034"/>
                </a:solidFill>
              </a:rPr>
              <a:t> Criterion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484188" y="1130043"/>
          <a:ext cx="408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Equation" r:id="rId3" imgW="4089240" imgH="291960" progId="Equation.3">
                  <p:embed/>
                </p:oleObj>
              </mc:Choice>
              <mc:Fallback>
                <p:oleObj name="Equation" r:id="rId3" imgW="40892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130043"/>
                        <a:ext cx="4089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86865" y="701252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We can rewrite the risk: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484188" y="2021093"/>
          <a:ext cx="502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Equation" r:id="rId5" imgW="5029200" imgH="291960" progId="Equation.3">
                  <p:embed/>
                </p:oleObj>
              </mc:Choice>
              <mc:Fallback>
                <p:oleObj name="Equation" r:id="rId5" imgW="5029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2021093"/>
                        <a:ext cx="5029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94548" y="158707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Note that I</a:t>
            </a:r>
            <a:r>
              <a:rPr lang="en-US" sz="1800" b="1" baseline="-25000" dirty="0">
                <a:solidFill>
                  <a:srgbClr val="000000"/>
                </a:solidFill>
              </a:rPr>
              <a:t>11</a:t>
            </a:r>
            <a:r>
              <a:rPr lang="en-US" sz="1800" b="1" dirty="0">
                <a:solidFill>
                  <a:srgbClr val="000000"/>
                </a:solidFill>
              </a:rPr>
              <a:t>=1-I</a:t>
            </a:r>
            <a:r>
              <a:rPr lang="en-US" sz="1800" b="1" baseline="-25000" dirty="0">
                <a:solidFill>
                  <a:srgbClr val="000000"/>
                </a:solidFill>
              </a:rPr>
              <a:t>21 </a:t>
            </a:r>
            <a:r>
              <a:rPr lang="en-US" sz="1800" b="1" dirty="0">
                <a:solidFill>
                  <a:srgbClr val="000000"/>
                </a:solidFill>
              </a:rPr>
              <a:t>and I</a:t>
            </a:r>
            <a:r>
              <a:rPr lang="en-US" sz="1800" b="1" baseline="-25000" dirty="0">
                <a:solidFill>
                  <a:srgbClr val="000000"/>
                </a:solidFill>
              </a:rPr>
              <a:t>22</a:t>
            </a:r>
            <a:r>
              <a:rPr lang="en-US" sz="1800" b="1" dirty="0">
                <a:solidFill>
                  <a:srgbClr val="000000"/>
                </a:solidFill>
              </a:rPr>
              <a:t>=1-I</a:t>
            </a:r>
            <a:r>
              <a:rPr lang="en-US" sz="1800" b="1" baseline="-25000" dirty="0">
                <a:solidFill>
                  <a:srgbClr val="000000"/>
                </a:solidFill>
              </a:rPr>
              <a:t>12</a:t>
            </a:r>
            <a:r>
              <a:rPr lang="en-US" sz="1800" b="1" dirty="0">
                <a:solidFill>
                  <a:srgbClr val="000000"/>
                </a:solidFill>
              </a:rPr>
              <a:t>: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54000" y="2463377"/>
            <a:ext cx="86455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</a:pPr>
            <a:r>
              <a:rPr lang="en-US" sz="1800" b="1">
                <a:solidFill>
                  <a:srgbClr val="000000"/>
                </a:solidFill>
              </a:rPr>
              <a:t>	We make this substitution because we want the risk in terms of error probabilities and priors.</a:t>
            </a:r>
            <a:endParaRPr lang="en-US" sz="1800" b="1" baseline="-25000">
              <a:solidFill>
                <a:srgbClr val="000000"/>
              </a:solidFill>
            </a:endParaRPr>
          </a:p>
        </p:txBody>
      </p:sp>
      <p:graphicFrame>
        <p:nvGraphicFramePr>
          <p:cNvPr id="157710" name="Object 14"/>
          <p:cNvGraphicFramePr>
            <a:graphicFrameLocks noChangeAspect="1"/>
          </p:cNvGraphicFramePr>
          <p:nvPr/>
        </p:nvGraphicFramePr>
        <p:xfrm>
          <a:off x="484188" y="3706609"/>
          <a:ext cx="54610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Equation" r:id="rId7" imgW="5460840" imgH="1688760" progId="Equation.3">
                  <p:embed/>
                </p:oleObj>
              </mc:Choice>
              <mc:Fallback>
                <p:oleObj name="Equation" r:id="rId7" imgW="5460840" imgH="1688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706609"/>
                        <a:ext cx="54610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195008" y="332062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Multiply out, add and subtract </a:t>
            </a:r>
            <a:r>
              <a:rPr lang="en-US" sz="1800" b="1" dirty="0" smtClean="0">
                <a:solidFill>
                  <a:srgbClr val="000000"/>
                </a:solidFill>
              </a:rPr>
              <a:t>P</a:t>
            </a:r>
            <a:r>
              <a:rPr lang="en-US" sz="1800" b="1" baseline="-25000" dirty="0" smtClean="0">
                <a:solidFill>
                  <a:srgbClr val="000000"/>
                </a:solidFill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λ</a:t>
            </a:r>
            <a:r>
              <a:rPr lang="en-US" sz="1800" b="1" baseline="-25000" dirty="0" smtClean="0">
                <a:solidFill>
                  <a:srgbClr val="000000"/>
                </a:solidFill>
                <a:sym typeface="Symbol" pitchFamily="18" charset="2"/>
              </a:rPr>
              <a:t>21</a:t>
            </a:r>
            <a:r>
              <a:rPr lang="en-US" sz="1800" b="1" dirty="0">
                <a:solidFill>
                  <a:srgbClr val="000000"/>
                </a:solidFill>
              </a:rPr>
              <a:t>, and rearrange: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92034"/>
                </a:solidFill>
              </a:rPr>
              <a:t>Minimax</a:t>
            </a:r>
            <a:r>
              <a:rPr lang="en-US" b="1" dirty="0" smtClean="0">
                <a:solidFill>
                  <a:srgbClr val="892034"/>
                </a:solidFill>
              </a:rPr>
              <a:t> Criterion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469440" y="1157185"/>
          <a:ext cx="48895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Equation" r:id="rId3" imgW="4889160" imgH="3416040" progId="Equation.3">
                  <p:embed/>
                </p:oleObj>
              </mc:Choice>
              <mc:Fallback>
                <p:oleObj name="Equation" r:id="rId3" imgW="4889160" imgH="341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40" y="1157185"/>
                        <a:ext cx="4889500" cy="341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95008" y="642953"/>
            <a:ext cx="86455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Note </a:t>
            </a:r>
            <a:r>
              <a:rPr lang="en-US" sz="1800" dirty="0">
                <a:solidFill>
                  <a:srgbClr val="000000"/>
                </a:solidFill>
              </a:rPr>
              <a:t>P</a:t>
            </a:r>
            <a:r>
              <a:rPr lang="en-US" sz="1800" baseline="-25000" dirty="0">
                <a:solidFill>
                  <a:srgbClr val="000000"/>
                </a:solidFill>
              </a:rPr>
              <a:t>1</a:t>
            </a:r>
            <a:r>
              <a:rPr lang="en-US" sz="1800" dirty="0">
                <a:solidFill>
                  <a:srgbClr val="000000"/>
                </a:solidFill>
              </a:rPr>
              <a:t> =1- P</a:t>
            </a:r>
            <a:r>
              <a:rPr lang="en-US" sz="1800" baseline="-25000" dirty="0">
                <a:solidFill>
                  <a:srgbClr val="000000"/>
                </a:solidFill>
              </a:rPr>
              <a:t>2</a:t>
            </a:r>
            <a:r>
              <a:rPr lang="en-US" sz="18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Expansion of the Risk Function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6971</TotalTime>
  <Words>1711</Words>
  <Application>Microsoft Macintosh PowerPoint</Application>
  <PresentationFormat>Letter Paper (8.5x11 in)</PresentationFormat>
  <Paragraphs>227</Paragraphs>
  <Slides>47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ＭＳ ゴシック</vt:lpstr>
      <vt:lpstr>Symbol</vt:lpstr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376</cp:revision>
  <dcterms:created xsi:type="dcterms:W3CDTF">2002-09-12T17:13:32Z</dcterms:created>
  <dcterms:modified xsi:type="dcterms:W3CDTF">2015-08-29T16:50:43Z</dcterms:modified>
</cp:coreProperties>
</file>