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Default Extension="pict" ContentType="image/pict"/>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notesSlides/notesSlide14.xml" ContentType="application/vnd.openxmlformats-officedocument.presentationml.notes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embeddings/Microsoft_Equation1.bin" ContentType="application/vnd.openxmlformats-officedocument.oleObject"/>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9" r:id="rId1"/>
  </p:sldMasterIdLst>
  <p:notesMasterIdLst>
    <p:notesMasterId r:id="rId35"/>
  </p:notesMasterIdLst>
  <p:handoutMasterIdLst>
    <p:handoutMasterId r:id="rId36"/>
  </p:handoutMasterIdLst>
  <p:sldIdLst>
    <p:sldId id="346" r:id="rId2"/>
    <p:sldId id="438" r:id="rId3"/>
    <p:sldId id="439" r:id="rId4"/>
    <p:sldId id="440" r:id="rId5"/>
    <p:sldId id="441" r:id="rId6"/>
    <p:sldId id="442" r:id="rId7"/>
    <p:sldId id="443" r:id="rId8"/>
    <p:sldId id="444" r:id="rId9"/>
    <p:sldId id="445" r:id="rId10"/>
    <p:sldId id="446" r:id="rId11"/>
    <p:sldId id="448" r:id="rId12"/>
    <p:sldId id="447" r:id="rId13"/>
    <p:sldId id="449" r:id="rId14"/>
    <p:sldId id="452" r:id="rId15"/>
    <p:sldId id="454" r:id="rId16"/>
    <p:sldId id="450" r:id="rId17"/>
    <p:sldId id="451" r:id="rId18"/>
    <p:sldId id="468" r:id="rId19"/>
    <p:sldId id="453" r:id="rId20"/>
    <p:sldId id="455" r:id="rId21"/>
    <p:sldId id="456" r:id="rId22"/>
    <p:sldId id="457" r:id="rId23"/>
    <p:sldId id="458" r:id="rId24"/>
    <p:sldId id="460" r:id="rId25"/>
    <p:sldId id="463" r:id="rId26"/>
    <p:sldId id="465" r:id="rId27"/>
    <p:sldId id="464" r:id="rId28"/>
    <p:sldId id="466" r:id="rId29"/>
    <p:sldId id="461" r:id="rId30"/>
    <p:sldId id="462" r:id="rId31"/>
    <p:sldId id="469" r:id="rId32"/>
    <p:sldId id="470" r:id="rId33"/>
    <p:sldId id="467" r:id="rId3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CFF66"/>
    <a:srgbClr val="FFFF66"/>
    <a:srgbClr val="E6E6E6"/>
    <a:srgbClr val="66FFFF"/>
    <a:srgbClr val="CC66FF"/>
    <a:srgbClr val="FFFFFF"/>
    <a:srgbClr val="6600CC"/>
    <a:srgbClr val="66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8654" autoAdjust="0"/>
  </p:normalViewPr>
  <p:slideViewPr>
    <p:cSldViewPr snapToObjects="1">
      <p:cViewPr varScale="1">
        <p:scale>
          <a:sx n="101" d="100"/>
          <a:sy n="101" d="100"/>
        </p:scale>
        <p:origin x="-176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2AAD492-056F-8C46-AA47-93435F7FAF97}"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70E17A5-503D-AF40-9446-B33EB8126F24}"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E71F184B-6025-0D48-BB34-B43DDF1A1384}"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Q and P are probability distribution vectors, for </a:t>
            </a:r>
            <a:r>
              <a:rPr lang="en-US" baseline="0" dirty="0" err="1" smtClean="0"/>
              <a:t>hidden(h</a:t>
            </a:r>
            <a:r>
              <a:rPr lang="en-US" baseline="0" dirty="0" smtClean="0"/>
              <a:t>)  and visible/input (</a:t>
            </a:r>
            <a:r>
              <a:rPr lang="en-US" baseline="0" dirty="0" err="1" smtClean="0"/>
              <a:t>x</a:t>
            </a:r>
            <a:r>
              <a:rPr lang="en-US" baseline="0" dirty="0" smtClean="0"/>
              <a:t>) vectors respectively</a:t>
            </a:r>
          </a:p>
          <a:p>
            <a:r>
              <a:rPr lang="en-US" dirty="0" smtClean="0"/>
              <a:t>Do a small example on the board,  at</a:t>
            </a:r>
            <a:r>
              <a:rPr lang="en-US" baseline="0" dirty="0" smtClean="0"/>
              <a:t> least one </a:t>
            </a:r>
            <a:r>
              <a:rPr lang="en-US" baseline="0" dirty="0" err="1" smtClean="0"/>
              <a:t>x</a:t>
            </a:r>
            <a:r>
              <a:rPr lang="en-US" baseline="0" dirty="0" smtClean="0"/>
              <a:t> value real and not all same weights (set it up like HW)</a:t>
            </a:r>
          </a:p>
          <a:p>
            <a:r>
              <a:rPr lang="en-US" baseline="0" dirty="0" smtClean="0"/>
              <a:t>Why back to Q?, need a p1, q1, p2. q2 then can update</a:t>
            </a:r>
            <a:endParaRPr lang="en-US" dirty="0" smtClean="0"/>
          </a:p>
          <a:p>
            <a:r>
              <a:rPr lang="en-US" dirty="0" smtClean="0"/>
              <a:t>Note</a:t>
            </a:r>
            <a:r>
              <a:rPr lang="en-US" baseline="0" dirty="0" smtClean="0"/>
              <a:t> W update based on when they are both simultaneously on as in standard Boltzmann If h1 and x1 both 1 then weight change &gt;= 0, else &lt;=0, if x2 = 0, then no weight change, else change by </a:t>
            </a:r>
            <a:r>
              <a:rPr lang="en-US" baseline="0" dirty="0" err="1" smtClean="0"/>
              <a:t>c</a:t>
            </a:r>
            <a:r>
              <a:rPr lang="en-US" baseline="0" dirty="0" smtClean="0"/>
              <a:t>*Q(h2), real or sampled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Delta </a:t>
            </a:r>
            <a:r>
              <a:rPr lang="en-US" baseline="0" dirty="0" err="1" smtClean="0"/>
              <a:t>w</a:t>
            </a:r>
            <a:r>
              <a:rPr lang="en-US" baseline="0" dirty="0" smtClean="0"/>
              <a:t> works both ways for </a:t>
            </a:r>
            <a:r>
              <a:rPr lang="en-US" baseline="0" dirty="0" err="1" smtClean="0"/>
              <a:t>h</a:t>
            </a:r>
            <a:r>
              <a:rPr lang="en-US" baseline="0" dirty="0" smtClean="0"/>
              <a:t> and </a:t>
            </a:r>
            <a:r>
              <a:rPr lang="en-US" baseline="0" dirty="0" err="1" smtClean="0"/>
              <a:t>x</a:t>
            </a:r>
            <a:r>
              <a:rPr lang="en-US" baseline="0" dirty="0" smtClean="0"/>
              <a:t>.  Delta </a:t>
            </a:r>
            <a:r>
              <a:rPr lang="en-US" baseline="0" dirty="0" err="1" smtClean="0"/>
              <a:t>w</a:t>
            </a:r>
            <a:r>
              <a:rPr lang="en-US" baseline="0" dirty="0" smtClean="0"/>
              <a:t> = initial product of x1 and h1 – final product of </a:t>
            </a:r>
            <a:r>
              <a:rPr lang="en-US" baseline="0" dirty="0" err="1" smtClean="0"/>
              <a:t>xk</a:t>
            </a:r>
            <a:r>
              <a:rPr lang="en-US" baseline="0" dirty="0" smtClean="0"/>
              <a:t> and </a:t>
            </a:r>
            <a:r>
              <a:rPr lang="en-US" baseline="0" dirty="0" err="1" smtClean="0"/>
              <a:t>Qk</a:t>
            </a:r>
            <a:r>
              <a:rPr lang="en-US" baseline="0" dirty="0" smtClean="0"/>
              <a:t>)</a:t>
            </a:r>
            <a:endParaRPr lang="en-US" dirty="0" smtClean="0"/>
          </a:p>
          <a:p>
            <a:r>
              <a:rPr lang="en-US" baseline="0" dirty="0" smtClean="0"/>
              <a:t>binomial is standard MLP sigmoid unit</a:t>
            </a:r>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lateral – allows set up and back passes</a:t>
            </a:r>
          </a:p>
          <a:p>
            <a:r>
              <a:rPr lang="en-US" dirty="0" smtClean="0"/>
              <a:t>Optional: Persistent MCMC for free (negative) phase – Just keep sampling from a long-term chain (ignoring the weight updates)</a:t>
            </a:r>
          </a:p>
          <a:p>
            <a:pPr lvl="1"/>
            <a:r>
              <a:rPr lang="en-US" dirty="0" smtClean="0"/>
              <a:t>trade-off long term chain accuracy vs updated weights</a:t>
            </a:r>
          </a:p>
          <a:p>
            <a:pPr lvl="1"/>
            <a:r>
              <a:rPr lang="en-US" dirty="0" smtClean="0"/>
              <a:t>Early sampling</a:t>
            </a:r>
            <a:r>
              <a:rPr lang="en-US" baseline="0" dirty="0" smtClean="0"/>
              <a:t> can be a type of de-noise which could aid sparseness</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Picture above</a:t>
            </a:r>
            <a:r>
              <a:rPr lang="en-US" baseline="0" dirty="0" smtClean="0"/>
              <a:t> is for generative model (so ignore solid vs dotted lines at this point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Alternatively,</a:t>
            </a:r>
            <a:r>
              <a:rPr lang="en-US" baseline="0" dirty="0" smtClean="0"/>
              <a:t> </a:t>
            </a:r>
            <a:r>
              <a:rPr lang="en-US" dirty="0" smtClean="0"/>
              <a:t>Can start</a:t>
            </a:r>
            <a:r>
              <a:rPr lang="en-US" baseline="0" dirty="0" smtClean="0"/>
              <a:t> with an </a:t>
            </a:r>
            <a:r>
              <a:rPr lang="en-US" baseline="0" dirty="0" err="1" smtClean="0"/>
              <a:t>x</a:t>
            </a:r>
            <a:r>
              <a:rPr lang="en-US" baseline="0" dirty="0" smtClean="0"/>
              <a:t> at bottom, relax to a top value, then start from that vector when generating a new </a:t>
            </a:r>
            <a:r>
              <a:rPr lang="en-US" baseline="0" dirty="0" err="1" smtClean="0"/>
              <a:t>x</a:t>
            </a:r>
            <a:r>
              <a:rPr lang="en-US" baseline="0" dirty="0" smtClean="0"/>
              <a:t>, which is the dotted lines added version</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Initial </a:t>
            </a:r>
            <a:r>
              <a:rPr lang="en-US" dirty="0" err="1" smtClean="0"/>
              <a:t>x</a:t>
            </a:r>
            <a:r>
              <a:rPr lang="en-US" dirty="0" smtClean="0"/>
              <a:t> can be real valued</a:t>
            </a:r>
          </a:p>
          <a:p>
            <a:r>
              <a:rPr lang="en-US" dirty="0" smtClean="0"/>
              <a:t>Note</a:t>
            </a:r>
            <a:r>
              <a:rPr lang="en-US" baseline="0" dirty="0" smtClean="0"/>
              <a:t> that nodes have two sets of biases.  Only one is used at a time depending on if node is visible or hidden for that layer</a:t>
            </a:r>
          </a:p>
          <a:p>
            <a:r>
              <a:rPr lang="en-US" baseline="0" dirty="0" smtClean="0"/>
              <a:t>While loop does RBM weight training until convergence for the </a:t>
            </a:r>
            <a:r>
              <a:rPr lang="en-US" baseline="0" dirty="0" err="1" smtClean="0"/>
              <a:t>kth</a:t>
            </a:r>
            <a:r>
              <a:rPr lang="en-US" baseline="0" dirty="0" smtClean="0"/>
              <a:t> layer</a:t>
            </a:r>
          </a:p>
          <a:p>
            <a:r>
              <a:rPr lang="en-US" baseline="0" dirty="0" smtClean="0"/>
              <a:t>second for loop samples from </a:t>
            </a:r>
            <a:r>
              <a:rPr lang="en-US" baseline="0" dirty="0" err="1" smtClean="0"/>
              <a:t>x</a:t>
            </a:r>
            <a:r>
              <a:rPr lang="en-US" baseline="0" dirty="0" smtClean="0"/>
              <a:t> up to k-1 so that we can then do RBM update at the </a:t>
            </a:r>
            <a:r>
              <a:rPr lang="en-US" baseline="0" dirty="0" err="1" smtClean="0"/>
              <a:t>kth</a:t>
            </a:r>
            <a:r>
              <a:rPr lang="en-US" baseline="0" dirty="0" smtClean="0"/>
              <a:t> </a:t>
            </a:r>
            <a:r>
              <a:rPr lang="en-US" baseline="0" dirty="0" smtClean="0"/>
              <a:t>layer</a:t>
            </a:r>
          </a:p>
          <a:p>
            <a:r>
              <a:rPr lang="en-US" baseline="0" dirty="0" err="1" smtClean="0"/>
              <a:t>Mean_field_computation</a:t>
            </a:r>
            <a:r>
              <a:rPr lang="en-US" baseline="0" dirty="0" smtClean="0"/>
              <a:t> just a flag on whether we sample or use the real values – Lots of wiggle room here, could do it different for different layers or even randomly, etc.</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Demo shows generated instance first</a:t>
            </a:r>
            <a:r>
              <a:rPr lang="en-US" baseline="0" dirty="0" smtClean="0"/>
              <a:t> with just one iteration from the top RBN.  In practice would not do bottom generation until after </a:t>
            </a:r>
            <a:r>
              <a:rPr lang="en-US" baseline="0" dirty="0" err="1" smtClean="0"/>
              <a:t>m</a:t>
            </a:r>
            <a:r>
              <a:rPr lang="en-US" baseline="0" dirty="0" smtClean="0"/>
              <a:t> iterations. (i.e. after top has settled into a lower energy state)</a:t>
            </a:r>
          </a:p>
          <a:p>
            <a:r>
              <a:rPr lang="en-US" baseline="0" dirty="0" smtClean="0"/>
              <a:t>Should improve in the discrimination variation also after </a:t>
            </a:r>
            <a:r>
              <a:rPr lang="en-US" baseline="0" dirty="0" err="1" smtClean="0"/>
              <a:t>m</a:t>
            </a:r>
            <a:r>
              <a:rPr lang="en-US" baseline="0" dirty="0" smtClean="0"/>
              <a:t> steps, though seems to get good results sooner</a:t>
            </a:r>
          </a:p>
          <a:p>
            <a:r>
              <a:rPr lang="en-US" baseline="0" dirty="0" smtClean="0"/>
              <a:t>Using Hinton's generating digits demo</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to project page</a:t>
            </a:r>
          </a:p>
          <a:p>
            <a:r>
              <a:rPr lang="en-US" dirty="0" err="1" smtClean="0"/>
              <a:t>Mnist</a:t>
            </a:r>
            <a:r>
              <a:rPr lang="en-US" baseline="0" dirty="0" smtClean="0"/>
              <a:t> 28x28 (784) grey scale (0-255) values. </a:t>
            </a:r>
          </a:p>
          <a:p>
            <a:r>
              <a:rPr lang="en-US" baseline="0" dirty="0" smtClean="0"/>
              <a:t>Could do some smarter preprocessing of features!</a:t>
            </a:r>
          </a:p>
          <a:p>
            <a:r>
              <a:rPr lang="en-US" baseline="0" dirty="0" smtClean="0"/>
              <a:t>Just use straight data as our baseline.</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ufldl.stanford.edu/wiki/index.php/UFLDL_Tutorial</a:t>
            </a:r>
            <a:endParaRPr lang="en-US" dirty="0" smtClean="0"/>
          </a:p>
          <a:p>
            <a:r>
              <a:rPr lang="en-US" dirty="0" smtClean="0"/>
              <a:t>http://ufldl.stanford.edu/wiki/images/6/6c/Convolution_schematic.gif –</a:t>
            </a:r>
            <a:r>
              <a:rPr lang="en-US" baseline="0" dirty="0" smtClean="0"/>
              <a:t> adds corners and itself</a:t>
            </a:r>
            <a:endParaRPr lang="en-US" dirty="0" smtClean="0"/>
          </a:p>
          <a:p>
            <a:r>
              <a:rPr lang="en-US" dirty="0" smtClean="0"/>
              <a:t>http://ufldl.stanford.edu/wiki/images/0/08/Pooling_schematic.gif - average/max ?? </a:t>
            </a:r>
          </a:p>
          <a:p>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do supervised, we</a:t>
            </a:r>
            <a:r>
              <a:rPr lang="en-US" baseline="0" dirty="0" smtClean="0"/>
              <a:t> may not bet the benefits of building up the incrementally abstracted feature space</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a:t>
            </a:r>
            <a:r>
              <a:rPr lang="en-US" dirty="0" err="1" smtClean="0"/>
              <a:t>Zipser</a:t>
            </a:r>
            <a:r>
              <a:rPr lang="en-US" baseline="0" dirty="0" smtClean="0"/>
              <a:t> </a:t>
            </a:r>
            <a:r>
              <a:rPr lang="en-US" baseline="0" dirty="0" err="1" smtClean="0"/>
              <a:t>auotencoder</a:t>
            </a:r>
            <a:r>
              <a:rPr lang="en-US" baseline="0" dirty="0" smtClean="0"/>
              <a:t> with reverse engineering, then Cottrell compression where unable to reverse engineer</a:t>
            </a:r>
          </a:p>
          <a:p>
            <a:r>
              <a:rPr lang="en-US" baseline="0" dirty="0" smtClean="0"/>
              <a:t>Point out that don't have to have less hidden nodes in the next layer, but careful, if train too long, will just learn to pass through, more on that in a bit</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Shows</a:t>
            </a:r>
            <a:r>
              <a:rPr lang="en-US" baseline="0" dirty="0" smtClean="0"/>
              <a:t> </a:t>
            </a:r>
            <a:r>
              <a:rPr lang="en-US" baseline="0" dirty="0" err="1" smtClean="0"/>
              <a:t>softmax</a:t>
            </a:r>
            <a:r>
              <a:rPr lang="en-US" baseline="0" dirty="0" smtClean="0"/>
              <a:t>, but could use BP or any other variation</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make sure it doesn't just learn the pass through identity</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Hinton was also</a:t>
            </a:r>
            <a:r>
              <a:rPr lang="en-US" baseline="0" dirty="0" smtClean="0"/>
              <a:t> the Boltzmann guy</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a:t>
            </a:r>
            <a:r>
              <a:rPr lang="en-US" dirty="0" err="1" smtClean="0"/>
              <a:t>x</a:t>
            </a:r>
            <a:r>
              <a:rPr lang="en-US" dirty="0" smtClean="0"/>
              <a:t> starts as</a:t>
            </a:r>
            <a:r>
              <a:rPr lang="en-US" baseline="0" dirty="0" smtClean="0"/>
              <a:t> a training example, after a bit of training, it should already be close to/in an energy well</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prstTxWarp prst="textNoShape">
                <a:avLst/>
              </a:prstTxWarp>
            </a:bodyPr>
            <a:lstStyle/>
            <a:p>
              <a:pPr>
                <a:defRPr/>
              </a:pPr>
              <a:endParaRPr lang="en-US"/>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prstTxWarp prst="textNoShape">
                <a:avLst/>
              </a:prstTxWarp>
            </a:bodyPr>
            <a:lstStyle/>
            <a:p>
              <a:pPr>
                <a:defRPr/>
              </a:pPr>
              <a:endParaRPr lang="en-US"/>
            </a:p>
          </p:txBody>
        </p:sp>
      </p:grpSp>
      <p:sp>
        <p:nvSpPr>
          <p:cNvPr id="7173"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717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sz="1400"/>
            </a:lvl1pPr>
          </a:lstStyle>
          <a:p>
            <a:pPr>
              <a:defRPr/>
            </a:pPr>
            <a:endParaRPr lang="en-US"/>
          </a:p>
        </p:txBody>
      </p:sp>
      <p:sp>
        <p:nvSpPr>
          <p:cNvPr id="8" name="Rectangle 8"/>
          <p:cNvSpPr>
            <a:spLocks noGrp="1" noChangeArrowheads="1"/>
          </p:cNvSpPr>
          <p:nvPr>
            <p:ph type="ftr" sz="quarter" idx="11"/>
          </p:nvPr>
        </p:nvSpPr>
        <p:spPr>
          <a:xfrm>
            <a:off x="3124200" y="6248400"/>
            <a:ext cx="2895600" cy="457200"/>
          </a:xfrm>
        </p:spPr>
        <p:txBody>
          <a:bodyPr/>
          <a:lstStyle>
            <a:lvl1pPr>
              <a:defRPr sz="1400"/>
            </a:lvl1pPr>
          </a:lstStyle>
          <a:p>
            <a:pPr>
              <a:defRPr/>
            </a:pPr>
            <a:r>
              <a:rPr lang="en-US" smtClean="0"/>
              <a:t>CS 678 – Deep Learning</a:t>
            </a:r>
            <a:endParaRPr lang="en-US"/>
          </a:p>
        </p:txBody>
      </p:sp>
      <p:sp>
        <p:nvSpPr>
          <p:cNvPr id="9" name="Rectangle 9"/>
          <p:cNvSpPr>
            <a:spLocks noGrp="1" noChangeArrowheads="1"/>
          </p:cNvSpPr>
          <p:nvPr>
            <p:ph type="sldNum" sz="quarter" idx="12"/>
          </p:nvPr>
        </p:nvSpPr>
        <p:spPr/>
        <p:txBody>
          <a:bodyPr/>
          <a:lstStyle>
            <a:lvl1pPr>
              <a:defRPr sz="1400"/>
            </a:lvl1pPr>
          </a:lstStyle>
          <a:p>
            <a:pPr>
              <a:defRPr/>
            </a:pPr>
            <a:fld id="{1F7A8112-AB2E-3545-A9E7-8AD357E5B7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B2F7DA9-8206-214D-B528-C8B0202C009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9621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57340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DD46474-F460-DF43-9214-4384862C945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93AB152-2227-4B45-9010-C68F73A2215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7C12403-019D-0641-9A5D-403292D04E5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2A276AB7-239B-D44D-9369-CA5FD90C86A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6971D733-61E8-2041-AC43-B0507E98A2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0C3C15FA-4196-3343-BEAE-015DB87B8BE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E90D3189-7DF2-9A44-BC5F-662892817F5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7C27A754-7439-7649-8A69-1F219AFD26D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E99C5E7-2125-A14A-BBDD-B5333DF6914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prstTxWarp prst="textNoShape">
                <a:avLst/>
              </a:prstTxWarp>
            </a:bodyPr>
            <a:lstStyle/>
            <a:p>
              <a:pPr>
                <a:defRPr/>
              </a:pPr>
              <a:endParaRPr lang="en-US"/>
            </a:p>
          </p:txBody>
        </p:sp>
        <p:sp>
          <p:nvSpPr>
            <p:cNvPr id="6148"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prstTxWarp prst="textNoShape">
                <a:avLst/>
              </a:prstTxWarp>
            </a:bodyPr>
            <a:lstStyle/>
            <a:p>
              <a:pPr>
                <a:defRPr/>
              </a:pPr>
              <a:endParaRPr lang="en-US"/>
            </a:p>
          </p:txBody>
        </p:sp>
      </p:grpSp>
      <p:sp>
        <p:nvSpPr>
          <p:cNvPr id="6149" name="Rectangle 5"/>
          <p:cNvSpPr>
            <a:spLocks noGrp="1" noChangeArrowheads="1"/>
          </p:cNvSpPr>
          <p:nvPr>
            <p:ph type="title"/>
          </p:nvPr>
        </p:nvSpPr>
        <p:spPr bwMode="auto">
          <a:xfrm>
            <a:off x="609600" y="228600"/>
            <a:ext cx="7772400" cy="838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ftr" sz="quarter" idx="3"/>
          </p:nvPr>
        </p:nvSpPr>
        <p:spPr bwMode="auto">
          <a:xfrm>
            <a:off x="2895600" y="6248400"/>
            <a:ext cx="3429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200"/>
            </a:lvl1pPr>
          </a:lstStyle>
          <a:p>
            <a:pPr>
              <a:defRPr/>
            </a:pPr>
            <a:r>
              <a:rPr lang="en-US" smtClean="0"/>
              <a:t>CS 678 – Deep Learning</a:t>
            </a: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200"/>
            </a:lvl1pPr>
          </a:lstStyle>
          <a:p>
            <a:pPr>
              <a:defRPr/>
            </a:pPr>
            <a:fld id="{9378BBB9-08A5-AA49-9083-5D3A37579694}" type="slidenum">
              <a:rPr lang="en-US"/>
              <a:pPr>
                <a:defRPr/>
              </a:pPr>
              <a:t>‹#›</a:t>
            </a:fld>
            <a:endParaRPr lang="en-US"/>
          </a:p>
        </p:txBody>
      </p:sp>
      <p:sp>
        <p:nvSpPr>
          <p:cNvPr id="1031" name="Rectangle 9"/>
          <p:cNvSpPr>
            <a:spLocks noGrp="1" noChangeArrowheads="1"/>
          </p:cNvSpPr>
          <p:nvPr>
            <p:ph type="body" idx="1"/>
          </p:nvPr>
        </p:nvSpPr>
        <p:spPr bwMode="auto">
          <a:xfrm>
            <a:off x="685800" y="1295400"/>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64"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dt="0"/>
  <p:txStyles>
    <p:titleStyle>
      <a:lvl1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32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2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2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2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charset="2"/>
        <a:buChar char="l"/>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90000"/>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SzPct val="60000"/>
        <a:buFont typeface="Wingdings" charset="2"/>
        <a:buChar char="l"/>
        <a:defRPr>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Char char="•"/>
        <a:defRPr>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Char char="•"/>
        <a:defRPr>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Char char="•"/>
        <a:defRPr>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Char char="•"/>
        <a:defRPr>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tif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3.tiff"/><Relationship Id="rId5" Type="http://schemas.openxmlformats.org/officeDocument/2006/relationships/image" Target="../media/image11.tiff"/><Relationship Id="rId6"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tiff"/></Relationships>
</file>

<file path=ppt/slides/_rels/slide27.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4.tif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deeplearning.net/demo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ufldl.stanford.edu/wiki/images/6/6c/Convolution_schematic.gif" TargetMode="External"/><Relationship Id="rId4" Type="http://schemas.openxmlformats.org/officeDocument/2006/relationships/hyperlink" Target="http://ufldl.stanford.edu/wiki/images/0/08/Pooling_schematic.gif"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p:spPr>
        <p:txBody>
          <a:bodyPr/>
          <a:lstStyle/>
          <a:p>
            <a:r>
              <a:rPr lang="en-US" smtClean="0"/>
              <a:t>CS 678 – Deep Learning</a:t>
            </a:r>
            <a:endParaRPr lang="en-US" dirty="0" smtClean="0"/>
          </a:p>
        </p:txBody>
      </p:sp>
      <p:sp>
        <p:nvSpPr>
          <p:cNvPr id="15363" name="Slide Number Placeholder 5"/>
          <p:cNvSpPr>
            <a:spLocks noGrp="1"/>
          </p:cNvSpPr>
          <p:nvPr>
            <p:ph type="sldNum" sz="quarter" idx="12"/>
          </p:nvPr>
        </p:nvSpPr>
        <p:spPr>
          <a:noFill/>
        </p:spPr>
        <p:txBody>
          <a:bodyPr/>
          <a:lstStyle/>
          <a:p>
            <a:fld id="{AB3E7903-759A-934B-B3EB-53C4741F649A}" type="slidenum">
              <a:rPr lang="en-US" smtClean="0"/>
              <a:pPr/>
              <a:t>1</a:t>
            </a:fld>
            <a:endParaRPr lang="en-US" smtClean="0"/>
          </a:p>
        </p:txBody>
      </p:sp>
      <p:sp>
        <p:nvSpPr>
          <p:cNvPr id="202754" name="Rectangle 2"/>
          <p:cNvSpPr>
            <a:spLocks noGrp="1" noChangeArrowheads="1"/>
          </p:cNvSpPr>
          <p:nvPr>
            <p:ph type="title"/>
          </p:nvPr>
        </p:nvSpPr>
        <p:spPr>
          <a:xfrm>
            <a:off x="609600" y="609600"/>
            <a:ext cx="7772400" cy="1295400"/>
          </a:xfrm>
        </p:spPr>
        <p:txBody>
          <a:bodyPr/>
          <a:lstStyle/>
          <a:p>
            <a:pPr eaLnBrk="1" hangingPunct="1">
              <a:defRPr/>
            </a:pPr>
            <a:r>
              <a:rPr lang="en-US" dirty="0" smtClean="0">
                <a:ea typeface="+mj-ea"/>
                <a:cs typeface="+mj-cs"/>
              </a:rPr>
              <a:t>Deep Learning</a:t>
            </a:r>
            <a:endParaRPr lang="en-US" dirty="0">
              <a:ea typeface="+mj-ea"/>
              <a:cs typeface="+mj-cs"/>
            </a:endParaRPr>
          </a:p>
        </p:txBody>
      </p:sp>
      <p:sp>
        <p:nvSpPr>
          <p:cNvPr id="15365" name="Rectangle 3"/>
          <p:cNvSpPr>
            <a:spLocks noGrp="1" noChangeArrowheads="1"/>
          </p:cNvSpPr>
          <p:nvPr>
            <p:ph type="body" idx="1"/>
          </p:nvPr>
        </p:nvSpPr>
        <p:spPr>
          <a:xfrm>
            <a:off x="685800" y="1905000"/>
            <a:ext cx="7772400" cy="4191000"/>
          </a:xfrm>
        </p:spPr>
        <p:txBody>
          <a:bodyPr/>
          <a:lstStyle/>
          <a:p>
            <a:pPr eaLnBrk="1" hangingPunct="1"/>
            <a:endParaRPr lang="en-US" dirty="0" smtClean="0"/>
          </a:p>
          <a:p>
            <a:pPr marL="457200" indent="-457200" eaLnBrk="1" hangingPunct="1"/>
            <a:r>
              <a:rPr lang="en-US" dirty="0" smtClean="0"/>
              <a:t>Early Work</a:t>
            </a:r>
          </a:p>
          <a:p>
            <a:pPr marL="457200" indent="-457200" eaLnBrk="1" hangingPunct="1"/>
            <a:r>
              <a:rPr lang="en-US" dirty="0" smtClean="0"/>
              <a:t>Why Deep Learning</a:t>
            </a:r>
          </a:p>
          <a:p>
            <a:pPr marL="457200" indent="-457200" eaLnBrk="1" hangingPunct="1"/>
            <a:r>
              <a:rPr lang="en-US" dirty="0" smtClean="0"/>
              <a:t>Stacked Auto Encoders</a:t>
            </a:r>
          </a:p>
          <a:p>
            <a:pPr marL="457200" indent="-457200" eaLnBrk="1" hangingPunct="1"/>
            <a:r>
              <a:rPr lang="en-US" dirty="0" smtClean="0"/>
              <a:t>Deep Belief Networks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Layer-Wise Training</a:t>
            </a:r>
            <a:endParaRPr lang="en-US" dirty="0"/>
          </a:p>
        </p:txBody>
      </p:sp>
      <p:sp>
        <p:nvSpPr>
          <p:cNvPr id="3" name="Content Placeholder 2"/>
          <p:cNvSpPr>
            <a:spLocks noGrp="1"/>
          </p:cNvSpPr>
          <p:nvPr>
            <p:ph idx="1"/>
          </p:nvPr>
        </p:nvSpPr>
        <p:spPr>
          <a:xfrm>
            <a:off x="609600" y="1295400"/>
            <a:ext cx="8077200" cy="4800600"/>
          </a:xfrm>
        </p:spPr>
        <p:txBody>
          <a:bodyPr>
            <a:normAutofit fontScale="92500" lnSpcReduction="20000"/>
          </a:bodyPr>
          <a:lstStyle/>
          <a:p>
            <a:r>
              <a:rPr lang="en-US" dirty="0" smtClean="0"/>
              <a:t>One answer is greedy layer-wise training</a:t>
            </a:r>
          </a:p>
          <a:p>
            <a:pPr marL="457200" indent="-457200">
              <a:buClrTx/>
              <a:buFont typeface="+mj-lt"/>
              <a:buAutoNum type="arabicPeriod"/>
            </a:pPr>
            <a:r>
              <a:rPr lang="en-US" dirty="0" smtClean="0"/>
              <a:t>Train first layer using your data without the labels (unsupervised)</a:t>
            </a:r>
          </a:p>
          <a:p>
            <a:pPr marL="914400" lvl="1" indent="-457200"/>
            <a:r>
              <a:rPr lang="en-US" dirty="0" smtClean="0"/>
              <a:t>Since there are no targets at this level, labels don't help.  Could also use the more abundant unlabeled data which is not part of the training set (i.e. self-taught learning).</a:t>
            </a:r>
          </a:p>
          <a:p>
            <a:pPr marL="457200" indent="-457200">
              <a:buClrTx/>
              <a:buFont typeface="+mj-lt"/>
              <a:buAutoNum type="arabicPeriod"/>
            </a:pPr>
            <a:r>
              <a:rPr lang="en-US" dirty="0" smtClean="0"/>
              <a:t>Then freeze the first layer parameters and start training the second layer using the output of the first layer as the unsupervised input to the second layer</a:t>
            </a:r>
          </a:p>
          <a:p>
            <a:pPr marL="457200" indent="-457200">
              <a:buClrTx/>
              <a:buFont typeface="+mj-lt"/>
              <a:buAutoNum type="arabicPeriod"/>
            </a:pPr>
            <a:r>
              <a:rPr lang="en-US" dirty="0" smtClean="0"/>
              <a:t>Repeat this for as many layers as desired</a:t>
            </a:r>
          </a:p>
          <a:p>
            <a:pPr marL="857250" lvl="1" indent="-457200">
              <a:buClrTx/>
            </a:pPr>
            <a:r>
              <a:rPr lang="en-US" dirty="0" smtClean="0"/>
              <a:t>This builds our set of robust features</a:t>
            </a:r>
          </a:p>
          <a:p>
            <a:pPr marL="457200" indent="-457200">
              <a:buClrTx/>
              <a:buFont typeface="+mj-lt"/>
              <a:buAutoNum type="arabicPeriod"/>
            </a:pPr>
            <a:r>
              <a:rPr lang="en-US" dirty="0" smtClean="0"/>
              <a:t>Use the outputs of the final layer as inputs to a supervised layer/model and train the last supervised </a:t>
            </a:r>
            <a:r>
              <a:rPr lang="en-US" dirty="0" err="1" smtClean="0"/>
              <a:t>layer(s</a:t>
            </a:r>
            <a:r>
              <a:rPr lang="en-US" dirty="0" smtClean="0"/>
              <a:t>) (leave early weights frozen)</a:t>
            </a:r>
          </a:p>
          <a:p>
            <a:pPr marL="457200" indent="-457200">
              <a:buClrTx/>
              <a:buFont typeface="+mj-lt"/>
              <a:buAutoNum type="arabicPeriod"/>
            </a:pPr>
            <a:r>
              <a:rPr lang="en-US" dirty="0" smtClean="0"/>
              <a:t>Unfreeze all weights and fine tune the full network by training with a supervised approach, given the pre-processed weight settings</a:t>
            </a:r>
          </a:p>
          <a:p>
            <a:endParaRPr lang="en-US" dirty="0" smtClean="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Layer-Wise Training</a:t>
            </a:r>
            <a:endParaRPr lang="en-US" dirty="0"/>
          </a:p>
        </p:txBody>
      </p:sp>
      <p:sp>
        <p:nvSpPr>
          <p:cNvPr id="3" name="Content Placeholder 2"/>
          <p:cNvSpPr>
            <a:spLocks noGrp="1"/>
          </p:cNvSpPr>
          <p:nvPr>
            <p:ph idx="1"/>
          </p:nvPr>
        </p:nvSpPr>
        <p:spPr>
          <a:xfrm>
            <a:off x="685800" y="1143000"/>
            <a:ext cx="7772400" cy="4953000"/>
          </a:xfrm>
        </p:spPr>
        <p:txBody>
          <a:bodyPr/>
          <a:lstStyle/>
          <a:p>
            <a:r>
              <a:rPr lang="en-US" dirty="0" smtClean="0"/>
              <a:t>Greedy layer-wise training avoids many of the problems of trying to train a deep net in a supervised fashion</a:t>
            </a:r>
          </a:p>
          <a:p>
            <a:pPr lvl="1"/>
            <a:r>
              <a:rPr lang="en-US" dirty="0" smtClean="0"/>
              <a:t>Each layer gets full learning focus in its turn since it is the only current "top" layer</a:t>
            </a:r>
          </a:p>
          <a:p>
            <a:pPr lvl="1"/>
            <a:r>
              <a:rPr lang="en-US" dirty="0" smtClean="0"/>
              <a:t>Can take advantage of the unlabeled data</a:t>
            </a:r>
          </a:p>
          <a:p>
            <a:pPr lvl="1"/>
            <a:r>
              <a:rPr lang="en-US" dirty="0" smtClean="0"/>
              <a:t>When you finally tune the entire network with supervised training the network weights have already been adjusted so that you are in a good error basin and just need fine tuning.  This helps with problems of</a:t>
            </a:r>
          </a:p>
          <a:p>
            <a:pPr lvl="2"/>
            <a:r>
              <a:rPr lang="en-US" dirty="0" smtClean="0"/>
              <a:t>Ineffective early layer learning</a:t>
            </a:r>
          </a:p>
          <a:p>
            <a:pPr lvl="2"/>
            <a:r>
              <a:rPr lang="en-US" dirty="0" smtClean="0"/>
              <a:t>Deep network local minima</a:t>
            </a:r>
          </a:p>
          <a:p>
            <a:r>
              <a:rPr lang="en-US" dirty="0" smtClean="0"/>
              <a:t>We will discuss the two most common approaches</a:t>
            </a:r>
          </a:p>
          <a:p>
            <a:pPr lvl="1"/>
            <a:r>
              <a:rPr lang="en-US" dirty="0" smtClean="0"/>
              <a:t>Stacked Auto-Encoders</a:t>
            </a:r>
          </a:p>
          <a:p>
            <a:pPr lvl="1"/>
            <a:r>
              <a:rPr lang="en-US" dirty="0" smtClean="0"/>
              <a:t>Deep Belief Networks</a:t>
            </a:r>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Taught vs Unsupervised Learning</a:t>
            </a:r>
            <a:endParaRPr lang="en-US" dirty="0"/>
          </a:p>
        </p:txBody>
      </p:sp>
      <p:sp>
        <p:nvSpPr>
          <p:cNvPr id="3" name="Content Placeholder 2"/>
          <p:cNvSpPr>
            <a:spLocks noGrp="1"/>
          </p:cNvSpPr>
          <p:nvPr>
            <p:ph idx="1"/>
          </p:nvPr>
        </p:nvSpPr>
        <p:spPr>
          <a:xfrm>
            <a:off x="685800" y="1295400"/>
            <a:ext cx="7772400" cy="4953000"/>
          </a:xfrm>
        </p:spPr>
        <p:txBody>
          <a:bodyPr>
            <a:normAutofit fontScale="85000" lnSpcReduction="10000"/>
          </a:bodyPr>
          <a:lstStyle/>
          <a:p>
            <a:r>
              <a:rPr lang="en-US" dirty="0" smtClean="0"/>
              <a:t>When using Unsupervised Learning as a pre-processor to supervised learning you are typically given examples from the same distribution as the later supervised instances will come</a:t>
            </a:r>
          </a:p>
          <a:p>
            <a:pPr lvl="1"/>
            <a:r>
              <a:rPr lang="en-US" dirty="0" smtClean="0"/>
              <a:t>Assume the distribution comes from a set containing just examples from a defined set up possible output classes, but the label is not available (e.g. images of car vs trains vs motorcycles)</a:t>
            </a:r>
          </a:p>
          <a:p>
            <a:r>
              <a:rPr lang="en-US" dirty="0" smtClean="0"/>
              <a:t>In Self-Taught Learning we do not require that the later supervised instances come from the same distribution</a:t>
            </a:r>
          </a:p>
          <a:p>
            <a:pPr lvl="1"/>
            <a:r>
              <a:rPr lang="en-US" dirty="0" smtClean="0"/>
              <a:t>e.g., Do self-taught learning with any images, even though later you will do supervised learning with just cars, trains and motorcycles.</a:t>
            </a:r>
          </a:p>
          <a:p>
            <a:pPr lvl="1"/>
            <a:r>
              <a:rPr lang="en-US" dirty="0" smtClean="0"/>
              <a:t>These types of distributions are more readily available than ones which just have the classes of interest</a:t>
            </a:r>
          </a:p>
          <a:p>
            <a:pPr lvl="1"/>
            <a:r>
              <a:rPr lang="en-US" dirty="0" smtClean="0"/>
              <a:t>However, if distributions are very different…</a:t>
            </a:r>
          </a:p>
          <a:p>
            <a:r>
              <a:rPr lang="en-US" dirty="0" smtClean="0"/>
              <a:t>New tasks share concepts/features from existing data and statistical regularities in the input distribution that many tasks can benefit from</a:t>
            </a:r>
          </a:p>
          <a:p>
            <a:pPr lvl="1"/>
            <a:r>
              <a:rPr lang="en-US" dirty="0" smtClean="0"/>
              <a:t>Note similarities to supervised multi-task and transfer learning</a:t>
            </a:r>
          </a:p>
          <a:p>
            <a:r>
              <a:rPr lang="en-US" dirty="0" smtClean="0"/>
              <a:t>Both approaches reasonable in deep learning models</a:t>
            </a:r>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lumMod val="60000"/>
            <a:lumOff val="4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rcRect r="21879"/>
          <a:stretch>
            <a:fillRect/>
          </a:stretch>
        </p:blipFill>
        <p:spPr>
          <a:xfrm>
            <a:off x="6019800" y="2832100"/>
            <a:ext cx="2992790" cy="4025900"/>
          </a:xfrm>
          <a:prstGeom prst="rect">
            <a:avLst/>
          </a:prstGeom>
        </p:spPr>
      </p:pic>
      <p:sp>
        <p:nvSpPr>
          <p:cNvPr id="2" name="Title 1"/>
          <p:cNvSpPr>
            <a:spLocks noGrp="1"/>
          </p:cNvSpPr>
          <p:nvPr>
            <p:ph type="title"/>
          </p:nvPr>
        </p:nvSpPr>
        <p:spPr>
          <a:xfrm>
            <a:off x="609600" y="0"/>
            <a:ext cx="7772400" cy="838200"/>
          </a:xfrm>
        </p:spPr>
        <p:txBody>
          <a:bodyPr/>
          <a:lstStyle/>
          <a:p>
            <a:r>
              <a:rPr lang="en-US" dirty="0" smtClean="0"/>
              <a:t>Auto-Encoders</a:t>
            </a:r>
            <a:endParaRPr lang="en-US" dirty="0"/>
          </a:p>
        </p:txBody>
      </p:sp>
      <p:sp>
        <p:nvSpPr>
          <p:cNvPr id="3" name="Content Placeholder 2"/>
          <p:cNvSpPr>
            <a:spLocks noGrp="1"/>
          </p:cNvSpPr>
          <p:nvPr>
            <p:ph idx="1"/>
          </p:nvPr>
        </p:nvSpPr>
        <p:spPr>
          <a:xfrm>
            <a:off x="685800" y="838200"/>
            <a:ext cx="7772400" cy="1828800"/>
          </a:xfrm>
        </p:spPr>
        <p:txBody>
          <a:bodyPr>
            <a:normAutofit fontScale="92500" lnSpcReduction="20000"/>
          </a:bodyPr>
          <a:lstStyle/>
          <a:p>
            <a:r>
              <a:rPr lang="en-US" dirty="0" smtClean="0"/>
              <a:t>A type of unsupervised learning which tries to discover generic features of the data</a:t>
            </a:r>
          </a:p>
          <a:p>
            <a:pPr lvl="1"/>
            <a:r>
              <a:rPr lang="en-US" dirty="0" smtClean="0"/>
              <a:t>Learn identity function by learning important sub-features (not by just passing through data)</a:t>
            </a:r>
          </a:p>
          <a:p>
            <a:pPr lvl="1"/>
            <a:r>
              <a:rPr lang="en-US" dirty="0" smtClean="0"/>
              <a:t>Compression, etc.</a:t>
            </a:r>
          </a:p>
          <a:p>
            <a:pPr lvl="1"/>
            <a:r>
              <a:rPr lang="en-US" dirty="0" smtClean="0"/>
              <a:t>Can use just new features in the new training set or concatenate both</a:t>
            </a:r>
          </a:p>
          <a:p>
            <a:pPr lvl="1"/>
            <a:endParaRPr lang="en-US" dirty="0"/>
          </a:p>
        </p:txBody>
      </p:sp>
      <p:sp>
        <p:nvSpPr>
          <p:cNvPr id="5" name="Slide Number Placeholder 4"/>
          <p:cNvSpPr>
            <a:spLocks noGrp="1"/>
          </p:cNvSpPr>
          <p:nvPr>
            <p:ph type="sldNum" sz="quarter" idx="12"/>
          </p:nvPr>
        </p:nvSpPr>
        <p:spPr>
          <a:xfrm>
            <a:off x="6858000" y="6248400"/>
            <a:ext cx="1905000" cy="457200"/>
          </a:xfrm>
        </p:spPr>
        <p:txBody>
          <a:bodyPr/>
          <a:lstStyle/>
          <a:p>
            <a:pPr>
              <a:defRPr/>
            </a:pPr>
            <a:fld id="{693AB152-2227-4B45-9010-C68F73A2215D}" type="slidenum">
              <a:rPr lang="en-US" smtClean="0"/>
              <a:pPr>
                <a:defRPr/>
              </a:pPr>
              <a:t>13</a:t>
            </a:fld>
            <a:endParaRPr lang="en-US" dirty="0"/>
          </a:p>
        </p:txBody>
      </p:sp>
      <p:pic>
        <p:nvPicPr>
          <p:cNvPr id="6" name="Picture 5"/>
          <p:cNvPicPr>
            <a:picLocks noChangeAspect="1"/>
          </p:cNvPicPr>
          <p:nvPr/>
        </p:nvPicPr>
        <p:blipFill>
          <a:blip r:embed="rId4"/>
          <a:srcRect/>
          <a:stretch>
            <a:fillRect/>
          </a:stretch>
        </p:blipFill>
        <p:spPr bwMode="auto">
          <a:xfrm>
            <a:off x="228600" y="2895600"/>
            <a:ext cx="2783925" cy="3810000"/>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3505200" y="2895600"/>
            <a:ext cx="2299799" cy="3810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lumMod val="60000"/>
            <a:lumOff val="4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497374" y="2590800"/>
            <a:ext cx="3341826" cy="4219055"/>
          </a:xfrm>
          <a:prstGeom prst="rect">
            <a:avLst/>
          </a:prstGeom>
        </p:spPr>
      </p:pic>
      <p:sp>
        <p:nvSpPr>
          <p:cNvPr id="2" name="Title 1"/>
          <p:cNvSpPr>
            <a:spLocks noGrp="1"/>
          </p:cNvSpPr>
          <p:nvPr>
            <p:ph type="title"/>
          </p:nvPr>
        </p:nvSpPr>
        <p:spPr>
          <a:xfrm>
            <a:off x="609600" y="76200"/>
            <a:ext cx="7772400" cy="838200"/>
          </a:xfrm>
        </p:spPr>
        <p:txBody>
          <a:bodyPr/>
          <a:lstStyle/>
          <a:p>
            <a:r>
              <a:rPr lang="en-US" dirty="0" smtClean="0"/>
              <a:t>Stacked Auto-Encoders</a:t>
            </a:r>
            <a:endParaRPr lang="en-US" dirty="0"/>
          </a:p>
        </p:txBody>
      </p:sp>
      <p:sp>
        <p:nvSpPr>
          <p:cNvPr id="3" name="Content Placeholder 2"/>
          <p:cNvSpPr>
            <a:spLocks noGrp="1"/>
          </p:cNvSpPr>
          <p:nvPr>
            <p:ph idx="1"/>
          </p:nvPr>
        </p:nvSpPr>
        <p:spPr>
          <a:xfrm>
            <a:off x="685800" y="914401"/>
            <a:ext cx="7772400" cy="1371600"/>
          </a:xfrm>
        </p:spPr>
        <p:txBody>
          <a:bodyPr>
            <a:normAutofit fontScale="92500" lnSpcReduction="20000"/>
          </a:bodyPr>
          <a:lstStyle/>
          <a:p>
            <a:r>
              <a:rPr lang="en-US" dirty="0" err="1" smtClean="0"/>
              <a:t>Bengio</a:t>
            </a:r>
            <a:r>
              <a:rPr lang="en-US" dirty="0" smtClean="0"/>
              <a:t> (2007) – After Deep Belief Networks (2006)</a:t>
            </a:r>
          </a:p>
          <a:p>
            <a:r>
              <a:rPr lang="en-US" dirty="0" smtClean="0"/>
              <a:t>Stack many (sparse) auto-encoders in succession and train them using greedy layer-wise training</a:t>
            </a:r>
          </a:p>
          <a:p>
            <a:r>
              <a:rPr lang="en-US" dirty="0" smtClean="0"/>
              <a:t>Drop the decode output layer each time</a:t>
            </a:r>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a:xfrm>
            <a:off x="6858000" y="6248400"/>
            <a:ext cx="1905000" cy="457200"/>
          </a:xfrm>
        </p:spPr>
        <p:txBody>
          <a:bodyPr/>
          <a:lstStyle/>
          <a:p>
            <a:pPr>
              <a:defRPr/>
            </a:pPr>
            <a:fld id="{693AB152-2227-4B45-9010-C68F73A2215D}" type="slidenum">
              <a:rPr lang="en-US" smtClean="0"/>
              <a:pPr>
                <a:defRPr/>
              </a:pPr>
              <a:t>14</a:t>
            </a:fld>
            <a:endParaRPr lang="en-US" dirty="0"/>
          </a:p>
        </p:txBody>
      </p:sp>
      <p:pic>
        <p:nvPicPr>
          <p:cNvPr id="6" name="Picture 5"/>
          <p:cNvPicPr>
            <a:picLocks noChangeAspect="1"/>
          </p:cNvPicPr>
          <p:nvPr/>
        </p:nvPicPr>
        <p:blipFill>
          <a:blip r:embed="rId3"/>
          <a:stretch>
            <a:fillRect/>
          </a:stretch>
        </p:blipFill>
        <p:spPr>
          <a:xfrm>
            <a:off x="838200" y="2411963"/>
            <a:ext cx="3139771" cy="429363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838200"/>
          </a:xfrm>
        </p:spPr>
        <p:txBody>
          <a:bodyPr/>
          <a:lstStyle/>
          <a:p>
            <a:r>
              <a:rPr lang="en-US" dirty="0" smtClean="0"/>
              <a:t>Stacked Auto-Encoders</a:t>
            </a:r>
            <a:endParaRPr lang="en-US" dirty="0"/>
          </a:p>
        </p:txBody>
      </p:sp>
      <p:sp>
        <p:nvSpPr>
          <p:cNvPr id="3" name="Content Placeholder 2"/>
          <p:cNvSpPr>
            <a:spLocks noGrp="1"/>
          </p:cNvSpPr>
          <p:nvPr>
            <p:ph idx="1"/>
          </p:nvPr>
        </p:nvSpPr>
        <p:spPr>
          <a:xfrm>
            <a:off x="685800" y="914400"/>
            <a:ext cx="7772400" cy="1572145"/>
          </a:xfrm>
        </p:spPr>
        <p:txBody>
          <a:bodyPr/>
          <a:lstStyle/>
          <a:p>
            <a:r>
              <a:rPr lang="en-US" dirty="0" smtClean="0"/>
              <a:t>Do supervised training on the last layer using final features</a:t>
            </a:r>
          </a:p>
          <a:p>
            <a:r>
              <a:rPr lang="en-US" dirty="0" smtClean="0"/>
              <a:t>Then do supervised training on the entire network to fine- tune all weights</a:t>
            </a:r>
            <a:endParaRPr lang="en-US" dirty="0"/>
          </a:p>
        </p:txBody>
      </p:sp>
      <p:sp>
        <p:nvSpPr>
          <p:cNvPr id="5" name="Slide Number Placeholder 4"/>
          <p:cNvSpPr>
            <a:spLocks noGrp="1"/>
          </p:cNvSpPr>
          <p:nvPr>
            <p:ph type="sldNum" sz="quarter" idx="12"/>
          </p:nvPr>
        </p:nvSpPr>
        <p:spPr>
          <a:xfrm>
            <a:off x="6858000" y="6248400"/>
            <a:ext cx="1905000" cy="457200"/>
          </a:xfrm>
        </p:spPr>
        <p:txBody>
          <a:bodyPr/>
          <a:lstStyle/>
          <a:p>
            <a:pPr>
              <a:defRPr/>
            </a:pPr>
            <a:fld id="{693AB152-2227-4B45-9010-C68F73A2215D}" type="slidenum">
              <a:rPr lang="en-US" smtClean="0"/>
              <a:pPr>
                <a:defRPr/>
              </a:pPr>
              <a:t>15</a:t>
            </a:fld>
            <a:endParaRPr lang="en-US" dirty="0"/>
          </a:p>
        </p:txBody>
      </p:sp>
      <p:pic>
        <p:nvPicPr>
          <p:cNvPr id="8" name="Picture 7"/>
          <p:cNvPicPr>
            <a:picLocks noChangeAspect="1"/>
          </p:cNvPicPr>
          <p:nvPr/>
        </p:nvPicPr>
        <p:blipFill>
          <a:blip r:embed="rId3"/>
          <a:stretch>
            <a:fillRect/>
          </a:stretch>
        </p:blipFill>
        <p:spPr>
          <a:xfrm>
            <a:off x="152401" y="3048000"/>
            <a:ext cx="3377046" cy="2971800"/>
          </a:xfrm>
          <a:prstGeom prst="rect">
            <a:avLst/>
          </a:prstGeom>
        </p:spPr>
      </p:pic>
      <p:pic>
        <p:nvPicPr>
          <p:cNvPr id="9" name="Picture 8"/>
          <p:cNvPicPr>
            <a:picLocks noChangeAspect="1"/>
          </p:cNvPicPr>
          <p:nvPr/>
        </p:nvPicPr>
        <p:blipFill>
          <a:blip r:embed="rId4"/>
          <a:stretch>
            <a:fillRect/>
          </a:stretch>
        </p:blipFill>
        <p:spPr>
          <a:xfrm>
            <a:off x="3962400" y="2433117"/>
            <a:ext cx="5097792" cy="44248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Sparse Encoders</a:t>
            </a:r>
            <a:endParaRPr lang="en-US" dirty="0"/>
          </a:p>
        </p:txBody>
      </p:sp>
      <p:sp>
        <p:nvSpPr>
          <p:cNvPr id="3" name="Content Placeholder 2"/>
          <p:cNvSpPr>
            <a:spLocks noGrp="1"/>
          </p:cNvSpPr>
          <p:nvPr>
            <p:ph idx="1"/>
          </p:nvPr>
        </p:nvSpPr>
        <p:spPr>
          <a:xfrm>
            <a:off x="685800" y="1066800"/>
            <a:ext cx="7772400" cy="5181600"/>
          </a:xfrm>
        </p:spPr>
        <p:txBody>
          <a:bodyPr>
            <a:normAutofit fontScale="92500" lnSpcReduction="10000"/>
          </a:bodyPr>
          <a:lstStyle/>
          <a:p>
            <a:r>
              <a:rPr lang="en-US" dirty="0" smtClean="0"/>
              <a:t>Auto encoders will often do a dimensionality reduction</a:t>
            </a:r>
          </a:p>
          <a:p>
            <a:pPr lvl="1"/>
            <a:r>
              <a:rPr lang="en-US" dirty="0" smtClean="0"/>
              <a:t>PCA-like or non-linear dimensionality reduction</a:t>
            </a:r>
          </a:p>
          <a:p>
            <a:r>
              <a:rPr lang="en-US" dirty="0" smtClean="0"/>
              <a:t>This leads to a "dense" representation which is nice in terms of parsimony</a:t>
            </a:r>
          </a:p>
          <a:p>
            <a:pPr lvl="1"/>
            <a:r>
              <a:rPr lang="en-US" dirty="0" smtClean="0"/>
              <a:t>All features typically have non-zero values for any input and the combination of values contains the compressed information</a:t>
            </a:r>
          </a:p>
          <a:p>
            <a:r>
              <a:rPr lang="en-US" dirty="0" smtClean="0"/>
              <a:t>However, this distributed and entangled representation can often make it more difficult for successive layers to pick out the salient features</a:t>
            </a:r>
          </a:p>
          <a:p>
            <a:r>
              <a:rPr lang="en-US" dirty="0" smtClean="0"/>
              <a:t>A </a:t>
            </a:r>
            <a:r>
              <a:rPr lang="en-US" i="1" dirty="0" smtClean="0"/>
              <a:t>sparse </a:t>
            </a:r>
            <a:r>
              <a:rPr lang="en-US" dirty="0" smtClean="0"/>
              <a:t>representation uses more features where at any given time a significant number of the features will have a 0 value</a:t>
            </a:r>
          </a:p>
          <a:p>
            <a:pPr lvl="1"/>
            <a:r>
              <a:rPr lang="en-US" dirty="0" smtClean="0"/>
              <a:t>This leads to more localist variable length encodings where a particular node (or small group of nodes) with value 1 signifies the presence of a feature (small set of bases)</a:t>
            </a:r>
          </a:p>
          <a:p>
            <a:pPr lvl="1"/>
            <a:r>
              <a:rPr lang="en-US" dirty="0" smtClean="0"/>
              <a:t>A type of simplicity bottleneck (</a:t>
            </a:r>
            <a:r>
              <a:rPr lang="en-US" dirty="0" err="1" smtClean="0"/>
              <a:t>regularizer</a:t>
            </a:r>
            <a:r>
              <a:rPr lang="en-US" dirty="0" smtClean="0"/>
              <a:t>)</a:t>
            </a:r>
          </a:p>
          <a:p>
            <a:pPr lvl="1"/>
            <a:r>
              <a:rPr lang="en-US" dirty="0" smtClean="0"/>
              <a:t>This is easier for subsequent layers to use for learning</a:t>
            </a:r>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838200"/>
          </a:xfrm>
        </p:spPr>
        <p:txBody>
          <a:bodyPr/>
          <a:lstStyle/>
          <a:p>
            <a:r>
              <a:rPr lang="en-US" dirty="0" smtClean="0"/>
              <a:t>How do we implement a sparse Auto-Encoder?</a:t>
            </a:r>
            <a:endParaRPr lang="en-US" dirty="0"/>
          </a:p>
        </p:txBody>
      </p:sp>
      <p:sp>
        <p:nvSpPr>
          <p:cNvPr id="3" name="Content Placeholder 2"/>
          <p:cNvSpPr>
            <a:spLocks noGrp="1"/>
          </p:cNvSpPr>
          <p:nvPr>
            <p:ph idx="1"/>
          </p:nvPr>
        </p:nvSpPr>
        <p:spPr>
          <a:xfrm>
            <a:off x="685800" y="1524000"/>
            <a:ext cx="7772400" cy="4724400"/>
          </a:xfrm>
        </p:spPr>
        <p:txBody>
          <a:bodyPr>
            <a:normAutofit/>
          </a:bodyPr>
          <a:lstStyle/>
          <a:p>
            <a:r>
              <a:rPr lang="en-US" dirty="0" smtClean="0"/>
              <a:t>Use more hidden nodes in the encoder</a:t>
            </a:r>
          </a:p>
          <a:p>
            <a:r>
              <a:rPr lang="en-US" dirty="0" smtClean="0"/>
              <a:t>Use regularization techniques which encourage sparseness (e.g. a significant portion of nodes have 0 output for any given input)</a:t>
            </a:r>
          </a:p>
          <a:p>
            <a:pPr lvl="1"/>
            <a:r>
              <a:rPr lang="en-US" dirty="0" smtClean="0"/>
              <a:t>Penalty in the learning function for non-zero nodes</a:t>
            </a:r>
          </a:p>
          <a:p>
            <a:pPr lvl="1"/>
            <a:r>
              <a:rPr lang="en-US" dirty="0" smtClean="0"/>
              <a:t>Weight decay</a:t>
            </a:r>
          </a:p>
          <a:p>
            <a:pPr lvl="1"/>
            <a:r>
              <a:rPr lang="en-US" dirty="0" smtClean="0"/>
              <a:t>etc.</a:t>
            </a:r>
          </a:p>
          <a:p>
            <a:r>
              <a:rPr lang="en-US" dirty="0" smtClean="0"/>
              <a:t>De-noising Auto-Encoder</a:t>
            </a:r>
          </a:p>
          <a:p>
            <a:pPr lvl="1"/>
            <a:r>
              <a:rPr lang="en-US" dirty="0" smtClean="0"/>
              <a:t>Stochastically corrupt training instance each time, but still train auto-encoder to decode the uncorrupted instance, forcing it to learn conditional dependencies within the instance</a:t>
            </a:r>
          </a:p>
          <a:p>
            <a:pPr lvl="1"/>
            <a:r>
              <a:rPr lang="en-US" dirty="0" smtClean="0"/>
              <a:t>Better empirical results, handles missing values well</a:t>
            </a:r>
          </a:p>
          <a:p>
            <a:pPr lvl="1"/>
            <a:endParaRPr lang="en-US" dirty="0" smtClean="0"/>
          </a:p>
          <a:p>
            <a:pPr lvl="1"/>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838200"/>
          </a:xfrm>
        </p:spPr>
        <p:txBody>
          <a:bodyPr/>
          <a:lstStyle/>
          <a:p>
            <a:r>
              <a:rPr lang="en-US" dirty="0" smtClean="0"/>
              <a:t>Sparse Representation</a:t>
            </a:r>
            <a:endParaRPr lang="en-US" dirty="0"/>
          </a:p>
        </p:txBody>
      </p:sp>
      <p:sp>
        <p:nvSpPr>
          <p:cNvPr id="3" name="Content Placeholder 2"/>
          <p:cNvSpPr>
            <a:spLocks noGrp="1"/>
          </p:cNvSpPr>
          <p:nvPr>
            <p:ph idx="1"/>
          </p:nvPr>
        </p:nvSpPr>
        <p:spPr>
          <a:xfrm>
            <a:off x="685800" y="685800"/>
            <a:ext cx="7772400" cy="1524000"/>
          </a:xfrm>
        </p:spPr>
        <p:txBody>
          <a:bodyPr>
            <a:normAutofit lnSpcReduction="10000"/>
          </a:bodyPr>
          <a:lstStyle/>
          <a:p>
            <a:r>
              <a:rPr lang="en-US" dirty="0" smtClean="0"/>
              <a:t>For bases below, which is easier to see intuition for current pattern - if a few of these are on and the rest 0, or if all have some non-zero value? </a:t>
            </a:r>
          </a:p>
          <a:p>
            <a:r>
              <a:rPr lang="en-US" dirty="0" smtClean="0"/>
              <a:t>Machines can learn more easily if sparse</a:t>
            </a:r>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18</a:t>
            </a:fld>
            <a:endParaRPr lang="en-US"/>
          </a:p>
        </p:txBody>
      </p:sp>
      <p:pic>
        <p:nvPicPr>
          <p:cNvPr id="6" name="Picture 5" descr="AE.tiff"/>
          <p:cNvPicPr>
            <a:picLocks noChangeAspect="1"/>
          </p:cNvPicPr>
          <p:nvPr/>
        </p:nvPicPr>
        <p:blipFill>
          <a:blip r:embed="rId2"/>
          <a:stretch>
            <a:fillRect/>
          </a:stretch>
        </p:blipFill>
        <p:spPr>
          <a:xfrm>
            <a:off x="2355850" y="2362200"/>
            <a:ext cx="4425950" cy="44259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Stacked Auto</a:t>
            </a:r>
            <a:r>
              <a:rPr lang="en-US" smtClean="0"/>
              <a:t>-Encoders</a:t>
            </a:r>
            <a:endParaRPr lang="en-US"/>
          </a:p>
        </p:txBody>
      </p:sp>
      <p:sp>
        <p:nvSpPr>
          <p:cNvPr id="3" name="Content Placeholder 2"/>
          <p:cNvSpPr>
            <a:spLocks noGrp="1"/>
          </p:cNvSpPr>
          <p:nvPr>
            <p:ph idx="1"/>
          </p:nvPr>
        </p:nvSpPr>
        <p:spPr/>
        <p:txBody>
          <a:bodyPr/>
          <a:lstStyle/>
          <a:p>
            <a:r>
              <a:rPr lang="en-US" dirty="0" smtClean="0"/>
              <a:t>Concatenation approach (i.e. using both hidden features and original features in final (or other) layers) can be better if not doing fine tuning.  If fine tuning, the pure replacement approach can work well.</a:t>
            </a:r>
          </a:p>
          <a:p>
            <a:r>
              <a:rPr lang="en-US" dirty="0" smtClean="0"/>
              <a:t>Always fine tune if there is a sufficient amount of labeled data</a:t>
            </a:r>
          </a:p>
          <a:p>
            <a:r>
              <a:rPr lang="en-US" dirty="0" smtClean="0"/>
              <a:t>Stacked Auto-Encoders empirically not quite as accurate as </a:t>
            </a:r>
            <a:r>
              <a:rPr lang="en-US" dirty="0" err="1" smtClean="0"/>
              <a:t>DBNs</a:t>
            </a:r>
            <a:r>
              <a:rPr lang="en-US" dirty="0" smtClean="0"/>
              <a:t> (Deep Belief Networks)</a:t>
            </a:r>
          </a:p>
          <a:p>
            <a:pPr lvl="1"/>
            <a:r>
              <a:rPr lang="en-US" dirty="0" smtClean="0"/>
              <a:t>(with De-noising auto-encoders, stacked auto-encoders competitive with </a:t>
            </a:r>
            <a:r>
              <a:rPr lang="en-US" dirty="0" err="1" smtClean="0"/>
              <a:t>DBNs</a:t>
            </a:r>
            <a:r>
              <a:rPr lang="en-US" dirty="0" smtClean="0"/>
              <a:t>)</a:t>
            </a:r>
          </a:p>
          <a:p>
            <a:pPr lvl="1"/>
            <a:r>
              <a:rPr lang="en-US" dirty="0" smtClean="0"/>
              <a:t>Not generative like </a:t>
            </a:r>
            <a:r>
              <a:rPr lang="en-US" dirty="0" err="1" smtClean="0"/>
              <a:t>DBNs</a:t>
            </a:r>
            <a:r>
              <a:rPr lang="en-US" dirty="0" smtClean="0"/>
              <a:t>, though recent work with de-noising auto-encoders may allow generative capacity</a:t>
            </a:r>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Learning Overview</a:t>
            </a:r>
            <a:endParaRPr lang="en-US" dirty="0"/>
          </a:p>
        </p:txBody>
      </p:sp>
      <p:sp>
        <p:nvSpPr>
          <p:cNvPr id="3" name="Content Placeholder 2"/>
          <p:cNvSpPr>
            <a:spLocks noGrp="1"/>
          </p:cNvSpPr>
          <p:nvPr>
            <p:ph idx="1"/>
          </p:nvPr>
        </p:nvSpPr>
        <p:spPr>
          <a:xfrm>
            <a:off x="685800" y="1295400"/>
            <a:ext cx="7924800" cy="4800600"/>
          </a:xfrm>
        </p:spPr>
        <p:txBody>
          <a:bodyPr>
            <a:normAutofit lnSpcReduction="10000"/>
          </a:bodyPr>
          <a:lstStyle/>
          <a:p>
            <a:r>
              <a:rPr lang="en-US" dirty="0" smtClean="0"/>
              <a:t>Train networks with many layers (vs. shallow nets with just a couple of layers)</a:t>
            </a:r>
          </a:p>
          <a:p>
            <a:r>
              <a:rPr lang="en-US" dirty="0" smtClean="0"/>
              <a:t>Multiple layers work to build an improved feature space</a:t>
            </a:r>
          </a:p>
          <a:p>
            <a:pPr lvl="1"/>
            <a:r>
              <a:rPr lang="en-US" dirty="0" smtClean="0"/>
              <a:t>First layer learns 1</a:t>
            </a:r>
            <a:r>
              <a:rPr lang="en-US" baseline="30000" dirty="0" smtClean="0"/>
              <a:t>st</a:t>
            </a:r>
            <a:r>
              <a:rPr lang="en-US" dirty="0" smtClean="0"/>
              <a:t> order features (e.g. edges…)</a:t>
            </a:r>
          </a:p>
          <a:p>
            <a:pPr lvl="1"/>
            <a:r>
              <a:rPr lang="en-US" dirty="0" smtClean="0"/>
              <a:t>2</a:t>
            </a:r>
            <a:r>
              <a:rPr lang="en-US" baseline="30000" dirty="0" smtClean="0"/>
              <a:t>nd</a:t>
            </a:r>
            <a:r>
              <a:rPr lang="en-US" dirty="0" smtClean="0"/>
              <a:t> layer learns higher order features (combinations of first layer features, combinations of edges, etc.)</a:t>
            </a:r>
          </a:p>
          <a:p>
            <a:pPr lvl="1"/>
            <a:r>
              <a:rPr lang="en-US" dirty="0" smtClean="0"/>
              <a:t>In current models layers often learn in an unsupervised mode and discover general features of the input space – serving multiple tasks related to the unsupervised instances (image recognition, etc.)</a:t>
            </a:r>
          </a:p>
          <a:p>
            <a:pPr lvl="1"/>
            <a:r>
              <a:rPr lang="en-US" dirty="0" smtClean="0"/>
              <a:t>Then final layer features are fed into supervised </a:t>
            </a:r>
            <a:r>
              <a:rPr lang="en-US" dirty="0" err="1" smtClean="0"/>
              <a:t>layer(s</a:t>
            </a:r>
            <a:r>
              <a:rPr lang="en-US" dirty="0" smtClean="0"/>
              <a:t>)</a:t>
            </a:r>
          </a:p>
          <a:p>
            <a:pPr lvl="2"/>
            <a:r>
              <a:rPr lang="en-US" dirty="0" smtClean="0"/>
              <a:t>And entire network is often subsequently tuned using supervised training of the entire net, using the initial weightings learned in the unsupervised phase</a:t>
            </a:r>
          </a:p>
          <a:p>
            <a:pPr lvl="1"/>
            <a:r>
              <a:rPr lang="en-US" dirty="0" smtClean="0"/>
              <a:t>Could also do fully supervised versions, etc. (early BP attempts)</a:t>
            </a:r>
          </a:p>
          <a:p>
            <a:pPr lvl="1"/>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Belief Networks (DBN)</a:t>
            </a:r>
            <a:endParaRPr lang="en-US" dirty="0"/>
          </a:p>
        </p:txBody>
      </p:sp>
      <p:sp>
        <p:nvSpPr>
          <p:cNvPr id="3" name="Content Placeholder 2"/>
          <p:cNvSpPr>
            <a:spLocks noGrp="1"/>
          </p:cNvSpPr>
          <p:nvPr>
            <p:ph idx="1"/>
          </p:nvPr>
        </p:nvSpPr>
        <p:spPr/>
        <p:txBody>
          <a:bodyPr/>
          <a:lstStyle/>
          <a:p>
            <a:r>
              <a:rPr lang="en-US" dirty="0" smtClean="0"/>
              <a:t>Geoff Hinton (2006)</a:t>
            </a:r>
          </a:p>
          <a:p>
            <a:r>
              <a:rPr lang="en-US" dirty="0" smtClean="0"/>
              <a:t>Uses Greedy layer-wise training but each layer is an RBM (Restricted Boltzmann Machine)</a:t>
            </a:r>
          </a:p>
          <a:p>
            <a:r>
              <a:rPr lang="en-US" dirty="0" smtClean="0"/>
              <a:t>RBM is a constrained</a:t>
            </a:r>
          </a:p>
          <a:p>
            <a:pPr>
              <a:buNone/>
            </a:pPr>
            <a:r>
              <a:rPr lang="en-US" dirty="0" smtClean="0"/>
              <a:t>     Boltzmann machine with</a:t>
            </a:r>
          </a:p>
          <a:p>
            <a:pPr lvl="1"/>
            <a:r>
              <a:rPr lang="en-US" dirty="0" smtClean="0"/>
              <a:t>No lateral connections between</a:t>
            </a:r>
          </a:p>
          <a:p>
            <a:pPr lvl="1">
              <a:buNone/>
            </a:pPr>
            <a:r>
              <a:rPr lang="en-US" dirty="0" smtClean="0"/>
              <a:t>	hidden (</a:t>
            </a:r>
            <a:r>
              <a:rPr lang="en-US" b="1" dirty="0" err="1" smtClean="0"/>
              <a:t>h</a:t>
            </a:r>
            <a:r>
              <a:rPr lang="en-US" dirty="0" smtClean="0"/>
              <a:t>) and visible (</a:t>
            </a:r>
            <a:r>
              <a:rPr lang="en-US" b="1" dirty="0" err="1" smtClean="0"/>
              <a:t>x</a:t>
            </a:r>
            <a:r>
              <a:rPr lang="en-US" dirty="0" smtClean="0"/>
              <a:t>) nodes</a:t>
            </a:r>
          </a:p>
          <a:p>
            <a:pPr lvl="1"/>
            <a:r>
              <a:rPr lang="en-US" dirty="0" smtClean="0"/>
              <a:t>Symmetric weights</a:t>
            </a:r>
          </a:p>
          <a:p>
            <a:pPr lvl="1"/>
            <a:r>
              <a:rPr lang="en-US" dirty="0" smtClean="0"/>
              <a:t>Does not use annealing/temperature, but that is all right since each RBM not seeking a global minima, but rather an incremental transformation of the feature space</a:t>
            </a:r>
          </a:p>
          <a:p>
            <a:pPr lvl="1"/>
            <a:r>
              <a:rPr lang="en-US" dirty="0" smtClean="0"/>
              <a:t>Typically uses probabilistic logistic node, but other activations possible</a:t>
            </a:r>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20</a:t>
            </a:fld>
            <a:endParaRPr lang="en-US"/>
          </a:p>
        </p:txBody>
      </p:sp>
      <p:pic>
        <p:nvPicPr>
          <p:cNvPr id="6" name="Picture 5" descr="AE.tiff"/>
          <p:cNvPicPr>
            <a:picLocks noChangeAspect="1"/>
          </p:cNvPicPr>
          <p:nvPr/>
        </p:nvPicPr>
        <p:blipFill>
          <a:blip r:embed="rId3"/>
          <a:stretch>
            <a:fillRect/>
          </a:stretch>
        </p:blipFill>
        <p:spPr>
          <a:xfrm>
            <a:off x="5319713" y="2432140"/>
            <a:ext cx="3595687" cy="198746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RBM Sampling and Training                        </a:t>
            </a:r>
            <a:endParaRPr lang="en-US" dirty="0"/>
          </a:p>
        </p:txBody>
      </p:sp>
      <p:sp>
        <p:nvSpPr>
          <p:cNvPr id="3" name="Content Placeholder 2"/>
          <p:cNvSpPr>
            <a:spLocks noGrp="1"/>
          </p:cNvSpPr>
          <p:nvPr>
            <p:ph idx="1"/>
          </p:nvPr>
        </p:nvSpPr>
        <p:spPr>
          <a:xfrm>
            <a:off x="457200" y="1066800"/>
            <a:ext cx="8458200" cy="5181600"/>
          </a:xfrm>
        </p:spPr>
        <p:txBody>
          <a:bodyPr>
            <a:normAutofit fontScale="92500"/>
          </a:bodyPr>
          <a:lstStyle/>
          <a:p>
            <a:r>
              <a:rPr lang="en-US" dirty="0" smtClean="0"/>
              <a:t>Initial state typically set to a training</a:t>
            </a:r>
          </a:p>
          <a:p>
            <a:pPr>
              <a:buNone/>
            </a:pPr>
            <a:r>
              <a:rPr lang="en-US" dirty="0" smtClean="0"/>
              <a:t>	example </a:t>
            </a:r>
            <a:r>
              <a:rPr lang="en-US" b="1" dirty="0" err="1" smtClean="0"/>
              <a:t>x</a:t>
            </a:r>
            <a:r>
              <a:rPr lang="en-US" dirty="0" smtClean="0"/>
              <a:t> (can be real valued)</a:t>
            </a:r>
            <a:endParaRPr lang="en-US" b="1" dirty="0" smtClean="0"/>
          </a:p>
          <a:p>
            <a:r>
              <a:rPr lang="en-US" dirty="0" smtClean="0"/>
              <a:t>Sampling is an iterative back and forth process</a:t>
            </a:r>
          </a:p>
          <a:p>
            <a:pPr lvl="1"/>
            <a:r>
              <a:rPr lang="en-US" i="1" dirty="0" err="1" smtClean="0"/>
              <a:t>P</a:t>
            </a:r>
            <a:r>
              <a:rPr lang="en-US" dirty="0" err="1" smtClean="0"/>
              <a:t>(</a:t>
            </a:r>
            <a:r>
              <a:rPr lang="en-US" i="1" dirty="0" err="1" smtClean="0"/>
              <a:t>h</a:t>
            </a:r>
            <a:r>
              <a:rPr lang="en-US" i="1" baseline="-25000" dirty="0" err="1" smtClean="0"/>
              <a:t>i</a:t>
            </a:r>
            <a:r>
              <a:rPr lang="en-US" i="1" baseline="-25000" dirty="0" smtClean="0"/>
              <a:t> </a:t>
            </a:r>
            <a:r>
              <a:rPr lang="en-US" dirty="0" smtClean="0"/>
              <a:t>= 1|</a:t>
            </a:r>
            <a:r>
              <a:rPr lang="en-US" b="1" dirty="0" smtClean="0"/>
              <a:t>x</a:t>
            </a:r>
            <a:r>
              <a:rPr lang="en-US" dirty="0" smtClean="0"/>
              <a:t>) = </a:t>
            </a:r>
            <a:r>
              <a:rPr lang="en-US" dirty="0" err="1" smtClean="0"/>
              <a:t>sigmoid(</a:t>
            </a:r>
            <a:r>
              <a:rPr lang="en-US" i="1" dirty="0" err="1" smtClean="0"/>
              <a:t>W</a:t>
            </a:r>
            <a:r>
              <a:rPr lang="en-US" i="1" baseline="-25000" dirty="0" err="1" smtClean="0"/>
              <a:t>i</a:t>
            </a:r>
            <a:r>
              <a:rPr lang="en-US" b="1" dirty="0" err="1" smtClean="0"/>
              <a:t>x</a:t>
            </a:r>
            <a:r>
              <a:rPr lang="en-US" dirty="0" smtClean="0"/>
              <a:t> + </a:t>
            </a:r>
            <a:r>
              <a:rPr lang="en-US" i="1" dirty="0" err="1" smtClean="0"/>
              <a:t>c</a:t>
            </a:r>
            <a:r>
              <a:rPr lang="en-US" i="1" baseline="-25000" dirty="0" err="1" smtClean="0"/>
              <a:t>i</a:t>
            </a:r>
            <a:r>
              <a:rPr lang="en-US" dirty="0" smtClean="0"/>
              <a:t>) = 1/(1+e</a:t>
            </a:r>
            <a:r>
              <a:rPr lang="en-US" baseline="30000" dirty="0" smtClean="0"/>
              <a:t>-net(</a:t>
            </a:r>
            <a:r>
              <a:rPr lang="en-US" i="1" baseline="30000" dirty="0" smtClean="0"/>
              <a:t>h</a:t>
            </a:r>
            <a:r>
              <a:rPr lang="en-US" i="1" baseline="12000" dirty="0" smtClean="0"/>
              <a:t>i</a:t>
            </a:r>
            <a:r>
              <a:rPr lang="en-US" baseline="30000" dirty="0" smtClean="0"/>
              <a:t>)</a:t>
            </a:r>
            <a:r>
              <a:rPr lang="en-US" dirty="0" smtClean="0"/>
              <a:t>)    // </a:t>
            </a:r>
            <a:r>
              <a:rPr lang="en-US" i="1" dirty="0" err="1" smtClean="0"/>
              <a:t>c</a:t>
            </a:r>
            <a:r>
              <a:rPr lang="en-US" i="1" baseline="-25000" dirty="0" err="1" smtClean="0"/>
              <a:t>i</a:t>
            </a:r>
            <a:r>
              <a:rPr lang="en-US" dirty="0" smtClean="0"/>
              <a:t> is hidden node bias</a:t>
            </a:r>
          </a:p>
          <a:p>
            <a:pPr lvl="1"/>
            <a:r>
              <a:rPr lang="en-US" i="1" dirty="0" err="1" smtClean="0"/>
              <a:t>P</a:t>
            </a:r>
            <a:r>
              <a:rPr lang="en-US" dirty="0" err="1" smtClean="0"/>
              <a:t>(</a:t>
            </a:r>
            <a:r>
              <a:rPr lang="en-US" i="1" dirty="0" err="1" smtClean="0"/>
              <a:t>x</a:t>
            </a:r>
            <a:r>
              <a:rPr lang="en-US" i="1" baseline="-25000" dirty="0" err="1" smtClean="0"/>
              <a:t>i</a:t>
            </a:r>
            <a:r>
              <a:rPr lang="en-US" i="1" baseline="-25000" dirty="0" smtClean="0"/>
              <a:t> </a:t>
            </a:r>
            <a:r>
              <a:rPr lang="en-US" dirty="0" smtClean="0"/>
              <a:t>= 1|</a:t>
            </a:r>
            <a:r>
              <a:rPr lang="en-US" b="1" dirty="0" smtClean="0"/>
              <a:t>h</a:t>
            </a:r>
            <a:r>
              <a:rPr lang="en-US" dirty="0" smtClean="0"/>
              <a:t>) = </a:t>
            </a:r>
            <a:r>
              <a:rPr lang="en-US" dirty="0" err="1" smtClean="0"/>
              <a:t>sigmoid(</a:t>
            </a:r>
            <a:r>
              <a:rPr lang="en-US" i="1" dirty="0" err="1" smtClean="0"/>
              <a:t>W'</a:t>
            </a:r>
            <a:r>
              <a:rPr lang="en-US" i="1" baseline="-25000" dirty="0" err="1" smtClean="0"/>
              <a:t>i</a:t>
            </a:r>
            <a:r>
              <a:rPr lang="en-US" b="1" dirty="0" err="1" smtClean="0"/>
              <a:t>h</a:t>
            </a:r>
            <a:r>
              <a:rPr lang="en-US" dirty="0" smtClean="0"/>
              <a:t> + </a:t>
            </a:r>
            <a:r>
              <a:rPr lang="en-US" i="1" dirty="0" smtClean="0"/>
              <a:t>b</a:t>
            </a:r>
            <a:r>
              <a:rPr lang="en-US" i="1" baseline="-25000" dirty="0" smtClean="0"/>
              <a:t>i</a:t>
            </a:r>
            <a:r>
              <a:rPr lang="en-US" dirty="0" smtClean="0"/>
              <a:t>) = 1/(1+e</a:t>
            </a:r>
            <a:r>
              <a:rPr lang="en-US" baseline="30000" dirty="0" smtClean="0"/>
              <a:t>-net(</a:t>
            </a:r>
            <a:r>
              <a:rPr lang="en-US" i="1" baseline="30000" dirty="0" smtClean="0"/>
              <a:t>x</a:t>
            </a:r>
            <a:r>
              <a:rPr lang="en-US" i="1" baseline="12000" dirty="0" smtClean="0"/>
              <a:t>i</a:t>
            </a:r>
            <a:r>
              <a:rPr lang="en-US" baseline="30000" dirty="0" smtClean="0"/>
              <a:t>)</a:t>
            </a:r>
            <a:r>
              <a:rPr lang="en-US" dirty="0" smtClean="0"/>
              <a:t>)   // </a:t>
            </a:r>
            <a:r>
              <a:rPr lang="en-US" i="1" dirty="0" smtClean="0"/>
              <a:t>b</a:t>
            </a:r>
            <a:r>
              <a:rPr lang="en-US" i="1" baseline="-25000" dirty="0" smtClean="0"/>
              <a:t>i</a:t>
            </a:r>
            <a:r>
              <a:rPr lang="en-US" dirty="0" smtClean="0"/>
              <a:t> is visible node bias</a:t>
            </a:r>
          </a:p>
          <a:p>
            <a:r>
              <a:rPr lang="en-US" dirty="0" smtClean="0"/>
              <a:t>Contrastive Divergence (CD-</a:t>
            </a:r>
            <a:r>
              <a:rPr lang="en-US" i="1" dirty="0" err="1" smtClean="0"/>
              <a:t>k</a:t>
            </a:r>
            <a:r>
              <a:rPr lang="en-US" dirty="0" smtClean="0"/>
              <a:t>): How much contrast (in the statistical distribution) is there in the divergence from the original training example to the relaxed version after </a:t>
            </a:r>
            <a:r>
              <a:rPr lang="en-US" i="1" dirty="0" err="1" smtClean="0"/>
              <a:t>k</a:t>
            </a:r>
            <a:r>
              <a:rPr lang="en-US" dirty="0" smtClean="0"/>
              <a:t> relaxation steps</a:t>
            </a:r>
          </a:p>
          <a:p>
            <a:r>
              <a:rPr lang="en-US" dirty="0" smtClean="0"/>
              <a:t>Then update weights to decrease the divergence as in Boltzmann</a:t>
            </a:r>
          </a:p>
          <a:p>
            <a:r>
              <a:rPr lang="en-US" dirty="0" smtClean="0"/>
              <a:t>Typically just do CD-1  (Good empirical results)</a:t>
            </a:r>
          </a:p>
          <a:p>
            <a:pPr lvl="1"/>
            <a:r>
              <a:rPr lang="en-US" dirty="0" smtClean="0"/>
              <a:t>Since small learning rate, doing many of these is similar to doing fewer versions of CD-</a:t>
            </a:r>
            <a:r>
              <a:rPr lang="en-US" i="1" dirty="0" err="1" smtClean="0"/>
              <a:t>k</a:t>
            </a:r>
            <a:r>
              <a:rPr lang="en-US" dirty="0" smtClean="0"/>
              <a:t> with </a:t>
            </a:r>
            <a:r>
              <a:rPr lang="en-US" i="1" dirty="0" err="1" smtClean="0"/>
              <a:t>k</a:t>
            </a:r>
            <a:r>
              <a:rPr lang="en-US" dirty="0" smtClean="0"/>
              <a:t> &gt; 1</a:t>
            </a:r>
          </a:p>
          <a:p>
            <a:pPr lvl="1"/>
            <a:r>
              <a:rPr lang="en-US" dirty="0" smtClean="0"/>
              <a:t>Note CD-1 just needs to get the gradient direction right, which it usually does, and then change weights in that direction according to the learning rate</a:t>
            </a:r>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21</a:t>
            </a:fld>
            <a:endParaRPr lang="en-US"/>
          </a:p>
        </p:txBody>
      </p:sp>
      <p:pic>
        <p:nvPicPr>
          <p:cNvPr id="6" name="Picture 5" descr="AE.tiff"/>
          <p:cNvPicPr>
            <a:picLocks noChangeAspect="1"/>
          </p:cNvPicPr>
          <p:nvPr/>
        </p:nvPicPr>
        <p:blipFill>
          <a:blip r:embed="rId3"/>
          <a:stretch>
            <a:fillRect/>
          </a:stretch>
        </p:blipFill>
        <p:spPr>
          <a:xfrm>
            <a:off x="5943600" y="76200"/>
            <a:ext cx="3138487" cy="17347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22</a:t>
            </a:fld>
            <a:endParaRPr lang="en-US"/>
          </a:p>
        </p:txBody>
      </p:sp>
      <p:pic>
        <p:nvPicPr>
          <p:cNvPr id="6" name="Picture 5" descr="AE.tiff"/>
          <p:cNvPicPr>
            <a:picLocks noChangeAspect="1"/>
          </p:cNvPicPr>
          <p:nvPr/>
        </p:nvPicPr>
        <p:blipFill>
          <a:blip r:embed="rId4"/>
          <a:stretch>
            <a:fillRect/>
          </a:stretch>
        </p:blipFill>
        <p:spPr>
          <a:xfrm>
            <a:off x="118760" y="0"/>
            <a:ext cx="8991600" cy="6387784"/>
          </a:xfrm>
          <a:prstGeom prst="rect">
            <a:avLst/>
          </a:prstGeom>
        </p:spPr>
      </p:pic>
      <p:pic>
        <p:nvPicPr>
          <p:cNvPr id="4" name="Picture 3" descr="AE.tiff"/>
          <p:cNvPicPr>
            <a:picLocks noChangeAspect="1"/>
          </p:cNvPicPr>
          <p:nvPr/>
        </p:nvPicPr>
        <p:blipFill>
          <a:blip r:embed="rId5"/>
          <a:stretch>
            <a:fillRect/>
          </a:stretch>
        </p:blipFill>
        <p:spPr>
          <a:xfrm>
            <a:off x="6697353" y="1388094"/>
            <a:ext cx="2404760" cy="1329194"/>
          </a:xfrm>
          <a:prstGeom prst="rect">
            <a:avLst/>
          </a:prstGeom>
        </p:spPr>
      </p:pic>
      <p:graphicFrame>
        <p:nvGraphicFramePr>
          <p:cNvPr id="7" name="Object 6"/>
          <p:cNvGraphicFramePr>
            <a:graphicFrameLocks noChangeAspect="1"/>
          </p:cNvGraphicFramePr>
          <p:nvPr/>
        </p:nvGraphicFramePr>
        <p:xfrm>
          <a:off x="401638" y="6451600"/>
          <a:ext cx="4667250" cy="381000"/>
        </p:xfrm>
        <a:graphic>
          <a:graphicData uri="http://schemas.openxmlformats.org/presentationml/2006/ole">
            <p:oleObj spid="_x0000_s31746" name="Equation" r:id="rId6" imgW="2489200" imgH="203200" progId="Equation.3">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RBM Update Notes and Variations</a:t>
            </a:r>
            <a:endParaRPr lang="en-US" dirty="0"/>
          </a:p>
        </p:txBody>
      </p:sp>
      <p:sp>
        <p:nvSpPr>
          <p:cNvPr id="3" name="Content Placeholder 2"/>
          <p:cNvSpPr>
            <a:spLocks noGrp="1"/>
          </p:cNvSpPr>
          <p:nvPr>
            <p:ph idx="1"/>
          </p:nvPr>
        </p:nvSpPr>
        <p:spPr/>
        <p:txBody>
          <a:bodyPr>
            <a:normAutofit lnSpcReduction="10000"/>
          </a:bodyPr>
          <a:lstStyle/>
          <a:p>
            <a:r>
              <a:rPr lang="en-US" dirty="0" smtClean="0"/>
              <a:t>Binomial unit is standard MLP sigmoid unit</a:t>
            </a:r>
          </a:p>
          <a:p>
            <a:r>
              <a:rPr lang="en-US" i="1" dirty="0" smtClean="0"/>
              <a:t>Q</a:t>
            </a:r>
            <a:r>
              <a:rPr lang="en-US" dirty="0" smtClean="0"/>
              <a:t> and </a:t>
            </a:r>
            <a:r>
              <a:rPr lang="en-US" i="1" dirty="0" smtClean="0"/>
              <a:t>P</a:t>
            </a:r>
            <a:r>
              <a:rPr lang="en-US" dirty="0" smtClean="0"/>
              <a:t> are probability distribution vectors for hidden (</a:t>
            </a:r>
            <a:r>
              <a:rPr lang="en-US" b="1" dirty="0" err="1" smtClean="0"/>
              <a:t>h</a:t>
            </a:r>
            <a:r>
              <a:rPr lang="en-US" dirty="0" smtClean="0"/>
              <a:t>)  and visible/input (</a:t>
            </a:r>
            <a:r>
              <a:rPr lang="en-US" b="1" dirty="0" err="1" smtClean="0"/>
              <a:t>x</a:t>
            </a:r>
            <a:r>
              <a:rPr lang="en-US" dirty="0" smtClean="0"/>
              <a:t>) vectors respectively</a:t>
            </a:r>
          </a:p>
          <a:p>
            <a:r>
              <a:rPr lang="en-US" dirty="0" smtClean="0"/>
              <a:t>During relaxation/weight update can alternatively do updates based on the real valued probabilities (</a:t>
            </a:r>
            <a:r>
              <a:rPr lang="en-US" dirty="0" err="1" smtClean="0"/>
              <a:t>sigmoid(</a:t>
            </a:r>
            <a:r>
              <a:rPr lang="en-US" i="1" dirty="0" err="1" smtClean="0"/>
              <a:t>net</a:t>
            </a:r>
            <a:r>
              <a:rPr lang="en-US" dirty="0" smtClean="0"/>
              <a:t>)) rather than the 1/0 sampled logistic states</a:t>
            </a:r>
          </a:p>
          <a:p>
            <a:pPr lvl="1"/>
            <a:r>
              <a:rPr lang="en-US" dirty="0" smtClean="0"/>
              <a:t>Always use binary values from initial </a:t>
            </a:r>
            <a:r>
              <a:rPr lang="en-US" dirty="0" err="1" smtClean="0"/>
              <a:t>x</a:t>
            </a:r>
            <a:r>
              <a:rPr lang="en-US" dirty="0" smtClean="0"/>
              <a:t> -&gt; </a:t>
            </a:r>
            <a:r>
              <a:rPr lang="en-US" dirty="0" err="1" smtClean="0"/>
              <a:t>h</a:t>
            </a:r>
            <a:endParaRPr lang="en-US" dirty="0" smtClean="0"/>
          </a:p>
          <a:p>
            <a:pPr lvl="2"/>
            <a:r>
              <a:rPr lang="en-US" dirty="0" smtClean="0"/>
              <a:t>Doing this makes the hidden nodes a sparser bottleneck and is a </a:t>
            </a:r>
            <a:r>
              <a:rPr lang="en-US" dirty="0" err="1" smtClean="0"/>
              <a:t>regularizer</a:t>
            </a:r>
            <a:r>
              <a:rPr lang="en-US" dirty="0" smtClean="0"/>
              <a:t> helping to avoid overfit</a:t>
            </a:r>
          </a:p>
          <a:p>
            <a:pPr lvl="1"/>
            <a:r>
              <a:rPr lang="en-US" dirty="0" smtClean="0"/>
              <a:t>Could use probabilities on the </a:t>
            </a:r>
            <a:r>
              <a:rPr lang="en-US" dirty="0" err="1" smtClean="0"/>
              <a:t>h</a:t>
            </a:r>
            <a:r>
              <a:rPr lang="en-US" dirty="0" smtClean="0"/>
              <a:t> -&gt; </a:t>
            </a:r>
            <a:r>
              <a:rPr lang="en-US" dirty="0" err="1" smtClean="0"/>
              <a:t>x</a:t>
            </a:r>
            <a:r>
              <a:rPr lang="en-US" dirty="0" smtClean="0"/>
              <a:t> and/or final </a:t>
            </a:r>
            <a:r>
              <a:rPr lang="en-US" dirty="0" err="1" smtClean="0"/>
              <a:t>x</a:t>
            </a:r>
            <a:r>
              <a:rPr lang="en-US" dirty="0" smtClean="0"/>
              <a:t> -&gt; </a:t>
            </a:r>
            <a:r>
              <a:rPr lang="en-US" dirty="0" err="1" smtClean="0"/>
              <a:t>h</a:t>
            </a:r>
            <a:endParaRPr lang="en-US" dirty="0" smtClean="0"/>
          </a:p>
          <a:p>
            <a:pPr lvl="2"/>
            <a:r>
              <a:rPr lang="en-US" dirty="0" smtClean="0"/>
              <a:t>in CD-</a:t>
            </a:r>
            <a:r>
              <a:rPr lang="en-US" i="1" dirty="0" err="1" smtClean="0"/>
              <a:t>k</a:t>
            </a:r>
            <a:r>
              <a:rPr lang="en-US" dirty="0" smtClean="0"/>
              <a:t> the final update of the hidden nodes can use the probability value to decrease the final arbitrary sampling variation (sampling noise)</a:t>
            </a:r>
          </a:p>
          <a:p>
            <a:r>
              <a:rPr lang="en-US" dirty="0" smtClean="0"/>
              <a:t>Lateral restrictions of RBM allow this fast sampling</a:t>
            </a:r>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RBM Update Variations and Notes</a:t>
            </a:r>
            <a:endParaRPr lang="en-US" dirty="0"/>
          </a:p>
        </p:txBody>
      </p:sp>
      <p:sp>
        <p:nvSpPr>
          <p:cNvPr id="3" name="Content Placeholder 2"/>
          <p:cNvSpPr>
            <a:spLocks noGrp="1"/>
          </p:cNvSpPr>
          <p:nvPr>
            <p:ph idx="1"/>
          </p:nvPr>
        </p:nvSpPr>
        <p:spPr/>
        <p:txBody>
          <a:bodyPr>
            <a:normAutofit lnSpcReduction="10000"/>
          </a:bodyPr>
          <a:lstStyle/>
          <a:p>
            <a:pPr>
              <a:defRPr/>
            </a:pPr>
            <a:r>
              <a:rPr lang="en-US" dirty="0" smtClean="0"/>
              <a:t>Initial weights, small random, 0 mean, </a:t>
            </a:r>
            <a:r>
              <a:rPr lang="en-US" dirty="0" err="1" smtClean="0"/>
              <a:t>sd</a:t>
            </a:r>
            <a:r>
              <a:rPr lang="en-US" dirty="0" smtClean="0"/>
              <a:t> ~ .01</a:t>
            </a:r>
          </a:p>
          <a:p>
            <a:pPr lvl="1">
              <a:defRPr/>
            </a:pPr>
            <a:r>
              <a:rPr lang="en-US" dirty="0" smtClean="0"/>
              <a:t>Don't want hidden node probabilities early on to be close to 0 or 1, else slows learning, since less early randomness/mixing?  Note that this is a bit like annealing/temperature in Boltzmann</a:t>
            </a:r>
          </a:p>
          <a:p>
            <a:pPr>
              <a:defRPr/>
            </a:pPr>
            <a:r>
              <a:rPr lang="en-US" dirty="0" smtClean="0"/>
              <a:t>Set initial </a:t>
            </a:r>
            <a:r>
              <a:rPr lang="en-US" b="1" dirty="0" err="1" smtClean="0"/>
              <a:t>x</a:t>
            </a:r>
            <a:r>
              <a:rPr lang="en-US" dirty="0" smtClean="0"/>
              <a:t> bias values as a function of how often node is on in the training data, and </a:t>
            </a:r>
            <a:r>
              <a:rPr lang="en-US" b="1" dirty="0" err="1" smtClean="0"/>
              <a:t>h</a:t>
            </a:r>
            <a:r>
              <a:rPr lang="en-US" dirty="0" smtClean="0"/>
              <a:t> biases to 0 or negative to encourage </a:t>
            </a:r>
            <a:r>
              <a:rPr lang="en-US" dirty="0" err="1" smtClean="0"/>
              <a:t>sparsity</a:t>
            </a:r>
            <a:endParaRPr lang="en-US" dirty="0" smtClean="0"/>
          </a:p>
          <a:p>
            <a:pPr>
              <a:defRPr/>
            </a:pPr>
            <a:r>
              <a:rPr lang="en-US" dirty="0" smtClean="0"/>
              <a:t>Better speed when using momentum (~.5)</a:t>
            </a:r>
          </a:p>
          <a:p>
            <a:pPr>
              <a:defRPr/>
            </a:pPr>
            <a:r>
              <a:rPr lang="en-US" dirty="0" smtClean="0"/>
              <a:t>Weight decay good for smoothing and also encouraging more mixing (hidden nodes more stochastic when they do not have large net magnitudes)</a:t>
            </a:r>
          </a:p>
          <a:p>
            <a:pPr lvl="1">
              <a:defRPr/>
            </a:pPr>
            <a:r>
              <a:rPr lang="en-US" dirty="0" smtClean="0"/>
              <a:t>Also a reason to increase </a:t>
            </a:r>
            <a:r>
              <a:rPr lang="en-US" i="1" dirty="0" err="1" smtClean="0"/>
              <a:t>k</a:t>
            </a:r>
            <a:r>
              <a:rPr lang="en-US" dirty="0" smtClean="0"/>
              <a:t> over time in CD-</a:t>
            </a:r>
            <a:r>
              <a:rPr lang="en-US" i="1" dirty="0" err="1" smtClean="0"/>
              <a:t>k</a:t>
            </a:r>
            <a:r>
              <a:rPr lang="en-US" dirty="0" smtClean="0"/>
              <a:t> as mixing decreases as weight magnitudes increase</a:t>
            </a:r>
          </a:p>
          <a:p>
            <a:pPr>
              <a:defRPr/>
            </a:pPr>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Belief Network Training</a:t>
            </a:r>
            <a:endParaRPr lang="en-US" dirty="0"/>
          </a:p>
        </p:txBody>
      </p:sp>
      <p:sp>
        <p:nvSpPr>
          <p:cNvPr id="3" name="Content Placeholder 2"/>
          <p:cNvSpPr>
            <a:spLocks noGrp="1"/>
          </p:cNvSpPr>
          <p:nvPr>
            <p:ph idx="1"/>
          </p:nvPr>
        </p:nvSpPr>
        <p:spPr>
          <a:xfrm>
            <a:off x="685800" y="1295400"/>
            <a:ext cx="5181600" cy="4419600"/>
          </a:xfrm>
        </p:spPr>
        <p:txBody>
          <a:bodyPr/>
          <a:lstStyle/>
          <a:p>
            <a:r>
              <a:rPr lang="en-US" dirty="0" smtClean="0"/>
              <a:t>Same greedy layer-wise approach</a:t>
            </a:r>
          </a:p>
          <a:p>
            <a:r>
              <a:rPr lang="en-US" dirty="0" smtClean="0"/>
              <a:t>First train lowest RBM (h</a:t>
            </a:r>
            <a:r>
              <a:rPr lang="en-US" baseline="30000" dirty="0" smtClean="0"/>
              <a:t>0</a:t>
            </a:r>
            <a:r>
              <a:rPr lang="en-US" dirty="0" smtClean="0"/>
              <a:t> – h</a:t>
            </a:r>
            <a:r>
              <a:rPr lang="en-US" baseline="30000" dirty="0" smtClean="0"/>
              <a:t>1</a:t>
            </a:r>
            <a:r>
              <a:rPr lang="en-US" dirty="0" smtClean="0"/>
              <a:t>) using RBM update algorithm (note h</a:t>
            </a:r>
            <a:r>
              <a:rPr lang="en-US" baseline="30000" dirty="0" smtClean="0"/>
              <a:t>0</a:t>
            </a:r>
            <a:r>
              <a:rPr lang="en-US" dirty="0" smtClean="0"/>
              <a:t> is </a:t>
            </a:r>
            <a:r>
              <a:rPr lang="en-US" dirty="0" err="1" smtClean="0"/>
              <a:t>x</a:t>
            </a:r>
            <a:r>
              <a:rPr lang="en-US" dirty="0" smtClean="0"/>
              <a:t>)</a:t>
            </a:r>
          </a:p>
          <a:p>
            <a:r>
              <a:rPr lang="en-US" dirty="0" smtClean="0"/>
              <a:t>Freeze weights and train subsequent RBM layers</a:t>
            </a:r>
          </a:p>
          <a:p>
            <a:r>
              <a:rPr lang="en-US" dirty="0" smtClean="0"/>
              <a:t>Then connect final outputs to a supervised model and train that model</a:t>
            </a:r>
          </a:p>
          <a:p>
            <a:r>
              <a:rPr lang="en-US" dirty="0" smtClean="0"/>
              <a:t>Finally, unfreeze all weights, and train full DBN with supervised model to fine-tune weights</a:t>
            </a:r>
          </a:p>
          <a:p>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25</a:t>
            </a:fld>
            <a:endParaRPr lang="en-US"/>
          </a:p>
        </p:txBody>
      </p:sp>
      <p:pic>
        <p:nvPicPr>
          <p:cNvPr id="6" name="Content Placeholder 5" descr="AE.tiff"/>
          <p:cNvPicPr>
            <a:picLocks noChangeAspect="1"/>
          </p:cNvPicPr>
          <p:nvPr/>
        </p:nvPicPr>
        <p:blipFill>
          <a:blip r:embed="rId3"/>
          <a:srcRect l="-759" r="-415"/>
          <a:stretch>
            <a:fillRect/>
          </a:stretch>
        </p:blipFill>
        <p:spPr bwMode="auto">
          <a:xfrm>
            <a:off x="5867400" y="1752600"/>
            <a:ext cx="3118338" cy="2895600"/>
          </a:xfrm>
          <a:prstGeom prst="rect">
            <a:avLst/>
          </a:prstGeom>
          <a:noFill/>
          <a:ln w="9525">
            <a:noFill/>
            <a:miter lim="800000"/>
            <a:headEnd/>
            <a:tailEnd/>
          </a:ln>
        </p:spPr>
      </p:pic>
      <p:sp>
        <p:nvSpPr>
          <p:cNvPr id="7" name="TextBox 6"/>
          <p:cNvSpPr txBox="1"/>
          <p:nvPr/>
        </p:nvSpPr>
        <p:spPr>
          <a:xfrm>
            <a:off x="1295400" y="5715000"/>
            <a:ext cx="7353295" cy="707886"/>
          </a:xfrm>
          <a:prstGeom prst="rect">
            <a:avLst/>
          </a:prstGeom>
          <a:noFill/>
        </p:spPr>
        <p:txBody>
          <a:bodyPr wrap="none" rtlCol="0">
            <a:spAutoFit/>
          </a:bodyPr>
          <a:lstStyle/>
          <a:p>
            <a:pPr marL="0" lvl="1"/>
            <a:r>
              <a:rPr lang="en-US" sz="2000" dirty="0" smtClean="0"/>
              <a:t>During execution typically iterate multiple times at the top RBM layer</a:t>
            </a:r>
          </a:p>
          <a:p>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399"/>
            <a:ext cx="8229600" cy="3783903"/>
          </a:xfrm>
        </p:spPr>
        <p:txBody>
          <a:bodyPr>
            <a:normAutofit lnSpcReduction="10000"/>
          </a:bodyPr>
          <a:lstStyle/>
          <a:p>
            <a:pPr>
              <a:buNone/>
            </a:pPr>
            <a:r>
              <a:rPr lang="en-US" dirty="0" smtClean="0"/>
              <a:t>Can use DBN as a Generative model to create sample </a:t>
            </a:r>
            <a:r>
              <a:rPr lang="en-US" dirty="0" err="1" smtClean="0"/>
              <a:t>x</a:t>
            </a:r>
            <a:r>
              <a:rPr lang="en-US" dirty="0" smtClean="0"/>
              <a:t> vectors</a:t>
            </a:r>
          </a:p>
          <a:p>
            <a:pPr marL="914400" lvl="1" indent="-457200">
              <a:buClrTx/>
              <a:buFont typeface="+mj-lt"/>
              <a:buAutoNum type="arabicPeriod"/>
            </a:pPr>
            <a:r>
              <a:rPr lang="en-US" dirty="0" smtClean="0"/>
              <a:t>Initialize top layer to an arbitrary vector</a:t>
            </a:r>
          </a:p>
          <a:p>
            <a:pPr marL="1314450" lvl="2" indent="-457200">
              <a:buClrTx/>
            </a:pPr>
            <a:r>
              <a:rPr lang="en-US" dirty="0" smtClean="0"/>
              <a:t>Gibbs sample (relaxation) between the top two layers </a:t>
            </a:r>
            <a:r>
              <a:rPr lang="en-US" i="1" dirty="0" err="1" smtClean="0"/>
              <a:t>m</a:t>
            </a:r>
            <a:r>
              <a:rPr lang="en-US" dirty="0" smtClean="0"/>
              <a:t> times</a:t>
            </a:r>
          </a:p>
          <a:p>
            <a:pPr marL="1314450" lvl="2" indent="-457200">
              <a:buClrTx/>
            </a:pPr>
            <a:r>
              <a:rPr lang="en-US" dirty="0" smtClean="0"/>
              <a:t>If we initialize top layer with values obtained from a training example, then need less Gibbs samples</a:t>
            </a:r>
          </a:p>
          <a:p>
            <a:pPr marL="914400" lvl="1" indent="-457200">
              <a:buClrTx/>
              <a:buFont typeface="+mj-lt"/>
              <a:buAutoNum type="arabicPeriod"/>
            </a:pPr>
            <a:r>
              <a:rPr lang="en-US" dirty="0" smtClean="0"/>
              <a:t>Pass the vector down through the network, sampling with the calculated probabilities at each layer</a:t>
            </a:r>
          </a:p>
          <a:p>
            <a:pPr marL="914400" lvl="1" indent="-457200">
              <a:buClrTx/>
              <a:buFont typeface="+mj-lt"/>
              <a:buAutoNum type="arabicPeriod"/>
            </a:pPr>
            <a:r>
              <a:rPr lang="en-US" dirty="0" smtClean="0"/>
              <a:t>Last sample at bottom is the generated </a:t>
            </a:r>
            <a:r>
              <a:rPr lang="en-US" dirty="0" err="1" smtClean="0"/>
              <a:t>x</a:t>
            </a:r>
            <a:r>
              <a:rPr lang="en-US" dirty="0" smtClean="0"/>
              <a:t> value (can be real valued if we use the probability vector rather than sample)</a:t>
            </a:r>
          </a:p>
          <a:p>
            <a:pPr marL="514350" indent="-457200">
              <a:buClrTx/>
              <a:buNone/>
            </a:pPr>
            <a:r>
              <a:rPr lang="en-US" sz="2000" dirty="0" smtClean="0"/>
              <a:t>Alternatively, can start with an </a:t>
            </a:r>
            <a:r>
              <a:rPr lang="en-US" sz="2000" dirty="0" err="1" smtClean="0"/>
              <a:t>x</a:t>
            </a:r>
            <a:r>
              <a:rPr lang="en-US" sz="2000" dirty="0" smtClean="0"/>
              <a:t> at the bottom, relax to a top value, then start from that vector when generating a new </a:t>
            </a:r>
            <a:r>
              <a:rPr lang="en-US" sz="2000" dirty="0" err="1" smtClean="0"/>
              <a:t>x</a:t>
            </a:r>
            <a:r>
              <a:rPr lang="en-US" sz="2000" dirty="0" smtClean="0"/>
              <a:t>, which is the dotted lines version.  More like standard Boltzmann machine processing.</a:t>
            </a:r>
          </a:p>
          <a:p>
            <a:pPr marL="514350" indent="-457200">
              <a:buClrTx/>
              <a:buNone/>
            </a:pPr>
            <a:endParaRPr lang="en-US" dirty="0" smtClean="0"/>
          </a:p>
          <a:p>
            <a:pPr marL="514350" indent="-457200">
              <a:buClrTx/>
              <a:buNone/>
            </a:pPr>
            <a:endParaRPr lang="en-US" dirty="0" smtClean="0"/>
          </a:p>
          <a:p>
            <a:pPr marL="914400" lvl="1" indent="-457200">
              <a:buClrTx/>
              <a:buFont typeface="+mj-lt"/>
              <a:buAutoNum type="arabicPeriod"/>
            </a:pPr>
            <a:endParaRPr lang="en-US" dirty="0" smtClean="0"/>
          </a:p>
          <a:p>
            <a:pPr marL="1314450" lvl="2" indent="-457200">
              <a:buClrTx/>
              <a:buFont typeface="+mj-lt"/>
              <a:buAutoNum type="arabicPeriod"/>
            </a:pPr>
            <a:endParaRPr lang="en-US" dirty="0"/>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26</a:t>
            </a:fld>
            <a:endParaRPr lang="en-US"/>
          </a:p>
        </p:txBody>
      </p:sp>
      <p:pic>
        <p:nvPicPr>
          <p:cNvPr id="6" name="Content Placeholder 5" descr="AE.tiff"/>
          <p:cNvPicPr>
            <a:picLocks noChangeAspect="1"/>
          </p:cNvPicPr>
          <p:nvPr/>
        </p:nvPicPr>
        <p:blipFill>
          <a:blip r:embed="rId3"/>
          <a:srcRect l="-759" r="-415"/>
          <a:stretch>
            <a:fillRect/>
          </a:stretch>
        </p:blipFill>
        <p:spPr bwMode="auto">
          <a:xfrm>
            <a:off x="3130062" y="3936303"/>
            <a:ext cx="3118338" cy="2895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27</a:t>
            </a:fld>
            <a:endParaRPr lang="en-US"/>
          </a:p>
        </p:txBody>
      </p:sp>
      <p:pic>
        <p:nvPicPr>
          <p:cNvPr id="6" name="Picture 5" descr="AE.tiff"/>
          <p:cNvPicPr>
            <a:picLocks noChangeAspect="1"/>
          </p:cNvPicPr>
          <p:nvPr/>
        </p:nvPicPr>
        <p:blipFill>
          <a:blip r:embed="rId3"/>
          <a:stretch>
            <a:fillRect/>
          </a:stretch>
        </p:blipFill>
        <p:spPr>
          <a:xfrm>
            <a:off x="16600" y="16600"/>
            <a:ext cx="7716455" cy="5715000"/>
          </a:xfrm>
          <a:prstGeom prst="rect">
            <a:avLst/>
          </a:prstGeom>
        </p:spPr>
      </p:pic>
      <p:pic>
        <p:nvPicPr>
          <p:cNvPr id="7" name="Content Placeholder 5" descr="AE.tiff"/>
          <p:cNvPicPr>
            <a:picLocks noChangeAspect="1"/>
          </p:cNvPicPr>
          <p:nvPr/>
        </p:nvPicPr>
        <p:blipFill>
          <a:blip r:embed="rId4"/>
          <a:srcRect l="-759" r="-415"/>
          <a:stretch>
            <a:fillRect/>
          </a:stretch>
        </p:blipFill>
        <p:spPr bwMode="auto">
          <a:xfrm>
            <a:off x="6485300" y="4360000"/>
            <a:ext cx="2645618" cy="245664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DBN Learning Notes</a:t>
            </a:r>
            <a:endParaRPr lang="en-US" dirty="0"/>
          </a:p>
        </p:txBody>
      </p:sp>
      <p:sp>
        <p:nvSpPr>
          <p:cNvPr id="3" name="Content Placeholder 2"/>
          <p:cNvSpPr>
            <a:spLocks noGrp="1"/>
          </p:cNvSpPr>
          <p:nvPr>
            <p:ph idx="1"/>
          </p:nvPr>
        </p:nvSpPr>
        <p:spPr>
          <a:xfrm>
            <a:off x="685800" y="1295400"/>
            <a:ext cx="7772400" cy="4953000"/>
          </a:xfrm>
        </p:spPr>
        <p:txBody>
          <a:bodyPr>
            <a:normAutofit lnSpcReduction="10000"/>
          </a:bodyPr>
          <a:lstStyle/>
          <a:p>
            <a:r>
              <a:rPr lang="en-US" dirty="0" smtClean="0"/>
              <a:t>Each layer updates weights so as to make training sample patterns more likely (lower energy) in the free state (and non-training sample patterns less likely).</a:t>
            </a:r>
          </a:p>
          <a:p>
            <a:r>
              <a:rPr lang="en-US" dirty="0" smtClean="0"/>
              <a:t>This unsupervised approach learns broad features (in the hidden/subsequent layers of </a:t>
            </a:r>
            <a:r>
              <a:rPr lang="en-US" dirty="0" err="1" smtClean="0"/>
              <a:t>RBMs</a:t>
            </a:r>
            <a:r>
              <a:rPr lang="en-US" dirty="0" smtClean="0"/>
              <a:t>) which can aid in the process of making the types of patterns found in the training set more likely.  This discovers features which can be associated across training patterns, and thus potentially helpful for other goals with the training set (classification, compression, etc.)</a:t>
            </a:r>
          </a:p>
          <a:p>
            <a:r>
              <a:rPr lang="en-US" dirty="0" smtClean="0"/>
              <a:t>Note still </a:t>
            </a:r>
            <a:r>
              <a:rPr lang="en-US" dirty="0" err="1" smtClean="0"/>
              <a:t>pairwise</a:t>
            </a:r>
            <a:r>
              <a:rPr lang="en-US" dirty="0" smtClean="0"/>
              <a:t> weights in </a:t>
            </a:r>
            <a:r>
              <a:rPr lang="en-US" dirty="0" err="1" smtClean="0"/>
              <a:t>RBMs</a:t>
            </a:r>
            <a:r>
              <a:rPr lang="en-US" dirty="0" smtClean="0"/>
              <a:t>, but because we can pick the number of hidden units and layers, we can represent any arbitrary distribution</a:t>
            </a:r>
          </a:p>
          <a:p>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DBN Notes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Can use lateral connections in RBM (no longer RBM) but sampling becomes more difficult – ala standard Boltzmann requiring longer sampling chains.</a:t>
            </a:r>
          </a:p>
          <a:p>
            <a:pPr lvl="1"/>
            <a:r>
              <a:rPr lang="en-US" dirty="0" smtClean="0"/>
              <a:t>Lateral connections can capture </a:t>
            </a:r>
            <a:r>
              <a:rPr lang="en-US" dirty="0" err="1" smtClean="0"/>
              <a:t>pairwise</a:t>
            </a:r>
            <a:r>
              <a:rPr lang="en-US" dirty="0" smtClean="0"/>
              <a:t> dependencies allowing the hidden nodes to focus on higher order issues.  Can get better results.</a:t>
            </a:r>
          </a:p>
          <a:p>
            <a:r>
              <a:rPr lang="en-US" dirty="0" smtClean="0"/>
              <a:t>Deep Boltzmann machine – Allow continual relaxation across the full network</a:t>
            </a:r>
          </a:p>
          <a:p>
            <a:pPr lvl="1"/>
            <a:r>
              <a:rPr lang="en-US" dirty="0" smtClean="0"/>
              <a:t>Receive input from above and below rather than sequence through RBM layers</a:t>
            </a:r>
          </a:p>
          <a:p>
            <a:pPr lvl="1"/>
            <a:r>
              <a:rPr lang="en-US" dirty="0" smtClean="0"/>
              <a:t>Typically for successful training, first initialize weights using the standard greedy DBN training with RBM layers</a:t>
            </a:r>
          </a:p>
          <a:p>
            <a:pPr lvl="1"/>
            <a:r>
              <a:rPr lang="en-US" dirty="0" smtClean="0"/>
              <a:t>Requires longer sampling chains ala Boltzmann</a:t>
            </a:r>
          </a:p>
          <a:p>
            <a:r>
              <a:rPr lang="en-US" dirty="0" smtClean="0"/>
              <a:t>Conditional and Temporal </a:t>
            </a:r>
            <a:r>
              <a:rPr lang="en-US" dirty="0" err="1" smtClean="0"/>
              <a:t>RBMs</a:t>
            </a:r>
            <a:r>
              <a:rPr lang="en-US" dirty="0" smtClean="0"/>
              <a:t> – allow node probabilities to be conditioned by some other inputs – context, recurrence (time series changes in input and internal state), etc.</a:t>
            </a:r>
          </a:p>
          <a:p>
            <a:endParaRPr lang="en-US" dirty="0" smtClean="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7772400" cy="838200"/>
          </a:xfrm>
        </p:spPr>
        <p:txBody>
          <a:bodyPr/>
          <a:lstStyle/>
          <a:p>
            <a:r>
              <a:rPr lang="en-US" dirty="0" smtClean="0"/>
              <a:t>Deep Learning Tasks</a:t>
            </a:r>
            <a:endParaRPr lang="en-US" dirty="0"/>
          </a:p>
        </p:txBody>
      </p:sp>
      <p:sp>
        <p:nvSpPr>
          <p:cNvPr id="3" name="Content Placeholder 2"/>
          <p:cNvSpPr>
            <a:spLocks noGrp="1"/>
          </p:cNvSpPr>
          <p:nvPr>
            <p:ph idx="1"/>
          </p:nvPr>
        </p:nvSpPr>
        <p:spPr>
          <a:xfrm>
            <a:off x="685800" y="1028700"/>
            <a:ext cx="7772400" cy="1562100"/>
          </a:xfrm>
        </p:spPr>
        <p:txBody>
          <a:bodyPr>
            <a:normAutofit fontScale="92500"/>
          </a:bodyPr>
          <a:lstStyle/>
          <a:p>
            <a:r>
              <a:rPr lang="en-US" dirty="0" smtClean="0"/>
              <a:t>Usually best when input space is locally structured – spatial or temporal: images, language, etc. vs arbitrary input features</a:t>
            </a:r>
          </a:p>
          <a:p>
            <a:r>
              <a:rPr lang="en-US" dirty="0" smtClean="0"/>
              <a:t>Images Example: view of vision layer (Basis)</a:t>
            </a:r>
          </a:p>
          <a:p>
            <a:pPr lvl="1">
              <a:buNone/>
            </a:pPr>
            <a:r>
              <a:rPr lang="en-US" dirty="0" smtClean="0"/>
              <a:t> </a:t>
            </a:r>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3</a:t>
            </a:fld>
            <a:endParaRPr lang="en-US"/>
          </a:p>
        </p:txBody>
      </p:sp>
      <p:pic>
        <p:nvPicPr>
          <p:cNvPr id="6" name="Picture 5" descr="AE.tiff"/>
          <p:cNvPicPr>
            <a:picLocks noChangeAspect="1"/>
          </p:cNvPicPr>
          <p:nvPr/>
        </p:nvPicPr>
        <p:blipFill>
          <a:blip r:embed="rId2"/>
          <a:stretch>
            <a:fillRect/>
          </a:stretch>
        </p:blipFill>
        <p:spPr>
          <a:xfrm>
            <a:off x="2355850" y="2362200"/>
            <a:ext cx="4425950" cy="44259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Discrimination with Deep Networks</a:t>
            </a:r>
            <a:endParaRPr lang="en-US" dirty="0"/>
          </a:p>
        </p:txBody>
      </p:sp>
      <p:sp>
        <p:nvSpPr>
          <p:cNvPr id="3" name="Content Placeholder 2"/>
          <p:cNvSpPr>
            <a:spLocks noGrp="1"/>
          </p:cNvSpPr>
          <p:nvPr>
            <p:ph idx="1"/>
          </p:nvPr>
        </p:nvSpPr>
        <p:spPr>
          <a:xfrm>
            <a:off x="685800" y="1066800"/>
            <a:ext cx="7924800" cy="5029200"/>
          </a:xfrm>
        </p:spPr>
        <p:txBody>
          <a:bodyPr/>
          <a:lstStyle/>
          <a:p>
            <a:r>
              <a:rPr lang="en-US" dirty="0" smtClean="0"/>
              <a:t>Discrimination approaches with </a:t>
            </a:r>
            <a:r>
              <a:rPr lang="en-US" dirty="0" err="1" smtClean="0"/>
              <a:t>DBNs</a:t>
            </a:r>
            <a:r>
              <a:rPr lang="en-US" dirty="0" smtClean="0"/>
              <a:t> (Deep Belief Net)</a:t>
            </a:r>
          </a:p>
          <a:p>
            <a:pPr lvl="1"/>
            <a:r>
              <a:rPr lang="en-US" dirty="0" smtClean="0"/>
              <a:t>Use outputs of </a:t>
            </a:r>
            <a:r>
              <a:rPr lang="en-US" dirty="0" err="1" smtClean="0"/>
              <a:t>DBNs</a:t>
            </a:r>
            <a:r>
              <a:rPr lang="en-US" dirty="0" smtClean="0"/>
              <a:t> as inputs to supervised model (i.e. just an unsupervised preprocessor for feature extraction)</a:t>
            </a:r>
          </a:p>
          <a:p>
            <a:pPr lvl="2"/>
            <a:r>
              <a:rPr lang="en-US" dirty="0" smtClean="0"/>
              <a:t>Basic approach we have been discussing</a:t>
            </a:r>
          </a:p>
          <a:p>
            <a:pPr lvl="1"/>
            <a:r>
              <a:rPr lang="en-US" dirty="0" smtClean="0"/>
              <a:t>Train a DBN for each class. </a:t>
            </a:r>
            <a:r>
              <a:rPr lang="en-US" dirty="0" smtClean="0"/>
              <a:t> </a:t>
            </a:r>
            <a:r>
              <a:rPr lang="en-US" dirty="0" smtClean="0"/>
              <a:t>For </a:t>
            </a:r>
            <a:r>
              <a:rPr lang="en-US" smtClean="0"/>
              <a:t>each clamp </a:t>
            </a:r>
            <a:r>
              <a:rPr lang="en-US" dirty="0" smtClean="0"/>
              <a:t>the unknown </a:t>
            </a:r>
            <a:r>
              <a:rPr lang="en-US" dirty="0" err="1" smtClean="0"/>
              <a:t>x</a:t>
            </a:r>
            <a:r>
              <a:rPr lang="en-US" dirty="0" smtClean="0"/>
              <a:t> and iterate </a:t>
            </a:r>
            <a:r>
              <a:rPr lang="en-US" i="1" dirty="0" err="1" smtClean="0"/>
              <a:t>m</a:t>
            </a:r>
            <a:r>
              <a:rPr lang="en-US" dirty="0" smtClean="0"/>
              <a:t> times. The DBN that ends with the lowest normalized free energy (</a:t>
            </a:r>
            <a:r>
              <a:rPr lang="en-US" dirty="0" err="1" smtClean="0"/>
              <a:t>softmax</a:t>
            </a:r>
            <a:r>
              <a:rPr lang="en-US" dirty="0" smtClean="0"/>
              <a:t> variation) is the winner.</a:t>
            </a:r>
          </a:p>
          <a:p>
            <a:pPr lvl="1"/>
            <a:r>
              <a:rPr lang="en-US" dirty="0" smtClean="0"/>
              <a:t>Train just one DBN for all classes, but with an additional visible unit for each class. For each output class:</a:t>
            </a:r>
            <a:endParaRPr lang="en-US" dirty="0" smtClean="0"/>
          </a:p>
          <a:p>
            <a:pPr lvl="2"/>
            <a:r>
              <a:rPr lang="en-US" dirty="0" smtClean="0"/>
              <a:t>Clamp the </a:t>
            </a:r>
            <a:r>
              <a:rPr lang="en-US" dirty="0" smtClean="0"/>
              <a:t>unknown </a:t>
            </a:r>
            <a:r>
              <a:rPr lang="en-US" dirty="0" err="1" smtClean="0"/>
              <a:t>x</a:t>
            </a:r>
            <a:r>
              <a:rPr lang="en-US" dirty="0" smtClean="0"/>
              <a:t>, initiate the visible node for that class high, relax, and then see which final state has lowest free energy – no need to normalize since all energies come from the same network.</a:t>
            </a:r>
          </a:p>
          <a:p>
            <a:pPr lvl="2"/>
            <a:r>
              <a:rPr lang="en-US" dirty="0" smtClean="0"/>
              <a:t>Or could just</a:t>
            </a:r>
            <a:r>
              <a:rPr lang="en-US" dirty="0" smtClean="0"/>
              <a:t> clamp </a:t>
            </a:r>
            <a:r>
              <a:rPr lang="en-US" dirty="0" err="1" smtClean="0"/>
              <a:t>x</a:t>
            </a:r>
            <a:r>
              <a:rPr lang="en-US" dirty="0" smtClean="0"/>
              <a:t>, relax, and see which class node ends up with the highest probability</a:t>
            </a:r>
          </a:p>
          <a:p>
            <a:r>
              <a:rPr lang="en-US" dirty="0" smtClean="0"/>
              <a:t>See </a:t>
            </a:r>
            <a:r>
              <a:rPr lang="en-US" dirty="0" smtClean="0">
                <a:hlinkClick r:id="rId3"/>
              </a:rPr>
              <a:t>http://deeplearning.net/demos/</a:t>
            </a:r>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MNIST</a:t>
            </a:r>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31</a:t>
            </a:fld>
            <a:endParaRPr lang="en-US"/>
          </a:p>
        </p:txBody>
      </p:sp>
      <p:pic>
        <p:nvPicPr>
          <p:cNvPr id="6" name="Picture 5"/>
          <p:cNvPicPr>
            <a:picLocks noChangeAspect="1"/>
          </p:cNvPicPr>
          <p:nvPr/>
        </p:nvPicPr>
        <p:blipFill>
          <a:blip r:embed="rId3"/>
          <a:stretch>
            <a:fillRect/>
          </a:stretch>
        </p:blipFill>
        <p:spPr>
          <a:xfrm>
            <a:off x="1143000" y="203200"/>
            <a:ext cx="6743700" cy="60452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DBN Project Notes</a:t>
            </a:r>
            <a:endParaRPr lang="en-US" dirty="0"/>
          </a:p>
        </p:txBody>
      </p:sp>
      <p:sp>
        <p:nvSpPr>
          <p:cNvPr id="3" name="Content Placeholder 2"/>
          <p:cNvSpPr>
            <a:spLocks noGrp="1"/>
          </p:cNvSpPr>
          <p:nvPr>
            <p:ph idx="1"/>
          </p:nvPr>
        </p:nvSpPr>
        <p:spPr>
          <a:xfrm>
            <a:off x="685800" y="1066800"/>
            <a:ext cx="7772400" cy="5029200"/>
          </a:xfrm>
        </p:spPr>
        <p:txBody>
          <a:bodyPr/>
          <a:lstStyle/>
          <a:p>
            <a:r>
              <a:rPr lang="en-US" dirty="0" smtClean="0"/>
              <a:t>To be consistent just use 28×28 (764) data set of gray scale values (0-255)</a:t>
            </a:r>
          </a:p>
          <a:p>
            <a:pPr lvl="1"/>
            <a:r>
              <a:rPr lang="en-US" dirty="0" smtClean="0"/>
              <a:t>Normalize to 0-1</a:t>
            </a:r>
          </a:p>
          <a:p>
            <a:pPr lvl="1"/>
            <a:r>
              <a:rPr lang="en-US" dirty="0" smtClean="0"/>
              <a:t>Could try better preprocessing if want, but start with this</a:t>
            </a:r>
          </a:p>
          <a:p>
            <a:pPr lvl="1"/>
            <a:r>
              <a:rPr lang="en-US" dirty="0" smtClean="0"/>
              <a:t>Small random initial weights</a:t>
            </a:r>
          </a:p>
          <a:p>
            <a:r>
              <a:rPr lang="en-US" dirty="0" smtClean="0"/>
              <a:t>Last year only slight improvements over baseline MLP (which gets high 90's)</a:t>
            </a:r>
          </a:p>
          <a:p>
            <a:pPr lvl="1"/>
            <a:r>
              <a:rPr lang="en-US" dirty="0" smtClean="0"/>
              <a:t>Best results when using real net values vs. sampling</a:t>
            </a:r>
          </a:p>
          <a:p>
            <a:pPr lvl="1"/>
            <a:r>
              <a:rPr lang="en-US" dirty="0" smtClean="0"/>
              <a:t>Fine tuning helps</a:t>
            </a:r>
          </a:p>
          <a:p>
            <a:r>
              <a:rPr lang="en-US" dirty="0" smtClean="0"/>
              <a:t>Parameters</a:t>
            </a:r>
          </a:p>
          <a:p>
            <a:pPr lvl="1"/>
            <a:r>
              <a:rPr lang="en-US" dirty="0" smtClean="0"/>
              <a:t>Hinton Paper, others – do a little searching and e-mail me a </a:t>
            </a:r>
            <a:r>
              <a:rPr lang="en-US" smtClean="0"/>
              <a:t>reference for extra credit points</a:t>
            </a:r>
          </a:p>
          <a:p>
            <a:pPr lvl="1"/>
            <a:r>
              <a:rPr lang="en-US" dirty="0" smtClean="0"/>
              <a:t>Still figuring out</a:t>
            </a:r>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Much recent excitement, still much to be discovered</a:t>
            </a:r>
          </a:p>
          <a:p>
            <a:r>
              <a:rPr lang="en-US" dirty="0" smtClean="0"/>
              <a:t>Biological Plausibility</a:t>
            </a:r>
          </a:p>
          <a:p>
            <a:r>
              <a:rPr lang="en-US" dirty="0" smtClean="0"/>
              <a:t>Potential for significant improvements</a:t>
            </a:r>
          </a:p>
          <a:p>
            <a:r>
              <a:rPr lang="en-US" dirty="0" smtClean="0"/>
              <a:t>Good in structured/Markovian spaces</a:t>
            </a:r>
          </a:p>
          <a:p>
            <a:pPr lvl="1"/>
            <a:r>
              <a:rPr lang="en-US" dirty="0" smtClean="0"/>
              <a:t>Important research question:  To what extent can we use Deep Learning in more arbitrary feature spaces?</a:t>
            </a:r>
          </a:p>
          <a:p>
            <a:pPr lvl="1"/>
            <a:r>
              <a:rPr lang="en-US" dirty="0" smtClean="0"/>
              <a:t>Recent deep training of </a:t>
            </a:r>
            <a:r>
              <a:rPr lang="en-US" dirty="0" err="1" smtClean="0"/>
              <a:t>MLPs</a:t>
            </a:r>
            <a:r>
              <a:rPr lang="en-US" dirty="0" smtClean="0"/>
              <a:t> with BP shows potential in this area</a:t>
            </a:r>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33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Deep Learning</a:t>
            </a:r>
            <a:endParaRPr lang="en-US" dirty="0"/>
          </a:p>
        </p:txBody>
      </p:sp>
      <p:sp>
        <p:nvSpPr>
          <p:cNvPr id="3" name="Content Placeholder 2"/>
          <p:cNvSpPr>
            <a:spLocks noGrp="1"/>
          </p:cNvSpPr>
          <p:nvPr>
            <p:ph idx="1"/>
          </p:nvPr>
        </p:nvSpPr>
        <p:spPr/>
        <p:txBody>
          <a:bodyPr/>
          <a:lstStyle/>
          <a:p>
            <a:r>
              <a:rPr lang="en-US" dirty="0" smtClean="0"/>
              <a:t>Biological Plausibility – e.g. Visual Cortex</a:t>
            </a:r>
          </a:p>
          <a:p>
            <a:r>
              <a:rPr lang="en-US" dirty="0" err="1" smtClean="0"/>
              <a:t>Hastad</a:t>
            </a:r>
            <a:r>
              <a:rPr lang="en-US" dirty="0" smtClean="0"/>
              <a:t> proof - Problems which can be represented with a polynomial number of nodes with </a:t>
            </a:r>
            <a:r>
              <a:rPr lang="en-US" i="1" dirty="0" err="1" smtClean="0"/>
              <a:t>k</a:t>
            </a:r>
            <a:r>
              <a:rPr lang="en-US" dirty="0" smtClean="0"/>
              <a:t> layers, may require an exponential number of nodes with </a:t>
            </a:r>
            <a:r>
              <a:rPr lang="en-US" i="1" dirty="0" smtClean="0"/>
              <a:t>k</a:t>
            </a:r>
            <a:r>
              <a:rPr lang="en-US" dirty="0" smtClean="0"/>
              <a:t>-1 layers (e.g. parity)</a:t>
            </a:r>
          </a:p>
          <a:p>
            <a:r>
              <a:rPr lang="en-US" dirty="0" smtClean="0"/>
              <a:t>Highly varying functions can be efficiently represented with deep architectures</a:t>
            </a:r>
          </a:p>
          <a:p>
            <a:pPr lvl="1"/>
            <a:r>
              <a:rPr lang="en-US" dirty="0" smtClean="0"/>
              <a:t>Less weights/parameters to update than a less efficient shallow representation</a:t>
            </a:r>
          </a:p>
          <a:p>
            <a:r>
              <a:rPr lang="en-US" dirty="0" smtClean="0"/>
              <a:t>Sub-features created in deep architecture can potentially be shared between multiple tasks</a:t>
            </a:r>
          </a:p>
          <a:p>
            <a:pPr lvl="1"/>
            <a:r>
              <a:rPr lang="en-US" dirty="0" smtClean="0"/>
              <a:t>Type of Transfer/Multi-task learning</a:t>
            </a:r>
          </a:p>
          <a:p>
            <a:endParaRPr lang="en-US" dirty="0" smtClean="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Work</a:t>
            </a:r>
            <a:endParaRPr lang="en-US" dirty="0"/>
          </a:p>
        </p:txBody>
      </p:sp>
      <p:sp>
        <p:nvSpPr>
          <p:cNvPr id="3" name="Content Placeholder 2"/>
          <p:cNvSpPr>
            <a:spLocks noGrp="1"/>
          </p:cNvSpPr>
          <p:nvPr>
            <p:ph idx="1"/>
          </p:nvPr>
        </p:nvSpPr>
        <p:spPr/>
        <p:txBody>
          <a:bodyPr/>
          <a:lstStyle/>
          <a:p>
            <a:r>
              <a:rPr lang="en-US" dirty="0" smtClean="0"/>
              <a:t>Fukushima (1980) – Neo-</a:t>
            </a:r>
            <a:r>
              <a:rPr lang="en-US" dirty="0" err="1" smtClean="0"/>
              <a:t>Cognitron</a:t>
            </a:r>
            <a:endParaRPr lang="en-US" dirty="0" smtClean="0"/>
          </a:p>
          <a:p>
            <a:r>
              <a:rPr lang="en-US" dirty="0" err="1" smtClean="0"/>
              <a:t>LeCun</a:t>
            </a:r>
            <a:r>
              <a:rPr lang="en-US" dirty="0" smtClean="0"/>
              <a:t> (1998) – Convolutional Neural Networks</a:t>
            </a:r>
          </a:p>
          <a:p>
            <a:pPr lvl="1"/>
            <a:r>
              <a:rPr lang="en-US" dirty="0" smtClean="0"/>
              <a:t>Similarities to Neo-</a:t>
            </a:r>
            <a:r>
              <a:rPr lang="en-US" dirty="0" err="1" smtClean="0"/>
              <a:t>Cognitron</a:t>
            </a:r>
            <a:endParaRPr lang="en-US" dirty="0" smtClean="0"/>
          </a:p>
          <a:p>
            <a:r>
              <a:rPr lang="en-US" dirty="0" smtClean="0"/>
              <a:t>Many layered MLP with backpropagation</a:t>
            </a:r>
          </a:p>
          <a:p>
            <a:pPr lvl="1"/>
            <a:r>
              <a:rPr lang="en-US" dirty="0" smtClean="0"/>
              <a:t>Tried early but without much success</a:t>
            </a:r>
          </a:p>
          <a:p>
            <a:pPr lvl="2"/>
            <a:r>
              <a:rPr lang="en-US" dirty="0" smtClean="0"/>
              <a:t>Very slow</a:t>
            </a:r>
          </a:p>
          <a:p>
            <a:pPr lvl="2"/>
            <a:r>
              <a:rPr lang="en-US" dirty="0" smtClean="0"/>
              <a:t>Diffusion of gradient</a:t>
            </a:r>
          </a:p>
          <a:p>
            <a:pPr lvl="1"/>
            <a:r>
              <a:rPr lang="en-US" dirty="0" smtClean="0"/>
              <a:t>Very recent work has shown significant accuracy improvements by "patiently" training deeper </a:t>
            </a:r>
            <a:r>
              <a:rPr lang="en-US" dirty="0" err="1" smtClean="0"/>
              <a:t>MLPs</a:t>
            </a:r>
            <a:r>
              <a:rPr lang="en-US" dirty="0" smtClean="0"/>
              <a:t> with BP using fast machines (</a:t>
            </a:r>
            <a:r>
              <a:rPr lang="en-US" dirty="0" err="1" smtClean="0"/>
              <a:t>GPUs</a:t>
            </a:r>
            <a:r>
              <a:rPr lang="en-US" dirty="0" smtClean="0"/>
              <a:t>)</a:t>
            </a:r>
          </a:p>
          <a:p>
            <a:pPr lvl="1"/>
            <a:r>
              <a:rPr lang="en-US" dirty="0" smtClean="0"/>
              <a:t>We will focus on deep networks with unsupervised early layers</a:t>
            </a:r>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838200"/>
          </a:xfrm>
        </p:spPr>
        <p:txBody>
          <a:bodyPr/>
          <a:lstStyle/>
          <a:p>
            <a:r>
              <a:rPr lang="en-US" dirty="0" smtClean="0"/>
              <a:t>Convolutional Neural Networks</a:t>
            </a:r>
            <a:endParaRPr lang="en-US" dirty="0"/>
          </a:p>
        </p:txBody>
      </p:sp>
      <p:sp>
        <p:nvSpPr>
          <p:cNvPr id="3" name="Content Placeholder 2"/>
          <p:cNvSpPr>
            <a:spLocks noGrp="1"/>
          </p:cNvSpPr>
          <p:nvPr>
            <p:ph idx="1"/>
          </p:nvPr>
        </p:nvSpPr>
        <p:spPr>
          <a:xfrm>
            <a:off x="685800" y="1143000"/>
            <a:ext cx="7772400" cy="5105400"/>
          </a:xfrm>
        </p:spPr>
        <p:txBody>
          <a:bodyPr>
            <a:normAutofit fontScale="92500" lnSpcReduction="20000"/>
          </a:bodyPr>
          <a:lstStyle/>
          <a:p>
            <a:r>
              <a:rPr lang="en-US" dirty="0" smtClean="0">
                <a:hlinkClick r:id="rId3"/>
              </a:rPr>
              <a:t>Convolution Example</a:t>
            </a:r>
            <a:endParaRPr lang="en-US" dirty="0" smtClean="0"/>
          </a:p>
          <a:p>
            <a:r>
              <a:rPr lang="en-US" dirty="0" smtClean="0"/>
              <a:t>Each layer combines (merges, smoothes) patches from previous layers</a:t>
            </a:r>
          </a:p>
          <a:p>
            <a:pPr lvl="1"/>
            <a:r>
              <a:rPr lang="en-US" dirty="0" smtClean="0"/>
              <a:t>Typically tries to compress large data (images) into a smaller set of robust features</a:t>
            </a:r>
          </a:p>
          <a:p>
            <a:pPr lvl="1"/>
            <a:r>
              <a:rPr lang="en-US" dirty="0" smtClean="0"/>
              <a:t>Basic convolution can still create many features</a:t>
            </a:r>
          </a:p>
          <a:p>
            <a:r>
              <a:rPr lang="en-US" dirty="0" smtClean="0"/>
              <a:t>Pooling – </a:t>
            </a:r>
            <a:r>
              <a:rPr lang="en-US" dirty="0" smtClean="0">
                <a:hlinkClick r:id="rId4"/>
              </a:rPr>
              <a:t>Pooling Example </a:t>
            </a:r>
            <a:endParaRPr lang="en-US" dirty="0" smtClean="0"/>
          </a:p>
          <a:p>
            <a:pPr lvl="1"/>
            <a:r>
              <a:rPr lang="en-US" dirty="0" smtClean="0"/>
              <a:t>This step compresses and smoothes the data</a:t>
            </a:r>
          </a:p>
          <a:p>
            <a:pPr lvl="1"/>
            <a:r>
              <a:rPr lang="en-US" dirty="0" smtClean="0"/>
              <a:t>Usually takes the average or max value across disjoint patches</a:t>
            </a:r>
          </a:p>
          <a:p>
            <a:r>
              <a:rPr lang="en-US" dirty="0" smtClean="0"/>
              <a:t>Often convolution filters and pooling are hand crafted – not learned, though tuning can occur</a:t>
            </a:r>
          </a:p>
          <a:p>
            <a:r>
              <a:rPr lang="en-US" dirty="0" smtClean="0"/>
              <a:t>After this hand-crafted/non-trained/partial-trained convolving the new set of features are used to train a supervised model</a:t>
            </a:r>
          </a:p>
          <a:p>
            <a:r>
              <a:rPr lang="en-US" dirty="0" smtClean="0"/>
              <a:t>Requires neighborhood regularities in the input space (e.g. images, stationary property)</a:t>
            </a:r>
          </a:p>
          <a:p>
            <a:pPr lvl="1"/>
            <a:r>
              <a:rPr lang="en-US" dirty="0" smtClean="0"/>
              <a:t>Natural images have the property of being stationary, meaning that the statistics of one part of the image are the same as any other part</a:t>
            </a:r>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7848601" cy="762000"/>
          </a:xfrm>
        </p:spPr>
        <p:txBody>
          <a:bodyPr/>
          <a:lstStyle/>
          <a:p>
            <a:r>
              <a:rPr lang="en-US" dirty="0" smtClean="0"/>
              <a:t>Convolutional Neural Network Examples</a:t>
            </a:r>
            <a:endParaRPr lang="en-US" dirty="0"/>
          </a:p>
        </p:txBody>
      </p:sp>
      <p:pic>
        <p:nvPicPr>
          <p:cNvPr id="6" name="Content Placeholder 5" descr="AE.tiff"/>
          <p:cNvPicPr>
            <a:picLocks noGrp="1" noChangeAspect="1"/>
          </p:cNvPicPr>
          <p:nvPr>
            <p:ph idx="1"/>
          </p:nvPr>
        </p:nvPicPr>
        <p:blipFill>
          <a:blip r:embed="rId3"/>
          <a:srcRect l="-7576" r="-7576"/>
          <a:stretch>
            <a:fillRect/>
          </a:stretch>
        </p:blipFill>
        <p:spPr>
          <a:xfrm>
            <a:off x="457201" y="685799"/>
            <a:ext cx="6781800" cy="4188759"/>
          </a:xfrm>
        </p:spPr>
      </p:pic>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7</a:t>
            </a:fld>
            <a:endParaRPr lang="en-US"/>
          </a:p>
        </p:txBody>
      </p:sp>
      <p:sp>
        <p:nvSpPr>
          <p:cNvPr id="7" name="TextBox 6"/>
          <p:cNvSpPr txBox="1"/>
          <p:nvPr/>
        </p:nvSpPr>
        <p:spPr>
          <a:xfrm>
            <a:off x="6934200" y="2133600"/>
            <a:ext cx="2209800" cy="1569660"/>
          </a:xfrm>
          <a:prstGeom prst="rect">
            <a:avLst/>
          </a:prstGeom>
          <a:noFill/>
        </p:spPr>
        <p:txBody>
          <a:bodyPr wrap="square" rtlCol="0">
            <a:spAutoFit/>
          </a:bodyPr>
          <a:lstStyle/>
          <a:p>
            <a:r>
              <a:rPr lang="en-US" dirty="0" smtClean="0"/>
              <a:t>C layers are convolutions, S layers pool/sample</a:t>
            </a:r>
            <a:endParaRPr lang="en-US" dirty="0"/>
          </a:p>
        </p:txBody>
      </p:sp>
      <p:pic>
        <p:nvPicPr>
          <p:cNvPr id="8" name="Picture 7"/>
          <p:cNvPicPr>
            <a:picLocks noChangeAspect="1"/>
          </p:cNvPicPr>
          <p:nvPr/>
        </p:nvPicPr>
        <p:blipFill>
          <a:blip r:embed="rId4"/>
          <a:stretch>
            <a:fillRect/>
          </a:stretch>
        </p:blipFill>
        <p:spPr>
          <a:xfrm>
            <a:off x="660570" y="4978233"/>
            <a:ext cx="7815353" cy="182669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838200"/>
          </a:xfrm>
        </p:spPr>
        <p:txBody>
          <a:bodyPr/>
          <a:lstStyle/>
          <a:p>
            <a:r>
              <a:rPr lang="en-US" dirty="0" smtClean="0"/>
              <a:t>Training Deep Networks</a:t>
            </a:r>
            <a:endParaRPr lang="en-US" dirty="0"/>
          </a:p>
        </p:txBody>
      </p:sp>
      <p:sp>
        <p:nvSpPr>
          <p:cNvPr id="3" name="Content Placeholder 2"/>
          <p:cNvSpPr>
            <a:spLocks noGrp="1"/>
          </p:cNvSpPr>
          <p:nvPr>
            <p:ph idx="1"/>
          </p:nvPr>
        </p:nvSpPr>
        <p:spPr>
          <a:xfrm>
            <a:off x="685800" y="1295400"/>
            <a:ext cx="8001000" cy="4953000"/>
          </a:xfrm>
        </p:spPr>
        <p:txBody>
          <a:bodyPr>
            <a:normAutofit/>
          </a:bodyPr>
          <a:lstStyle/>
          <a:p>
            <a:r>
              <a:rPr lang="en-US" dirty="0" smtClean="0"/>
              <a:t>Build a feature space</a:t>
            </a:r>
          </a:p>
          <a:p>
            <a:pPr lvl="1"/>
            <a:r>
              <a:rPr lang="en-US" dirty="0" smtClean="0"/>
              <a:t>Note that this is what we do with SVM kernels, or trained hidden layers in BP, etc., but now we will build the feature space using deep architectures</a:t>
            </a:r>
          </a:p>
          <a:p>
            <a:pPr lvl="1"/>
            <a:r>
              <a:rPr lang="en-US" dirty="0" smtClean="0"/>
              <a:t>Unsupervised training between layers can decompose the problem into distributed sub-problems (with higher levels of abstraction) to be further decomposed at subsequent layers</a:t>
            </a:r>
          </a:p>
          <a:p>
            <a:pPr lvl="2"/>
            <a:endParaRPr lang="en-US" dirty="0" smtClean="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Deep Networks</a:t>
            </a:r>
            <a:endParaRPr lang="en-US" dirty="0"/>
          </a:p>
        </p:txBody>
      </p:sp>
      <p:sp>
        <p:nvSpPr>
          <p:cNvPr id="3" name="Content Placeholder 2"/>
          <p:cNvSpPr>
            <a:spLocks noGrp="1"/>
          </p:cNvSpPr>
          <p:nvPr>
            <p:ph idx="1"/>
          </p:nvPr>
        </p:nvSpPr>
        <p:spPr>
          <a:xfrm>
            <a:off x="685800" y="1295400"/>
            <a:ext cx="8001000" cy="4800600"/>
          </a:xfrm>
        </p:spPr>
        <p:txBody>
          <a:bodyPr>
            <a:normAutofit lnSpcReduction="10000"/>
          </a:bodyPr>
          <a:lstStyle/>
          <a:p>
            <a:r>
              <a:rPr lang="en-US" dirty="0" smtClean="0"/>
              <a:t>Difficulties of supervised training of deep networks</a:t>
            </a:r>
          </a:p>
          <a:p>
            <a:pPr lvl="1"/>
            <a:r>
              <a:rPr lang="en-US" dirty="0" smtClean="0"/>
              <a:t>Early layers of MLP do not get trained well</a:t>
            </a:r>
          </a:p>
          <a:p>
            <a:pPr lvl="2"/>
            <a:r>
              <a:rPr lang="en-US" dirty="0" smtClean="0"/>
              <a:t>Diffusion of Gradient – error attenuates as it propagates to earlier layers</a:t>
            </a:r>
          </a:p>
          <a:p>
            <a:pPr lvl="2"/>
            <a:r>
              <a:rPr lang="en-US" dirty="0" smtClean="0"/>
              <a:t>Leads to very slow training</a:t>
            </a:r>
          </a:p>
          <a:p>
            <a:pPr lvl="2"/>
            <a:r>
              <a:rPr lang="en-US" dirty="0" smtClean="0"/>
              <a:t>Exacerbated since top couple layers can usually learn any task "pretty well" and thus the error to earlier layers drops quickly as the top layers "mostly" solve the task– lower layers never get the opportunity to use their capacity to improve results, they just do a random feature map</a:t>
            </a:r>
          </a:p>
          <a:p>
            <a:pPr lvl="2"/>
            <a:r>
              <a:rPr lang="en-US" dirty="0" smtClean="0"/>
              <a:t>Need a way for early layers to do effective work</a:t>
            </a:r>
          </a:p>
          <a:p>
            <a:pPr lvl="1"/>
            <a:r>
              <a:rPr lang="en-US" dirty="0" smtClean="0"/>
              <a:t>Often not enough labeled data available while there may be lots of unlabeled data</a:t>
            </a:r>
          </a:p>
          <a:p>
            <a:pPr lvl="2"/>
            <a:r>
              <a:rPr lang="en-US" dirty="0" smtClean="0"/>
              <a:t>Can we use unsupervised/semi-supervised approaches to take advantage of the unlabeled data</a:t>
            </a:r>
          </a:p>
          <a:p>
            <a:pPr lvl="1"/>
            <a:r>
              <a:rPr lang="en-US" dirty="0" smtClean="0"/>
              <a:t>Deep networks tend to have more local minima problems than shallow networks during supervised training</a:t>
            </a:r>
          </a:p>
          <a:p>
            <a:pPr lvl="1"/>
            <a:endParaRPr lang="en-US" dirty="0" smtClean="0"/>
          </a:p>
          <a:p>
            <a:pPr lvl="2"/>
            <a:endParaRPr lang="en-US" dirty="0" smtClean="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24212</TotalTime>
  <Words>3876</Words>
  <Application>Microsoft Macintosh PowerPoint</Application>
  <PresentationFormat>On-screen Show (4:3)</PresentationFormat>
  <Paragraphs>337</Paragraphs>
  <Slides>33</Slides>
  <Notes>16</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Soaring</vt:lpstr>
      <vt:lpstr>Equation</vt:lpstr>
      <vt:lpstr>Deep Learning</vt:lpstr>
      <vt:lpstr>Deep Learning Overview</vt:lpstr>
      <vt:lpstr>Deep Learning Tasks</vt:lpstr>
      <vt:lpstr>Why Deep Learning</vt:lpstr>
      <vt:lpstr>Early Work</vt:lpstr>
      <vt:lpstr>Convolutional Neural Networks</vt:lpstr>
      <vt:lpstr>Convolutional Neural Network Examples</vt:lpstr>
      <vt:lpstr>Training Deep Networks</vt:lpstr>
      <vt:lpstr>Training Deep Networks</vt:lpstr>
      <vt:lpstr>Greedy Layer-Wise Training</vt:lpstr>
      <vt:lpstr>Greedy Layer-Wise Training</vt:lpstr>
      <vt:lpstr>Self Taught vs Unsupervised Learning</vt:lpstr>
      <vt:lpstr>Auto-Encoders</vt:lpstr>
      <vt:lpstr>Stacked Auto-Encoders</vt:lpstr>
      <vt:lpstr>Stacked Auto-Encoders</vt:lpstr>
      <vt:lpstr>Sparse Encoders</vt:lpstr>
      <vt:lpstr>How do we implement a sparse Auto-Encoder?</vt:lpstr>
      <vt:lpstr>Sparse Representation</vt:lpstr>
      <vt:lpstr>Stacked Auto-Encoders</vt:lpstr>
      <vt:lpstr>Deep Belief Networks (DBN)</vt:lpstr>
      <vt:lpstr>RBM Sampling and Training                        </vt:lpstr>
      <vt:lpstr>Slide 22</vt:lpstr>
      <vt:lpstr>RBM Update Notes and Variations</vt:lpstr>
      <vt:lpstr>RBM Update Variations and Notes</vt:lpstr>
      <vt:lpstr>Deep Belief Network Training</vt:lpstr>
      <vt:lpstr>Slide 26</vt:lpstr>
      <vt:lpstr>Slide 27</vt:lpstr>
      <vt:lpstr>DBN Learning Notes</vt:lpstr>
      <vt:lpstr>DBN Notes</vt:lpstr>
      <vt:lpstr>Discrimination with Deep Networks</vt:lpstr>
      <vt:lpstr>MNIST</vt:lpstr>
      <vt:lpstr>DBN Project Notes</vt:lpstr>
      <vt:lpstr>Conclusion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Tony Martinez</cp:lastModifiedBy>
  <cp:revision>214</cp:revision>
  <cp:lastPrinted>2005-11-01T15:52:28Z</cp:lastPrinted>
  <dcterms:created xsi:type="dcterms:W3CDTF">2014-03-13T16:50:35Z</dcterms:created>
  <dcterms:modified xsi:type="dcterms:W3CDTF">2014-03-13T17:42:56Z</dcterms:modified>
</cp:coreProperties>
</file>