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2"/>
  </p:notesMasterIdLst>
  <p:handoutMasterIdLst>
    <p:handoutMasterId r:id="rId13"/>
  </p:handoutMasterIdLst>
  <p:sldIdLst>
    <p:sldId id="356" r:id="rId6"/>
    <p:sldId id="545" r:id="rId7"/>
    <p:sldId id="551" r:id="rId8"/>
    <p:sldId id="552" r:id="rId9"/>
    <p:sldId id="553" r:id="rId10"/>
    <p:sldId id="554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92" d="100"/>
          <a:sy n="92" d="100"/>
        </p:scale>
        <p:origin x="-1424" y="-112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poken-Language-Processing-Algorithm-Development/dp/0130226165" TargetMode="External"/><Relationship Id="rId4" Type="http://schemas.openxmlformats.org/officeDocument/2006/relationships/hyperlink" Target="http://acl.ldc.upenn.edu/P/P02/P02-1038.pdf" TargetMode="External"/><Relationship Id="rId5" Type="http://schemas.openxmlformats.org/officeDocument/2006/relationships/hyperlink" Target="http://ssli.ee.washington.edu/people/bilmes/ee516/lecs/lec12_slides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nference.phy.cam.ac.uk/kv227/papers/Discriminative_Training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0.w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33: </a:t>
            </a:r>
            <a:r>
              <a:rPr lang="en-US" b="1" dirty="0" smtClean="0">
                <a:solidFill>
                  <a:schemeClr val="accent2"/>
                </a:solidFill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3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4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 smtClean="0">
                <a:latin typeface="+mn-lt"/>
              </a:rPr>
              <a:t>P(E)</a:t>
            </a:r>
            <a:r>
              <a:rPr lang="en-US" altLang="en-US" sz="1800" b="1" kern="0" dirty="0" smtClean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 smtClean="0">
                <a:latin typeface="+mn-lt"/>
              </a:rPr>
              <a:t>reestimated</a:t>
            </a:r>
            <a:r>
              <a:rPr lang="en-US" altLang="en-US" sz="1800" b="1" kern="0" dirty="0" smtClean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 MMIE, we used a posterior,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 smtClean="0"/>
              <a:t>d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), </a:t>
            </a:r>
            <a:r>
              <a:rPr lang="en-US" altLang="en-US" sz="1800" i="1" kern="0" dirty="0" err="1" smtClean="0"/>
              <a:t>i</a:t>
            </a:r>
            <a:r>
              <a:rPr lang="en-US" altLang="en-US" sz="1800" kern="0" dirty="0" smtClean="0"/>
              <a:t> = 1, 2, …, </a:t>
            </a:r>
            <a:r>
              <a:rPr lang="en-US" altLang="en-US" sz="1800" i="1" kern="0" dirty="0" smtClean="0"/>
              <a:t>s</a:t>
            </a:r>
            <a:r>
              <a:rPr lang="en-US" altLang="en-US" sz="1800" kern="0" dirty="0" smtClean="0"/>
              <a:t>.</a:t>
            </a:r>
            <a:endParaRPr lang="en-US" altLang="en-US" sz="1800" b="1" kern="0" dirty="0" smtClean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≠</a:t>
            </a:r>
            <a:r>
              <a:rPr lang="en-US" altLang="en-US" sz="1800" kern="0" dirty="0" smtClean="0">
                <a:latin typeface="+mn-lt"/>
              </a:rPr>
              <a:t> 0</a:t>
            </a:r>
            <a:r>
              <a:rPr lang="en-US" altLang="en-US" sz="1800" b="1" kern="0" dirty="0" smtClean="0">
                <a:latin typeface="+mn-lt"/>
              </a:rPr>
              <a:t> implies a recognition error;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= 0</a:t>
            </a:r>
            <a:r>
              <a:rPr lang="en-US" altLang="en-US" sz="1800" b="1" kern="0" dirty="0" smtClean="0">
                <a:latin typeface="+mn-lt"/>
                <a:sym typeface="Symbol"/>
              </a:rPr>
              <a:t> </a:t>
            </a:r>
            <a:r>
              <a:rPr lang="en-US" altLang="en-US" sz="1800" b="1" kern="0" dirty="0" smtClean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2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b="1" kern="0" dirty="0" smtClean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 When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 smtClean="0">
                <a:sym typeface="Symbol"/>
              </a:rPr>
              <a:t> ∞, </a:t>
            </a:r>
            <a:r>
              <a:rPr lang="en-US" altLang="en-US" sz="1800" b="1" kern="0" dirty="0" smtClean="0">
                <a:sym typeface="Symbol"/>
              </a:rPr>
              <a:t>the competing class score becomes</a:t>
            </a:r>
            <a:r>
              <a:rPr lang="en-US" altLang="en-US" sz="1800" kern="0" dirty="0" smtClean="0">
                <a:sym typeface="Symbol"/>
              </a:rPr>
              <a:t>                   </a:t>
            </a:r>
            <a:r>
              <a:rPr lang="en-US" altLang="en-US" sz="1800" b="1" kern="0" dirty="0" smtClean="0">
                <a:sym typeface="Symbol"/>
              </a:rPr>
              <a:t>;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= 1 </a:t>
            </a:r>
            <a:r>
              <a:rPr lang="en-US" altLang="en-US" sz="1800" b="1" kern="0" dirty="0" smtClean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To transform this to a smooth, differentiable function, we use a sigmoid function to embed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where </a:t>
            </a:r>
            <a:r>
              <a:rPr lang="en-US" altLang="en-US" sz="1800" kern="0" dirty="0" err="1" smtClean="0">
                <a:sym typeface="Symbol"/>
              </a:rPr>
              <a:t>δ</a:t>
            </a:r>
            <a:r>
              <a:rPr lang="en-US" altLang="en-US" sz="1800" kern="0" dirty="0" smtClean="0">
                <a:sym typeface="Symbol"/>
              </a:rPr>
              <a:t>() </a:t>
            </a:r>
            <a:r>
              <a:rPr lang="en-US" altLang="en-US" sz="1800" b="1" kern="0" dirty="0" smtClean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instead of </a:t>
            </a:r>
            <a:r>
              <a:rPr lang="en-US" altLang="en-US" sz="1800" i="1" kern="0" dirty="0" smtClean="0"/>
              <a:t>L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.</a:t>
            </a:r>
            <a:endParaRPr lang="en-US" altLang="en-US" sz="1800" b="1" kern="0" dirty="0" smtClean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 smtClean="0">
                <a:sym typeface="Symbol"/>
              </a:rPr>
              <a:t>Gradiant</a:t>
            </a:r>
            <a:r>
              <a:rPr lang="en-US" altLang="en-US" sz="1800" b="1" kern="0" dirty="0" smtClean="0">
                <a:sym typeface="Symbol"/>
              </a:rPr>
              <a:t> descent makes MCE, like MMIE, more computationally expensive.</a:t>
            </a:r>
            <a:endParaRPr lang="en-US" altLang="en-US" sz="1800" b="1" kern="0" dirty="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4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5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6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7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8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 smtClean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 smtClean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</a:t>
            </a:r>
            <a:r>
              <a:rPr lang="en-US" altLang="en-US" sz="1800" b="1" smtClean="0"/>
              <a:t>, particularly the goal of minimization of conditional entropy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Demonstrated the </a:t>
            </a:r>
            <a:r>
              <a:rPr lang="en-US" altLang="en-US" sz="1800" b="1" dirty="0" smtClean="0"/>
              <a:t>relationship between </a:t>
            </a:r>
            <a:r>
              <a:rPr lang="en-US" altLang="en-US" sz="1800" b="1" smtClean="0"/>
              <a:t>minimization  of  conditional entropy and mutual information.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</a:t>
            </a:r>
            <a:r>
              <a:rPr lang="en-US" altLang="en-US" sz="1800" b="1" smtClean="0"/>
              <a:t>erived </a:t>
            </a:r>
            <a:r>
              <a:rPr lang="en-US" altLang="en-US" sz="1800" b="1" dirty="0" smtClean="0"/>
              <a:t>a method of training that maximizes mutual information (</a:t>
            </a:r>
            <a:r>
              <a:rPr lang="en-US" altLang="en-US" sz="1800" b="1" smtClean="0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Introduced </a:t>
            </a:r>
            <a:r>
              <a:rPr lang="en-US" altLang="en-US" sz="1800" b="1" dirty="0" smtClean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</a:t>
            </a:r>
            <a:r>
              <a:rPr lang="en-US" altLang="en-US" sz="1800" b="1" dirty="0" smtClean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controlled environments, performance improvements are statistically significant but not overwhelmingly impressive.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7641</TotalTime>
  <Words>821</Words>
  <Application>Microsoft Macintosh PowerPoint</Application>
  <PresentationFormat>Letter Paper (8.5x11 in)</PresentationFormat>
  <Paragraphs>50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463</cp:revision>
  <dcterms:created xsi:type="dcterms:W3CDTF">2002-09-12T17:13:32Z</dcterms:created>
  <dcterms:modified xsi:type="dcterms:W3CDTF">2014-04-14T00:17:47Z</dcterms:modified>
</cp:coreProperties>
</file>