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9"/>
  </p:notesMasterIdLst>
  <p:handoutMasterIdLst>
    <p:handoutMasterId r:id="rId20"/>
  </p:handoutMasterIdLst>
  <p:sldIdLst>
    <p:sldId id="356" r:id="rId6"/>
    <p:sldId id="532" r:id="rId7"/>
    <p:sldId id="533" r:id="rId8"/>
    <p:sldId id="534" r:id="rId9"/>
    <p:sldId id="543" r:id="rId10"/>
    <p:sldId id="535" r:id="rId11"/>
    <p:sldId id="536" r:id="rId12"/>
    <p:sldId id="537" r:id="rId13"/>
    <p:sldId id="538" r:id="rId14"/>
    <p:sldId id="539" r:id="rId15"/>
    <p:sldId id="540" r:id="rId16"/>
    <p:sldId id="541" r:id="rId17"/>
    <p:sldId id="542" r:id="rId1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96" d="100"/>
          <a:sy n="96" d="100"/>
        </p:scale>
        <p:origin x="-288" y="-104"/>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1" Type="http://schemas.openxmlformats.org/officeDocument/2006/relationships/image" Target="../media/image10.wmf"/><Relationship Id="rId2"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2.wmf"/><Relationship Id="rId2"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30,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Adaptive_resonance_theory" TargetMode="External"/><Relationship Id="rId4" Type="http://schemas.openxmlformats.org/officeDocument/2006/relationships/hyperlink" Target="http://portal.acm.org/citation.cfm?id=321607.321608" TargetMode="External"/><Relationship Id="rId5" Type="http://schemas.openxmlformats.org/officeDocument/2006/relationships/hyperlink" Target="http://www.mitpressjournals.org/doi/abs/10.1162/089976601300014439" TargetMode="External"/><Relationship Id="rId6" Type="http://schemas.openxmlformats.org/officeDocument/2006/relationships/hyperlink" Target="http://forrest.psych.unc.edu/teaching/p208a/mds/mds.html" TargetMode="External"/><Relationship Id="rId7" Type="http://schemas.openxmlformats.org/officeDocument/2006/relationships/image" Target="../media/image2.jpeg"/><Relationship Id="rId8" Type="http://schemas.openxmlformats.org/officeDocument/2006/relationships/image" Target="../media/image3.jpeg"/><Relationship Id="rId9" Type="http://schemas.openxmlformats.org/officeDocument/2006/relationships/image" Target="../media/image4.png"/><Relationship Id="rId10" Type="http://schemas.openxmlformats.org/officeDocument/2006/relationships/image" Target="../media/image5.jpeg"/><Relationship Id="rId1" Type="http://schemas.openxmlformats.org/officeDocument/2006/relationships/slideLayout" Target="../slideLayouts/slideLayout29.xml"/><Relationship Id="rId2" Type="http://schemas.openxmlformats.org/officeDocument/2006/relationships/hyperlink" Target="http://portal.acm.org/citation.cfm?id=565124&amp;dl=ACM&amp;coll=portal"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21.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2.wmf"/><Relationship Id="rId5" Type="http://schemas.openxmlformats.org/officeDocument/2006/relationships/oleObject" Target="../embeddings/oleObject15.bin"/><Relationship Id="rId6" Type="http://schemas.openxmlformats.org/officeDocument/2006/relationships/image" Target="../media/image23.wmf"/><Relationship Id="rId7" Type="http://schemas.openxmlformats.org/officeDocument/2006/relationships/image" Target="../media/image24.jpeg"/><Relationship Id="rId8" Type="http://schemas.openxmlformats.org/officeDocument/2006/relationships/image" Target="../media/image25.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eg"/><Relationship Id="rId4" Type="http://schemas.openxmlformats.org/officeDocument/2006/relationships/oleObject" Target="../embeddings/oleObject16.bin"/><Relationship Id="rId5" Type="http://schemas.openxmlformats.org/officeDocument/2006/relationships/image" Target="../media/image2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ocw.mit.edu/NR/rdonlyres/A7E64926-6C4C-465A-9A27-6BE6D99D93A9/0/lecture11.pdf" TargetMode="External"/><Relationship Id="rId4" Type="http://schemas.openxmlformats.org/officeDocument/2006/relationships/hyperlink" Target="http://en.wikipedia.org/wiki/Kolmogorov-Smirnov_test" TargetMode="External"/><Relationship Id="rId5" Type="http://schemas.openxmlformats.org/officeDocument/2006/relationships/hyperlink" Target="http://en.wikipedia.org/wiki/Akaike_information_criterion" TargetMode="External"/><Relationship Id="rId6" Type="http://schemas.openxmlformats.org/officeDocument/2006/relationships/oleObject" Target="../embeddings/oleObject1.bin"/><Relationship Id="rId7"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wmf"/><Relationship Id="rId5" Type="http://schemas.openxmlformats.org/officeDocument/2006/relationships/oleObject" Target="../embeddings/oleObject3.bin"/><Relationship Id="rId6" Type="http://schemas.openxmlformats.org/officeDocument/2006/relationships/image" Target="../media/image8.wmf"/><Relationship Id="rId7" Type="http://schemas.openxmlformats.org/officeDocument/2006/relationships/oleObject" Target="../embeddings/oleObject4.bin"/><Relationship Id="rId8"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10.wmf"/><Relationship Id="rId5" Type="http://schemas.openxmlformats.org/officeDocument/2006/relationships/oleObject" Target="../embeddings/oleObject6.bin"/><Relationship Id="rId6" Type="http://schemas.openxmlformats.org/officeDocument/2006/relationships/image" Target="../media/image11.wmf"/><Relationship Id="rId7" Type="http://schemas.openxmlformats.org/officeDocument/2006/relationships/oleObject" Target="../embeddings/oleObject7.bin"/><Relationship Id="rId8" Type="http://schemas.openxmlformats.org/officeDocument/2006/relationships/image" Target="../media/image12.wmf"/><Relationship Id="rId9" Type="http://schemas.openxmlformats.org/officeDocument/2006/relationships/oleObject" Target="../embeddings/oleObject8.bin"/><Relationship Id="rId10"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oleObject" Target="../embeddings/oleObject10.bin"/><Relationship Id="rId6" Type="http://schemas.openxmlformats.org/officeDocument/2006/relationships/image" Target="../media/image15.wmf"/><Relationship Id="rId7" Type="http://schemas.openxmlformats.org/officeDocument/2006/relationships/oleObject" Target="../embeddings/oleObject11.bin"/><Relationship Id="rId8" Type="http://schemas.openxmlformats.org/officeDocument/2006/relationships/image" Target="../media/image16.wmf"/><Relationship Id="rId9" Type="http://schemas.openxmlformats.org/officeDocument/2006/relationships/oleObject" Target="../embeddings/oleObject12.bin"/><Relationship Id="rId10" Type="http://schemas.openxmlformats.org/officeDocument/2006/relationships/image" Target="../media/image17.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jpeg"/><Relationship Id="rId3"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Validity</a:t>
            </a:r>
            <a:br>
              <a:rPr lang="en-US" sz="1800" b="1" dirty="0" smtClean="0">
                <a:solidFill>
                  <a:schemeClr val="tx2"/>
                </a:solidFill>
                <a:latin typeface="+mn-lt"/>
              </a:rPr>
            </a:br>
            <a:r>
              <a:rPr lang="en-US" sz="1800" b="1" dirty="0" smtClean="0">
                <a:solidFill>
                  <a:schemeClr val="tx2"/>
                </a:solidFill>
                <a:latin typeface="+mn-lt"/>
              </a:rPr>
              <a:t>On-Line Clustering</a:t>
            </a:r>
            <a:br>
              <a:rPr lang="en-US" sz="1800" b="1" dirty="0" smtClean="0">
                <a:solidFill>
                  <a:schemeClr val="tx2"/>
                </a:solidFill>
                <a:latin typeface="+mn-lt"/>
              </a:rPr>
            </a:br>
            <a:r>
              <a:rPr lang="en-US" sz="1800" b="1" dirty="0" smtClean="0">
                <a:solidFill>
                  <a:schemeClr val="tx2"/>
                </a:solidFill>
                <a:latin typeface="+mn-lt"/>
              </a:rPr>
              <a:t>Adaptive Resonance</a:t>
            </a:r>
            <a:br>
              <a:rPr lang="en-US" sz="1800" b="1" dirty="0" smtClean="0">
                <a:solidFill>
                  <a:schemeClr val="tx2"/>
                </a:solidFill>
                <a:latin typeface="+mn-lt"/>
              </a:rPr>
            </a:br>
            <a:r>
              <a:rPr lang="en-US" sz="1800" b="1" dirty="0" smtClean="0">
                <a:solidFill>
                  <a:schemeClr val="tx2"/>
                </a:solidFill>
                <a:latin typeface="+mn-lt"/>
              </a:rPr>
              <a:t>Graph Theoretic Methods</a:t>
            </a:r>
            <a:br>
              <a:rPr lang="en-US" sz="1800" b="1" dirty="0" smtClean="0">
                <a:solidFill>
                  <a:schemeClr val="tx2"/>
                </a:solidFill>
                <a:latin typeface="+mn-lt"/>
              </a:rPr>
            </a:br>
            <a:r>
              <a:rPr lang="en-US" sz="1800" b="1" dirty="0" smtClean="0">
                <a:solidFill>
                  <a:schemeClr val="tx2"/>
                </a:solidFill>
                <a:latin typeface="+mn-lt"/>
              </a:rPr>
              <a:t>Nonlinear Component Analysis</a:t>
            </a:r>
            <a:br>
              <a:rPr lang="en-US" sz="1800" b="1" dirty="0" smtClean="0">
                <a:solidFill>
                  <a:schemeClr val="tx2"/>
                </a:solidFill>
                <a:latin typeface="+mn-lt"/>
              </a:rPr>
            </a:br>
            <a:r>
              <a:rPr lang="en-US" sz="1800" b="1" dirty="0" smtClean="0">
                <a:solidFill>
                  <a:schemeClr val="tx2"/>
                </a:solidFill>
                <a:latin typeface="+mn-lt"/>
              </a:rPr>
              <a:t>Multidimensional Scaling</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Self-Organizing Maps</a:t>
            </a:r>
            <a:br>
              <a:rPr lang="en-US" sz="1800" b="1" noProof="0" dirty="0" smtClean="0">
                <a:solidFill>
                  <a:schemeClr val="tx2"/>
                </a:solidFill>
                <a:latin typeface="+mn-lt"/>
              </a:rPr>
            </a:br>
            <a:r>
              <a:rPr lang="en-US" sz="1800" b="1" noProof="0" dirty="0" smtClean="0">
                <a:solidFill>
                  <a:schemeClr val="tx2"/>
                </a:solidFill>
                <a:latin typeface="+mn-lt"/>
              </a:rPr>
              <a:t>Dimensionality Reduction</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M.H.: Cluster Validity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Wiki: Adaptive Resonance Theory</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J.A.: Graph Theoretic Methods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E.M.: Nonlinear Component Analysis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F.Y.: Multidimensional Scaling</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3"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30: </a:t>
            </a:r>
            <a:r>
              <a:rPr lang="en-US" b="1" dirty="0" smtClean="0">
                <a:solidFill>
                  <a:schemeClr val="accent2"/>
                </a:solidFill>
              </a:rPr>
              <a:t>NETWORKS, MAPS AND CLUSTERING</a:t>
            </a:r>
            <a:endParaRPr lang="en-US" b="1" dirty="0">
              <a:solidFill>
                <a:schemeClr val="accent2"/>
              </a:solidFill>
            </a:endParaRPr>
          </a:p>
        </p:txBody>
      </p:sp>
      <p:pic>
        <p:nvPicPr>
          <p:cNvPr id="14" name="Picture 1"/>
          <p:cNvPicPr>
            <a:picLocks noChangeArrowheads="1"/>
          </p:cNvPicPr>
          <p:nvPr/>
        </p:nvPicPr>
        <p:blipFill>
          <a:blip r:embed="rId7" cstate="print"/>
          <a:srcRect/>
          <a:stretch>
            <a:fillRect/>
          </a:stretch>
        </p:blipFill>
        <p:spPr bwMode="auto">
          <a:xfrm>
            <a:off x="4768175" y="1325534"/>
            <a:ext cx="2057400" cy="1828800"/>
          </a:xfrm>
          <a:prstGeom prst="rect">
            <a:avLst/>
          </a:prstGeom>
          <a:noFill/>
          <a:ln w="38100">
            <a:solidFill>
              <a:schemeClr val="accent2"/>
            </a:solidFill>
            <a:miter lim="800000"/>
            <a:headEnd/>
            <a:tailEnd/>
          </a:ln>
          <a:effectLst/>
        </p:spPr>
      </p:pic>
      <p:pic>
        <p:nvPicPr>
          <p:cNvPr id="15" name="Picture 4"/>
          <p:cNvPicPr>
            <a:picLocks noChangeArrowheads="1"/>
          </p:cNvPicPr>
          <p:nvPr/>
        </p:nvPicPr>
        <p:blipFill>
          <a:blip r:embed="rId8" cstate="print"/>
          <a:srcRect/>
          <a:stretch>
            <a:fillRect/>
          </a:stretch>
        </p:blipFill>
        <p:spPr bwMode="auto">
          <a:xfrm>
            <a:off x="4768175" y="3192903"/>
            <a:ext cx="2057400" cy="1983907"/>
          </a:xfrm>
          <a:prstGeom prst="rect">
            <a:avLst/>
          </a:prstGeom>
          <a:noFill/>
          <a:ln w="38100">
            <a:solidFill>
              <a:schemeClr val="accent2"/>
            </a:solidFill>
            <a:miter lim="800000"/>
            <a:headEnd/>
            <a:tailEnd/>
          </a:ln>
          <a:effectLst/>
        </p:spPr>
      </p:pic>
      <p:pic>
        <p:nvPicPr>
          <p:cNvPr id="16" name="Picture 6"/>
          <p:cNvPicPr>
            <a:picLocks noChangeAspect="1" noChangeArrowheads="1"/>
          </p:cNvPicPr>
          <p:nvPr/>
        </p:nvPicPr>
        <p:blipFill>
          <a:blip r:embed="rId9"/>
          <a:srcRect/>
          <a:stretch>
            <a:fillRect/>
          </a:stretch>
        </p:blipFill>
        <p:spPr bwMode="auto">
          <a:xfrm>
            <a:off x="6822400" y="4156801"/>
            <a:ext cx="1828800" cy="1020009"/>
          </a:xfrm>
          <a:prstGeom prst="rect">
            <a:avLst/>
          </a:prstGeom>
          <a:noFill/>
          <a:ln w="38100">
            <a:solidFill>
              <a:schemeClr val="accent2"/>
            </a:solidFill>
            <a:miter lim="800000"/>
            <a:headEnd/>
            <a:tailEnd/>
          </a:ln>
          <a:effectLst/>
        </p:spPr>
      </p:pic>
      <p:pic>
        <p:nvPicPr>
          <p:cNvPr id="17" name="Picture 2"/>
          <p:cNvPicPr>
            <a:picLocks noChangeAspect="1" noChangeArrowheads="1"/>
          </p:cNvPicPr>
          <p:nvPr/>
        </p:nvPicPr>
        <p:blipFill>
          <a:blip r:embed="rId10" cstate="print"/>
          <a:srcRect/>
          <a:stretch>
            <a:fillRect/>
          </a:stretch>
        </p:blipFill>
        <p:spPr bwMode="auto">
          <a:xfrm>
            <a:off x="6822400" y="1325535"/>
            <a:ext cx="1828800" cy="2759202"/>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Scaling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Visualization of the structure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of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multidimensional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data is difficult.</a:t>
            </a:r>
          </a:p>
          <a:p>
            <a:pPr marL="165100" lvl="0" indent="-165100">
              <a:spcBef>
                <a:spcPts val="0"/>
              </a:spcBef>
              <a:spcAft>
                <a:spcPts val="600"/>
              </a:spcAft>
              <a:buFontTx/>
              <a:buChar char="•"/>
              <a:defRPr/>
            </a:pPr>
            <a:r>
              <a:rPr lang="en-US" altLang="en-US" sz="1800" b="1" kern="0" dirty="0" smtClean="0">
                <a:latin typeface="+mn-lt"/>
              </a:rPr>
              <a:t>Often only interested in qualitative properties of the data (e.g., rank ordering.)</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0"/>
              </a:spcBef>
              <a:spcAft>
                <a:spcPts val="600"/>
              </a:spcAft>
              <a:buFontTx/>
              <a:buChar char="•"/>
              <a:defRPr/>
            </a:pPr>
            <a:r>
              <a:rPr lang="en-US" altLang="en-US" sz="1800" b="1" kern="0" baseline="0" dirty="0" smtClean="0">
                <a:solidFill>
                  <a:schemeClr val="accent1"/>
                </a:solidFill>
                <a:latin typeface="+mn-lt"/>
              </a:rPr>
              <a:t>Multidimensional</a:t>
            </a:r>
            <a:r>
              <a:rPr lang="en-US" altLang="en-US" sz="1800" b="1" kern="0" dirty="0" smtClean="0">
                <a:solidFill>
                  <a:schemeClr val="accent1"/>
                </a:solidFill>
                <a:latin typeface="+mn-lt"/>
              </a:rPr>
              <a:t> scaling </a:t>
            </a:r>
            <a:r>
              <a:rPr lang="en-US" altLang="en-US" sz="1800" b="1" kern="0" dirty="0" smtClean="0">
                <a:latin typeface="+mn-lt"/>
              </a:rPr>
              <a:t>refers to the process of finding a configuration of points in a much lower dimensional space whose interpoint distances correspond to similarities in the original space.</a:t>
            </a:r>
          </a:p>
          <a:p>
            <a:pPr marL="165100" lvl="0" indent="-165100">
              <a:spcBef>
                <a:spcPts val="0"/>
              </a:spcBef>
              <a:spcAft>
                <a:spcPts val="600"/>
              </a:spcAft>
              <a:buFontTx/>
              <a:buChar char="•"/>
              <a:defRPr/>
            </a:pPr>
            <a:r>
              <a:rPr lang="en-US" altLang="en-US" sz="1800" b="1" kern="0" dirty="0" smtClean="0">
                <a:latin typeface="+mn-lt"/>
              </a:rPr>
              <a:t>Consider a set </a:t>
            </a:r>
            <a:r>
              <a:rPr lang="en-US" altLang="en-US" sz="1800" i="1" kern="0" dirty="0" smtClean="0">
                <a:latin typeface="+mn-lt"/>
              </a:rPr>
              <a:t>D</a:t>
            </a:r>
            <a:r>
              <a:rPr lang="en-US" altLang="en-US" sz="1800" b="1" kern="0" dirty="0" smtClean="0">
                <a:latin typeface="+mn-lt"/>
              </a:rPr>
              <a:t> of </a:t>
            </a:r>
            <a:r>
              <a:rPr lang="en-US" altLang="en-US" sz="1800" i="1" kern="0" dirty="0" smtClean="0">
                <a:latin typeface="+mn-lt"/>
              </a:rPr>
              <a:t>n</a:t>
            </a:r>
            <a:r>
              <a:rPr lang="en-US" altLang="en-US" sz="1800" b="1" kern="0" dirty="0" smtClean="0">
                <a:latin typeface="+mn-lt"/>
              </a:rPr>
              <a:t> samples, x</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x</a:t>
            </a:r>
            <a:r>
              <a:rPr lang="en-US" altLang="en-US" sz="1800" i="1" kern="0" baseline="-25000" dirty="0" err="1" smtClean="0">
                <a:latin typeface="+mn-lt"/>
              </a:rPr>
              <a:t>n</a:t>
            </a:r>
            <a:r>
              <a:rPr lang="en-US" altLang="en-US" sz="1800" b="1" kern="0" dirty="0" smtClean="0">
                <a:latin typeface="+mn-lt"/>
              </a:rPr>
              <a:t>. Let </a:t>
            </a:r>
            <a:r>
              <a:rPr lang="en-US" altLang="en-US" sz="1800" b="1" kern="0" dirty="0" err="1" smtClean="0">
                <a:latin typeface="+mn-lt"/>
              </a:rPr>
              <a:t>y</a:t>
            </a:r>
            <a:r>
              <a:rPr lang="en-US" altLang="en-US" sz="1800" i="1" kern="0" baseline="-25000" dirty="0" err="1" smtClean="0">
                <a:latin typeface="+mn-lt"/>
              </a:rPr>
              <a:t>i</a:t>
            </a:r>
            <a:r>
              <a:rPr lang="en-US" altLang="en-US" sz="1800" b="1" kern="0" dirty="0" smtClean="0">
                <a:latin typeface="+mn-lt"/>
              </a:rPr>
              <a:t> be the lower dimensional image of x</a:t>
            </a:r>
            <a:r>
              <a:rPr lang="en-US" altLang="en-US" sz="1800" i="1" kern="0" baseline="-25000" dirty="0" smtClean="0"/>
              <a:t>i</a:t>
            </a:r>
            <a:r>
              <a:rPr lang="en-US" altLang="en-US" sz="1800" b="1" kern="0" dirty="0" smtClean="0">
                <a:latin typeface="+mn-lt"/>
              </a:rPr>
              <a:t>, and </a:t>
            </a:r>
            <a:r>
              <a:rPr lang="en-US" altLang="en-US" sz="1800" i="1" kern="0" dirty="0" err="1" smtClean="0">
                <a:latin typeface="+mn-lt"/>
              </a:rPr>
              <a:t>d</a:t>
            </a:r>
            <a:r>
              <a:rPr lang="en-US" altLang="en-US" sz="1800" i="1" kern="0" baseline="-25000" dirty="0" err="1" smtClean="0">
                <a:latin typeface="+mn-lt"/>
              </a:rPr>
              <a:t>ij</a:t>
            </a:r>
            <a:r>
              <a:rPr lang="en-US" altLang="en-US" sz="1800" b="1" kern="0" dirty="0" smtClean="0">
                <a:latin typeface="+mn-lt"/>
              </a:rPr>
              <a:t> be the distance between </a:t>
            </a:r>
            <a:r>
              <a:rPr lang="en-US" altLang="en-US" sz="1800" b="1" kern="0" dirty="0" smtClean="0"/>
              <a:t>x</a:t>
            </a:r>
            <a:r>
              <a:rPr lang="en-US" altLang="en-US" sz="1800" i="1" kern="0" baseline="-25000" dirty="0" smtClean="0"/>
              <a:t>i</a:t>
            </a:r>
            <a:r>
              <a:rPr lang="en-US" altLang="en-US" sz="1800" b="1" kern="0" dirty="0" smtClean="0">
                <a:latin typeface="+mn-lt"/>
              </a:rPr>
              <a:t> and </a:t>
            </a:r>
            <a:r>
              <a:rPr lang="en-US" altLang="en-US" sz="1800" b="1" kern="0" dirty="0" err="1" smtClean="0"/>
              <a:t>x</a:t>
            </a:r>
            <a:r>
              <a:rPr lang="en-US" altLang="en-US" sz="1800" i="1" kern="0" baseline="-25000" dirty="0" err="1" smtClean="0"/>
              <a:t>j</a:t>
            </a:r>
            <a:r>
              <a:rPr lang="en-US" altLang="en-US" sz="1800" b="1" kern="0" dirty="0" smtClean="0">
                <a:latin typeface="+mn-lt"/>
              </a:rPr>
              <a:t> and </a:t>
            </a:r>
            <a:r>
              <a:rPr lang="en-US" altLang="en-US" sz="1800" b="1" i="1" kern="0" smtClean="0">
                <a:latin typeface="+mn-lt"/>
                <a:sym typeface="Symbol"/>
              </a:rPr>
              <a:t>δ</a:t>
            </a:r>
            <a:r>
              <a:rPr lang="en-US" altLang="en-US" sz="1800" b="1" i="1" kern="0" baseline="-25000" smtClean="0">
                <a:latin typeface="+mn-lt"/>
                <a:sym typeface="Symbol"/>
              </a:rPr>
              <a:t>ij</a:t>
            </a:r>
            <a:r>
              <a:rPr lang="en-US" altLang="en-US" sz="1800" kern="0" baseline="-25000" dirty="0" smtClean="0">
                <a:latin typeface="+mn-lt"/>
                <a:sym typeface="Symbol"/>
              </a:rPr>
              <a:t> </a:t>
            </a:r>
            <a:r>
              <a:rPr lang="en-US" altLang="en-US" sz="1800" b="1" kern="0" dirty="0" smtClean="0">
                <a:latin typeface="+mn-lt"/>
              </a:rPr>
              <a:t>be the distance between </a:t>
            </a:r>
            <a:r>
              <a:rPr lang="en-US" altLang="en-US" sz="1800" b="1" kern="0" dirty="0" err="1" smtClean="0">
                <a:latin typeface="+mn-lt"/>
              </a:rPr>
              <a:t>y</a:t>
            </a:r>
            <a:r>
              <a:rPr lang="en-US" altLang="en-US" sz="1800" i="1" kern="0" baseline="-25000" dirty="0" err="1" smtClean="0"/>
              <a:t>i</a:t>
            </a:r>
            <a:r>
              <a:rPr lang="en-US" altLang="en-US" sz="1800" b="1" kern="0" dirty="0" smtClean="0"/>
              <a:t> and </a:t>
            </a:r>
            <a:r>
              <a:rPr lang="en-US" altLang="en-US" sz="1800" b="1" kern="0" dirty="0" err="1" smtClean="0"/>
              <a:t>y</a:t>
            </a:r>
            <a:r>
              <a:rPr lang="en-US" altLang="en-US" sz="1800" i="1" kern="0" baseline="-25000" dirty="0" err="1" smtClean="0"/>
              <a:t>j</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seek a configuration of the image points y</a:t>
            </a:r>
            <a:r>
              <a:rPr lang="en-US" altLang="en-US" sz="1800" kern="0" baseline="-25000" dirty="0" smtClean="0">
                <a:latin typeface="+mn-lt"/>
              </a:rPr>
              <a:t>1</a:t>
            </a:r>
            <a:r>
              <a:rPr lang="en-US" altLang="en-US" sz="1800" b="1" kern="0" dirty="0" smtClean="0">
                <a:latin typeface="+mn-lt"/>
              </a:rPr>
              <a:t>, …, </a:t>
            </a:r>
            <a:r>
              <a:rPr lang="en-US" altLang="en-US" sz="1800" b="1" kern="0" dirty="0" err="1" smtClean="0">
                <a:latin typeface="+mn-lt"/>
              </a:rPr>
              <a:t>y</a:t>
            </a:r>
            <a:r>
              <a:rPr lang="en-US" altLang="en-US" sz="1800" kern="0" baseline="-25000" dirty="0" err="1" smtClean="0">
                <a:latin typeface="+mn-lt"/>
              </a:rPr>
              <a:t>n</a:t>
            </a:r>
            <a:r>
              <a:rPr lang="en-US" altLang="en-US" sz="1800" b="1" kern="0" dirty="0" smtClean="0">
                <a:latin typeface="+mn-lt"/>
              </a:rPr>
              <a:t> for which the </a:t>
            </a:r>
            <a:r>
              <a:rPr lang="en-US" altLang="en-US" sz="1800" i="1" kern="0" dirty="0" smtClean="0">
                <a:latin typeface="+mn-lt"/>
              </a:rPr>
              <a:t>n</a:t>
            </a:r>
            <a:r>
              <a:rPr lang="en-US" altLang="en-US" sz="1800" kern="0" dirty="0" smtClean="0">
                <a:latin typeface="+mn-lt"/>
              </a:rPr>
              <a:t>(</a:t>
            </a:r>
            <a:r>
              <a:rPr lang="en-US" altLang="en-US" sz="1800" i="1" kern="0" dirty="0" smtClean="0"/>
              <a:t>n</a:t>
            </a:r>
            <a:r>
              <a:rPr lang="en-US" altLang="en-US" sz="1800" kern="0" dirty="0" smtClean="0">
                <a:latin typeface="+mn-lt"/>
              </a:rPr>
              <a:t>-1)/2 </a:t>
            </a:r>
            <a:r>
              <a:rPr lang="en-US" altLang="en-US" sz="1800" b="1" kern="0" dirty="0" smtClean="0">
                <a:latin typeface="+mn-lt"/>
              </a:rPr>
              <a:t>distances between the image points are as close as possible to the original distances.</a:t>
            </a:r>
          </a:p>
          <a:p>
            <a:pPr marL="165100" lvl="0" indent="-165100">
              <a:spcBef>
                <a:spcPts val="0"/>
              </a:spcBef>
              <a:spcAft>
                <a:spcPts val="600"/>
              </a:spcAft>
              <a:buFontTx/>
              <a:buChar char="•"/>
              <a:defRPr/>
            </a:pPr>
            <a:r>
              <a:rPr lang="en-US" altLang="en-US" sz="1800" b="1" kern="0" dirty="0" smtClean="0">
                <a:latin typeface="+mn-lt"/>
              </a:rPr>
              <a:t>Because an exact mapping is not possible, we need some criterion to choose one configuration over another:</a:t>
            </a:r>
          </a:p>
          <a:p>
            <a:pPr marL="165100" lvl="0" indent="-165100">
              <a:spcBef>
                <a:spcPts val="8800"/>
              </a:spcBef>
              <a:spcAft>
                <a:spcPts val="600"/>
              </a:spcAft>
              <a:buFontTx/>
              <a:buChar char="•"/>
              <a:defRPr/>
            </a:pPr>
            <a:r>
              <a:rPr lang="en-US" altLang="en-US" sz="1800" i="1" kern="0" dirty="0" err="1" smtClean="0">
                <a:latin typeface="+mn-lt"/>
                <a:sym typeface="Symbol"/>
              </a:rPr>
              <a:t>J</a:t>
            </a:r>
            <a:r>
              <a:rPr lang="en-US" altLang="en-US" sz="1800" i="1" kern="0" baseline="-25000" dirty="0" err="1" smtClean="0">
                <a:latin typeface="+mn-lt"/>
                <a:sym typeface="Symbol"/>
              </a:rPr>
              <a:t>ee</a:t>
            </a:r>
            <a:r>
              <a:rPr lang="en-US" altLang="en-US" sz="1800" b="1" kern="0" dirty="0" smtClean="0">
                <a:latin typeface="+mn-lt"/>
                <a:sym typeface="Symbol"/>
              </a:rPr>
              <a:t> emphasizes large errors, </a:t>
            </a:r>
            <a:r>
              <a:rPr lang="en-US" altLang="en-US" sz="1800" i="1" kern="0" dirty="0" err="1" smtClean="0">
                <a:sym typeface="Symbol"/>
              </a:rPr>
              <a:t>J</a:t>
            </a:r>
            <a:r>
              <a:rPr lang="en-US" altLang="en-US" sz="1800" i="1" kern="0" baseline="-25000" dirty="0" err="1" smtClean="0">
                <a:sym typeface="Symbol"/>
              </a:rPr>
              <a:t>ff</a:t>
            </a:r>
            <a:r>
              <a:rPr lang="en-US" altLang="en-US" sz="1800" b="1" kern="0" dirty="0" smtClean="0">
                <a:latin typeface="+mn-lt"/>
                <a:sym typeface="Symbol"/>
              </a:rPr>
              <a:t> emphasizes large fractional errors, and </a:t>
            </a:r>
            <a:r>
              <a:rPr lang="en-US" altLang="en-US" sz="1800" i="1" kern="0" dirty="0" err="1" smtClean="0">
                <a:sym typeface="Symbol"/>
              </a:rPr>
              <a:t>J</a:t>
            </a:r>
            <a:r>
              <a:rPr lang="en-US" altLang="en-US" sz="1800" i="1" kern="0" baseline="-25000" dirty="0" err="1" smtClean="0">
                <a:sym typeface="Symbol"/>
              </a:rPr>
              <a:t>ef</a:t>
            </a:r>
            <a:r>
              <a:rPr lang="en-US" altLang="en-US" sz="1800" b="1" kern="0" dirty="0" smtClean="0">
                <a:latin typeface="+mn-lt"/>
                <a:sym typeface="Symbol"/>
              </a:rPr>
              <a:t> emphasizes large products of error and fractional error.</a:t>
            </a:r>
          </a:p>
        </p:txBody>
      </p:sp>
      <p:graphicFrame>
        <p:nvGraphicFramePr>
          <p:cNvPr id="5" name="Object 4"/>
          <p:cNvGraphicFramePr>
            <a:graphicFrameLocks noChangeAspect="1"/>
          </p:cNvGraphicFramePr>
          <p:nvPr/>
        </p:nvGraphicFramePr>
        <p:xfrm>
          <a:off x="465138" y="4771140"/>
          <a:ext cx="6083300" cy="1003300"/>
        </p:xfrm>
        <a:graphic>
          <a:graphicData uri="http://schemas.openxmlformats.org/presentationml/2006/ole">
            <mc:AlternateContent xmlns:mc="http://schemas.openxmlformats.org/markup-compatibility/2006">
              <mc:Choice xmlns:v="urn:schemas-microsoft-com:vml" Requires="v">
                <p:oleObj spid="_x0000_s242702" name="Equation" r:id="rId3" imgW="6083280" imgH="1002960" progId="Equation.DSMT4">
                  <p:embed/>
                </p:oleObj>
              </mc:Choice>
              <mc:Fallback>
                <p:oleObj name="Equation" r:id="rId3" imgW="6083280" imgH="1002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38" y="4771140"/>
                        <a:ext cx="60833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502757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Multidimensional Scaling (cont.)</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Gradient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descent can be used to minimize the criterion function:</a:t>
            </a:r>
          </a:p>
          <a:p>
            <a:pPr marL="165100" lvl="0" indent="-165100">
              <a:spcBef>
                <a:spcPts val="7200"/>
              </a:spcBef>
              <a:spcAft>
                <a:spcPts val="600"/>
              </a:spcAft>
              <a:defRPr/>
            </a:pPr>
            <a:r>
              <a:rPr lang="en-US" altLang="en-US" sz="1800" b="1" kern="0" dirty="0" smtClean="0">
                <a:latin typeface="+mn-lt"/>
              </a:rPr>
              <a:t>	We start with some initial configuration, and change the </a:t>
            </a:r>
            <a:r>
              <a:rPr lang="en-US" altLang="en-US" sz="1800" b="1" kern="0" dirty="0" err="1" smtClean="0"/>
              <a:t>y</a:t>
            </a:r>
            <a:r>
              <a:rPr lang="en-US" altLang="en-US" sz="1800" kern="0" baseline="-25000" dirty="0" err="1" smtClean="0"/>
              <a:t>i</a:t>
            </a:r>
            <a:r>
              <a:rPr lang="en-US" altLang="en-US" sz="1800" kern="0" baseline="-25000" dirty="0" smtClean="0"/>
              <a:t> </a:t>
            </a:r>
            <a:r>
              <a:rPr lang="en-US" altLang="en-US" sz="1800" b="1" kern="0" dirty="0">
                <a:latin typeface="+mn-lt"/>
              </a:rPr>
              <a:t>i</a:t>
            </a:r>
            <a:r>
              <a:rPr lang="en-US" altLang="en-US" sz="1800" b="1" kern="0" dirty="0" smtClean="0">
                <a:latin typeface="+mn-lt"/>
              </a:rPr>
              <a:t>n </a:t>
            </a:r>
            <a:r>
              <a:rPr lang="en-US" altLang="en-US" sz="1800" b="1" kern="0" dirty="0" smtClean="0">
                <a:latin typeface="+mn-lt"/>
              </a:rPr>
              <a:t>the direction of the greatest decrease in the objective function.</a:t>
            </a:r>
          </a:p>
          <a:p>
            <a:pPr marL="165100" lvl="0" indent="-165100">
              <a:spcBef>
                <a:spcPts val="0"/>
              </a:spcBef>
              <a:spcAft>
                <a:spcPts val="1200"/>
              </a:spcAft>
              <a:buFont typeface="Arial" pitchFamily="34" charset="0"/>
              <a:buChar char="•"/>
              <a:defRPr/>
            </a:pPr>
            <a:r>
              <a:rPr lang="en-US" altLang="en-US" sz="1800" b="1" kern="0" dirty="0" smtClean="0">
                <a:latin typeface="+mn-lt"/>
              </a:rPr>
              <a:t>Example:</a:t>
            </a:r>
          </a:p>
          <a:p>
            <a:pPr marL="165100" lvl="0" indent="-165100">
              <a:spcBef>
                <a:spcPts val="12800"/>
              </a:spcBef>
              <a:spcAft>
                <a:spcPts val="1200"/>
              </a:spcAft>
              <a:buFont typeface="Arial" pitchFamily="34" charset="0"/>
              <a:buChar char="•"/>
              <a:defRPr/>
            </a:pPr>
            <a:r>
              <a:rPr lang="en-US" altLang="en-US" sz="1800" b="1" kern="0" dirty="0" smtClean="0">
                <a:latin typeface="+mn-lt"/>
              </a:rPr>
              <a:t>In </a:t>
            </a:r>
            <a:r>
              <a:rPr lang="en-US" altLang="en-US" sz="1800" b="1" kern="0" dirty="0" err="1" smtClean="0">
                <a:latin typeface="+mn-lt"/>
              </a:rPr>
              <a:t>nonmetric</a:t>
            </a:r>
            <a:r>
              <a:rPr lang="en-US" altLang="en-US" sz="1800" b="1" kern="0" dirty="0" smtClean="0">
                <a:latin typeface="+mn-lt"/>
              </a:rPr>
              <a:t> MDS, distances are not as importance as rank ordering of the data: </a:t>
            </a:r>
            <a:r>
              <a:rPr lang="en-US" altLang="en-US" sz="1800" kern="0" dirty="0" smtClean="0">
                <a:latin typeface="+mn-lt"/>
              </a:rPr>
              <a:t>d</a:t>
            </a:r>
            <a:r>
              <a:rPr lang="en-US" altLang="en-US" sz="1800" kern="0" baseline="-25000" dirty="0" smtClean="0">
                <a:latin typeface="+mn-lt"/>
              </a:rPr>
              <a:t>i</a:t>
            </a:r>
            <a:r>
              <a:rPr lang="en-US" altLang="en-US" sz="1800" kern="0" baseline="-50000" dirty="0" smtClean="0">
                <a:latin typeface="+mn-lt"/>
              </a:rPr>
              <a:t>1</a:t>
            </a:r>
            <a:r>
              <a:rPr lang="en-US" altLang="en-US" sz="1800" kern="0" baseline="-25000" dirty="0" smtClean="0">
                <a:latin typeface="+mn-lt"/>
              </a:rPr>
              <a:t>,j</a:t>
            </a:r>
            <a:r>
              <a:rPr lang="en-US" altLang="en-US" sz="1800" kern="0" baseline="-50000" dirty="0" smtClean="0">
                <a:latin typeface="+mn-lt"/>
              </a:rPr>
              <a:t>1</a:t>
            </a:r>
            <a:r>
              <a:rPr lang="en-US" altLang="en-US" sz="1800" kern="0" dirty="0" smtClean="0">
                <a:latin typeface="+mn-lt"/>
              </a:rPr>
              <a:t> </a:t>
            </a:r>
            <a:r>
              <a:rPr lang="en-US" altLang="en-US" sz="1800" kern="0" dirty="0" smtClean="0">
                <a:latin typeface="+mn-lt"/>
                <a:sym typeface="Symbol"/>
              </a:rPr>
              <a:t> d</a:t>
            </a:r>
            <a:r>
              <a:rPr lang="en-US" altLang="en-US" sz="1800" kern="0" baseline="-25000" dirty="0" smtClean="0">
                <a:latin typeface="+mn-lt"/>
                <a:sym typeface="Symbol"/>
              </a:rPr>
              <a:t>i</a:t>
            </a:r>
            <a:r>
              <a:rPr lang="en-US" altLang="en-US" sz="1800" kern="0" baseline="-50000" dirty="0" smtClean="0">
                <a:latin typeface="+mn-lt"/>
                <a:sym typeface="Symbol"/>
              </a:rPr>
              <a:t>2</a:t>
            </a:r>
            <a:r>
              <a:rPr lang="en-US" altLang="en-US" sz="1800" kern="0" baseline="-25000" dirty="0" smtClean="0">
                <a:latin typeface="+mn-lt"/>
                <a:sym typeface="Symbol"/>
              </a:rPr>
              <a:t>,j</a:t>
            </a:r>
            <a:r>
              <a:rPr lang="en-US" altLang="en-US" sz="1800" kern="0" baseline="-50000" dirty="0" smtClean="0">
                <a:latin typeface="+mn-lt"/>
                <a:sym typeface="Symbol"/>
              </a:rPr>
              <a:t>2</a:t>
            </a:r>
            <a:r>
              <a:rPr lang="en-US" altLang="en-US" sz="1800" kern="0" dirty="0" smtClean="0">
                <a:latin typeface="+mn-lt"/>
                <a:sym typeface="Symbol"/>
              </a:rPr>
              <a:t> </a:t>
            </a:r>
            <a:r>
              <a:rPr lang="en-US" altLang="en-US" sz="1800" kern="0" dirty="0" smtClean="0">
                <a:sym typeface="Symbol"/>
              </a:rPr>
              <a:t> …  </a:t>
            </a:r>
            <a:r>
              <a:rPr lang="en-US" altLang="en-US" sz="1800" kern="0" dirty="0" err="1" smtClean="0">
                <a:sym typeface="Symbol"/>
              </a:rPr>
              <a:t>d</a:t>
            </a:r>
            <a:r>
              <a:rPr lang="en-US" altLang="en-US" sz="1800" kern="0" baseline="-25000" dirty="0" err="1" smtClean="0">
                <a:sym typeface="Symbol"/>
              </a:rPr>
              <a:t>i</a:t>
            </a:r>
            <a:r>
              <a:rPr lang="en-US" altLang="en-US" sz="1800" kern="0" baseline="-50000" dirty="0" err="1" smtClean="0">
                <a:sym typeface="Symbol"/>
              </a:rPr>
              <a:t>m</a:t>
            </a:r>
            <a:r>
              <a:rPr lang="en-US" altLang="en-US" sz="1800" kern="0" baseline="-25000" dirty="0" err="1" smtClean="0">
                <a:sym typeface="Symbol"/>
              </a:rPr>
              <a:t>,j</a:t>
            </a:r>
            <a:r>
              <a:rPr lang="en-US" altLang="en-US" sz="1800" kern="0" baseline="-50000" dirty="0" err="1" smtClean="0">
                <a:sym typeface="Symbol"/>
              </a:rPr>
              <a:t>m</a:t>
            </a:r>
            <a:r>
              <a:rPr lang="en-US" altLang="en-US" sz="1800" b="1" kern="0" dirty="0" smtClean="0">
                <a:sym typeface="Symbol"/>
              </a:rPr>
              <a:t>.</a:t>
            </a:r>
          </a:p>
          <a:p>
            <a:pPr marL="165100" lvl="0" indent="-165100">
              <a:spcBef>
                <a:spcPts val="0"/>
              </a:spcBef>
              <a:spcAft>
                <a:spcPts val="1200"/>
              </a:spcAft>
              <a:buFont typeface="Arial" pitchFamily="34" charset="0"/>
              <a:buChar char="•"/>
              <a:defRPr/>
            </a:pPr>
            <a:r>
              <a:rPr lang="en-US" altLang="en-US" sz="1800" b="1" kern="0" dirty="0" smtClean="0">
                <a:sym typeface="Symbol"/>
              </a:rPr>
              <a:t>The criterion function must be modified to avoid a degenerate case of </a:t>
            </a:r>
            <a:r>
              <a:rPr lang="en-US" altLang="en-US" sz="1800" kern="0" dirty="0" smtClean="0"/>
              <a:t>d</a:t>
            </a:r>
            <a:r>
              <a:rPr lang="en-US" altLang="en-US" sz="1800" kern="0" baseline="-25000" dirty="0" smtClean="0"/>
              <a:t>i</a:t>
            </a:r>
            <a:r>
              <a:rPr lang="en-US" altLang="en-US" sz="1800" kern="0" baseline="-50000" dirty="0" smtClean="0"/>
              <a:t>1</a:t>
            </a:r>
            <a:r>
              <a:rPr lang="en-US" altLang="en-US" sz="1800" kern="0" baseline="-25000" dirty="0" smtClean="0"/>
              <a:t>,j</a:t>
            </a:r>
            <a:r>
              <a:rPr lang="en-US" altLang="en-US" sz="1800" kern="0" baseline="-50000" dirty="0" smtClean="0"/>
              <a:t>1 </a:t>
            </a:r>
            <a:r>
              <a:rPr lang="en-US" altLang="en-US" sz="1800" kern="0" dirty="0" smtClean="0">
                <a:sym typeface="Symbol"/>
              </a:rPr>
              <a:t>= 0</a:t>
            </a:r>
            <a:r>
              <a:rPr lang="en-US" altLang="en-US" sz="1800" b="1" kern="0" dirty="0" smtClean="0">
                <a:sym typeface="Symbol"/>
              </a:rPr>
              <a:t>:</a:t>
            </a:r>
            <a:endParaRPr lang="en-US" altLang="en-US" sz="1800" b="1" kern="0" dirty="0" smtClean="0">
              <a:latin typeface="+mn-lt"/>
            </a:endParaRPr>
          </a:p>
          <a:p>
            <a:pPr marL="165100" lvl="0" indent="-165100">
              <a:spcBef>
                <a:spcPts val="0"/>
              </a:spcBef>
              <a:spcAft>
                <a:spcPts val="1200"/>
              </a:spcAft>
              <a:buFontTx/>
              <a:buChar char="•"/>
              <a:defRPr/>
            </a:pPr>
            <a:endParaRPr lang="en-US" altLang="en-US" sz="1800" b="1" kern="0" dirty="0" smtClean="0">
              <a:latin typeface="+mn-lt"/>
            </a:endParaRPr>
          </a:p>
        </p:txBody>
      </p:sp>
      <p:graphicFrame>
        <p:nvGraphicFramePr>
          <p:cNvPr id="5" name="Object 4"/>
          <p:cNvGraphicFramePr>
            <a:graphicFrameLocks noChangeAspect="1"/>
          </p:cNvGraphicFramePr>
          <p:nvPr/>
        </p:nvGraphicFramePr>
        <p:xfrm>
          <a:off x="419023" y="1096807"/>
          <a:ext cx="3238500" cy="825500"/>
        </p:xfrm>
        <a:graphic>
          <a:graphicData uri="http://schemas.openxmlformats.org/presentationml/2006/ole">
            <mc:AlternateContent xmlns:mc="http://schemas.openxmlformats.org/markup-compatibility/2006">
              <mc:Choice xmlns:v="urn:schemas-microsoft-com:vml" Requires="v">
                <p:oleObj spid="_x0000_s243736" name="Equation" r:id="rId3" imgW="3238200" imgH="825480" progId="Equation.3">
                  <p:embed/>
                </p:oleObj>
              </mc:Choice>
              <mc:Fallback>
                <p:oleObj name="Equation" r:id="rId3" imgW="3238200" imgH="825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23" y="1096807"/>
                        <a:ext cx="32385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0051" name="Object 3"/>
          <p:cNvGraphicFramePr>
            <a:graphicFrameLocks noChangeAspect="1"/>
          </p:cNvGraphicFramePr>
          <p:nvPr/>
        </p:nvGraphicFramePr>
        <p:xfrm>
          <a:off x="450850" y="5776469"/>
          <a:ext cx="3606801" cy="825500"/>
        </p:xfrm>
        <a:graphic>
          <a:graphicData uri="http://schemas.openxmlformats.org/presentationml/2006/ole">
            <mc:AlternateContent xmlns:mc="http://schemas.openxmlformats.org/markup-compatibility/2006">
              <mc:Choice xmlns:v="urn:schemas-microsoft-com:vml" Requires="v">
                <p:oleObj spid="_x0000_s243737" name="Equation" r:id="rId5" imgW="3606480" imgH="825480" progId="Equation.DSMT4">
                  <p:embed/>
                </p:oleObj>
              </mc:Choice>
              <mc:Fallback>
                <p:oleObj name="Equation" r:id="rId5" imgW="3606480" imgH="825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776469"/>
                        <a:ext cx="3606801"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7" descr="x.JPG"/>
          <p:cNvPicPr>
            <a:picLocks noChangeAspect="1"/>
          </p:cNvPicPr>
          <p:nvPr/>
        </p:nvPicPr>
        <p:blipFill>
          <a:blip r:embed="rId7"/>
          <a:stretch>
            <a:fillRect/>
          </a:stretch>
        </p:blipFill>
        <p:spPr>
          <a:xfrm>
            <a:off x="465137" y="3004671"/>
            <a:ext cx="4398690" cy="1600200"/>
          </a:xfrm>
          <a:prstGeom prst="rect">
            <a:avLst/>
          </a:prstGeom>
        </p:spPr>
      </p:pic>
      <p:pic>
        <p:nvPicPr>
          <p:cNvPr id="9" name="Picture 8" descr="xx.JPG"/>
          <p:cNvPicPr>
            <a:picLocks noChangeAspect="1"/>
          </p:cNvPicPr>
          <p:nvPr/>
        </p:nvPicPr>
        <p:blipFill>
          <a:blip r:embed="rId8"/>
          <a:stretch>
            <a:fillRect/>
          </a:stretch>
        </p:blipFill>
        <p:spPr>
          <a:xfrm>
            <a:off x="5666578" y="3001963"/>
            <a:ext cx="3237710" cy="1600200"/>
          </a:xfrm>
          <a:prstGeom prst="rect">
            <a:avLst/>
          </a:prstGeom>
        </p:spPr>
      </p:pic>
    </p:spTree>
    <p:extLst>
      <p:ext uri="{BB962C8B-B14F-4D97-AF65-F5344CB8AC3E}">
        <p14:creationId xmlns:p14="http://schemas.microsoft.com/office/powerpoint/2010/main" val="21709469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Closely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related to multidimensional scaling.</a:t>
            </a:r>
          </a:p>
          <a:p>
            <a:pPr marL="165100" lvl="0" indent="-165100">
              <a:spcBef>
                <a:spcPts val="0"/>
              </a:spcBef>
              <a:spcAft>
                <a:spcPts val="900"/>
              </a:spcAft>
              <a:buFontTx/>
              <a:buChar char="•"/>
              <a:defRPr/>
            </a:pPr>
            <a:r>
              <a:rPr lang="en-US" altLang="en-US" sz="1800" b="1" kern="0" baseline="0" dirty="0" smtClean="0">
                <a:latin typeface="+mn-lt"/>
              </a:rPr>
              <a:t>Sometimes</a:t>
            </a:r>
            <a:r>
              <a:rPr lang="en-US" altLang="en-US" sz="1800" b="1" kern="0" dirty="0" smtClean="0">
                <a:latin typeface="+mn-lt"/>
              </a:rPr>
              <a:t> called topologically ordered maps or </a:t>
            </a:r>
            <a:r>
              <a:rPr lang="en-US" altLang="en-US" sz="1800" b="1" kern="0" dirty="0" err="1" smtClean="0">
                <a:latin typeface="+mn-lt"/>
              </a:rPr>
              <a:t>Kohonen</a:t>
            </a:r>
            <a:r>
              <a:rPr lang="en-US" altLang="en-US" sz="1800" b="1" kern="0" dirty="0" smtClean="0">
                <a:latin typeface="+mn-lt"/>
              </a:rPr>
              <a:t> self-organizing feature maps.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Goal: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represent data in the source </a:t>
            </a:r>
            <a:r>
              <a:rPr lang="en-US" altLang="en-US" sz="1800" b="1" kern="0" dirty="0" smtClean="0">
                <a:latin typeface="+mn-lt"/>
              </a:rPr>
              <a:t>space by points in a target space that preserves the proximity relationships.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Approach: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Use a two-layer neural network.</a:t>
            </a:r>
          </a:p>
          <a:p>
            <a:pPr marL="165100" lvl="0" indent="-165100">
              <a:spcBef>
                <a:spcPts val="17200"/>
              </a:spcBef>
              <a:spcAft>
                <a:spcPts val="900"/>
              </a:spcAft>
              <a:buFontTx/>
              <a:buChar char="•"/>
              <a:defRPr/>
            </a:pPr>
            <a:r>
              <a:rPr lang="en-US" altLang="en-US" sz="1800" b="1" kern="0" baseline="0" dirty="0" smtClean="0">
                <a:latin typeface="+mn-lt"/>
              </a:rPr>
              <a:t>Update</a:t>
            </a:r>
            <a:r>
              <a:rPr lang="en-US" altLang="en-US" sz="1800" b="1" kern="0" dirty="0" smtClean="0">
                <a:latin typeface="+mn-lt"/>
              </a:rPr>
              <a:t> the unit that is most activated by a given input using the learning rule:</a:t>
            </a:r>
          </a:p>
          <a:p>
            <a:pPr marL="165100" lvl="0" indent="-165100">
              <a:spcBef>
                <a:spcPts val="4800"/>
              </a:spcBef>
              <a:spcAft>
                <a:spcPts val="900"/>
              </a:spcAft>
              <a:buFontTx/>
              <a:buChar char="•"/>
              <a:defRPr/>
            </a:pPr>
            <a:r>
              <a:rPr lang="en-US" altLang="en-US" sz="1800" b="1" kern="0" dirty="0" smtClean="0">
                <a:latin typeface="+mn-lt"/>
                <a:sym typeface="Symbol"/>
              </a:rPr>
              <a:t>The window function, </a:t>
            </a:r>
            <a:r>
              <a:rPr lang="en-US" altLang="en-US" sz="1800" b="1" kern="0" dirty="0" err="1" smtClean="0">
                <a:latin typeface="+mn-lt"/>
                <a:sym typeface="Symbol"/>
              </a:rPr>
              <a:t>ϕ</a:t>
            </a:r>
            <a:r>
              <a:rPr lang="en-US" altLang="en-US" sz="1800" b="1" kern="0" dirty="0" smtClean="0">
                <a:latin typeface="+mn-lt"/>
                <a:sym typeface="Symbol"/>
              </a:rPr>
              <a:t>, ensures that neighboring points in the target space have similar weights and thus correspond to the source space.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Self-Organizing Feature Maps</a:t>
            </a:r>
            <a:endParaRPr lang="en-US" b="1" dirty="0">
              <a:solidFill>
                <a:schemeClr val="accent2"/>
              </a:solidFill>
            </a:endParaRPr>
          </a:p>
        </p:txBody>
      </p:sp>
      <p:pic>
        <p:nvPicPr>
          <p:cNvPr id="131074" name="Picture 2" descr="C:\Users\picone\Desktop\Joseph Picone\msstate\ece_8443\x.JPG"/>
          <p:cNvPicPr>
            <a:picLocks noChangeAspect="1" noChangeArrowheads="1"/>
          </p:cNvPicPr>
          <p:nvPr/>
        </p:nvPicPr>
        <p:blipFill>
          <a:blip r:embed="rId3"/>
          <a:srcRect/>
          <a:stretch>
            <a:fillRect/>
          </a:stretch>
        </p:blipFill>
        <p:spPr bwMode="auto">
          <a:xfrm>
            <a:off x="1686393" y="2762250"/>
            <a:ext cx="5771213" cy="2140717"/>
          </a:xfrm>
          <a:prstGeom prst="rect">
            <a:avLst/>
          </a:prstGeom>
          <a:noFill/>
        </p:spPr>
      </p:pic>
      <p:graphicFrame>
        <p:nvGraphicFramePr>
          <p:cNvPr id="6" name="Object 5"/>
          <p:cNvGraphicFramePr>
            <a:graphicFrameLocks noChangeAspect="1"/>
          </p:cNvGraphicFramePr>
          <p:nvPr/>
        </p:nvGraphicFramePr>
        <p:xfrm>
          <a:off x="404813" y="5348053"/>
          <a:ext cx="3213100" cy="419100"/>
        </p:xfrm>
        <a:graphic>
          <a:graphicData uri="http://schemas.openxmlformats.org/presentationml/2006/ole">
            <mc:AlternateContent xmlns:mc="http://schemas.openxmlformats.org/markup-compatibility/2006">
              <mc:Choice xmlns:v="urn:schemas-microsoft-com:vml" Requires="v">
                <p:oleObj spid="_x0000_s244750" name="Equation" r:id="rId4" imgW="3213000" imgH="419040" progId="Equation.DSMT4">
                  <p:embed/>
                </p:oleObj>
              </mc:Choice>
              <mc:Fallback>
                <p:oleObj name="Equation" r:id="rId4" imgW="3213000" imgH="419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813" y="5348053"/>
                        <a:ext cx="32131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511914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2954655"/>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problem of validity.</a:t>
            </a:r>
          </a:p>
          <a:p>
            <a:pPr marL="165100" indent="-165100">
              <a:spcAft>
                <a:spcPts val="600"/>
              </a:spcAft>
              <a:buFont typeface="Arial" pitchFamily="34" charset="0"/>
              <a:buChar char="•"/>
            </a:pPr>
            <a:r>
              <a:rPr lang="en-US" altLang="en-US" sz="1800" b="1" dirty="0" smtClean="0"/>
              <a:t>Derived a hypothesis test to determine if a new clustering produces a statistically significant better result.</a:t>
            </a:r>
          </a:p>
          <a:p>
            <a:pPr marL="165100" indent="-165100">
              <a:spcAft>
                <a:spcPts val="600"/>
              </a:spcAft>
              <a:buFont typeface="Arial" pitchFamily="34" charset="0"/>
              <a:buChar char="•"/>
            </a:pPr>
            <a:r>
              <a:rPr lang="en-US" altLang="en-US" sz="1800" b="1" dirty="0" smtClean="0"/>
              <a:t>Introduced competitive learning, leader-follower clustering, and adaptive resonance theory.</a:t>
            </a:r>
          </a:p>
          <a:p>
            <a:pPr marL="165100" indent="-165100">
              <a:spcAft>
                <a:spcPts val="600"/>
              </a:spcAft>
              <a:buFont typeface="Arial" pitchFamily="34" charset="0"/>
              <a:buChar char="•"/>
            </a:pPr>
            <a:r>
              <a:rPr lang="en-US" altLang="en-US" sz="1800" b="1" dirty="0" smtClean="0"/>
              <a:t>Described applications of graph theoretic methods to clustering.</a:t>
            </a:r>
          </a:p>
          <a:p>
            <a:pPr marL="165100" indent="-165100">
              <a:spcAft>
                <a:spcPts val="600"/>
              </a:spcAft>
              <a:buFont typeface="Arial" pitchFamily="34" charset="0"/>
              <a:buChar char="•"/>
            </a:pPr>
            <a:r>
              <a:rPr lang="en-US" altLang="en-US" sz="1800" b="1" dirty="0" smtClean="0"/>
              <a:t>Introduced nonlinear component analysis.</a:t>
            </a:r>
          </a:p>
          <a:p>
            <a:pPr marL="165100" indent="-165100">
              <a:spcAft>
                <a:spcPts val="600"/>
              </a:spcAft>
              <a:buFont typeface="Arial" pitchFamily="34" charset="0"/>
              <a:buChar char="•"/>
            </a:pPr>
            <a:r>
              <a:rPr lang="en-US" altLang="en-US" sz="1800" b="1" dirty="0" smtClean="0"/>
              <a:t>Introduced multidimensional scaling.</a:t>
            </a:r>
          </a:p>
          <a:p>
            <a:pPr marL="165100" indent="-165100">
              <a:spcAft>
                <a:spcPts val="600"/>
              </a:spcAft>
              <a:buFont typeface="Arial" pitchFamily="34" charset="0"/>
              <a:buChar char="•"/>
            </a:pPr>
            <a:r>
              <a:rPr lang="en-US" altLang="en-US" sz="1800" b="1" dirty="0" smtClean="0"/>
              <a:t>Introduced self-organizing feature maps.</a:t>
            </a:r>
          </a:p>
        </p:txBody>
      </p:sp>
    </p:spTree>
    <p:extLst>
      <p:ext uri="{BB962C8B-B14F-4D97-AF65-F5344CB8AC3E}">
        <p14:creationId xmlns:p14="http://schemas.microsoft.com/office/powerpoint/2010/main" val="1839608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Problem of Validity</a:t>
            </a:r>
            <a:endParaRPr lang="en-US" b="1" dirty="0">
              <a:solidFill>
                <a:schemeClr val="accent2"/>
              </a:solidFill>
            </a:endParaRPr>
          </a:p>
        </p:txBody>
      </p:sp>
      <p:sp>
        <p:nvSpPr>
          <p:cNvPr id="9" name="Text Box 4"/>
          <p:cNvSpPr txBox="1">
            <a:spLocks noChangeArrowheads="1"/>
          </p:cNvSpPr>
          <p:nvPr/>
        </p:nvSpPr>
        <p:spPr bwMode="auto">
          <a:xfrm>
            <a:off x="187531" y="562705"/>
            <a:ext cx="8688388" cy="6063198"/>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solidFill>
                  <a:schemeClr val="bg1"/>
                </a:solidFill>
              </a:rPr>
              <a:t>Assumed the number of clusters is known (reasonable for labeled data).</a:t>
            </a:r>
          </a:p>
          <a:p>
            <a:pPr marL="165100" indent="-165100">
              <a:spcAft>
                <a:spcPts val="600"/>
              </a:spcAft>
              <a:buFont typeface="Arial" pitchFamily="34" charset="0"/>
              <a:buChar char="•"/>
            </a:pPr>
            <a:r>
              <a:rPr lang="en-US" altLang="en-US" sz="1800" b="1" dirty="0" smtClean="0">
                <a:solidFill>
                  <a:schemeClr val="bg1"/>
                </a:solidFill>
              </a:rPr>
              <a:t> What if we are exploring a data set whose properties are unknown?</a:t>
            </a:r>
          </a:p>
          <a:p>
            <a:pPr marL="165100" indent="-165100">
              <a:spcAft>
                <a:spcPts val="600"/>
              </a:spcAft>
              <a:buFont typeface="Arial" pitchFamily="34" charset="0"/>
              <a:buChar char="•"/>
            </a:pPr>
            <a:r>
              <a:rPr lang="en-US" altLang="en-US" sz="1800" b="1" dirty="0" smtClean="0">
                <a:solidFill>
                  <a:schemeClr val="bg1"/>
                </a:solidFill>
              </a:rPr>
              <a:t>We can experimentally optimize the number of clusters, but we have seen this produces unpredictable results.</a:t>
            </a:r>
          </a:p>
          <a:p>
            <a:pPr marL="165100" indent="-165100">
              <a:spcAft>
                <a:spcPts val="600"/>
              </a:spcAft>
              <a:buFont typeface="Arial" pitchFamily="34" charset="0"/>
              <a:buChar char="•"/>
            </a:pPr>
            <a:r>
              <a:rPr lang="en-US" altLang="en-US" sz="1800" b="1" dirty="0" smtClean="0">
                <a:solidFill>
                  <a:schemeClr val="bg1"/>
                </a:solidFill>
              </a:rPr>
              <a:t>A formal approach is to use some statistical (e.g., </a:t>
            </a:r>
            <a:r>
              <a:rPr lang="en-US" altLang="en-US" sz="1800" b="1" dirty="0" smtClean="0">
                <a:solidFill>
                  <a:schemeClr val="bg1"/>
                </a:solidFill>
                <a:hlinkClick r:id="rId3"/>
              </a:rPr>
              <a:t>chi-squared</a:t>
            </a:r>
            <a:r>
              <a:rPr lang="en-US" altLang="en-US" sz="1800" b="1" dirty="0" smtClean="0">
                <a:solidFill>
                  <a:schemeClr val="bg1"/>
                </a:solidFill>
              </a:rPr>
              <a:t> and </a:t>
            </a:r>
            <a:r>
              <a:rPr lang="en-US" altLang="en-US" sz="1800" b="1" dirty="0" err="1" smtClean="0">
                <a:solidFill>
                  <a:schemeClr val="bg1"/>
                </a:solidFill>
                <a:hlinkClick r:id="rId4"/>
              </a:rPr>
              <a:t>Kolmogorov</a:t>
            </a:r>
            <a:r>
              <a:rPr lang="en-US" altLang="en-US" sz="1800" b="1" dirty="0" smtClean="0">
                <a:solidFill>
                  <a:schemeClr val="bg1"/>
                </a:solidFill>
                <a:hlinkClick r:id="rId4"/>
              </a:rPr>
              <a:t>-Smirnov</a:t>
            </a:r>
            <a:r>
              <a:rPr lang="en-US" altLang="en-US" sz="1800" b="1" dirty="0" smtClean="0">
                <a:solidFill>
                  <a:schemeClr val="bg1"/>
                </a:solidFill>
              </a:rPr>
              <a:t> statistics) or information theoretic measure (e.g., </a:t>
            </a:r>
            <a:r>
              <a:rPr lang="en-US" altLang="en-US" sz="1800" b="1" dirty="0" err="1" smtClean="0">
                <a:solidFill>
                  <a:schemeClr val="bg1"/>
                </a:solidFill>
                <a:hlinkClick r:id="rId5"/>
              </a:rPr>
              <a:t>Akaike</a:t>
            </a:r>
            <a:r>
              <a:rPr lang="en-US" altLang="en-US" sz="1800" b="1" dirty="0" smtClean="0">
                <a:solidFill>
                  <a:schemeClr val="bg1"/>
                </a:solidFill>
                <a:hlinkClick r:id="rId5"/>
              </a:rPr>
              <a:t> information criterion</a:t>
            </a:r>
            <a:r>
              <a:rPr lang="en-US" altLang="en-US" sz="1800" b="1" dirty="0" smtClean="0">
                <a:solidFill>
                  <a:schemeClr val="bg1"/>
                </a:solidFill>
              </a:rPr>
              <a:t>) of goodness, but these are not often tractable.</a:t>
            </a:r>
          </a:p>
          <a:p>
            <a:pPr marL="165100" indent="-165100">
              <a:spcAft>
                <a:spcPts val="600"/>
              </a:spcAft>
              <a:buFont typeface="Arial" pitchFamily="34" charset="0"/>
              <a:buChar char="•"/>
            </a:pPr>
            <a:r>
              <a:rPr lang="en-US" altLang="en-US" sz="1800" b="1" dirty="0" smtClean="0">
                <a:solidFill>
                  <a:schemeClr val="bg1"/>
                </a:solidFill>
              </a:rPr>
              <a:t>Question: since we know </a:t>
            </a:r>
            <a:r>
              <a:rPr lang="en-US" altLang="en-US" sz="1800" i="1" dirty="0" smtClean="0">
                <a:solidFill>
                  <a:schemeClr val="bg1"/>
                </a:solidFill>
              </a:rPr>
              <a:t>c</a:t>
            </a:r>
            <a:r>
              <a:rPr lang="en-US" altLang="en-US" sz="1800" dirty="0" smtClean="0">
                <a:solidFill>
                  <a:schemeClr val="bg1"/>
                </a:solidFill>
              </a:rPr>
              <a:t>+1</a:t>
            </a:r>
            <a:r>
              <a:rPr lang="en-US" altLang="en-US" sz="1800" b="1" dirty="0" smtClean="0">
                <a:solidFill>
                  <a:schemeClr val="bg1"/>
                </a:solidFill>
              </a:rPr>
              <a:t> clusters are better than </a:t>
            </a:r>
            <a:r>
              <a:rPr lang="en-US" altLang="en-US" sz="1800" i="1" dirty="0" smtClean="0">
                <a:solidFill>
                  <a:schemeClr val="bg1"/>
                </a:solidFill>
              </a:rPr>
              <a:t>c</a:t>
            </a:r>
            <a:r>
              <a:rPr lang="en-US" altLang="en-US" sz="1800" b="1" dirty="0" smtClean="0">
                <a:solidFill>
                  <a:schemeClr val="bg1"/>
                </a:solidFill>
              </a:rPr>
              <a:t> clusters, what constitutes a statistically significant improvement?</a:t>
            </a:r>
          </a:p>
          <a:p>
            <a:pPr marL="165100" indent="-165100">
              <a:spcAft>
                <a:spcPts val="600"/>
              </a:spcAft>
              <a:buFont typeface="Arial" pitchFamily="34" charset="0"/>
              <a:buChar char="•"/>
            </a:pPr>
            <a:r>
              <a:rPr lang="en-US" altLang="en-US" sz="1800" b="1" dirty="0" smtClean="0">
                <a:solidFill>
                  <a:schemeClr val="bg1"/>
                </a:solidFill>
              </a:rPr>
              <a:t>Answer: use a hypothesis-testing approach. Hypothesize there are </a:t>
            </a:r>
            <a:r>
              <a:rPr lang="en-US" altLang="en-US" sz="1800" i="1" dirty="0" smtClean="0">
                <a:solidFill>
                  <a:schemeClr val="bg1"/>
                </a:solidFill>
              </a:rPr>
              <a:t>c</a:t>
            </a:r>
            <a:r>
              <a:rPr lang="en-US" altLang="en-US" sz="1800" b="1" dirty="0" smtClean="0">
                <a:solidFill>
                  <a:schemeClr val="bg1"/>
                </a:solidFill>
              </a:rPr>
              <a:t> clusters (the null hypothesis), compute the sampling distribution for </a:t>
            </a:r>
            <a:r>
              <a:rPr lang="en-US" altLang="en-US" sz="1800" i="1" dirty="0" smtClean="0">
                <a:solidFill>
                  <a:schemeClr val="bg1"/>
                </a:solidFill>
              </a:rPr>
              <a:t>J</a:t>
            </a:r>
            <a:r>
              <a:rPr lang="en-US" altLang="en-US" sz="1800" dirty="0" smtClean="0">
                <a:solidFill>
                  <a:schemeClr val="bg1"/>
                </a:solidFill>
              </a:rPr>
              <a:t>(</a:t>
            </a:r>
            <a:r>
              <a:rPr lang="en-US" altLang="en-US" sz="1800" i="1" dirty="0" smtClean="0">
                <a:solidFill>
                  <a:schemeClr val="bg1"/>
                </a:solidFill>
              </a:rPr>
              <a:t>c</a:t>
            </a:r>
            <a:r>
              <a:rPr lang="en-US" altLang="en-US" sz="1800" dirty="0" smtClean="0">
                <a:solidFill>
                  <a:schemeClr val="bg1"/>
                </a:solidFill>
              </a:rPr>
              <a:t>+1)</a:t>
            </a:r>
            <a:r>
              <a:rPr lang="en-US" altLang="en-US" sz="1800" b="1" dirty="0" smtClean="0">
                <a:solidFill>
                  <a:schemeClr val="bg1"/>
                </a:solidFill>
              </a:rPr>
              <a:t> under this hypothesis, and estimate acceptance, confidence, etc.</a:t>
            </a:r>
          </a:p>
          <a:p>
            <a:pPr marL="165100" indent="-165100">
              <a:spcAft>
                <a:spcPts val="600"/>
              </a:spcAft>
              <a:buFont typeface="Arial" pitchFamily="34" charset="0"/>
              <a:buChar char="•"/>
            </a:pPr>
            <a:r>
              <a:rPr lang="en-US" altLang="en-US" sz="1800" b="1" dirty="0" smtClean="0">
                <a:solidFill>
                  <a:schemeClr val="bg1"/>
                </a:solidFill>
              </a:rPr>
              <a:t>Suppose we have a set </a:t>
            </a:r>
            <a:r>
              <a:rPr lang="en-US" altLang="en-US" sz="1800" i="1" dirty="0" smtClean="0">
                <a:solidFill>
                  <a:schemeClr val="bg1"/>
                </a:solidFill>
              </a:rPr>
              <a:t>D</a:t>
            </a:r>
            <a:r>
              <a:rPr lang="en-US" altLang="en-US" sz="1800" b="1" dirty="0" smtClean="0">
                <a:solidFill>
                  <a:schemeClr val="bg1"/>
                </a:solidFill>
              </a:rPr>
              <a:t> of </a:t>
            </a:r>
            <a:r>
              <a:rPr lang="en-US" altLang="en-US" sz="1800" i="1" dirty="0" smtClean="0">
                <a:solidFill>
                  <a:schemeClr val="bg1"/>
                </a:solidFill>
              </a:rPr>
              <a:t>n</a:t>
            </a:r>
            <a:r>
              <a:rPr lang="en-US" altLang="en-US" sz="1800" b="1" dirty="0" smtClean="0">
                <a:solidFill>
                  <a:schemeClr val="bg1"/>
                </a:solidFill>
              </a:rPr>
              <a:t> samples. Let us hypothesize the </a:t>
            </a:r>
            <a:r>
              <a:rPr lang="en-US" altLang="en-US" sz="1800" i="1" dirty="0" smtClean="0">
                <a:solidFill>
                  <a:schemeClr val="bg1"/>
                </a:solidFill>
              </a:rPr>
              <a:t>n</a:t>
            </a:r>
            <a:r>
              <a:rPr lang="en-US" altLang="en-US" sz="1800" b="1" dirty="0" smtClean="0">
                <a:solidFill>
                  <a:schemeClr val="bg1"/>
                </a:solidFill>
              </a:rPr>
              <a:t> samples come from a normal distribution with mean μ</a:t>
            </a:r>
            <a:r>
              <a:rPr lang="en-US" altLang="en-US" sz="1800" b="1" dirty="0" smtClean="0">
                <a:solidFill>
                  <a:schemeClr val="bg1"/>
                </a:solidFill>
                <a:sym typeface="Symbol"/>
              </a:rPr>
              <a:t> </a:t>
            </a:r>
            <a:r>
              <a:rPr lang="en-US" altLang="en-US" sz="1800" b="1" dirty="0" smtClean="0">
                <a:solidFill>
                  <a:schemeClr val="bg1"/>
                </a:solidFill>
              </a:rPr>
              <a:t>and covariance matrix σ</a:t>
            </a:r>
            <a:r>
              <a:rPr lang="en-US" altLang="en-US" sz="1800" baseline="30000" dirty="0" smtClean="0">
                <a:solidFill>
                  <a:schemeClr val="bg1"/>
                </a:solidFill>
                <a:sym typeface="Symbol"/>
              </a:rPr>
              <a:t>2</a:t>
            </a:r>
            <a:r>
              <a:rPr lang="en-US" altLang="en-US" sz="1800" b="1" dirty="0" smtClean="0">
                <a:solidFill>
                  <a:schemeClr val="bg1"/>
                </a:solidFill>
                <a:sym typeface="Symbol"/>
              </a:rPr>
              <a:t>I.</a:t>
            </a:r>
          </a:p>
          <a:p>
            <a:pPr marL="165100" indent="-165100">
              <a:spcAft>
                <a:spcPts val="600"/>
              </a:spcAft>
              <a:buFont typeface="Arial" pitchFamily="34" charset="0"/>
              <a:buChar char="•"/>
            </a:pPr>
            <a:r>
              <a:rPr lang="en-US" altLang="en-US" sz="1800" b="1" dirty="0" smtClean="0">
                <a:solidFill>
                  <a:schemeClr val="bg1"/>
                </a:solidFill>
              </a:rPr>
              <a:t>The sum of the squared error,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a:t>
            </a:r>
            <a:r>
              <a:rPr lang="en-US" altLang="en-US" sz="1800" b="1" dirty="0" smtClean="0">
                <a:solidFill>
                  <a:schemeClr val="bg1"/>
                </a:solidFill>
              </a:rPr>
              <a:t>, is a random variable because it depends on the particular set of samples:</a:t>
            </a:r>
          </a:p>
          <a:p>
            <a:pPr marL="165100" indent="-165100">
              <a:spcBef>
                <a:spcPts val="3600"/>
              </a:spcBef>
              <a:spcAft>
                <a:spcPts val="600"/>
              </a:spcAft>
              <a:buFont typeface="Arial" pitchFamily="34" charset="0"/>
              <a:buChar char="•"/>
            </a:pPr>
            <a:r>
              <a:rPr lang="en-US" altLang="en-US" sz="1800" b="1" dirty="0" smtClean="0">
                <a:solidFill>
                  <a:schemeClr val="bg1"/>
                </a:solidFill>
              </a:rPr>
              <a:t>It can be shown the distribution for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 </a:t>
            </a:r>
            <a:r>
              <a:rPr lang="en-US" altLang="en-US" sz="1800" b="1" dirty="0" smtClean="0">
                <a:solidFill>
                  <a:schemeClr val="bg1"/>
                </a:solidFill>
              </a:rPr>
              <a:t>is approximately normal with mean </a:t>
            </a:r>
            <a:r>
              <a:rPr lang="en-US" altLang="en-US" sz="1800" i="1" dirty="0" smtClean="0">
                <a:solidFill>
                  <a:schemeClr val="bg1"/>
                </a:solidFill>
              </a:rPr>
              <a:t>ndμ</a:t>
            </a:r>
            <a:r>
              <a:rPr lang="en-US" altLang="en-US" sz="1800" baseline="30000" dirty="0" smtClean="0">
                <a:solidFill>
                  <a:schemeClr val="bg1"/>
                </a:solidFill>
                <a:sym typeface="Symbol"/>
              </a:rPr>
              <a:t>2</a:t>
            </a:r>
            <a:r>
              <a:rPr lang="en-US" altLang="en-US" sz="1800" b="1" dirty="0" smtClean="0">
                <a:solidFill>
                  <a:schemeClr val="bg1"/>
                </a:solidFill>
              </a:rPr>
              <a:t> and variance </a:t>
            </a:r>
            <a:r>
              <a:rPr lang="en-US" altLang="en-US" sz="1800" i="1" dirty="0" smtClean="0">
                <a:solidFill>
                  <a:schemeClr val="bg1"/>
                </a:solidFill>
              </a:rPr>
              <a:t>2nd</a:t>
            </a:r>
            <a:r>
              <a:rPr lang="en-US" altLang="en-US" sz="1800" i="1" dirty="0" smtClean="0">
                <a:solidFill>
                  <a:schemeClr val="bg1"/>
                </a:solidFill>
                <a:sym typeface="Symbol"/>
              </a:rPr>
              <a:t>σ</a:t>
            </a:r>
            <a:r>
              <a:rPr lang="en-US" altLang="en-US" sz="1800" baseline="30000" dirty="0" smtClean="0">
                <a:solidFill>
                  <a:schemeClr val="bg1"/>
                </a:solidFill>
                <a:sym typeface="Symbol"/>
              </a:rPr>
              <a:t>4</a:t>
            </a:r>
            <a:r>
              <a:rPr lang="en-US" altLang="en-US" sz="1800" b="1" dirty="0" smtClean="0">
                <a:solidFill>
                  <a:schemeClr val="bg1"/>
                </a:solidFill>
              </a:rPr>
              <a:t>.</a:t>
            </a:r>
            <a:endParaRPr lang="en-US" altLang="en-US" sz="1800" b="1" dirty="0" smtClean="0"/>
          </a:p>
        </p:txBody>
      </p:sp>
      <p:graphicFrame>
        <p:nvGraphicFramePr>
          <p:cNvPr id="6" name="Object 5"/>
          <p:cNvGraphicFramePr>
            <a:graphicFrameLocks noChangeAspect="1"/>
          </p:cNvGraphicFramePr>
          <p:nvPr/>
        </p:nvGraphicFramePr>
        <p:xfrm>
          <a:off x="452438" y="5491605"/>
          <a:ext cx="1689100" cy="495300"/>
        </p:xfrm>
        <a:graphic>
          <a:graphicData uri="http://schemas.openxmlformats.org/presentationml/2006/ole">
            <mc:AlternateContent xmlns:mc="http://schemas.openxmlformats.org/markup-compatibility/2006">
              <mc:Choice xmlns:v="urn:schemas-microsoft-com:vml" Requires="v">
                <p:oleObj spid="_x0000_s238606" name="Equation" r:id="rId6" imgW="1688760" imgH="495000" progId="Equation.DSMT4">
                  <p:embed/>
                </p:oleObj>
              </mc:Choice>
              <mc:Fallback>
                <p:oleObj name="Equation" r:id="rId6" imgW="1688760" imgH="4950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5491605"/>
                        <a:ext cx="168910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042607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Validity (cont.)</a:t>
            </a:r>
            <a:endParaRPr lang="en-US" b="1" dirty="0">
              <a:solidFill>
                <a:schemeClr val="accent2"/>
              </a:solidFill>
            </a:endParaRPr>
          </a:p>
        </p:txBody>
      </p:sp>
      <p:sp>
        <p:nvSpPr>
          <p:cNvPr id="42" name="Rectangle 20"/>
          <p:cNvSpPr txBox="1">
            <a:spLocks noChangeArrowheads="1"/>
          </p:cNvSpPr>
          <p:nvPr/>
        </p:nvSpPr>
        <p:spPr>
          <a:xfrm>
            <a:off x="178868" y="667886"/>
            <a:ext cx="8738120" cy="5854408"/>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Suppose we now partition the set of samples into two subsets, </a:t>
            </a:r>
            <a:r>
              <a:rPr lang="en-US" altLang="en-US" sz="1800" i="1" kern="0" dirty="0" smtClean="0">
                <a:latin typeface="+mn-lt"/>
              </a:rPr>
              <a:t>D</a:t>
            </a:r>
            <a:r>
              <a:rPr lang="en-US" altLang="en-US" sz="1800" kern="0" baseline="-25000" dirty="0" smtClean="0">
                <a:latin typeface="+mn-lt"/>
              </a:rPr>
              <a:t>1</a:t>
            </a:r>
            <a:r>
              <a:rPr lang="en-US" altLang="en-US" sz="1800" b="1" kern="0" dirty="0" smtClean="0">
                <a:latin typeface="+mn-lt"/>
              </a:rPr>
              <a:t> and </a:t>
            </a:r>
            <a:r>
              <a:rPr lang="en-US" altLang="en-US" sz="1800" i="1" kern="0" dirty="0" smtClean="0"/>
              <a:t>D</a:t>
            </a:r>
            <a:r>
              <a:rPr lang="en-US" altLang="en-US" sz="1800" kern="0" baseline="-25000" dirty="0" smtClean="0"/>
              <a:t>2</a:t>
            </a:r>
            <a:r>
              <a:rPr lang="en-US" altLang="en-US" sz="1800" b="1" kern="0" dirty="0" smtClean="0">
                <a:latin typeface="+mn-lt"/>
              </a:rPr>
              <a:t>, so to minimize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Can we determine how small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 </a:t>
            </a:r>
            <a:r>
              <a:rPr lang="en-US" altLang="en-US" sz="1800" b="1" dirty="0" smtClean="0">
                <a:solidFill>
                  <a:schemeClr val="bg1"/>
                </a:solidFill>
              </a:rPr>
              <a:t>must be to accept a two-cluster solution?</a:t>
            </a:r>
          </a:p>
          <a:p>
            <a:pPr marL="165100" lvl="0" indent="-165100">
              <a:spcBef>
                <a:spcPts val="0"/>
              </a:spcBef>
              <a:spcAft>
                <a:spcPts val="600"/>
              </a:spcAft>
              <a:buFontTx/>
              <a:buChar char="•"/>
              <a:defRPr/>
            </a:pPr>
            <a:r>
              <a:rPr lang="en-US" altLang="en-US" sz="1800" b="1" kern="0" dirty="0" smtClean="0">
                <a:solidFill>
                  <a:schemeClr val="bg1"/>
                </a:solidFill>
                <a:latin typeface="+mn-lt"/>
              </a:rPr>
              <a:t>No analytic solution, but we can estimate a solution by considering a suboptimal partitioning in which a </a:t>
            </a:r>
            <a:r>
              <a:rPr lang="en-US" altLang="en-US" sz="1800" b="1" kern="0" dirty="0" err="1" smtClean="0">
                <a:solidFill>
                  <a:schemeClr val="bg1"/>
                </a:solidFill>
                <a:latin typeface="+mn-lt"/>
              </a:rPr>
              <a:t>hyperplane</a:t>
            </a:r>
            <a:r>
              <a:rPr lang="en-US" altLang="en-US" sz="1800" b="1" kern="0" dirty="0" smtClean="0">
                <a:solidFill>
                  <a:schemeClr val="bg1"/>
                </a:solidFill>
                <a:latin typeface="+mn-lt"/>
              </a:rPr>
              <a:t> passes through the mean.</a:t>
            </a:r>
          </a:p>
          <a:p>
            <a:pPr marL="165100" lvl="0" indent="-165100">
              <a:spcBef>
                <a:spcPts val="0"/>
              </a:spcBef>
              <a:spcAft>
                <a:spcPts val="600"/>
              </a:spcAft>
              <a:buFontTx/>
              <a:buChar char="•"/>
              <a:defRPr/>
            </a:pPr>
            <a:r>
              <a:rPr lang="en-US" altLang="en-US" sz="1800" b="1" kern="0" dirty="0" smtClean="0">
                <a:solidFill>
                  <a:schemeClr val="bg1"/>
                </a:solidFill>
                <a:latin typeface="+mn-lt"/>
              </a:rPr>
              <a:t>For large n, the squared error for this </a:t>
            </a:r>
            <a:r>
              <a:rPr lang="en-US" altLang="en-US" sz="1800" b="1" kern="0" dirty="0" err="1" smtClean="0">
                <a:solidFill>
                  <a:schemeClr val="bg1"/>
                </a:solidFill>
                <a:latin typeface="+mn-lt"/>
              </a:rPr>
              <a:t>partion</a:t>
            </a:r>
            <a:r>
              <a:rPr lang="en-US" altLang="en-US" sz="1800" b="1" kern="0" dirty="0" smtClean="0">
                <a:solidFill>
                  <a:schemeClr val="bg1"/>
                </a:solidFill>
                <a:latin typeface="+mn-lt"/>
              </a:rPr>
              <a:t> is approximately normal with mean </a:t>
            </a:r>
            <a:r>
              <a:rPr lang="en-US" altLang="en-US" sz="1800" i="1" dirty="0" smtClean="0">
                <a:solidFill>
                  <a:schemeClr val="bg1"/>
                </a:solidFill>
              </a:rPr>
              <a:t>n(d-2/μ</a:t>
            </a:r>
            <a:r>
              <a:rPr lang="en-US" altLang="en-US" sz="1800" i="1" dirty="0" smtClean="0">
                <a:solidFill>
                  <a:schemeClr val="bg1"/>
                </a:solidFill>
                <a:sym typeface="Symbol"/>
              </a:rPr>
              <a:t>)σ</a:t>
            </a:r>
            <a:r>
              <a:rPr lang="en-US" altLang="en-US" sz="1800" baseline="30000" dirty="0" smtClean="0">
                <a:solidFill>
                  <a:schemeClr val="bg1"/>
                </a:solidFill>
                <a:sym typeface="Symbol"/>
              </a:rPr>
              <a:t>2</a:t>
            </a:r>
            <a:r>
              <a:rPr lang="en-US" altLang="en-US" sz="1800" b="1" dirty="0" smtClean="0">
                <a:solidFill>
                  <a:schemeClr val="bg1"/>
                </a:solidFill>
              </a:rPr>
              <a:t> and variance </a:t>
            </a:r>
            <a:r>
              <a:rPr lang="en-US" altLang="en-US" sz="1800" i="1" dirty="0" smtClean="0">
                <a:solidFill>
                  <a:schemeClr val="bg1"/>
                </a:solidFill>
              </a:rPr>
              <a:t>2n(d-8/</a:t>
            </a:r>
            <a:r>
              <a:rPr lang="en-US" altLang="en-US" sz="1800" i="1" dirty="0" smtClean="0">
                <a:solidFill>
                  <a:schemeClr val="bg1"/>
                </a:solidFill>
                <a:sym typeface="Symbol"/>
              </a:rPr>
              <a:t>μ</a:t>
            </a:r>
            <a:r>
              <a:rPr lang="en-US" altLang="en-US" sz="1800" i="1" baseline="30000" dirty="0" smtClean="0">
                <a:solidFill>
                  <a:schemeClr val="bg1"/>
                </a:solidFill>
                <a:sym typeface="Symbol"/>
              </a:rPr>
              <a:t>2</a:t>
            </a:r>
            <a:r>
              <a:rPr lang="en-US" altLang="en-US" sz="1800" i="1" dirty="0" smtClean="0">
                <a:solidFill>
                  <a:schemeClr val="bg1"/>
                </a:solidFill>
                <a:sym typeface="Symbol"/>
              </a:rPr>
              <a:t>)σ</a:t>
            </a:r>
            <a:r>
              <a:rPr lang="en-US" altLang="en-US" sz="1800" baseline="30000" dirty="0" smtClean="0">
                <a:solidFill>
                  <a:schemeClr val="bg1"/>
                </a:solidFill>
                <a:sym typeface="Symbol"/>
              </a:rPr>
              <a:t>4</a:t>
            </a:r>
            <a:r>
              <a:rPr lang="en-US" altLang="en-US" sz="1800" b="1" kern="0" dirty="0" smtClean="0">
                <a:solidFill>
                  <a:schemeClr val="bg1"/>
                </a:solidFill>
                <a:latin typeface="+mn-lt"/>
              </a:rPr>
              <a:t>.</a:t>
            </a:r>
          </a:p>
          <a:p>
            <a:pPr marL="165100" lvl="0" indent="-165100">
              <a:spcBef>
                <a:spcPts val="0"/>
              </a:spcBef>
              <a:spcAft>
                <a:spcPts val="600"/>
              </a:spcAft>
              <a:buFontTx/>
              <a:buChar char="•"/>
              <a:defRPr/>
            </a:pP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(2)</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is smaller than </a:t>
            </a:r>
            <a:r>
              <a:rPr lang="en-US" altLang="en-US" sz="1800" i="1" dirty="0" smtClean="0">
                <a:solidFill>
                  <a:schemeClr val="bg1"/>
                </a:solidFill>
              </a:rPr>
              <a:t>J</a:t>
            </a:r>
            <a:r>
              <a:rPr lang="en-US" altLang="en-US" sz="1800" i="1" baseline="-25000" dirty="0" smtClean="0">
                <a:solidFill>
                  <a:schemeClr val="bg1"/>
                </a:solidFill>
              </a:rPr>
              <a:t>e</a:t>
            </a:r>
            <a:r>
              <a:rPr lang="en-US" altLang="en-US" sz="1800" dirty="0" smtClean="0">
                <a:solidFill>
                  <a:schemeClr val="bg1"/>
                </a:solidFil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because </a:t>
            </a:r>
            <a:r>
              <a:rPr lang="en-US" altLang="en-US" sz="1800" i="1" dirty="0" smtClean="0">
                <a:solidFill>
                  <a:schemeClr val="bg1"/>
                </a:solidFill>
              </a:rPr>
              <a:t>n(d-2/</a:t>
            </a:r>
            <a:r>
              <a:rPr lang="en-US" altLang="en-US" sz="1800" i="1" dirty="0" smtClean="0">
                <a:solidFill>
                  <a:schemeClr val="bg1"/>
                </a:solidFill>
                <a:sym typeface="Symbol"/>
              </a:rPr>
              <a:t>μ)σ</a:t>
            </a:r>
            <a:r>
              <a:rPr lang="en-US" altLang="en-US" sz="1800" baseline="30000" dirty="0" smtClean="0">
                <a:solidFill>
                  <a:schemeClr val="bg1"/>
                </a:solidFill>
                <a:sym typeface="Symbol"/>
              </a:rPr>
              <a:t>2 </a:t>
            </a:r>
            <a:r>
              <a:rPr lang="en-US" altLang="en-US" sz="1800" i="1" dirty="0" smtClean="0">
                <a:solidFill>
                  <a:schemeClr val="bg1"/>
                </a:solidFill>
              </a:rPr>
              <a:t>&lt; nd</a:t>
            </a:r>
            <a:r>
              <a:rPr lang="en-US" altLang="en-US" sz="1800" i="1" dirty="0" smtClean="0">
                <a:solidFill>
                  <a:schemeClr val="bg1"/>
                </a:solidFill>
                <a:sym typeface="Symbol"/>
              </a:rPr>
              <a:t>σ</a:t>
            </a:r>
            <a:r>
              <a:rPr lang="en-US" altLang="en-US" sz="1800" baseline="30000" dirty="0" smtClean="0">
                <a:solidFill>
                  <a:schemeClr val="bg1"/>
                </a:solidFill>
                <a:sym typeface="Symbol"/>
              </a:rPr>
              <a:t>2</a:t>
            </a:r>
            <a:r>
              <a:rPr lang="en-US" altLang="en-US" sz="1800" i="1" dirty="0" smtClean="0">
                <a:solidFill>
                  <a:schemeClr val="bg1"/>
                </a:solidFill>
                <a:sym typeface="Symbol"/>
              </a:rPr>
              <a:t>).</a:t>
            </a:r>
            <a:endParaRPr lang="en-US" altLang="en-US" sz="1800" b="1" kern="0" noProof="0" dirty="0" smtClean="0">
              <a:latin typeface="+mn-lt"/>
            </a:endParaRPr>
          </a:p>
          <a:p>
            <a:pPr marL="165100" lvl="0" indent="-165100">
              <a:spcBef>
                <a:spcPts val="0"/>
              </a:spcBef>
              <a:spcAft>
                <a:spcPts val="600"/>
              </a:spcAft>
              <a:buFontTx/>
              <a:buChar char="•"/>
              <a:defRPr/>
            </a:pPr>
            <a:r>
              <a:rPr kumimoji="0" lang="en-US" altLang="en-US" sz="1800" b="1" i="0" u="none" strike="noStrike" kern="0" cap="none" spc="0" normalizeH="0" baseline="0" dirty="0" smtClean="0">
                <a:ln>
                  <a:noFill/>
                </a:ln>
                <a:solidFill>
                  <a:schemeClr val="tx1"/>
                </a:solidFill>
                <a:effectLst/>
                <a:uLnTx/>
                <a:uFillTx/>
                <a:latin typeface="+mn-lt"/>
                <a:ea typeface="+mn-ea"/>
                <a:cs typeface="+mn-cs"/>
              </a:rPr>
              <a:t>We</a:t>
            </a:r>
            <a:r>
              <a:rPr kumimoji="0" lang="en-US" altLang="en-US" sz="1800" b="1" i="0" u="none" strike="noStrike" kern="0" cap="none" spc="0" normalizeH="0" dirty="0" smtClean="0">
                <a:ln>
                  <a:noFill/>
                </a:ln>
                <a:solidFill>
                  <a:schemeClr val="tx1"/>
                </a:solidFill>
                <a:effectLst/>
                <a:uLnTx/>
                <a:uFillTx/>
                <a:latin typeface="+mn-lt"/>
                <a:ea typeface="+mn-ea"/>
                <a:cs typeface="+mn-cs"/>
              </a:rPr>
              <a:t> can derive a hypothesis test based on these assumptions: </a:t>
            </a:r>
            <a:r>
              <a:rPr lang="en-US" altLang="en-US" sz="1800" b="1" kern="0" noProof="0" dirty="0" smtClean="0">
                <a:latin typeface="+mn-lt"/>
              </a:rPr>
              <a:t>reject the null </a:t>
            </a:r>
            <a:r>
              <a:rPr lang="en-US" altLang="en-US" sz="1800" b="1" kern="0" dirty="0" smtClean="0">
                <a:latin typeface="+mn-lt"/>
              </a:rPr>
              <a:t>hypothesis at the </a:t>
            </a:r>
            <a:r>
              <a:rPr lang="en-US" altLang="en-US" sz="1800" i="1" kern="0" dirty="0" smtClean="0">
                <a:latin typeface="+mn-lt"/>
              </a:rPr>
              <a:t>p</a:t>
            </a:r>
            <a:r>
              <a:rPr lang="en-US" altLang="en-US" sz="1800" b="1" kern="0" dirty="0" smtClean="0">
                <a:latin typeface="+mn-lt"/>
              </a:rPr>
              <a:t>-percent significance level if:</a:t>
            </a:r>
          </a:p>
          <a:p>
            <a:pPr marL="165100" lvl="0" indent="-165100">
              <a:spcBef>
                <a:spcPts val="7200"/>
              </a:spcBef>
              <a:spcAft>
                <a:spcPts val="600"/>
              </a:spcAft>
              <a:defRPr/>
            </a:pPr>
            <a:r>
              <a:rPr lang="en-US" altLang="en-US" sz="1800" b="1" kern="0" dirty="0" smtClean="0">
                <a:latin typeface="+mn-lt"/>
              </a:rPr>
              <a:t>	w</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here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sym typeface="Symbol"/>
              </a:rPr>
              <a:t>α is determined by:</a:t>
            </a:r>
            <a:endParaRPr lang="en-US" altLang="en-US" sz="1800" b="1" kern="0" dirty="0" smtClean="0">
              <a:sym typeface="Symbol"/>
            </a:endParaRPr>
          </a:p>
        </p:txBody>
      </p:sp>
      <p:graphicFrame>
        <p:nvGraphicFramePr>
          <p:cNvPr id="92173" name="Object 13"/>
          <p:cNvGraphicFramePr>
            <a:graphicFrameLocks noChangeAspect="1"/>
          </p:cNvGraphicFramePr>
          <p:nvPr/>
        </p:nvGraphicFramePr>
        <p:xfrm>
          <a:off x="452438" y="1311093"/>
          <a:ext cx="2032000" cy="609600"/>
        </p:xfrm>
        <a:graphic>
          <a:graphicData uri="http://schemas.openxmlformats.org/presentationml/2006/ole">
            <mc:AlternateContent xmlns:mc="http://schemas.openxmlformats.org/markup-compatibility/2006">
              <mc:Choice xmlns:v="urn:schemas-microsoft-com:vml" Requires="v">
                <p:oleObj spid="_x0000_s239650" name="Equation" r:id="rId3" imgW="2031840" imgH="609480" progId="Equation.3">
                  <p:embed/>
                </p:oleObj>
              </mc:Choice>
              <mc:Fallback>
                <p:oleObj name="Equation" r:id="rId3" imgW="20318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438" y="1311093"/>
                        <a:ext cx="2032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4" name="Object 14"/>
          <p:cNvGraphicFramePr>
            <a:graphicFrameLocks noChangeAspect="1"/>
          </p:cNvGraphicFramePr>
          <p:nvPr/>
        </p:nvGraphicFramePr>
        <p:xfrm>
          <a:off x="452438" y="4565960"/>
          <a:ext cx="3086101" cy="685800"/>
        </p:xfrm>
        <a:graphic>
          <a:graphicData uri="http://schemas.openxmlformats.org/presentationml/2006/ole">
            <mc:AlternateContent xmlns:mc="http://schemas.openxmlformats.org/markup-compatibility/2006">
              <mc:Choice xmlns:v="urn:schemas-microsoft-com:vml" Requires="v">
                <p:oleObj spid="_x0000_s239651" name="Equation" r:id="rId5" imgW="3085920" imgH="685800" progId="Equation.3">
                  <p:embed/>
                </p:oleObj>
              </mc:Choice>
              <mc:Fallback>
                <p:oleObj name="Equation" r:id="rId5" imgW="308592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438" y="4565960"/>
                        <a:ext cx="3086101"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5" name="Object 15"/>
          <p:cNvGraphicFramePr>
            <a:graphicFrameLocks noChangeAspect="1"/>
          </p:cNvGraphicFramePr>
          <p:nvPr/>
        </p:nvGraphicFramePr>
        <p:xfrm>
          <a:off x="452438" y="5796145"/>
          <a:ext cx="3695700" cy="596900"/>
        </p:xfrm>
        <a:graphic>
          <a:graphicData uri="http://schemas.openxmlformats.org/presentationml/2006/ole">
            <mc:AlternateContent xmlns:mc="http://schemas.openxmlformats.org/markup-compatibility/2006">
              <mc:Choice xmlns:v="urn:schemas-microsoft-com:vml" Requires="v">
                <p:oleObj spid="_x0000_s239652" name="Equation" r:id="rId7" imgW="3695400" imgH="596880" progId="Equation.DSMT4">
                  <p:embed/>
                </p:oleObj>
              </mc:Choice>
              <mc:Fallback>
                <p:oleObj name="Equation" r:id="rId7" imgW="3695400" imgH="5968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2438" y="5796145"/>
                        <a:ext cx="36957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10489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On-Line Clustering – Competitive Learning</a:t>
            </a:r>
            <a:endParaRPr lang="en-US" b="1" dirty="0">
              <a:solidFill>
                <a:schemeClr val="accent2"/>
              </a:solidFill>
            </a:endParaRPr>
          </a:p>
        </p:txBody>
      </p:sp>
      <p:sp>
        <p:nvSpPr>
          <p:cNvPr id="42" name="Rectangle 20"/>
          <p:cNvSpPr txBox="1">
            <a:spLocks noChangeArrowheads="1"/>
          </p:cNvSpPr>
          <p:nvPr/>
        </p:nvSpPr>
        <p:spPr>
          <a:xfrm>
            <a:off x="178868" y="599608"/>
            <a:ext cx="8738120" cy="789522"/>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accent1"/>
                </a:solidFill>
                <a:effectLst/>
                <a:uLnTx/>
                <a:uFillTx/>
                <a:latin typeface="+mn-lt"/>
                <a:ea typeface="+mn-ea"/>
                <a:cs typeface="+mn-cs"/>
              </a:rPr>
              <a:t>Stability/Plasticity</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 Dilemma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 structures should be stable and not undergo major reorganization with a new piece of data (why?)</a:t>
            </a:r>
            <a:r>
              <a:rPr lang="en-US" altLang="en-US" sz="1800" b="1" kern="0" dirty="0" smtClean="0">
                <a:latin typeface="+mn-lt"/>
              </a:rPr>
              <a:t>.</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sp>
        <p:nvSpPr>
          <p:cNvPr id="8" name="Rectangle 12"/>
          <p:cNvSpPr>
            <a:spLocks noChangeArrowheads="1"/>
          </p:cNvSpPr>
          <p:nvPr/>
        </p:nvSpPr>
        <p:spPr bwMode="auto">
          <a:xfrm>
            <a:off x="5167313" y="1303330"/>
            <a:ext cx="3671887" cy="2613025"/>
          </a:xfrm>
          <a:prstGeom prst="rect">
            <a:avLst/>
          </a:prstGeom>
          <a:solidFill>
            <a:srgbClr val="FFFFFF"/>
          </a:solidFill>
          <a:ln w="38100">
            <a:solidFill>
              <a:srgbClr val="00CC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nvGrpSpPr>
          <p:cNvPr id="9" name="Group 42"/>
          <p:cNvGrpSpPr>
            <a:grpSpLocks/>
          </p:cNvGrpSpPr>
          <p:nvPr/>
        </p:nvGrpSpPr>
        <p:grpSpPr bwMode="auto">
          <a:xfrm>
            <a:off x="6456363" y="2268530"/>
            <a:ext cx="830262" cy="695325"/>
            <a:chOff x="4067" y="1504"/>
            <a:chExt cx="523" cy="438"/>
          </a:xfrm>
        </p:grpSpPr>
        <p:sp>
          <p:nvSpPr>
            <p:cNvPr id="10" name="Oval 14"/>
            <p:cNvSpPr>
              <a:spLocks noChangeArrowheads="1"/>
            </p:cNvSpPr>
            <p:nvPr/>
          </p:nvSpPr>
          <p:spPr bwMode="auto">
            <a:xfrm>
              <a:off x="4443" y="1504"/>
              <a:ext cx="147" cy="155"/>
            </a:xfrm>
            <a:prstGeom prst="ellipse">
              <a:avLst/>
            </a:prstGeom>
            <a:solidFill>
              <a:schemeClr val="hlink"/>
            </a:solidFill>
            <a:ln w="38100">
              <a:solidFill>
                <a:schemeClr val="hlink"/>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11" name="Oval 19"/>
            <p:cNvSpPr>
              <a:spLocks noChangeArrowheads="1"/>
            </p:cNvSpPr>
            <p:nvPr/>
          </p:nvSpPr>
          <p:spPr bwMode="auto">
            <a:xfrm>
              <a:off x="4067" y="1787"/>
              <a:ext cx="147" cy="155"/>
            </a:xfrm>
            <a:prstGeom prst="ellipse">
              <a:avLst/>
            </a:prstGeom>
            <a:solidFill>
              <a:srgbClr val="00CC00"/>
            </a:solidFill>
            <a:ln w="38100">
              <a:solidFill>
                <a:srgbClr val="00CC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grpSp>
        <p:nvGrpSpPr>
          <p:cNvPr id="12" name="Group 58"/>
          <p:cNvGrpSpPr>
            <a:grpSpLocks/>
          </p:cNvGrpSpPr>
          <p:nvPr/>
        </p:nvGrpSpPr>
        <p:grpSpPr bwMode="auto">
          <a:xfrm>
            <a:off x="327025" y="1490655"/>
            <a:ext cx="7516813" cy="2238375"/>
            <a:chOff x="206" y="1014"/>
            <a:chExt cx="4735" cy="1410"/>
          </a:xfrm>
        </p:grpSpPr>
        <p:sp>
          <p:nvSpPr>
            <p:cNvPr id="13" name="Line 21"/>
            <p:cNvSpPr>
              <a:spLocks noChangeShapeType="1"/>
            </p:cNvSpPr>
            <p:nvPr/>
          </p:nvSpPr>
          <p:spPr bwMode="auto">
            <a:xfrm>
              <a:off x="3770" y="1014"/>
              <a:ext cx="1171" cy="141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endParaRPr lang="en-US"/>
            </a:p>
          </p:txBody>
        </p:sp>
        <p:sp>
          <p:nvSpPr>
            <p:cNvPr id="14" name="Rectangle 35"/>
            <p:cNvSpPr>
              <a:spLocks noChangeArrowheads="1"/>
            </p:cNvSpPr>
            <p:nvPr/>
          </p:nvSpPr>
          <p:spPr bwMode="auto">
            <a:xfrm>
              <a:off x="206" y="1323"/>
              <a:ext cx="2734"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225425" indent="-225425">
                <a:buFont typeface="Wingdings" charset="2"/>
                <a:buChar char="§"/>
              </a:pPr>
              <a:r>
                <a:rPr lang="en-US" sz="1800" b="1" dirty="0">
                  <a:solidFill>
                    <a:schemeClr val="bg1"/>
                  </a:solidFill>
                </a:rPr>
                <a:t>Optimal decision surface is a line</a:t>
              </a:r>
            </a:p>
          </p:txBody>
        </p:sp>
      </p:grpSp>
      <p:sp>
        <p:nvSpPr>
          <p:cNvPr id="16" name="Rectangle 36"/>
          <p:cNvSpPr>
            <a:spLocks noChangeArrowheads="1"/>
          </p:cNvSpPr>
          <p:nvPr/>
        </p:nvSpPr>
        <p:spPr bwMode="auto">
          <a:xfrm>
            <a:off x="349250" y="3549643"/>
            <a:ext cx="355758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342900" indent="-342900">
              <a:buFontTx/>
              <a:buChar char="•"/>
            </a:pPr>
            <a:endParaRPr lang="en-US" sz="2400">
              <a:solidFill>
                <a:srgbClr val="FFFFCC"/>
              </a:solidFill>
            </a:endParaRPr>
          </a:p>
        </p:txBody>
      </p:sp>
      <p:grpSp>
        <p:nvGrpSpPr>
          <p:cNvPr id="17" name="Group 60"/>
          <p:cNvGrpSpPr>
            <a:grpSpLocks/>
          </p:cNvGrpSpPr>
          <p:nvPr/>
        </p:nvGrpSpPr>
        <p:grpSpPr bwMode="auto">
          <a:xfrm>
            <a:off x="338138" y="1514468"/>
            <a:ext cx="7688263" cy="2233613"/>
            <a:chOff x="213" y="1029"/>
            <a:chExt cx="4843" cy="1407"/>
          </a:xfrm>
        </p:grpSpPr>
        <p:grpSp>
          <p:nvGrpSpPr>
            <p:cNvPr id="18" name="Group 34"/>
            <p:cNvGrpSpPr>
              <a:grpSpLocks/>
            </p:cNvGrpSpPr>
            <p:nvPr/>
          </p:nvGrpSpPr>
          <p:grpSpPr bwMode="auto">
            <a:xfrm>
              <a:off x="3768" y="1029"/>
              <a:ext cx="1288" cy="1281"/>
              <a:chOff x="3673" y="1021"/>
              <a:chExt cx="1288" cy="1281"/>
            </a:xfrm>
          </p:grpSpPr>
          <p:grpSp>
            <p:nvGrpSpPr>
              <p:cNvPr id="20" name="Group 26"/>
              <p:cNvGrpSpPr>
                <a:grpSpLocks noChangeAspect="1"/>
              </p:cNvGrpSpPr>
              <p:nvPr/>
            </p:nvGrpSpPr>
            <p:grpSpPr bwMode="auto">
              <a:xfrm rot="707116" flipV="1">
                <a:off x="3861" y="1021"/>
                <a:ext cx="638" cy="381"/>
                <a:chOff x="2405" y="3366"/>
                <a:chExt cx="950" cy="567"/>
              </a:xfrm>
            </p:grpSpPr>
            <p:sp>
              <p:nvSpPr>
                <p:cNvPr id="27" name="Arc 23"/>
                <p:cNvSpPr>
                  <a:spLocks noChangeAspect="1"/>
                </p:cNvSpPr>
                <p:nvPr/>
              </p:nvSpPr>
              <p:spPr bwMode="auto">
                <a:xfrm>
                  <a:off x="2880"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28" name="Arc 25"/>
                <p:cNvSpPr>
                  <a:spLocks noChangeAspect="1"/>
                </p:cNvSpPr>
                <p:nvPr/>
              </p:nvSpPr>
              <p:spPr bwMode="auto">
                <a:xfrm flipH="1">
                  <a:off x="2405"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grpSp>
            <p:nvGrpSpPr>
              <p:cNvPr id="21" name="Group 27"/>
              <p:cNvGrpSpPr>
                <a:grpSpLocks noChangeAspect="1"/>
              </p:cNvGrpSpPr>
              <p:nvPr/>
            </p:nvGrpSpPr>
            <p:grpSpPr bwMode="auto">
              <a:xfrm rot="-18975491">
                <a:off x="3673" y="1608"/>
                <a:ext cx="593" cy="694"/>
                <a:chOff x="2405" y="3366"/>
                <a:chExt cx="950" cy="567"/>
              </a:xfrm>
            </p:grpSpPr>
            <p:sp>
              <p:nvSpPr>
                <p:cNvPr id="25" name="Arc 28"/>
                <p:cNvSpPr>
                  <a:spLocks noChangeAspect="1"/>
                </p:cNvSpPr>
                <p:nvPr/>
              </p:nvSpPr>
              <p:spPr bwMode="auto">
                <a:xfrm>
                  <a:off x="2880"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26" name="Arc 29"/>
                <p:cNvSpPr>
                  <a:spLocks noChangeAspect="1"/>
                </p:cNvSpPr>
                <p:nvPr/>
              </p:nvSpPr>
              <p:spPr bwMode="auto">
                <a:xfrm flipH="1">
                  <a:off x="2405"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grpSp>
            <p:nvGrpSpPr>
              <p:cNvPr id="22" name="Group 30"/>
              <p:cNvGrpSpPr>
                <a:grpSpLocks/>
              </p:cNvGrpSpPr>
              <p:nvPr/>
            </p:nvGrpSpPr>
            <p:grpSpPr bwMode="auto">
              <a:xfrm rot="-4267921">
                <a:off x="4381" y="1685"/>
                <a:ext cx="704" cy="457"/>
                <a:chOff x="2405" y="3366"/>
                <a:chExt cx="950" cy="567"/>
              </a:xfrm>
            </p:grpSpPr>
            <p:sp>
              <p:nvSpPr>
                <p:cNvPr id="23" name="Arc 31"/>
                <p:cNvSpPr>
                  <a:spLocks/>
                </p:cNvSpPr>
                <p:nvPr/>
              </p:nvSpPr>
              <p:spPr bwMode="auto">
                <a:xfrm>
                  <a:off x="2880"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24" name="Arc 32"/>
                <p:cNvSpPr>
                  <a:spLocks/>
                </p:cNvSpPr>
                <p:nvPr/>
              </p:nvSpPr>
              <p:spPr bwMode="auto">
                <a:xfrm flipH="1">
                  <a:off x="2405" y="3366"/>
                  <a:ext cx="475"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grpSp>
        <p:sp>
          <p:nvSpPr>
            <p:cNvPr id="19" name="Rectangle 41"/>
            <p:cNvSpPr>
              <a:spLocks noChangeArrowheads="1"/>
            </p:cNvSpPr>
            <p:nvPr/>
          </p:nvSpPr>
          <p:spPr bwMode="auto">
            <a:xfrm>
              <a:off x="213" y="1858"/>
              <a:ext cx="2734" cy="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225425" indent="-225425">
                <a:buFont typeface="Wingdings" charset="2"/>
                <a:buChar char="§"/>
              </a:pPr>
              <a:r>
                <a:rPr lang="en-US" sz="1800" b="1" dirty="0">
                  <a:solidFill>
                    <a:schemeClr val="bg1"/>
                  </a:solidFill>
                </a:rPr>
                <a:t>Optimal decision surface changes abruptly</a:t>
              </a:r>
            </a:p>
          </p:txBody>
        </p:sp>
      </p:grpSp>
      <p:grpSp>
        <p:nvGrpSpPr>
          <p:cNvPr id="29" name="Group 62"/>
          <p:cNvGrpSpPr>
            <a:grpSpLocks/>
          </p:cNvGrpSpPr>
          <p:nvPr/>
        </p:nvGrpSpPr>
        <p:grpSpPr bwMode="auto">
          <a:xfrm>
            <a:off x="331788" y="2400294"/>
            <a:ext cx="7475538" cy="1174750"/>
            <a:chOff x="209" y="1587"/>
            <a:chExt cx="4709" cy="740"/>
          </a:xfrm>
        </p:grpSpPr>
        <p:grpSp>
          <p:nvGrpSpPr>
            <p:cNvPr id="30" name="Group 59"/>
            <p:cNvGrpSpPr>
              <a:grpSpLocks/>
            </p:cNvGrpSpPr>
            <p:nvPr/>
          </p:nvGrpSpPr>
          <p:grpSpPr bwMode="auto">
            <a:xfrm>
              <a:off x="4428" y="1875"/>
              <a:ext cx="490" cy="452"/>
              <a:chOff x="4428" y="1875"/>
              <a:chExt cx="490" cy="452"/>
            </a:xfrm>
          </p:grpSpPr>
          <p:sp>
            <p:nvSpPr>
              <p:cNvPr id="32" name="Oval 15"/>
              <p:cNvSpPr>
                <a:spLocks noChangeArrowheads="1"/>
              </p:cNvSpPr>
              <p:nvPr/>
            </p:nvSpPr>
            <p:spPr bwMode="auto">
              <a:xfrm>
                <a:off x="4428" y="2172"/>
                <a:ext cx="147" cy="155"/>
              </a:xfrm>
              <a:prstGeom prst="ellipse">
                <a:avLst/>
              </a:prstGeom>
              <a:solidFill>
                <a:schemeClr val="hlink"/>
              </a:solidFill>
              <a:ln w="38100">
                <a:solidFill>
                  <a:schemeClr val="hlink"/>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33" name="Oval 20"/>
              <p:cNvSpPr>
                <a:spLocks noChangeArrowheads="1"/>
              </p:cNvSpPr>
              <p:nvPr/>
            </p:nvSpPr>
            <p:spPr bwMode="auto">
              <a:xfrm>
                <a:off x="4771" y="1875"/>
                <a:ext cx="147" cy="155"/>
              </a:xfrm>
              <a:prstGeom prst="ellipse">
                <a:avLst/>
              </a:prstGeom>
              <a:solidFill>
                <a:srgbClr val="00CC00"/>
              </a:solidFill>
              <a:ln w="38100">
                <a:solidFill>
                  <a:srgbClr val="00CC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grpSp>
        <p:sp>
          <p:nvSpPr>
            <p:cNvPr id="31" name="Rectangle 45"/>
            <p:cNvSpPr>
              <a:spLocks noChangeArrowheads="1"/>
            </p:cNvSpPr>
            <p:nvPr/>
          </p:nvSpPr>
          <p:spPr bwMode="auto">
            <a:xfrm>
              <a:off x="209" y="1587"/>
              <a:ext cx="273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225425" indent="-225425">
                <a:buFont typeface="Wingdings" charset="2"/>
                <a:buChar char="§"/>
              </a:pPr>
              <a:r>
                <a:rPr lang="en-US" sz="1800" b="1" dirty="0">
                  <a:solidFill>
                    <a:schemeClr val="bg1"/>
                  </a:solidFill>
                </a:rPr>
                <a:t>Optimal decision surface still a line</a:t>
              </a:r>
            </a:p>
          </p:txBody>
        </p:sp>
      </p:grpSp>
      <p:grpSp>
        <p:nvGrpSpPr>
          <p:cNvPr id="34" name="Group 57"/>
          <p:cNvGrpSpPr>
            <a:grpSpLocks/>
          </p:cNvGrpSpPr>
          <p:nvPr/>
        </p:nvGrpSpPr>
        <p:grpSpPr bwMode="auto">
          <a:xfrm>
            <a:off x="317500" y="1341431"/>
            <a:ext cx="6684963" cy="1081088"/>
            <a:chOff x="200" y="920"/>
            <a:chExt cx="4211" cy="681"/>
          </a:xfrm>
        </p:grpSpPr>
        <p:sp>
          <p:nvSpPr>
            <p:cNvPr id="35" name="Oval 13"/>
            <p:cNvSpPr>
              <a:spLocks noChangeArrowheads="1"/>
            </p:cNvSpPr>
            <p:nvPr/>
          </p:nvSpPr>
          <p:spPr bwMode="auto">
            <a:xfrm>
              <a:off x="3783" y="1451"/>
              <a:ext cx="155" cy="150"/>
            </a:xfrm>
            <a:prstGeom prst="ellipse">
              <a:avLst/>
            </a:prstGeom>
            <a:solidFill>
              <a:schemeClr val="hlink"/>
            </a:solidFill>
            <a:ln w="38100">
              <a:solidFill>
                <a:schemeClr val="hlink"/>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36" name="Oval 18"/>
            <p:cNvSpPr>
              <a:spLocks noChangeArrowheads="1"/>
            </p:cNvSpPr>
            <p:nvPr/>
          </p:nvSpPr>
          <p:spPr bwMode="auto">
            <a:xfrm>
              <a:off x="4256" y="1147"/>
              <a:ext cx="155" cy="150"/>
            </a:xfrm>
            <a:prstGeom prst="ellipse">
              <a:avLst/>
            </a:prstGeom>
            <a:solidFill>
              <a:srgbClr val="00CC00"/>
            </a:solidFill>
            <a:ln w="38100">
              <a:solidFill>
                <a:srgbClr val="00CC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9" tIns="45714" rIns="91429" bIns="45714" anchor="ctr"/>
            <a:lstStyle/>
            <a:p>
              <a:endParaRPr lang="en-US"/>
            </a:p>
          </p:txBody>
        </p:sp>
        <p:sp>
          <p:nvSpPr>
            <p:cNvPr id="37" name="Rectangle 47"/>
            <p:cNvSpPr>
              <a:spLocks noChangeArrowheads="1"/>
            </p:cNvSpPr>
            <p:nvPr/>
          </p:nvSpPr>
          <p:spPr bwMode="auto">
            <a:xfrm>
              <a:off x="200" y="920"/>
              <a:ext cx="2734" cy="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225425" indent="-225425">
                <a:buFont typeface="Wingdings" charset="2"/>
                <a:buChar char="§"/>
              </a:pPr>
              <a:r>
                <a:rPr lang="en-US" sz="1800" b="1" dirty="0">
                  <a:solidFill>
                    <a:schemeClr val="bg1"/>
                  </a:solidFill>
                </a:rPr>
                <a:t>How much can we trust isolated data points?</a:t>
              </a:r>
            </a:p>
          </p:txBody>
        </p:sp>
      </p:grpSp>
      <p:sp>
        <p:nvSpPr>
          <p:cNvPr id="38" name="Rectangle 61"/>
          <p:cNvSpPr>
            <a:spLocks noChangeArrowheads="1"/>
          </p:cNvSpPr>
          <p:nvPr/>
        </p:nvSpPr>
        <p:spPr bwMode="auto">
          <a:xfrm>
            <a:off x="337601" y="3446347"/>
            <a:ext cx="438487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9" tIns="45714" rIns="91429" bIns="45714"/>
          <a:lstStyle/>
          <a:p>
            <a:pPr marL="225425" indent="-225425">
              <a:buFont typeface="Wingdings" charset="2"/>
              <a:buChar char="§"/>
            </a:pPr>
            <a:r>
              <a:rPr lang="en-US" sz="1800" b="1" dirty="0">
                <a:solidFill>
                  <a:schemeClr val="bg1"/>
                </a:solidFill>
              </a:rPr>
              <a:t>Can we integrate prior knowledge about data, confidence, or willingness to take risk?</a:t>
            </a:r>
          </a:p>
        </p:txBody>
      </p:sp>
      <p:sp>
        <p:nvSpPr>
          <p:cNvPr id="39" name="Rectangle 20"/>
          <p:cNvSpPr txBox="1">
            <a:spLocks noChangeArrowheads="1"/>
          </p:cNvSpPr>
          <p:nvPr/>
        </p:nvSpPr>
        <p:spPr>
          <a:xfrm>
            <a:off x="185758" y="4429891"/>
            <a:ext cx="8738120" cy="2185011"/>
          </a:xfrm>
          <a:prstGeom prst="rect">
            <a:avLst/>
          </a:prstGeom>
        </p:spPr>
        <p:txBody>
          <a:bodyPr lIns="0" tIns="0" rIns="0" bIns="0"/>
          <a:lstStyle/>
          <a:p>
            <a:pPr marL="165100" lvl="0" indent="-165100">
              <a:spcBef>
                <a:spcPts val="0"/>
              </a:spcBef>
              <a:spcAft>
                <a:spcPts val="1200"/>
              </a:spcAft>
              <a:buFontTx/>
              <a:buChar char="•"/>
              <a:defRPr/>
            </a:pPr>
            <a:r>
              <a:rPr lang="en-US" altLang="en-US" sz="1800" b="1" kern="0" dirty="0"/>
              <a:t>Clustering based on a global criterion tends to reduce stability.</a:t>
            </a:r>
          </a:p>
          <a:p>
            <a:pPr marL="165100" lvl="0" indent="-165100">
              <a:spcBef>
                <a:spcPts val="0"/>
              </a:spcBef>
              <a:spcAft>
                <a:spcPts val="1200"/>
              </a:spcAft>
              <a:buFontTx/>
              <a:buChar char="•"/>
              <a:defRPr/>
            </a:pPr>
            <a:r>
              <a:rPr lang="en-US" altLang="en-US" sz="1800" b="1" kern="0" dirty="0">
                <a:solidFill>
                  <a:schemeClr val="accent1"/>
                </a:solidFill>
              </a:rPr>
              <a:t>Competitive Learning</a:t>
            </a:r>
            <a:r>
              <a:rPr lang="en-US" altLang="en-US" sz="1800" b="1" kern="0" dirty="0"/>
              <a:t>: </a:t>
            </a:r>
            <a:r>
              <a:rPr lang="en-US" sz="1800" b="1" kern="0" dirty="0"/>
              <a:t>is a form </a:t>
            </a:r>
            <a:r>
              <a:rPr lang="en-US" sz="1800" b="1" kern="0" dirty="0" smtClean="0"/>
              <a:t>of unsupervised </a:t>
            </a:r>
            <a:r>
              <a:rPr lang="en-US" sz="1800" b="1" kern="0" dirty="0"/>
              <a:t>learning in artificial neural networks, in which nodes compete for the right to respond to a subset of the input </a:t>
            </a:r>
            <a:r>
              <a:rPr lang="en-US" sz="1800" b="1" kern="0" dirty="0" smtClean="0"/>
              <a:t>data. It increases the </a:t>
            </a:r>
            <a:r>
              <a:rPr lang="en-US" sz="1800" b="1" kern="0" dirty="0"/>
              <a:t>specialization of each node in the network</a:t>
            </a:r>
            <a:r>
              <a:rPr lang="en-US" sz="1800" b="1" kern="0" dirty="0" smtClean="0"/>
              <a:t>.</a:t>
            </a:r>
            <a:endParaRPr lang="en-US" sz="1800" b="1" kern="0" dirty="0"/>
          </a:p>
          <a:p>
            <a:pPr marL="165100" lvl="0" indent="-165100">
              <a:spcBef>
                <a:spcPts val="0"/>
              </a:spcBef>
              <a:spcAft>
                <a:spcPts val="1200"/>
              </a:spcAft>
              <a:buFontTx/>
              <a:buChar char="•"/>
              <a:defRPr/>
            </a:pPr>
            <a:r>
              <a:rPr lang="en-US" altLang="en-US" sz="1800" b="1" kern="0" dirty="0" smtClean="0"/>
              <a:t>Adjustments </a:t>
            </a:r>
            <a:r>
              <a:rPr lang="en-US" altLang="en-US" sz="1800" b="1" kern="0" dirty="0"/>
              <a:t>are confined to the cluster most similar to the current pattern.</a:t>
            </a:r>
          </a:p>
          <a:p>
            <a:pPr marL="165100" lvl="0" indent="-165100">
              <a:spcBef>
                <a:spcPts val="0"/>
              </a:spcBef>
              <a:spcAft>
                <a:spcPts val="1200"/>
              </a:spcAft>
              <a:buFontTx/>
              <a:buChar char="•"/>
              <a:defRPr/>
            </a:pPr>
            <a:r>
              <a:rPr lang="en-US" altLang="en-US" sz="1800" b="1" kern="0" dirty="0"/>
              <a:t>Competitive learning is related to decision-directed versions of </a:t>
            </a:r>
            <a:r>
              <a:rPr lang="en-US" altLang="en-US" sz="1800" i="1" kern="0" dirty="0"/>
              <a:t>k</a:t>
            </a:r>
            <a:r>
              <a:rPr lang="en-US" altLang="en-US" sz="1800" b="1" kern="0" dirty="0"/>
              <a:t>-Means.</a:t>
            </a:r>
          </a:p>
        </p:txBody>
      </p:sp>
    </p:spTree>
    <p:extLst>
      <p:ext uri="{BB962C8B-B14F-4D97-AF65-F5344CB8AC3E}">
        <p14:creationId xmlns:p14="http://schemas.microsoft.com/office/powerpoint/2010/main" val="12279750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dissolv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checkerboard(across)">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utoUpdateAnimBg="0"/>
      <p:bldP spid="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On-Line Clustering – Competitive Learning</a:t>
            </a:r>
            <a:endParaRPr lang="en-US" b="1" dirty="0">
              <a:solidFill>
                <a:schemeClr val="accent2"/>
              </a:solidFill>
            </a:endParaRPr>
          </a:p>
        </p:txBody>
      </p:sp>
      <p:sp>
        <p:nvSpPr>
          <p:cNvPr id="42" name="Rectangle 20"/>
          <p:cNvSpPr txBox="1">
            <a:spLocks noChangeArrowheads="1"/>
          </p:cNvSpPr>
          <p:nvPr/>
        </p:nvSpPr>
        <p:spPr>
          <a:xfrm>
            <a:off x="178868" y="599607"/>
            <a:ext cx="8738120" cy="5975606"/>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 both methods,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durin</a:t>
            </a:r>
            <a:r>
              <a:rPr lang="en-US" altLang="en-US" sz="1800" b="1" kern="0" dirty="0" smtClean="0">
                <a:latin typeface="+mn-lt"/>
              </a:rPr>
              <a:t>g clustering, each pattern is provisionally classified into a cluster based on the current cluster centers.</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However,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method of updating cluster centers differs,</a:t>
            </a:r>
          </a:p>
          <a:p>
            <a:pPr marL="165100" lvl="0" indent="-165100">
              <a:spcBef>
                <a:spcPts val="0"/>
              </a:spcBef>
              <a:spcAft>
                <a:spcPts val="600"/>
              </a:spcAft>
              <a:buFontTx/>
              <a:buChar char="•"/>
              <a:defRPr/>
            </a:pPr>
            <a:r>
              <a:rPr lang="en-US" altLang="en-US" sz="1800" b="1" kern="0" baseline="0" dirty="0" smtClean="0">
                <a:latin typeface="+mn-lt"/>
              </a:rPr>
              <a:t>In</a:t>
            </a:r>
            <a:r>
              <a:rPr lang="en-US" altLang="en-US" sz="1800" b="1" kern="0" dirty="0" smtClean="0">
                <a:latin typeface="+mn-lt"/>
              </a:rPr>
              <a:t> decision-directed K-MEANS, each cluster center is recalculated based on the provisional members assigned to that cluster.</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competitive learning, only the cluster most similar to the current pattern is updated. Clusters “far away” are not updated.</a:t>
            </a:r>
            <a:endParaRPr kumimoji="0" lang="en-US" altLang="en-US" sz="1800" b="1" i="0" u="none" strike="noStrike" kern="0" cap="none" spc="0" normalizeH="0" baseline="0" noProof="0" dirty="0" smtClean="0">
              <a:ln>
                <a:noFill/>
              </a:ln>
              <a:solidFill>
                <a:schemeClr val="tx1"/>
              </a:solidFill>
              <a:effectLst/>
              <a:uLnTx/>
              <a:uFillTx/>
              <a:latin typeface="+mn-lt"/>
              <a:ea typeface="+mn-ea"/>
              <a:cs typeface="+mn-cs"/>
            </a:endParaRP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Let each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-dimensional pattern be augmented with </a:t>
            </a:r>
            <a:r>
              <a:rPr lang="en-US" altLang="en-US" sz="1800" i="1" kern="0" dirty="0" smtClean="0">
                <a:latin typeface="+mn-lt"/>
              </a:rPr>
              <a:t>x</a:t>
            </a:r>
            <a:r>
              <a:rPr lang="en-US" altLang="en-US" sz="1800" kern="0" baseline="-25000" dirty="0" smtClean="0">
                <a:latin typeface="+mn-lt"/>
              </a:rPr>
              <a:t>0</a:t>
            </a:r>
            <a:r>
              <a:rPr lang="en-US" altLang="en-US" sz="1800" kern="0" dirty="0" smtClean="0">
                <a:latin typeface="+mn-lt"/>
              </a:rPr>
              <a:t>=1</a:t>
            </a:r>
            <a:r>
              <a:rPr lang="en-US" altLang="en-US" sz="1800" b="1" kern="0" dirty="0" smtClean="0">
                <a:latin typeface="+mn-lt"/>
              </a:rPr>
              <a:t> and normalized to have length          .</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Each of the c clusters is initialized with a random weight vector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(Usually implemented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a neural network) F</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or each new pattern, only the unit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with the largest activation is permitted to update its weights.</a:t>
            </a:r>
          </a:p>
          <a:p>
            <a:pPr marL="165100" lvl="0" indent="-165100">
              <a:spcBef>
                <a:spcPts val="0"/>
              </a:spcBef>
              <a:spcAft>
                <a:spcPts val="600"/>
              </a:spcAft>
              <a:buFontTx/>
              <a:buChar char="•"/>
              <a:defRPr/>
            </a:pPr>
            <a:r>
              <a:rPr lang="en-US" altLang="en-US" sz="1800" b="1" kern="0" baseline="0" dirty="0" smtClean="0">
                <a:latin typeface="+mn-lt"/>
              </a:rPr>
              <a:t>The</a:t>
            </a:r>
            <a:r>
              <a:rPr lang="en-US" altLang="en-US" sz="1800" b="1" kern="0" dirty="0" smtClean="0">
                <a:latin typeface="+mn-lt"/>
              </a:rPr>
              <a:t> weight vector is updated using a simple gradient descent:</a:t>
            </a:r>
          </a:p>
          <a:p>
            <a:pPr marL="165100" lvl="0" indent="-165100">
              <a:spcBef>
                <a:spcPts val="360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weights are then renormalized:</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A drawback of this algorithm is that it is not guaranteed to converge (a</a:t>
            </a:r>
            <a:r>
              <a:rPr lang="en-US" altLang="en-US" sz="1800" b="1" kern="0" dirty="0" smtClean="0">
                <a:latin typeface="+mn-lt"/>
              </a:rPr>
              <a:t> simple heuristic is to let the learning rate decrease over time.)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0"/>
              </a:spcBef>
              <a:spcAft>
                <a:spcPts val="600"/>
              </a:spcAft>
              <a:buFontTx/>
              <a:buChar char="•"/>
              <a:defRPr/>
            </a:pPr>
            <a:r>
              <a:rPr lang="en-US" altLang="en-US" sz="1800" b="1" kern="0" dirty="0" smtClean="0">
                <a:latin typeface="+mn-lt"/>
              </a:rPr>
              <a:t>The benefit of this approach is better stability.</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378007440"/>
              </p:ext>
            </p:extLst>
          </p:nvPr>
        </p:nvGraphicFramePr>
        <p:xfrm>
          <a:off x="1653196" y="3112807"/>
          <a:ext cx="531091" cy="288636"/>
        </p:xfrm>
        <a:graphic>
          <a:graphicData uri="http://schemas.openxmlformats.org/presentationml/2006/ole">
            <mc:AlternateContent xmlns:mc="http://schemas.openxmlformats.org/markup-compatibility/2006">
              <mc:Choice xmlns:v="urn:schemas-microsoft-com:vml" Requires="v">
                <p:oleObj spid="_x0000_s1059" name="Equation" r:id="rId3" imgW="583920" imgH="317160" progId="Equation.3">
                  <p:embed/>
                </p:oleObj>
              </mc:Choice>
              <mc:Fallback>
                <p:oleObj name="Equation" r:id="rId3" imgW="58392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196" y="3112807"/>
                        <a:ext cx="531091" cy="2886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0" name="Object 22"/>
          <p:cNvGraphicFramePr>
            <a:graphicFrameLocks noChangeAspect="1"/>
          </p:cNvGraphicFramePr>
          <p:nvPr>
            <p:extLst>
              <p:ext uri="{D42A27DB-BD31-4B8C-83A1-F6EECF244321}">
                <p14:modId xmlns:p14="http://schemas.microsoft.com/office/powerpoint/2010/main" val="2959317455"/>
              </p:ext>
            </p:extLst>
          </p:nvPr>
        </p:nvGraphicFramePr>
        <p:xfrm>
          <a:off x="7406257" y="3439506"/>
          <a:ext cx="692727" cy="357909"/>
        </p:xfrm>
        <a:graphic>
          <a:graphicData uri="http://schemas.openxmlformats.org/presentationml/2006/ole">
            <mc:AlternateContent xmlns:mc="http://schemas.openxmlformats.org/markup-compatibility/2006">
              <mc:Choice xmlns:v="urn:schemas-microsoft-com:vml" Requires="v">
                <p:oleObj spid="_x0000_s1060" name="Equation" r:id="rId5" imgW="761760" imgH="393480" progId="Equation.3">
                  <p:embed/>
                </p:oleObj>
              </mc:Choice>
              <mc:Fallback>
                <p:oleObj name="Equation" r:id="rId5" imgW="76176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06257" y="3439506"/>
                        <a:ext cx="692727" cy="3579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1" name="Object 23"/>
          <p:cNvGraphicFramePr>
            <a:graphicFrameLocks noChangeAspect="1"/>
          </p:cNvGraphicFramePr>
          <p:nvPr>
            <p:extLst>
              <p:ext uri="{D42A27DB-BD31-4B8C-83A1-F6EECF244321}">
                <p14:modId xmlns:p14="http://schemas.microsoft.com/office/powerpoint/2010/main" val="3115424207"/>
              </p:ext>
            </p:extLst>
          </p:nvPr>
        </p:nvGraphicFramePr>
        <p:xfrm>
          <a:off x="537874" y="4878433"/>
          <a:ext cx="1708729" cy="242455"/>
        </p:xfrm>
        <a:graphic>
          <a:graphicData uri="http://schemas.openxmlformats.org/presentationml/2006/ole">
            <mc:AlternateContent xmlns:mc="http://schemas.openxmlformats.org/markup-compatibility/2006">
              <mc:Choice xmlns:v="urn:schemas-microsoft-com:vml" Requires="v">
                <p:oleObj spid="_x0000_s1061" name="Equation" r:id="rId7" imgW="1879560" imgH="266400" progId="Equation.3">
                  <p:embed/>
                </p:oleObj>
              </mc:Choice>
              <mc:Fallback>
                <p:oleObj name="Equation" r:id="rId7" imgW="1879560" imgH="266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874" y="4878433"/>
                        <a:ext cx="1708729" cy="2424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2" name="Object 24"/>
          <p:cNvGraphicFramePr>
            <a:graphicFrameLocks noChangeAspect="1"/>
          </p:cNvGraphicFramePr>
          <p:nvPr>
            <p:extLst>
              <p:ext uri="{D42A27DB-BD31-4B8C-83A1-F6EECF244321}">
                <p14:modId xmlns:p14="http://schemas.microsoft.com/office/powerpoint/2010/main" val="2811190541"/>
              </p:ext>
            </p:extLst>
          </p:nvPr>
        </p:nvGraphicFramePr>
        <p:xfrm>
          <a:off x="4267548" y="5093458"/>
          <a:ext cx="785091" cy="519545"/>
        </p:xfrm>
        <a:graphic>
          <a:graphicData uri="http://schemas.openxmlformats.org/presentationml/2006/ole">
            <mc:AlternateContent xmlns:mc="http://schemas.openxmlformats.org/markup-compatibility/2006">
              <mc:Choice xmlns:v="urn:schemas-microsoft-com:vml" Requires="v">
                <p:oleObj spid="_x0000_s1062" name="Equation" r:id="rId9" imgW="863280" imgH="571320" progId="Equation.DSMT4">
                  <p:embed/>
                </p:oleObj>
              </mc:Choice>
              <mc:Fallback>
                <p:oleObj name="Equation" r:id="rId9" imgW="863280" imgH="571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67548" y="5093458"/>
                        <a:ext cx="785091" cy="519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424321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471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Leader-Follower Clustering</a:t>
            </a:r>
            <a:endParaRPr lang="en-US" b="1" dirty="0">
              <a:solidFill>
                <a:schemeClr val="accent2"/>
              </a:solidFill>
            </a:endParaRPr>
          </a:p>
        </p:txBody>
      </p:sp>
      <p:sp>
        <p:nvSpPr>
          <p:cNvPr id="4" name="Rectangle 20"/>
          <p:cNvSpPr txBox="1">
            <a:spLocks noChangeArrowheads="1"/>
          </p:cNvSpPr>
          <p:nvPr/>
        </p:nvSpPr>
        <p:spPr>
          <a:xfrm>
            <a:off x="178868" y="674557"/>
            <a:ext cx="8738120" cy="5711253"/>
          </a:xfrm>
          <a:prstGeom prst="rect">
            <a:avLst/>
          </a:prstGeom>
        </p:spPr>
        <p:txBody>
          <a:bodyPr lIns="0" tIns="0" rIns="0" bIns="0"/>
          <a:lstStyle/>
          <a:p>
            <a:pPr marL="165100" lvl="0" indent="-165100">
              <a:spcBef>
                <a:spcPts val="0"/>
              </a:spcBef>
              <a:spcAft>
                <a:spcPts val="1200"/>
              </a:spcAft>
              <a:buFontTx/>
              <a:buChar char="•"/>
              <a:defRPr/>
            </a:pPr>
            <a:r>
              <a:rPr lang="en-US" altLang="en-US" sz="1800" b="1" kern="0" dirty="0" smtClean="0">
                <a:latin typeface="+mn-lt"/>
                <a:sym typeface="Symbol"/>
              </a:rPr>
              <a:t>What happens if we must cluster in real-time as data arrives?</a:t>
            </a:r>
          </a:p>
          <a:p>
            <a:pPr marL="165100" lvl="0" indent="-165100">
              <a:spcBef>
                <a:spcPts val="0"/>
              </a:spcBef>
              <a:spcAft>
                <a:spcPts val="1200"/>
              </a:spcAft>
              <a:buFontTx/>
              <a:buChar char="•"/>
              <a:defRPr/>
            </a:pPr>
            <a:r>
              <a:rPr lang="en-US" altLang="en-US" sz="1800" b="1" kern="0" dirty="0" smtClean="0">
                <a:latin typeface="+mn-lt"/>
                <a:sym typeface="Symbol"/>
              </a:rPr>
              <a:t>Leader-Follower Clustering: alter only the cluster center most similar to a new pattern (using </a:t>
            </a:r>
            <a:r>
              <a:rPr lang="en-US" altLang="en-US" sz="1800" i="1" kern="0" dirty="0" smtClean="0">
                <a:latin typeface="+mn-lt"/>
                <a:sym typeface="Symbol"/>
              </a:rPr>
              <a:t>k</a:t>
            </a:r>
            <a:r>
              <a:rPr lang="en-US" altLang="en-US" sz="1800" b="1" kern="0" dirty="0" smtClean="0">
                <a:latin typeface="+mn-lt"/>
                <a:sym typeface="Symbol"/>
              </a:rPr>
              <a:t>-Means); spontaneously create a new cluster if no current cluster is sufficiently close to the data.</a:t>
            </a:r>
          </a:p>
          <a:p>
            <a:pPr marL="344488" lvl="0" indent="-179388">
              <a:spcBef>
                <a:spcPts val="0"/>
              </a:spcBef>
              <a:spcAft>
                <a:spcPts val="600"/>
              </a:spcAft>
              <a:buFont typeface="Wingdings" pitchFamily="2" charset="2"/>
              <a:buChar char="§"/>
              <a:defRPr/>
            </a:pPr>
            <a:r>
              <a:rPr lang="en-US" altLang="en-US" sz="1800" b="1" kern="0" dirty="0" smtClean="0">
                <a:sym typeface="Symbol"/>
              </a:rPr>
              <a:t>Begin: initialize </a:t>
            </a:r>
            <a:r>
              <a:rPr lang="en-US" altLang="en-US" sz="1800" i="1" kern="0" dirty="0" err="1" smtClean="0">
                <a:sym typeface="Symbol"/>
              </a:rPr>
              <a:t>η</a:t>
            </a:r>
            <a:r>
              <a:rPr lang="en-US" altLang="en-US" sz="1800" b="1" kern="0" dirty="0" smtClean="0">
                <a:sym typeface="Symbol"/>
              </a:rPr>
              <a:t>, </a:t>
            </a:r>
            <a:r>
              <a:rPr lang="en-US" altLang="en-US" sz="1800" i="1" kern="0" dirty="0" err="1" smtClean="0">
                <a:sym typeface="Symbol"/>
              </a:rPr>
              <a:t>θ</a:t>
            </a:r>
            <a:endParaRPr lang="en-US" altLang="en-US" sz="1800" i="1" kern="0" dirty="0" smtClean="0">
              <a:sym typeface="Symbol"/>
            </a:endParaRPr>
          </a:p>
          <a:p>
            <a:pPr marL="509588" lvl="0" indent="-165100">
              <a:spcBef>
                <a:spcPts val="0"/>
              </a:spcBef>
              <a:spcAft>
                <a:spcPts val="600"/>
              </a:spcAft>
              <a:buFont typeface="Courier New" pitchFamily="49" charset="0"/>
              <a:buChar char="o"/>
              <a:defRPr/>
            </a:pPr>
            <a:r>
              <a:rPr lang="en-US" altLang="en-US" sz="1800" b="1" kern="0" dirty="0" smtClean="0">
                <a:sym typeface="Symbol"/>
              </a:rPr>
              <a:t> w</a:t>
            </a:r>
            <a:r>
              <a:rPr lang="en-US" altLang="en-US" sz="1800" kern="0" baseline="-25000" dirty="0" smtClean="0">
                <a:sym typeface="Symbol"/>
              </a:rPr>
              <a:t>1 </a:t>
            </a:r>
            <a:r>
              <a:rPr lang="en-US" altLang="en-US" sz="1800" b="1" kern="0" dirty="0" smtClean="0">
                <a:latin typeface="Wingdings"/>
                <a:ea typeface="Wingdings"/>
                <a:cs typeface="Wingdings"/>
                <a:sym typeface="Wingdings"/>
              </a:rPr>
              <a:t></a:t>
            </a:r>
            <a:r>
              <a:rPr lang="en-US" altLang="en-US" sz="1800" b="1" kern="0" dirty="0" smtClean="0">
                <a:sym typeface="Symbol"/>
              </a:rPr>
              <a:t> x</a:t>
            </a:r>
          </a:p>
          <a:p>
            <a:pPr marL="509588" lvl="0" indent="-165100">
              <a:spcBef>
                <a:spcPts val="0"/>
              </a:spcBef>
              <a:spcAft>
                <a:spcPts val="600"/>
              </a:spcAft>
              <a:buFont typeface="Courier New" pitchFamily="49" charset="0"/>
              <a:buChar char="o"/>
              <a:defRPr/>
            </a:pPr>
            <a:r>
              <a:rPr lang="en-US" altLang="en-US" sz="1800" b="1" kern="0" dirty="0" smtClean="0">
                <a:sym typeface="Symbol"/>
              </a:rPr>
              <a:t> Do: accept new x</a:t>
            </a:r>
          </a:p>
          <a:p>
            <a:pPr marL="749300" lvl="2" indent="-179388">
              <a:spcBef>
                <a:spcPts val="0"/>
              </a:spcBef>
              <a:spcAft>
                <a:spcPts val="600"/>
              </a:spcAft>
              <a:buFont typeface="Wingdings" pitchFamily="2" charset="2"/>
              <a:buChar char="Ø"/>
              <a:defRPr/>
            </a:pPr>
            <a:r>
              <a:rPr lang="en-US" altLang="en-US" sz="1800" b="1" kern="0" dirty="0" smtClean="0">
                <a:sym typeface="Symbol"/>
              </a:rPr>
              <a:t> </a:t>
            </a:r>
          </a:p>
          <a:p>
            <a:pPr marL="749300" lvl="0" indent="-179388">
              <a:spcBef>
                <a:spcPts val="1200"/>
              </a:spcBef>
              <a:spcAft>
                <a:spcPts val="600"/>
              </a:spcAft>
              <a:buFont typeface="Wingdings" pitchFamily="2" charset="2"/>
              <a:buChar char="Ø"/>
              <a:defRPr/>
            </a:pPr>
            <a:r>
              <a:rPr lang="en-US" altLang="en-US" sz="1800" b="1" kern="0" dirty="0" smtClean="0">
                <a:sym typeface="Symbol"/>
              </a:rPr>
              <a:t> if                      then</a:t>
            </a:r>
          </a:p>
          <a:p>
            <a:pPr marL="749300" indent="-179388">
              <a:spcBef>
                <a:spcPts val="600"/>
              </a:spcBef>
              <a:spcAft>
                <a:spcPts val="600"/>
              </a:spcAft>
              <a:buFont typeface="Wingdings" pitchFamily="2" charset="2"/>
              <a:buChar char="Ø"/>
              <a:defRPr/>
            </a:pPr>
            <a:r>
              <a:rPr lang="en-US" altLang="en-US" sz="1800" b="1" kern="0" dirty="0" smtClean="0">
                <a:sym typeface="Symbol"/>
              </a:rPr>
              <a:t> else add new w</a:t>
            </a:r>
            <a:r>
              <a:rPr lang="en-US" altLang="en-US" sz="1800" kern="0" baseline="-25000" dirty="0" smtClean="0">
                <a:sym typeface="Symbol"/>
              </a:rPr>
              <a:t> </a:t>
            </a:r>
            <a:r>
              <a:rPr lang="en-US" altLang="en-US" sz="1800" b="1" kern="0" dirty="0" smtClean="0">
                <a:latin typeface="Wingdings"/>
                <a:ea typeface="Wingdings"/>
                <a:cs typeface="Wingdings"/>
                <a:sym typeface="Wingdings"/>
              </a:rPr>
              <a:t></a:t>
            </a:r>
            <a:r>
              <a:rPr lang="en-US" altLang="en-US" sz="1800" b="1" kern="0" dirty="0" smtClean="0">
                <a:sym typeface="Symbol"/>
              </a:rPr>
              <a:t> x</a:t>
            </a:r>
          </a:p>
          <a:p>
            <a:pPr marL="749300" lvl="0" indent="-179388">
              <a:spcBef>
                <a:spcPts val="0"/>
              </a:spcBef>
              <a:spcAft>
                <a:spcPts val="600"/>
              </a:spcAft>
              <a:buFont typeface="Wingdings" pitchFamily="2" charset="2"/>
              <a:buChar char="Ø"/>
              <a:defRPr/>
            </a:pPr>
            <a:r>
              <a:rPr lang="en-US" altLang="en-US" sz="1800" b="1" kern="0" dirty="0" smtClean="0">
                <a:sym typeface="Symbol"/>
              </a:rPr>
              <a:t>                       (renormalize weight)</a:t>
            </a:r>
          </a:p>
          <a:p>
            <a:pPr marL="509588" lvl="0" indent="-225425">
              <a:spcBef>
                <a:spcPts val="0"/>
              </a:spcBef>
              <a:spcAft>
                <a:spcPts val="600"/>
              </a:spcAft>
              <a:buFont typeface="Courier New" pitchFamily="49" charset="0"/>
              <a:buChar char="o"/>
              <a:defRPr/>
            </a:pPr>
            <a:r>
              <a:rPr lang="en-US" altLang="en-US" sz="1800" b="1" kern="0" dirty="0" smtClean="0">
                <a:sym typeface="Symbol"/>
              </a:rPr>
              <a:t>Until: no more patterns </a:t>
            </a:r>
          </a:p>
          <a:p>
            <a:pPr marL="344488" lvl="0" indent="-179388">
              <a:spcBef>
                <a:spcPts val="0"/>
              </a:spcBef>
              <a:spcAft>
                <a:spcPts val="1200"/>
              </a:spcAft>
              <a:buFont typeface="Wingdings" pitchFamily="2" charset="2"/>
              <a:buChar char="§"/>
              <a:defRPr/>
            </a:pPr>
            <a:r>
              <a:rPr lang="en-US" altLang="en-US" sz="1800" b="1" kern="0" dirty="0" smtClean="0">
                <a:sym typeface="Symbol"/>
              </a:rPr>
              <a:t>Return w</a:t>
            </a:r>
            <a:r>
              <a:rPr lang="en-US" altLang="en-US" sz="1800" kern="0" baseline="-25000" dirty="0" smtClean="0">
                <a:sym typeface="Symbol"/>
              </a:rPr>
              <a:t>1</a:t>
            </a:r>
            <a:r>
              <a:rPr lang="en-US" altLang="en-US" sz="1800" b="1" kern="0" dirty="0" smtClean="0">
                <a:sym typeface="Symbol"/>
              </a:rPr>
              <a:t>, w</a:t>
            </a:r>
            <a:r>
              <a:rPr lang="en-US" altLang="en-US" sz="1800" kern="0" baseline="-25000" dirty="0" smtClean="0">
                <a:sym typeface="Symbol"/>
              </a:rPr>
              <a:t>2</a:t>
            </a:r>
            <a:r>
              <a:rPr lang="en-US" altLang="en-US" sz="1800" b="1" kern="0" dirty="0" smtClean="0">
                <a:sym typeface="Symbol"/>
              </a:rPr>
              <a:t>, … weights and clusters</a:t>
            </a:r>
          </a:p>
          <a:p>
            <a:pPr marL="344488" lvl="0" indent="-179388">
              <a:spcBef>
                <a:spcPts val="0"/>
              </a:spcBef>
              <a:spcAft>
                <a:spcPts val="1200"/>
              </a:spcAft>
              <a:buFont typeface="Wingdings" pitchFamily="2" charset="2"/>
              <a:buChar char="§"/>
              <a:defRPr/>
            </a:pPr>
            <a:r>
              <a:rPr lang="en-US" altLang="en-US" sz="1800" b="1" kern="0" dirty="0" smtClean="0">
                <a:sym typeface="Symbol"/>
              </a:rPr>
              <a:t>End</a:t>
            </a:r>
          </a:p>
          <a:p>
            <a:pPr marL="165100" lvl="0" indent="-165100">
              <a:spcBef>
                <a:spcPts val="0"/>
              </a:spcBef>
              <a:spcAft>
                <a:spcPts val="1200"/>
              </a:spcAft>
              <a:buFont typeface="Wingdings" pitchFamily="2" charset="2"/>
              <a:buChar char="§"/>
              <a:defRPr/>
            </a:pPr>
            <a:r>
              <a:rPr lang="en-US" altLang="en-US" sz="1800" b="1" kern="0" dirty="0" smtClean="0">
                <a:sym typeface="Symbol"/>
              </a:rPr>
              <a:t>Determining the optimal value of </a:t>
            </a:r>
            <a:r>
              <a:rPr lang="en-US" altLang="en-US" sz="1800" i="1" kern="0" dirty="0" err="1" smtClean="0">
                <a:sym typeface="Symbol"/>
              </a:rPr>
              <a:t>θ</a:t>
            </a:r>
            <a:r>
              <a:rPr lang="en-US" altLang="en-US" sz="1800" b="1" kern="0" dirty="0" smtClean="0">
                <a:sym typeface="Symbol"/>
              </a:rPr>
              <a:t> is a challenge.</a:t>
            </a:r>
          </a:p>
          <a:p>
            <a:pPr marL="165100" lvl="0" indent="-165100">
              <a:spcBef>
                <a:spcPts val="0"/>
              </a:spcBef>
              <a:spcAft>
                <a:spcPts val="1200"/>
              </a:spcAft>
              <a:buFontTx/>
              <a:buChar char="•"/>
              <a:defRPr/>
            </a:pPr>
            <a:endParaRPr lang="en-US" altLang="en-US" sz="1800" b="1" kern="0" dirty="0" smtClean="0">
              <a:latin typeface="+mn-lt"/>
              <a:sym typeface="Symbol"/>
            </a:endParaRPr>
          </a:p>
          <a:p>
            <a:pPr marL="165100" lvl="0" indent="-165100">
              <a:spcBef>
                <a:spcPts val="0"/>
              </a:spcBef>
              <a:spcAft>
                <a:spcPts val="1200"/>
              </a:spcAft>
              <a:buFontTx/>
              <a:buChar char="•"/>
              <a:defRPr/>
            </a:pP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1049415" y="3093697"/>
          <a:ext cx="4406900" cy="520700"/>
        </p:xfrm>
        <a:graphic>
          <a:graphicData uri="http://schemas.openxmlformats.org/presentationml/2006/ole">
            <mc:AlternateContent xmlns:mc="http://schemas.openxmlformats.org/markup-compatibility/2006">
              <mc:Choice xmlns:v="urn:schemas-microsoft-com:vml" Requires="v">
                <p:oleObj spid="_x0000_s241708" name="Equation" r:id="rId3" imgW="4406760" imgH="520560" progId="Equation.3">
                  <p:embed/>
                </p:oleObj>
              </mc:Choice>
              <mc:Fallback>
                <p:oleObj name="Equation" r:id="rId3" imgW="4406760" imgH="5205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415" y="3093697"/>
                        <a:ext cx="44069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2" name="Object 2"/>
          <p:cNvGraphicFramePr>
            <a:graphicFrameLocks noChangeAspect="1"/>
          </p:cNvGraphicFramePr>
          <p:nvPr/>
        </p:nvGraphicFramePr>
        <p:xfrm>
          <a:off x="1178548" y="3594282"/>
          <a:ext cx="1155700" cy="393700"/>
        </p:xfrm>
        <a:graphic>
          <a:graphicData uri="http://schemas.openxmlformats.org/presentationml/2006/ole">
            <mc:AlternateContent xmlns:mc="http://schemas.openxmlformats.org/markup-compatibility/2006">
              <mc:Choice xmlns:v="urn:schemas-microsoft-com:vml" Requires="v">
                <p:oleObj spid="_x0000_s241709" name="Equation" r:id="rId5" imgW="1155600" imgH="393480" progId="Equation.3">
                  <p:embed/>
                </p:oleObj>
              </mc:Choice>
              <mc:Fallback>
                <p:oleObj name="Equation" r:id="rId5" imgW="11556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8548" y="3594282"/>
                        <a:ext cx="11557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3" name="Object 3"/>
          <p:cNvGraphicFramePr>
            <a:graphicFrameLocks noChangeAspect="1"/>
          </p:cNvGraphicFramePr>
          <p:nvPr/>
        </p:nvGraphicFramePr>
        <p:xfrm>
          <a:off x="3099502" y="3596571"/>
          <a:ext cx="1155700" cy="393700"/>
        </p:xfrm>
        <a:graphic>
          <a:graphicData uri="http://schemas.openxmlformats.org/presentationml/2006/ole">
            <mc:AlternateContent xmlns:mc="http://schemas.openxmlformats.org/markup-compatibility/2006">
              <mc:Choice xmlns:v="urn:schemas-microsoft-com:vml" Requires="v">
                <p:oleObj spid="_x0000_s241710" name="Equation" r:id="rId7" imgW="1155600" imgH="393480" progId="Equation.3">
                  <p:embed/>
                </p:oleObj>
              </mc:Choice>
              <mc:Fallback>
                <p:oleObj name="Equation" r:id="rId7" imgW="11556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9502" y="3596571"/>
                        <a:ext cx="11557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4" name="Object 4"/>
          <p:cNvGraphicFramePr>
            <a:graphicFrameLocks noChangeAspect="1"/>
          </p:cNvGraphicFramePr>
          <p:nvPr/>
        </p:nvGraphicFramePr>
        <p:xfrm>
          <a:off x="982663" y="4398963"/>
          <a:ext cx="1130300" cy="317500"/>
        </p:xfrm>
        <a:graphic>
          <a:graphicData uri="http://schemas.openxmlformats.org/presentationml/2006/ole">
            <mc:AlternateContent xmlns:mc="http://schemas.openxmlformats.org/markup-compatibility/2006">
              <mc:Choice xmlns:v="urn:schemas-microsoft-com:vml" Requires="v">
                <p:oleObj spid="_x0000_s241711" name="Equation" r:id="rId9" imgW="1130040" imgH="317160" progId="Equation.DSMT4">
                  <p:embed/>
                </p:oleObj>
              </mc:Choice>
              <mc:Fallback>
                <p:oleObj name="Equation" r:id="rId9" imgW="1130040" imgH="3171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2663" y="4398963"/>
                        <a:ext cx="11303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37467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On-Line Clustering – Adaptive Resonance</a:t>
            </a:r>
            <a:endParaRPr lang="en-US" b="1" dirty="0">
              <a:solidFill>
                <a:schemeClr val="accent2"/>
              </a:solidFill>
            </a:endParaRPr>
          </a:p>
        </p:txBody>
      </p:sp>
      <p:sp>
        <p:nvSpPr>
          <p:cNvPr id="4" name="Rectangle 20"/>
          <p:cNvSpPr txBox="1">
            <a:spLocks noChangeArrowheads="1"/>
          </p:cNvSpPr>
          <p:nvPr/>
        </p:nvSpPr>
        <p:spPr>
          <a:xfrm>
            <a:off x="178868" y="674557"/>
            <a:ext cx="8738120" cy="614597"/>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Leader-follower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one example of a family of approaches known as </a:t>
            </a:r>
            <a:r>
              <a:rPr lang="en-US" altLang="en-US" sz="1800" b="1" kern="0" dirty="0" smtClean="0">
                <a:solidFill>
                  <a:schemeClr val="accent1"/>
                </a:solidFill>
                <a:latin typeface="+mn-lt"/>
              </a:rPr>
              <a:t>adaptive resonance theory </a:t>
            </a:r>
            <a:r>
              <a:rPr lang="en-US" altLang="en-US" sz="1800" b="1" kern="0" dirty="0" smtClean="0">
                <a:latin typeface="+mn-lt"/>
              </a:rPr>
              <a:t>(ART) </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that use self</a:t>
            </a:r>
            <a:r>
              <a:rPr lang="en-US" altLang="en-US" sz="1800" b="1" kern="0" dirty="0" smtClean="0">
                <a:latin typeface="+mn-lt"/>
              </a:rPr>
              <a:t>-organizing neural networks:</a:t>
            </a:r>
          </a:p>
          <a:p>
            <a:pPr marL="165100" lvl="0" indent="-165100">
              <a:spcBef>
                <a:spcPts val="0"/>
              </a:spcBef>
              <a:spcAft>
                <a:spcPts val="1200"/>
              </a:spcAft>
              <a:buFontTx/>
              <a:buChar char="•"/>
              <a:defRPr/>
            </a:pPr>
            <a:endParaRPr lang="en-US" altLang="en-US" sz="1800" b="1" kern="0" dirty="0" smtClean="0">
              <a:latin typeface="+mn-lt"/>
              <a:sym typeface="Symbol"/>
            </a:endParaRPr>
          </a:p>
        </p:txBody>
      </p:sp>
      <p:pic>
        <p:nvPicPr>
          <p:cNvPr id="129025" name="Picture 1" descr="C:\Users\picone\Desktop\Joseph Picone\msstate\ece_8443\x.JPG"/>
          <p:cNvPicPr>
            <a:picLocks noChangeAspect="1" noChangeArrowheads="1"/>
          </p:cNvPicPr>
          <p:nvPr/>
        </p:nvPicPr>
        <p:blipFill>
          <a:blip r:embed="rId2"/>
          <a:srcRect/>
          <a:stretch>
            <a:fillRect/>
          </a:stretch>
        </p:blipFill>
        <p:spPr bwMode="auto">
          <a:xfrm>
            <a:off x="2976120" y="1372978"/>
            <a:ext cx="5929755" cy="2919518"/>
          </a:xfrm>
          <a:prstGeom prst="rect">
            <a:avLst/>
          </a:prstGeom>
          <a:noFill/>
        </p:spPr>
      </p:pic>
      <p:sp>
        <p:nvSpPr>
          <p:cNvPr id="5" name="Rectangle 20"/>
          <p:cNvSpPr txBox="1">
            <a:spLocks noChangeArrowheads="1"/>
          </p:cNvSpPr>
          <p:nvPr/>
        </p:nvSpPr>
        <p:spPr>
          <a:xfrm>
            <a:off x="182618" y="4394616"/>
            <a:ext cx="8738120" cy="2126105"/>
          </a:xfrm>
          <a:prstGeom prst="rect">
            <a:avLst/>
          </a:prstGeom>
        </p:spPr>
        <p:txBody>
          <a:bodyPr lIns="0" tIns="0" rIns="0" bIns="0"/>
          <a:lstStyle/>
          <a:p>
            <a:pPr marL="165100" lvl="0" indent="-165100">
              <a:spcBef>
                <a:spcPts val="0"/>
              </a:spcBef>
              <a:spcAft>
                <a:spcPts val="600"/>
              </a:spcAft>
              <a:buFontTx/>
              <a:buChar char="•"/>
              <a:defRPr/>
            </a:pPr>
            <a:r>
              <a:rPr lang="en-US" altLang="en-US" sz="1800" b="1" kern="0" baseline="0" dirty="0" smtClean="0">
                <a:latin typeface="+mn-lt"/>
              </a:rPr>
              <a:t>The top-down signals provide additional input to the bottom layer.</a:t>
            </a:r>
          </a:p>
          <a:p>
            <a:pPr marL="165100" lvl="0" indent="-165100">
              <a:spcBef>
                <a:spcPts val="0"/>
              </a:spcBef>
              <a:spcAft>
                <a:spcPts val="600"/>
              </a:spcAft>
              <a:buFontTx/>
              <a:buChar char="•"/>
              <a:defRPr/>
            </a:pPr>
            <a:r>
              <a:rPr lang="en-US" altLang="en-US" sz="1800" b="1" kern="0" baseline="0" dirty="0" smtClean="0">
                <a:latin typeface="+mn-lt"/>
              </a:rPr>
              <a:t>The top-down</a:t>
            </a:r>
            <a:r>
              <a:rPr lang="en-US" altLang="en-US" sz="1800" b="1" kern="0" dirty="0" smtClean="0">
                <a:latin typeface="+mn-lt"/>
              </a:rPr>
              <a:t> feedback pushes the responses of the bottom layers closer to w, which in turn stimulates the top more strongly, which in turn stimulates the input… this iterative process is known as </a:t>
            </a:r>
            <a:r>
              <a:rPr lang="en-US" altLang="en-US" sz="1800" b="1" kern="0" dirty="0" smtClean="0">
                <a:solidFill>
                  <a:schemeClr val="accent1"/>
                </a:solidFill>
                <a:latin typeface="+mn-lt"/>
              </a:rPr>
              <a:t>resonance</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sym typeface="Symbol"/>
              </a:rPr>
              <a:t>As with leader-follower, the network must be allowed to create new clusters when the input is sufficiently different. Various heuristics are used to enable this type of behavior and make the network better model human learning.</a:t>
            </a:r>
          </a:p>
        </p:txBody>
      </p:sp>
      <p:sp>
        <p:nvSpPr>
          <p:cNvPr id="6" name="Rectangle 20"/>
          <p:cNvSpPr txBox="1">
            <a:spLocks noChangeArrowheads="1"/>
          </p:cNvSpPr>
          <p:nvPr/>
        </p:nvSpPr>
        <p:spPr>
          <a:xfrm>
            <a:off x="182043" y="1558977"/>
            <a:ext cx="2666088" cy="2563318"/>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t>The network has both top-down and bottom-up weights.</a:t>
            </a:r>
          </a:p>
          <a:p>
            <a:pPr marL="165100" indent="-165100">
              <a:spcBef>
                <a:spcPts val="0"/>
              </a:spcBef>
              <a:spcAft>
                <a:spcPts val="600"/>
              </a:spcAft>
              <a:buFontTx/>
              <a:buChar char="•"/>
              <a:defRPr/>
            </a:pPr>
            <a:r>
              <a:rPr lang="en-US" altLang="en-US" sz="1800" b="1" kern="0" dirty="0" smtClean="0"/>
              <a:t>The bottom-up weights learn the cluster centers; the top-down weights learn the expected input patterns.</a:t>
            </a:r>
            <a:endParaRPr lang="en-US" altLang="en-US" sz="1800" b="1" kern="0" dirty="0" smtClean="0">
              <a:latin typeface="+mn-lt"/>
              <a:sym typeface="Symbol"/>
            </a:endParaRPr>
          </a:p>
        </p:txBody>
      </p:sp>
    </p:spTree>
    <p:extLst>
      <p:ext uri="{BB962C8B-B14F-4D97-AF65-F5344CB8AC3E}">
        <p14:creationId xmlns:p14="http://schemas.microsoft.com/office/powerpoint/2010/main" val="2989556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Graph Theoretic Methods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Pick a threshold,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kumimoji="0" lang="en-US" altLang="en-US" sz="1800" i="1" u="none" strike="noStrike" kern="0" cap="none" spc="0" normalizeH="0" noProof="0" dirty="0" smtClean="0">
                <a:ln>
                  <a:noFill/>
                </a:ln>
                <a:solidFill>
                  <a:schemeClr val="tx1"/>
                </a:solidFill>
                <a:effectLst/>
                <a:uLnTx/>
                <a:uFillTx/>
                <a:latin typeface="+mn-lt"/>
                <a:ea typeface="+mn-ea"/>
                <a:cs typeface="+mn-cs"/>
              </a:rPr>
              <a:t>s</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and decide x</a:t>
            </a:r>
            <a:r>
              <a:rPr kumimoji="0" lang="en-US" altLang="en-US" sz="1800" i="1" u="none" strike="noStrike" kern="0" cap="none" spc="0" normalizeH="0" baseline="-25000" noProof="0" dirty="0" smtClean="0">
                <a:ln>
                  <a:noFill/>
                </a:ln>
                <a:solidFill>
                  <a:schemeClr val="tx1"/>
                </a:solidFill>
                <a:effectLst/>
                <a:uLnTx/>
                <a:uFillTx/>
                <a:latin typeface="+mn-lt"/>
                <a:ea typeface="+mn-ea"/>
                <a:cs typeface="+mn-cs"/>
              </a:rPr>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is similar to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if s(</a:t>
            </a:r>
            <a:r>
              <a:rPr lang="en-US" altLang="en-US" sz="1800" b="1" kern="0" dirty="0" smtClean="0"/>
              <a:t>x</a:t>
            </a:r>
            <a:r>
              <a:rPr lang="en-US" altLang="en-US" sz="1800" i="1" kern="0" baseline="-25000" dirty="0" smtClean="0"/>
              <a:t>i</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r>
              <a:rPr lang="en-US" altLang="en-US" sz="1800" b="1" kern="0" dirty="0" smtClean="0"/>
              <a:t> </a:t>
            </a:r>
            <a:r>
              <a:rPr lang="en-US" altLang="en-US" sz="1800" b="1" kern="0" dirty="0" err="1" smtClean="0"/>
              <a:t>x</a:t>
            </a:r>
            <a:r>
              <a:rPr lang="en-US" altLang="en-US" sz="1800" i="1" kern="0" baseline="-25000" dirty="0" err="1" smtClean="0"/>
              <a:t>j</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&gt; </a:t>
            </a:r>
            <a:r>
              <a:rPr lang="en-US" altLang="en-US" sz="1800" i="1" kern="0" dirty="0" smtClean="0"/>
              <a:t>s</a:t>
            </a:r>
            <a:r>
              <a:rPr lang="en-US" altLang="en-US" sz="1800" kern="0" baseline="-25000" dirty="0" smtClean="0"/>
              <a:t>0</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baseline="0" dirty="0" smtClean="0">
                <a:latin typeface="+mn-lt"/>
              </a:rPr>
              <a:t>This</a:t>
            </a:r>
            <a:r>
              <a:rPr lang="en-US" altLang="en-US" sz="1800" b="1" kern="0" dirty="0" smtClean="0">
                <a:latin typeface="+mn-lt"/>
              </a:rPr>
              <a:t> matrix induces a similarity graph in which nodes correspond to points and an edge joins node </a:t>
            </a:r>
            <a:r>
              <a:rPr lang="en-US" altLang="en-US" sz="1800" i="1" kern="0" dirty="0" err="1" smtClean="0">
                <a:latin typeface="+mn-lt"/>
              </a:rPr>
              <a:t>i</a:t>
            </a:r>
            <a:r>
              <a:rPr lang="en-US" altLang="en-US" sz="1800" b="1" kern="0" dirty="0" smtClean="0">
                <a:latin typeface="+mn-lt"/>
              </a:rPr>
              <a:t> and node </a:t>
            </a:r>
            <a:r>
              <a:rPr lang="en-US" altLang="en-US" sz="1800" i="1" kern="0" dirty="0" smtClean="0">
                <a:latin typeface="+mn-lt"/>
              </a:rPr>
              <a:t>j</a:t>
            </a:r>
            <a:r>
              <a:rPr lang="en-US" altLang="en-US" sz="1800" b="1" kern="0" dirty="0" smtClean="0">
                <a:latin typeface="+mn-lt"/>
              </a:rPr>
              <a:t> if and only if </a:t>
            </a:r>
            <a:r>
              <a:rPr lang="en-US" altLang="en-US" sz="1800" i="1" kern="0" dirty="0" err="1" smtClean="0"/>
              <a:t>s</a:t>
            </a:r>
            <a:r>
              <a:rPr lang="en-US" altLang="en-US" sz="1800" i="1" kern="0" baseline="-25000" dirty="0" err="1" smtClean="0"/>
              <a:t>ij</a:t>
            </a:r>
            <a:r>
              <a:rPr lang="en-US" altLang="en-US" sz="1800" b="1" kern="0" dirty="0" smtClean="0">
                <a:latin typeface="+mn-lt"/>
              </a:rPr>
              <a:t> </a:t>
            </a:r>
            <a:r>
              <a:rPr lang="en-US" altLang="en-US" sz="1800" kern="0" dirty="0" smtClean="0">
                <a:latin typeface="+mn-lt"/>
              </a:rPr>
              <a:t>&gt; 0</a:t>
            </a:r>
            <a:r>
              <a:rPr lang="en-US" altLang="en-US" sz="1800" b="1" kern="0" dirty="0" smtClean="0">
                <a:latin typeface="+mn-lt"/>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clusterings produced by single linkage algorithms and by a modified version of the complete-linkage algorithm can be described in terms of this </a:t>
            </a:r>
            <a:r>
              <a:rPr lang="en-US" altLang="en-US" sz="1800" b="1" kern="0" dirty="0" smtClean="0">
                <a:latin typeface="+mn-lt"/>
              </a:rPr>
              <a:t>similarity graph.</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There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are many graphical methods designed to represent the similarity graph with reduced complexity.</a:t>
            </a:r>
          </a:p>
          <a:p>
            <a:pPr marL="165100" lvl="0" indent="-165100">
              <a:spcBef>
                <a:spcPts val="0"/>
              </a:spcBef>
              <a:spcAft>
                <a:spcPts val="1200"/>
              </a:spcAft>
              <a:buFontTx/>
              <a:buChar char="•"/>
              <a:defRPr/>
            </a:pPr>
            <a:r>
              <a:rPr lang="en-US" altLang="en-US" sz="1800" b="1" kern="0" baseline="0" dirty="0" smtClean="0">
                <a:latin typeface="+mn-lt"/>
              </a:rPr>
              <a:t>With</a:t>
            </a:r>
            <a:r>
              <a:rPr lang="en-US" altLang="en-US" sz="1800" b="1" kern="0" dirty="0" smtClean="0">
                <a:latin typeface="+mn-lt"/>
              </a:rPr>
              <a:t> a single linkage algorithm, two samples are in the same cluster if and only If there exists a chain x, x</a:t>
            </a:r>
            <a:r>
              <a:rPr lang="en-US" altLang="en-US" sz="1800" kern="0" baseline="-25000" dirty="0" smtClean="0">
                <a:latin typeface="+mn-lt"/>
              </a:rPr>
              <a:t>1</a:t>
            </a:r>
            <a:r>
              <a:rPr lang="en-US" altLang="en-US" sz="1800" b="1" kern="0" dirty="0" smtClean="0">
                <a:latin typeface="+mn-lt"/>
              </a:rPr>
              <a:t>, x</a:t>
            </a:r>
            <a:r>
              <a:rPr lang="en-US" altLang="en-US" sz="1800" kern="0" baseline="-25000" dirty="0" smtClean="0"/>
              <a:t>2</a:t>
            </a:r>
            <a:r>
              <a:rPr lang="en-US" altLang="en-US" sz="1800" b="1" kern="0" dirty="0" smtClean="0">
                <a:latin typeface="+mn-lt"/>
              </a:rPr>
              <a:t>, ,,,, </a:t>
            </a:r>
            <a:r>
              <a:rPr lang="en-US" altLang="en-US" sz="1800" b="1" kern="0" dirty="0" err="1" smtClean="0">
                <a:latin typeface="+mn-lt"/>
              </a:rPr>
              <a:t>x</a:t>
            </a:r>
            <a:r>
              <a:rPr lang="en-US" altLang="en-US" sz="1800" kern="0" baseline="-25000" dirty="0" err="1" smtClean="0"/>
              <a:t>k</a:t>
            </a:r>
            <a:r>
              <a:rPr lang="en-US" altLang="en-US" sz="1800" b="1" kern="0" dirty="0" smtClean="0">
                <a:latin typeface="+mn-lt"/>
              </a:rPr>
              <a:t>, x’ such that x is similar to </a:t>
            </a:r>
            <a:r>
              <a:rPr lang="en-US" altLang="en-US" sz="1800" b="1" kern="0" dirty="0" smtClean="0"/>
              <a:t>x</a:t>
            </a:r>
            <a:r>
              <a:rPr lang="en-US" altLang="en-US" sz="1800" kern="0" baseline="-25000" dirty="0" smtClean="0"/>
              <a:t>1</a:t>
            </a:r>
            <a:r>
              <a:rPr lang="en-US" altLang="en-US" sz="1800" b="1" kern="0" dirty="0" smtClean="0">
                <a:latin typeface="+mn-lt"/>
              </a:rPr>
              <a:t>, </a:t>
            </a:r>
            <a:r>
              <a:rPr lang="en-US" altLang="en-US" sz="1800" b="1" kern="0" dirty="0" smtClean="0"/>
              <a:t>x</a:t>
            </a:r>
            <a:r>
              <a:rPr lang="en-US" altLang="en-US" sz="1800" kern="0" baseline="-25000" dirty="0" smtClean="0"/>
              <a:t>1</a:t>
            </a:r>
            <a:r>
              <a:rPr lang="en-US" altLang="en-US" sz="1800" b="1" kern="0" dirty="0" smtClean="0">
                <a:latin typeface="+mn-lt"/>
              </a:rPr>
              <a:t> is similar to </a:t>
            </a:r>
            <a:r>
              <a:rPr lang="en-US" altLang="en-US" sz="1800" b="1" kern="0" dirty="0" smtClean="0"/>
              <a:t>x</a:t>
            </a:r>
            <a:r>
              <a:rPr lang="en-US" altLang="en-US" sz="1800" kern="0" baseline="-25000" dirty="0" smtClean="0"/>
              <a:t>2</a:t>
            </a:r>
            <a:r>
              <a:rPr lang="en-US" altLang="en-US" sz="1800" b="1" kern="0" dirty="0" smtClean="0">
                <a:latin typeface="+mn-lt"/>
              </a:rPr>
              <a:t>, …</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With a complete linkage algorithm, all samples in a given cluster must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 similar to one another and no sample can be in more than one </a:t>
            </a:r>
            <a:r>
              <a:rPr lang="en-US" altLang="en-US" sz="1800" b="1" kern="0" dirty="0" smtClean="0">
                <a:latin typeface="+mn-lt"/>
              </a:rPr>
              <a:t>cluster.</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nearest neighbor algorithm can be viewed as an algorithm for finding a minimum spanning tree.</a:t>
            </a:r>
          </a:p>
          <a:p>
            <a:pPr marL="165100" lvl="0" indent="-165100">
              <a:spcBef>
                <a:spcPts val="0"/>
              </a:spcBef>
              <a:spcAft>
                <a:spcPts val="1200"/>
              </a:spcAft>
              <a:buFontTx/>
              <a:buChar char="•"/>
              <a:defRPr/>
            </a:pPr>
            <a:r>
              <a:rPr lang="en-US" altLang="en-US" sz="1800" b="1" kern="0" baseline="0" dirty="0" smtClean="0">
                <a:latin typeface="+mn-lt"/>
              </a:rPr>
              <a:t>Other</a:t>
            </a:r>
            <a:r>
              <a:rPr lang="en-US" altLang="en-US" sz="1800" b="1" kern="0" dirty="0" smtClean="0">
                <a:latin typeface="+mn-lt"/>
              </a:rPr>
              <a:t> clustering algorithms can be viewed in terms of these graphs.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figure of merit for such </a:t>
            </a:r>
            <a:r>
              <a:rPr lang="en-US" altLang="en-US" sz="1800" b="1" kern="0" dirty="0" smtClean="0">
                <a:latin typeface="+mn-lt"/>
              </a:rPr>
              <a:t>graphs is the edge length distribution.</a:t>
            </a:r>
            <a:endParaRPr lang="en-US" altLang="en-US" sz="1800" b="1" kern="0" dirty="0" smtClean="0">
              <a:latin typeface="+mn-lt"/>
              <a:sym typeface="Symbol"/>
            </a:endParaRPr>
          </a:p>
        </p:txBody>
      </p:sp>
    </p:spTree>
    <p:extLst>
      <p:ext uri="{BB962C8B-B14F-4D97-AF65-F5344CB8AC3E}">
        <p14:creationId xmlns:p14="http://schemas.microsoft.com/office/powerpoint/2010/main" val="9478943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Nonlinear Component Analysis</a:t>
            </a:r>
            <a:endParaRPr lang="en-US" b="1" dirty="0">
              <a:solidFill>
                <a:schemeClr val="accent2"/>
              </a:solidFill>
            </a:endParaRPr>
          </a:p>
        </p:txBody>
      </p:sp>
      <p:sp>
        <p:nvSpPr>
          <p:cNvPr id="4" name="Rectangle 20"/>
          <p:cNvSpPr txBox="1">
            <a:spLocks noChangeArrowheads="1"/>
          </p:cNvSpPr>
          <p:nvPr/>
        </p:nvSpPr>
        <p:spPr>
          <a:xfrm>
            <a:off x="178868" y="929388"/>
            <a:ext cx="4048358" cy="2178180"/>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previously introduced principal components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analysis (PCA) as a way to discover good features and to reduce dimensionality.</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PCA can be implemented using a three-layer neural network with</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 minimum squared error criterion.</a:t>
            </a:r>
            <a:endParaRPr lang="en-US" altLang="en-US" sz="1800" b="1" kern="0" dirty="0" smtClean="0">
              <a:latin typeface="+mn-lt"/>
              <a:sym typeface="Symbol"/>
            </a:endParaRPr>
          </a:p>
        </p:txBody>
      </p:sp>
      <p:pic>
        <p:nvPicPr>
          <p:cNvPr id="126984" name="Picture 8" descr="C:\Users\picone\Desktop\Joseph Picone\msstate\ece_8443\x.JPG"/>
          <p:cNvPicPr>
            <a:picLocks noChangeAspect="1" noChangeArrowheads="1"/>
          </p:cNvPicPr>
          <p:nvPr/>
        </p:nvPicPr>
        <p:blipFill>
          <a:blip r:embed="rId2"/>
          <a:srcRect t="2981" r="6398"/>
          <a:stretch>
            <a:fillRect/>
          </a:stretch>
        </p:blipFill>
        <p:spPr bwMode="auto">
          <a:xfrm>
            <a:off x="4482059" y="749508"/>
            <a:ext cx="4422229" cy="2591638"/>
          </a:xfrm>
          <a:prstGeom prst="rect">
            <a:avLst/>
          </a:prstGeom>
          <a:noFill/>
        </p:spPr>
      </p:pic>
      <p:pic>
        <p:nvPicPr>
          <p:cNvPr id="126985" name="Picture 9" descr="C:\Users\picone\Desktop\Joseph Picone\msstate\ece_8443\xx.JPG"/>
          <p:cNvPicPr>
            <a:picLocks noChangeAspect="1" noChangeArrowheads="1"/>
          </p:cNvPicPr>
          <p:nvPr/>
        </p:nvPicPr>
        <p:blipFill>
          <a:blip r:embed="rId3"/>
          <a:srcRect/>
          <a:stretch>
            <a:fillRect/>
          </a:stretch>
        </p:blipFill>
        <p:spPr bwMode="auto">
          <a:xfrm>
            <a:off x="225425" y="3853830"/>
            <a:ext cx="4560155" cy="2514600"/>
          </a:xfrm>
          <a:prstGeom prst="rect">
            <a:avLst/>
          </a:prstGeom>
          <a:noFill/>
        </p:spPr>
      </p:pic>
      <p:sp>
        <p:nvSpPr>
          <p:cNvPr id="11" name="Rectangle 20"/>
          <p:cNvSpPr txBox="1">
            <a:spLocks noChangeArrowheads="1"/>
          </p:cNvSpPr>
          <p:nvPr/>
        </p:nvSpPr>
        <p:spPr>
          <a:xfrm>
            <a:off x="4855930" y="3552669"/>
            <a:ext cx="4048358" cy="2833141"/>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can generalize this to nonlinear  component analysis using a neural network with five hidden layers, in which the center layer consists of linear units.</a:t>
            </a:r>
          </a:p>
          <a:p>
            <a:pPr marL="165100" lvl="0" indent="-165100">
              <a:spcBef>
                <a:spcPts val="0"/>
              </a:spcBef>
              <a:spcAft>
                <a:spcPts val="1200"/>
              </a:spcAft>
              <a:buFontTx/>
              <a:buChar char="•"/>
              <a:defRPr/>
            </a:pPr>
            <a:r>
              <a:rPr lang="en-US" altLang="en-US" sz="1800" b="1" kern="0" dirty="0" smtClean="0">
                <a:latin typeface="+mn-lt"/>
              </a:rPr>
              <a:t>The top two layers are discarded once training is complete.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center layer represents the reduced dimensionality space. </a:t>
            </a:r>
          </a:p>
        </p:txBody>
      </p:sp>
    </p:spTree>
    <p:extLst>
      <p:ext uri="{BB962C8B-B14F-4D97-AF65-F5344CB8AC3E}">
        <p14:creationId xmlns:p14="http://schemas.microsoft.com/office/powerpoint/2010/main" val="13507188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7626</TotalTime>
  <Words>1703</Words>
  <Application>Microsoft Macintosh PowerPoint</Application>
  <PresentationFormat>Letter Paper (8.5x11 in)</PresentationFormat>
  <Paragraphs>110</Paragraphs>
  <Slides>13</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13</vt:i4>
      </vt:variant>
    </vt:vector>
  </HeadingPairs>
  <TitlesOfParts>
    <vt:vector size="19"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456</cp:revision>
  <dcterms:created xsi:type="dcterms:W3CDTF">2002-09-12T17:13:32Z</dcterms:created>
  <dcterms:modified xsi:type="dcterms:W3CDTF">2014-04-08T02:44:07Z</dcterms:modified>
</cp:coreProperties>
</file>