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3"/>
  </p:notesMasterIdLst>
  <p:handoutMasterIdLst>
    <p:handoutMasterId r:id="rId24"/>
  </p:handoutMasterIdLst>
  <p:sldIdLst>
    <p:sldId id="356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1" r:id="rId14"/>
    <p:sldId id="482" r:id="rId15"/>
    <p:sldId id="483" r:id="rId16"/>
    <p:sldId id="484" r:id="rId17"/>
    <p:sldId id="485" r:id="rId18"/>
    <p:sldId id="486" r:id="rId19"/>
    <p:sldId id="487" r:id="rId20"/>
    <p:sldId id="488" r:id="rId21"/>
    <p:sldId id="469" r:id="rId22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13" autoAdjust="0"/>
    <p:restoredTop sz="96226" autoAdjust="0"/>
  </p:normalViewPr>
  <p:slideViewPr>
    <p:cSldViewPr snapToGrid="0">
      <p:cViewPr varScale="1">
        <p:scale>
          <a:sx n="73" d="100"/>
          <a:sy n="73" d="100"/>
        </p:scale>
        <p:origin x="-2032" y="-112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24,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att.com/~volinsky/bma.html" TargetMode="External"/><Relationship Id="rId4" Type="http://schemas.openxmlformats.org/officeDocument/2006/relationships/hyperlink" Target="http://www.ece.eps.hw.ac.uk/Research/VISP/tutorials/Redpath_130405.ppt" TargetMode="External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autonlab.org/tutorials/overfi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1.wmf"/><Relationship Id="rId7" Type="http://schemas.openxmlformats.org/officeDocument/2006/relationships/image" Target="../media/image14.jpeg"/><Relationship Id="rId8" Type="http://schemas.openxmlformats.org/officeDocument/2006/relationships/oleObject" Target="../embeddings/oleObject9.bin"/><Relationship Id="rId9" Type="http://schemas.openxmlformats.org/officeDocument/2006/relationships/image" Target="../media/image12.wmf"/><Relationship Id="rId10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al-lab.org/~oates/classes/2006/Machine%20Learning/web/RLProblem.ppt" TargetMode="External"/><Relationship Id="rId4" Type="http://schemas.openxmlformats.org/officeDocument/2006/relationships/hyperlink" Target="http://www.autonlab.org/tutorials/index.html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cs.ualberta.ca/~sutton/book/the-book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Cross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-Validation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ML and Bayesian Model Comparison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Combining Classifiers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AM</a:t>
            </a: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: Cross-Validation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CV: Bayesian Model Averaging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VISP: Classifier Combination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75761" y="3597638"/>
            <a:ext cx="2131649" cy="213164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6693" y="1260113"/>
            <a:ext cx="2321220" cy="268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24: </a:t>
            </a:r>
            <a:r>
              <a:rPr lang="en-US" b="1" dirty="0" smtClean="0">
                <a:solidFill>
                  <a:schemeClr val="accent2"/>
                </a:solidFill>
              </a:rPr>
              <a:t>COMBINING </a:t>
            </a:r>
            <a:r>
              <a:rPr lang="en-US" b="1" dirty="0" smtClean="0">
                <a:solidFill>
                  <a:schemeClr val="accent2"/>
                </a:solidFill>
              </a:rPr>
              <a:t>CLASSIFIERS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8" descr="Agent-Env.ps                                                   00009CDADesire                         ABA78158:"/>
          <p:cNvPicPr>
            <a:picLocks noChangeAspect="1" noChangeArrowheads="1"/>
          </p:cNvPicPr>
          <p:nvPr/>
        </p:nvPicPr>
        <p:blipFill>
          <a:blip r:embed="rId3"/>
          <a:srcRect l="11145"/>
          <a:stretch>
            <a:fillRect/>
          </a:stretch>
        </p:blipFill>
        <p:spPr bwMode="auto">
          <a:xfrm>
            <a:off x="1532450" y="679764"/>
            <a:ext cx="6059532" cy="237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9"/>
          <p:cNvGraphicFramePr>
            <a:graphicFrameLocks noChangeAspect="1"/>
          </p:cNvGraphicFramePr>
          <p:nvPr/>
        </p:nvGraphicFramePr>
        <p:xfrm>
          <a:off x="228600" y="3419473"/>
          <a:ext cx="7631813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93" name="Equation" r:id="rId4" imgW="4203700" imgH="1117600" progId="Equation.DSMT4">
                  <p:embed/>
                </p:oleObj>
              </mc:Choice>
              <mc:Fallback>
                <p:oleObj name="Equation" r:id="rId4" imgW="4203700" imgH="1117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19473"/>
                        <a:ext cx="7631813" cy="202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205706" y="5785188"/>
            <a:ext cx="6738938" cy="639762"/>
            <a:chOff x="576" y="3533"/>
            <a:chExt cx="4245" cy="403"/>
          </a:xfrm>
        </p:grpSpPr>
        <p:sp>
          <p:nvSpPr>
            <p:cNvPr id="1032" name="Rectangle 32"/>
            <p:cNvSpPr>
              <a:spLocks noChangeArrowheads="1"/>
            </p:cNvSpPr>
            <p:nvPr/>
          </p:nvSpPr>
          <p:spPr bwMode="auto">
            <a:xfrm>
              <a:off x="1617" y="3803"/>
              <a:ext cx="42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</a:p>
          </p:txBody>
        </p:sp>
        <p:sp>
          <p:nvSpPr>
            <p:cNvPr id="1033" name="Oval 33"/>
            <p:cNvSpPr>
              <a:spLocks noChangeArrowheads="1"/>
            </p:cNvSpPr>
            <p:nvPr/>
          </p:nvSpPr>
          <p:spPr bwMode="auto">
            <a:xfrm>
              <a:off x="2732" y="3725"/>
              <a:ext cx="57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4" name="Oval 34"/>
            <p:cNvSpPr>
              <a:spLocks noChangeArrowheads="1"/>
            </p:cNvSpPr>
            <p:nvPr/>
          </p:nvSpPr>
          <p:spPr bwMode="auto">
            <a:xfrm>
              <a:off x="3673" y="3725"/>
              <a:ext cx="57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5" name="Oval 35"/>
            <p:cNvSpPr>
              <a:spLocks noChangeArrowheads="1"/>
            </p:cNvSpPr>
            <p:nvPr/>
          </p:nvSpPr>
          <p:spPr bwMode="auto">
            <a:xfrm>
              <a:off x="1178" y="3585"/>
              <a:ext cx="336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6" name="Line 36"/>
            <p:cNvSpPr>
              <a:spLocks noChangeShapeType="1"/>
            </p:cNvSpPr>
            <p:nvPr/>
          </p:nvSpPr>
          <p:spPr bwMode="auto">
            <a:xfrm>
              <a:off x="1521" y="3750"/>
              <a:ext cx="591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7" name="Oval 37"/>
            <p:cNvSpPr>
              <a:spLocks noChangeArrowheads="1"/>
            </p:cNvSpPr>
            <p:nvPr/>
          </p:nvSpPr>
          <p:spPr bwMode="auto">
            <a:xfrm>
              <a:off x="1784" y="3725"/>
              <a:ext cx="57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8" name="Oval 38"/>
            <p:cNvSpPr>
              <a:spLocks noChangeArrowheads="1"/>
            </p:cNvSpPr>
            <p:nvPr/>
          </p:nvSpPr>
          <p:spPr bwMode="auto">
            <a:xfrm>
              <a:off x="2119" y="3585"/>
              <a:ext cx="336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9" name="Line 39"/>
            <p:cNvSpPr>
              <a:spLocks noChangeShapeType="1"/>
            </p:cNvSpPr>
            <p:nvPr/>
          </p:nvSpPr>
          <p:spPr bwMode="auto">
            <a:xfrm>
              <a:off x="2462" y="3750"/>
              <a:ext cx="591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0" name="Oval 40"/>
            <p:cNvSpPr>
              <a:spLocks noChangeArrowheads="1"/>
            </p:cNvSpPr>
            <p:nvPr/>
          </p:nvSpPr>
          <p:spPr bwMode="auto">
            <a:xfrm>
              <a:off x="3060" y="3585"/>
              <a:ext cx="335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1" name="Oval 41"/>
            <p:cNvSpPr>
              <a:spLocks noChangeArrowheads="1"/>
            </p:cNvSpPr>
            <p:nvPr/>
          </p:nvSpPr>
          <p:spPr bwMode="auto">
            <a:xfrm>
              <a:off x="4001" y="3585"/>
              <a:ext cx="335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2" name="Line 42"/>
            <p:cNvSpPr>
              <a:spLocks noChangeShapeType="1"/>
            </p:cNvSpPr>
            <p:nvPr/>
          </p:nvSpPr>
          <p:spPr bwMode="auto">
            <a:xfrm>
              <a:off x="3402" y="3750"/>
              <a:ext cx="591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3" name="Line 43"/>
            <p:cNvSpPr>
              <a:spLocks noChangeShapeType="1"/>
            </p:cNvSpPr>
            <p:nvPr/>
          </p:nvSpPr>
          <p:spPr bwMode="auto">
            <a:xfrm flipH="1">
              <a:off x="961" y="3750"/>
              <a:ext cx="21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4" name="Rectangle 44"/>
            <p:cNvSpPr>
              <a:spLocks noChangeArrowheads="1"/>
            </p:cNvSpPr>
            <p:nvPr/>
          </p:nvSpPr>
          <p:spPr bwMode="auto">
            <a:xfrm>
              <a:off x="576" y="3582"/>
              <a:ext cx="239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b="1" baseline="0">
                  <a:latin typeface="Helvetica" charset="0"/>
                </a:rPr>
                <a:t>. . .</a:t>
              </a:r>
            </a:p>
          </p:txBody>
        </p:sp>
        <p:sp>
          <p:nvSpPr>
            <p:cNvPr id="1045" name="Rectangle 45"/>
            <p:cNvSpPr>
              <a:spLocks noChangeArrowheads="1"/>
            </p:cNvSpPr>
            <p:nvPr/>
          </p:nvSpPr>
          <p:spPr bwMode="auto">
            <a:xfrm>
              <a:off x="1287" y="3666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46" name="Rectangle 46"/>
            <p:cNvSpPr>
              <a:spLocks noChangeArrowheads="1"/>
            </p:cNvSpPr>
            <p:nvPr/>
          </p:nvSpPr>
          <p:spPr bwMode="auto">
            <a:xfrm>
              <a:off x="1344" y="3744"/>
              <a:ext cx="42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</a:p>
          </p:txBody>
        </p:sp>
        <p:sp>
          <p:nvSpPr>
            <p:cNvPr id="1047" name="Rectangle 47"/>
            <p:cNvSpPr>
              <a:spLocks noChangeArrowheads="1"/>
            </p:cNvSpPr>
            <p:nvPr/>
          </p:nvSpPr>
          <p:spPr bwMode="auto">
            <a:xfrm>
              <a:off x="1553" y="3726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  <p:sp>
          <p:nvSpPr>
            <p:cNvPr id="1048" name="Rectangle 48"/>
            <p:cNvSpPr>
              <a:spLocks noChangeArrowheads="1"/>
            </p:cNvSpPr>
            <p:nvPr/>
          </p:nvSpPr>
          <p:spPr bwMode="auto">
            <a:xfrm>
              <a:off x="1845" y="3533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r</a:t>
              </a:r>
            </a:p>
          </p:txBody>
        </p:sp>
        <p:sp>
          <p:nvSpPr>
            <p:cNvPr id="1049" name="Rectangle 49"/>
            <p:cNvSpPr>
              <a:spLocks noChangeArrowheads="1"/>
            </p:cNvSpPr>
            <p:nvPr/>
          </p:nvSpPr>
          <p:spPr bwMode="auto">
            <a:xfrm>
              <a:off x="1902" y="3611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+1</a:t>
              </a:r>
            </a:p>
          </p:txBody>
        </p:sp>
        <p:sp>
          <p:nvSpPr>
            <p:cNvPr id="1050" name="Rectangle 50"/>
            <p:cNvSpPr>
              <a:spLocks noChangeArrowheads="1"/>
            </p:cNvSpPr>
            <p:nvPr/>
          </p:nvSpPr>
          <p:spPr bwMode="auto">
            <a:xfrm>
              <a:off x="2160" y="3630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51" name="Rectangle 51"/>
            <p:cNvSpPr>
              <a:spLocks noChangeArrowheads="1"/>
            </p:cNvSpPr>
            <p:nvPr/>
          </p:nvSpPr>
          <p:spPr bwMode="auto">
            <a:xfrm>
              <a:off x="2217" y="3707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 dirty="0"/>
                <a:t>t </a:t>
              </a:r>
              <a:r>
                <a:rPr lang="en-US" altLang="en-US" sz="1600" baseline="0" dirty="0"/>
                <a:t>+1</a:t>
              </a:r>
            </a:p>
          </p:txBody>
        </p:sp>
        <p:sp>
          <p:nvSpPr>
            <p:cNvPr id="1052" name="Rectangle 52"/>
            <p:cNvSpPr>
              <a:spLocks noChangeArrowheads="1"/>
            </p:cNvSpPr>
            <p:nvPr/>
          </p:nvSpPr>
          <p:spPr bwMode="auto">
            <a:xfrm>
              <a:off x="2522" y="3796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+1</a:t>
              </a:r>
            </a:p>
          </p:txBody>
        </p:sp>
        <p:sp>
          <p:nvSpPr>
            <p:cNvPr id="1053" name="Rectangle 53"/>
            <p:cNvSpPr>
              <a:spLocks noChangeArrowheads="1"/>
            </p:cNvSpPr>
            <p:nvPr/>
          </p:nvSpPr>
          <p:spPr bwMode="auto">
            <a:xfrm>
              <a:off x="2458" y="3719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  <p:sp>
          <p:nvSpPr>
            <p:cNvPr id="1054" name="Rectangle 54"/>
            <p:cNvSpPr>
              <a:spLocks noChangeArrowheads="1"/>
            </p:cNvSpPr>
            <p:nvPr/>
          </p:nvSpPr>
          <p:spPr bwMode="auto">
            <a:xfrm>
              <a:off x="2757" y="3533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r</a:t>
              </a:r>
            </a:p>
          </p:txBody>
        </p:sp>
        <p:sp>
          <p:nvSpPr>
            <p:cNvPr id="1055" name="Rectangle 55"/>
            <p:cNvSpPr>
              <a:spLocks noChangeArrowheads="1"/>
            </p:cNvSpPr>
            <p:nvPr/>
          </p:nvSpPr>
          <p:spPr bwMode="auto">
            <a:xfrm>
              <a:off x="2814" y="3611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+2</a:t>
              </a:r>
            </a:p>
          </p:txBody>
        </p:sp>
        <p:sp>
          <p:nvSpPr>
            <p:cNvPr id="1056" name="Rectangle 56"/>
            <p:cNvSpPr>
              <a:spLocks noChangeArrowheads="1"/>
            </p:cNvSpPr>
            <p:nvPr/>
          </p:nvSpPr>
          <p:spPr bwMode="auto">
            <a:xfrm>
              <a:off x="3092" y="3629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57" name="Rectangle 57"/>
            <p:cNvSpPr>
              <a:spLocks noChangeArrowheads="1"/>
            </p:cNvSpPr>
            <p:nvPr/>
          </p:nvSpPr>
          <p:spPr bwMode="auto">
            <a:xfrm>
              <a:off x="3150" y="3707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 </a:t>
              </a:r>
              <a:r>
                <a:rPr lang="en-US" altLang="en-US" sz="1600" baseline="0"/>
                <a:t>+2</a:t>
              </a:r>
            </a:p>
          </p:txBody>
        </p:sp>
        <p:sp>
          <p:nvSpPr>
            <p:cNvPr id="1058" name="Rectangle 58"/>
            <p:cNvSpPr>
              <a:spLocks noChangeArrowheads="1"/>
            </p:cNvSpPr>
            <p:nvPr/>
          </p:nvSpPr>
          <p:spPr bwMode="auto">
            <a:xfrm>
              <a:off x="3486" y="3796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+2</a:t>
              </a:r>
            </a:p>
          </p:txBody>
        </p:sp>
        <p:sp>
          <p:nvSpPr>
            <p:cNvPr id="1059" name="Rectangle 59"/>
            <p:cNvSpPr>
              <a:spLocks noChangeArrowheads="1"/>
            </p:cNvSpPr>
            <p:nvPr/>
          </p:nvSpPr>
          <p:spPr bwMode="auto">
            <a:xfrm>
              <a:off x="3422" y="3719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  <p:sp>
          <p:nvSpPr>
            <p:cNvPr id="1060" name="Rectangle 60"/>
            <p:cNvSpPr>
              <a:spLocks noChangeArrowheads="1"/>
            </p:cNvSpPr>
            <p:nvPr/>
          </p:nvSpPr>
          <p:spPr bwMode="auto">
            <a:xfrm>
              <a:off x="3696" y="3552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r</a:t>
              </a:r>
            </a:p>
          </p:txBody>
        </p:sp>
        <p:sp>
          <p:nvSpPr>
            <p:cNvPr id="1061" name="Rectangle 61"/>
            <p:cNvSpPr>
              <a:spLocks noChangeArrowheads="1"/>
            </p:cNvSpPr>
            <p:nvPr/>
          </p:nvSpPr>
          <p:spPr bwMode="auto">
            <a:xfrm>
              <a:off x="3753" y="3630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+3</a:t>
              </a:r>
            </a:p>
          </p:txBody>
        </p:sp>
        <p:sp>
          <p:nvSpPr>
            <p:cNvPr id="1062" name="Rectangle 62"/>
            <p:cNvSpPr>
              <a:spLocks noChangeArrowheads="1"/>
            </p:cNvSpPr>
            <p:nvPr/>
          </p:nvSpPr>
          <p:spPr bwMode="auto">
            <a:xfrm>
              <a:off x="4053" y="3631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63" name="Rectangle 63"/>
            <p:cNvSpPr>
              <a:spLocks noChangeArrowheads="1"/>
            </p:cNvSpPr>
            <p:nvPr/>
          </p:nvSpPr>
          <p:spPr bwMode="auto">
            <a:xfrm>
              <a:off x="4110" y="3707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 </a:t>
              </a:r>
              <a:r>
                <a:rPr lang="en-US" altLang="en-US" sz="1600" baseline="0"/>
                <a:t>+3</a:t>
              </a:r>
            </a:p>
          </p:txBody>
        </p:sp>
        <p:sp>
          <p:nvSpPr>
            <p:cNvPr id="1064" name="Line 64"/>
            <p:cNvSpPr>
              <a:spLocks noChangeShapeType="1"/>
            </p:cNvSpPr>
            <p:nvPr/>
          </p:nvSpPr>
          <p:spPr bwMode="auto">
            <a:xfrm flipH="1">
              <a:off x="4347" y="3750"/>
              <a:ext cx="21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65" name="Rectangle 65"/>
            <p:cNvSpPr>
              <a:spLocks noChangeArrowheads="1"/>
            </p:cNvSpPr>
            <p:nvPr/>
          </p:nvSpPr>
          <p:spPr bwMode="auto">
            <a:xfrm>
              <a:off x="4582" y="3589"/>
              <a:ext cx="239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b="1" baseline="0">
                  <a:latin typeface="Helvetica" charset="0"/>
                </a:rPr>
                <a:t>. . .</a:t>
              </a:r>
            </a:p>
          </p:txBody>
        </p:sp>
        <p:sp>
          <p:nvSpPr>
            <p:cNvPr id="1066" name="Rectangle 66"/>
            <p:cNvSpPr>
              <a:spLocks noChangeArrowheads="1"/>
            </p:cNvSpPr>
            <p:nvPr/>
          </p:nvSpPr>
          <p:spPr bwMode="auto">
            <a:xfrm>
              <a:off x="4404" y="3803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+3</a:t>
              </a:r>
            </a:p>
          </p:txBody>
        </p:sp>
        <p:sp>
          <p:nvSpPr>
            <p:cNvPr id="1067" name="Rectangle 67"/>
            <p:cNvSpPr>
              <a:spLocks noChangeArrowheads="1"/>
            </p:cNvSpPr>
            <p:nvPr/>
          </p:nvSpPr>
          <p:spPr bwMode="auto">
            <a:xfrm>
              <a:off x="4340" y="3726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</p:grp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Agent-Environment Interface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16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Agent Learns A Policy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20"/>
          <p:cNvSpPr txBox="1">
            <a:spLocks noChangeArrowheads="1"/>
          </p:cNvSpPr>
          <p:nvPr/>
        </p:nvSpPr>
        <p:spPr>
          <a:xfrm>
            <a:off x="183630" y="667885"/>
            <a:ext cx="8232775" cy="5418121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 of a policy:</a:t>
            </a:r>
            <a:endParaRPr lang="en-US" altLang="en-US" sz="1800" b="1" kern="0" dirty="0" smtClean="0">
              <a:latin typeface="+mn-lt"/>
            </a:endParaRPr>
          </a:p>
          <a:p>
            <a:pPr marL="350838" lvl="0" indent="-1825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Policy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</a:t>
            </a:r>
            <a:r>
              <a:rPr lang="en-US" altLang="en-US" sz="1800" b="1" kern="0" dirty="0" smtClean="0"/>
              <a:t> state </a:t>
            </a:r>
            <a:r>
              <a:rPr lang="en-US" altLang="en-US" sz="1800" kern="0" dirty="0" smtClean="0"/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</a:t>
            </a:r>
            <a:r>
              <a:rPr kumimoji="0" lang="en-US" altLang="en-US" sz="180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</a:t>
            </a:r>
            <a:r>
              <a:rPr lang="en-US" altLang="en-US" sz="1800" b="1" kern="0" noProof="0" dirty="0" smtClean="0">
                <a:sym typeface="Symbol"/>
              </a:rPr>
              <a:t> </a:t>
            </a:r>
            <a:r>
              <a:rPr lang="en-US" altLang="en-US" sz="1800" b="1" kern="0" dirty="0" smtClean="0"/>
              <a:t>, is a mapping from states to action probabilities.</a:t>
            </a:r>
          </a:p>
          <a:p>
            <a:pPr marL="350838" lvl="0" indent="-1825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ym typeface="Symbol"/>
              </a:rPr>
              <a:t></a:t>
            </a:r>
            <a:r>
              <a:rPr lang="en-US" altLang="en-US" sz="1800" kern="0" baseline="-25000" dirty="0" smtClean="0">
                <a:sym typeface="Symbol"/>
              </a:rPr>
              <a:t>t 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err="1" smtClean="0"/>
              <a:t>s,a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 </a:t>
            </a:r>
            <a:r>
              <a:rPr lang="en-US" altLang="en-US" sz="1800" kern="0" dirty="0" smtClean="0"/>
              <a:t>=</a:t>
            </a:r>
            <a:r>
              <a:rPr lang="en-US" altLang="en-US" sz="1800" b="1" kern="0" dirty="0" smtClean="0"/>
              <a:t> probability that </a:t>
            </a:r>
            <a:r>
              <a:rPr lang="en-US" altLang="en-US" sz="1800" kern="0" dirty="0" smtClean="0"/>
              <a:t>a</a:t>
            </a:r>
            <a:r>
              <a:rPr lang="en-US" altLang="en-US" sz="1800" kern="0" baseline="-25000" dirty="0" smtClean="0"/>
              <a:t>t</a:t>
            </a:r>
            <a:r>
              <a:rPr lang="en-US" altLang="en-US" sz="1800" kern="0" dirty="0" smtClean="0"/>
              <a:t> = a </a:t>
            </a:r>
            <a:r>
              <a:rPr lang="en-US" altLang="en-US" sz="1800" b="1" kern="0" dirty="0" smtClean="0"/>
              <a:t>when </a:t>
            </a:r>
            <a:r>
              <a:rPr lang="en-US" altLang="en-US" sz="1800" kern="0" dirty="0" err="1" smtClean="0"/>
              <a:t>s</a:t>
            </a:r>
            <a:r>
              <a:rPr lang="en-US" altLang="en-US" sz="1800" kern="0" baseline="-25000" dirty="0" err="1" smtClean="0"/>
              <a:t>t</a:t>
            </a:r>
            <a:r>
              <a:rPr lang="en-US" altLang="en-US" sz="1800" kern="0" dirty="0" smtClean="0"/>
              <a:t> = s</a:t>
            </a:r>
            <a:r>
              <a:rPr lang="en-US" altLang="en-US" sz="1800" b="1" kern="0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Reinforcement learning methods specify how the agent changes its policy as a result of experience.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Roughly, the agent’s goal is to get as much reward as it can over the long run.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Learning can occur in several ways: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Adaptation of classifier parameters based on prior and current data (e.g., many help systems now ask you “was this answer helpful to you”).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Selection of the most appropriate next training pattern during classifier training (e.g., active learning).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Common algorithm design issues include rate of convergence, bias vs. variance, adaptation speed, and batch vs. incremental adaptation. </a:t>
            </a:r>
          </a:p>
        </p:txBody>
      </p:sp>
    </p:spTree>
    <p:extLst>
      <p:ext uri="{BB962C8B-B14F-4D97-AF65-F5344CB8AC3E}">
        <p14:creationId xmlns:p14="http://schemas.microsoft.com/office/powerpoint/2010/main" val="3793516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2"/>
          <p:cNvSpPr>
            <a:spLocks noGrp="1" noChangeArrowheads="1"/>
          </p:cNvSpPr>
          <p:nvPr>
            <p:ph type="body" idx="4294967295"/>
          </p:nvPr>
        </p:nvSpPr>
        <p:spPr>
          <a:xfrm>
            <a:off x="183629" y="659984"/>
            <a:ext cx="8723833" cy="48768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Time steps need not refer to fixed intervals of real time (e.g., each new training pattern can be considered a time step).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Actions can be low level (e.g., voltages to motors), or high level (e.g., accept a job offer), “mental” (e.g., shift in focus of attention), etc. Actions can be rule-based (e.g., user expresses a preference) or mathematics-based (e.g., assignment of a class or update of a probability).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States can be low-level “sensations”, or they can be abstract, symbolic, based on memory, or subjective (e.g., the state of being “surprised” or “lost”). 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States can be hidden or observable.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 reinforcement learning (RL) agent is not like a whole animal or robot, which consist of many RL agents as well as other components.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The environment is not necessarily unknown to the agent, only incompletely controllable.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Reward computation is in the agent’s environment because the agent cannot change it arbitrarily.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Getting the Degree of Abstraction Right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461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6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684759"/>
            <a:ext cx="8693150" cy="2777969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Is a scalar reward signal an adequate notion of a goal? Perhaps not, but it is surprisingly flexible.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 goal should specify what we want to achieve, not how we want to achieve it.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 goal must be outside the agent’s direct control — thus outside the agent.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The agent must be able to measure success: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explicitly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frequently during its lifespan</a:t>
            </a:r>
            <a:r>
              <a:rPr lang="en-US" altLang="en-US" dirty="0" smtClean="0"/>
              <a:t>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Goals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892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Returns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62"/>
          <p:cNvSpPr txBox="1">
            <a:spLocks noChangeArrowheads="1"/>
          </p:cNvSpPr>
          <p:nvPr/>
        </p:nvSpPr>
        <p:spPr>
          <a:xfrm>
            <a:off x="198620" y="684759"/>
            <a:ext cx="8693150" cy="3047792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the sequence of rewards after step </a:t>
            </a:r>
            <a:r>
              <a:rPr lang="en-US" altLang="en-US" sz="1800" i="1" kern="0" dirty="0" smtClean="0">
                <a:latin typeface="+mn-lt"/>
              </a:rPr>
              <a:t>t</a:t>
            </a:r>
            <a:r>
              <a:rPr lang="en-US" altLang="en-US" sz="1800" b="1" kern="0" dirty="0" smtClean="0">
                <a:latin typeface="+mn-lt"/>
              </a:rPr>
              <a:t> is </a:t>
            </a:r>
            <a:r>
              <a:rPr lang="en-US" altLang="en-US" sz="1800" i="1" kern="0" dirty="0" smtClean="0">
                <a:latin typeface="+mn-lt"/>
              </a:rPr>
              <a:t>r</a:t>
            </a:r>
            <a:r>
              <a:rPr lang="en-US" altLang="en-US" sz="1800" i="1" kern="0" baseline="-25000" dirty="0" smtClean="0">
                <a:latin typeface="+mn-lt"/>
              </a:rPr>
              <a:t>t+1</a:t>
            </a:r>
            <a:r>
              <a:rPr lang="en-US" altLang="en-US" sz="1800" i="1" kern="0" dirty="0" smtClean="0">
                <a:latin typeface="+mn-lt"/>
              </a:rPr>
              <a:t>, r</a:t>
            </a:r>
            <a:r>
              <a:rPr lang="en-US" altLang="en-US" sz="1800" i="1" kern="0" baseline="-25000" dirty="0" smtClean="0">
                <a:latin typeface="+mn-lt"/>
              </a:rPr>
              <a:t>t+2</a:t>
            </a:r>
            <a:r>
              <a:rPr lang="en-US" altLang="en-US" sz="1800" i="1" kern="0" dirty="0" smtClean="0">
                <a:latin typeface="+mn-lt"/>
              </a:rPr>
              <a:t>,… </a:t>
            </a:r>
            <a:r>
              <a:rPr lang="en-US" altLang="en-US" sz="1800" b="1" kern="0" dirty="0" smtClean="0">
                <a:latin typeface="+mn-lt"/>
              </a:rPr>
              <a:t>What do we want to maximize?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general, we want to maximize the expected return, 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E[</a:t>
            </a:r>
            <a:r>
              <a:rPr kumimoji="0" lang="en-US" altLang="en-US" sz="18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altLang="en-US" sz="180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for each step </a:t>
            </a:r>
            <a:r>
              <a:rPr lang="en-US" altLang="en-US" sz="1800" i="1" kern="0" dirty="0" smtClean="0"/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where </a:t>
            </a:r>
            <a:r>
              <a:rPr lang="en-US" altLang="en-US" sz="1800" i="1" kern="0" dirty="0" err="1" smtClean="0"/>
              <a:t>R</a:t>
            </a:r>
            <a:r>
              <a:rPr lang="en-US" altLang="en-US" sz="1800" i="1" kern="0" baseline="-25000" dirty="0" err="1" smtClean="0"/>
              <a:t>t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lang="en-US" altLang="en-US" sz="1800" i="1" kern="0" dirty="0" smtClean="0"/>
              <a:t>r</a:t>
            </a:r>
            <a:r>
              <a:rPr lang="en-US" altLang="en-US" sz="1800" i="1" kern="0" baseline="-25000" dirty="0" smtClean="0"/>
              <a:t>t+1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</a:t>
            </a:r>
            <a:r>
              <a:rPr lang="en-US" altLang="en-US" sz="1800" i="1" kern="0" dirty="0" smtClean="0"/>
              <a:t> r</a:t>
            </a:r>
            <a:r>
              <a:rPr lang="en-US" altLang="en-US" sz="1800" i="1" kern="0" baseline="-25000" dirty="0" smtClean="0"/>
              <a:t>t+2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… + </a:t>
            </a:r>
            <a:r>
              <a:rPr kumimoji="0" lang="en-US" altLang="en-US" sz="18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altLang="en-US" sz="180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where 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final time step at which a terminal state is reached, ending an episode. (You can view this as a variant of the forward backward calculation in HMMs.)</a:t>
            </a:r>
          </a:p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800" b="1" kern="0" dirty="0" smtClean="0">
                <a:latin typeface="+mn-lt"/>
              </a:rPr>
              <a:t>Here </a:t>
            </a:r>
            <a:r>
              <a:rPr lang="en-US" altLang="en-US" sz="1800" b="1" kern="0" dirty="0" smtClean="0">
                <a:solidFill>
                  <a:schemeClr val="accent1"/>
                </a:solidFill>
                <a:latin typeface="+mn-lt"/>
              </a:rPr>
              <a:t>episodic tasks </a:t>
            </a:r>
            <a:r>
              <a:rPr lang="en-US" altLang="en-US" sz="1800" b="1" kern="0" dirty="0" smtClean="0">
                <a:latin typeface="+mn-lt"/>
              </a:rPr>
              <a:t>denote a complete transaction (e.g., a play of a game, a trip through a maze, a phone call to a support line).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altLang="en-US" sz="1800" b="1" dirty="0" smtClean="0"/>
              <a:t>Some tasks do not have a natural episode and can be considered </a:t>
            </a:r>
            <a:r>
              <a:rPr lang="en-US" altLang="en-US" sz="1800" b="1" dirty="0" smtClean="0">
                <a:solidFill>
                  <a:schemeClr val="accent1"/>
                </a:solidFill>
              </a:rPr>
              <a:t>continuing tasks</a:t>
            </a:r>
            <a:r>
              <a:rPr lang="en-US" altLang="en-US" sz="1800" dirty="0" smtClean="0"/>
              <a:t>. </a:t>
            </a:r>
            <a:r>
              <a:rPr lang="en-US" altLang="en-US" sz="1800" b="1" dirty="0" smtClean="0"/>
              <a:t>For these tasks, we can define the return as: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</a:pPr>
            <a:r>
              <a:rPr lang="en-US" altLang="en-US" sz="1800" b="1" dirty="0" smtClean="0"/>
              <a:t>	where </a:t>
            </a:r>
            <a:r>
              <a:rPr lang="en-US" altLang="en-US" sz="1800" dirty="0" smtClean="0">
                <a:sym typeface="Symbol"/>
              </a:rPr>
              <a:t></a:t>
            </a:r>
            <a:r>
              <a:rPr lang="en-US" altLang="en-US" sz="1800" b="1" dirty="0" smtClean="0">
                <a:sym typeface="Symbol"/>
              </a:rPr>
              <a:t> is the discounting rate and </a:t>
            </a:r>
            <a:r>
              <a:rPr lang="en-US" altLang="en-US" sz="1800" dirty="0" smtClean="0">
                <a:sym typeface="Symbol"/>
              </a:rPr>
              <a:t>0    1</a:t>
            </a:r>
            <a:r>
              <a:rPr lang="en-US" altLang="en-US" sz="1800" b="1" dirty="0" smtClean="0">
                <a:sym typeface="Symbol"/>
              </a:rPr>
              <a:t>. </a:t>
            </a:r>
            <a:r>
              <a:rPr lang="en-US" altLang="en-US" sz="1800" dirty="0" smtClean="0">
                <a:sym typeface="Symbol"/>
              </a:rPr>
              <a:t></a:t>
            </a:r>
            <a:r>
              <a:rPr lang="en-US" altLang="en-US" sz="1800" b="1" dirty="0" smtClean="0">
                <a:sym typeface="Symbol"/>
              </a:rPr>
              <a:t> close to zero favors short-term returns (shortsighted) while </a:t>
            </a:r>
            <a:r>
              <a:rPr lang="en-US" altLang="en-US" sz="1800" dirty="0" smtClean="0">
                <a:sym typeface="Symbol"/>
              </a:rPr>
              <a:t> </a:t>
            </a:r>
            <a:r>
              <a:rPr lang="en-US" altLang="en-US" sz="1800" b="1" dirty="0" smtClean="0">
                <a:sym typeface="Symbol"/>
              </a:rPr>
              <a:t>close to</a:t>
            </a:r>
            <a:r>
              <a:rPr lang="en-US" altLang="en-US" sz="1800" dirty="0" smtClean="0">
                <a:sym typeface="Symbol"/>
              </a:rPr>
              <a:t> 1 </a:t>
            </a:r>
            <a:r>
              <a:rPr lang="en-US" altLang="en-US" sz="1800" b="1" dirty="0" smtClean="0">
                <a:sym typeface="Symbol"/>
              </a:rPr>
              <a:t>favors long-term returns.  can also be thought of as a “forgetting factor” in that, since it is less than one, it weights near-term future actions more heavily than longer-term future actions.</a:t>
            </a:r>
            <a:endParaRPr lang="en-US" altLang="en-US" sz="1800" b="1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92113" y="3892340"/>
          <a:ext cx="3683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17" name="Equation" r:id="rId3" imgW="3682800" imgH="571320" progId="Equation.DSMT4">
                  <p:embed/>
                </p:oleObj>
              </mc:Choice>
              <mc:Fallback>
                <p:oleObj name="Equation" r:id="rId3" imgW="368280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892340"/>
                        <a:ext cx="3683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833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11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09041"/>
            <a:ext cx="3773488" cy="2573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151" name="Rectangle 118"/>
          <p:cNvSpPr>
            <a:spLocks noChangeArrowheads="1"/>
          </p:cNvSpPr>
          <p:nvPr/>
        </p:nvSpPr>
        <p:spPr bwMode="auto">
          <a:xfrm>
            <a:off x="4372132" y="675574"/>
            <a:ext cx="4535332" cy="319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Goal:</a:t>
            </a:r>
            <a:r>
              <a:rPr lang="en-US" altLang="en-US" sz="1800" b="1" dirty="0" smtClean="0"/>
              <a:t> get to the top of the hill as quickly</a:t>
            </a:r>
            <a:br>
              <a:rPr lang="en-US" altLang="en-US" sz="1800" b="1" dirty="0" smtClean="0"/>
            </a:br>
            <a:r>
              <a:rPr lang="en-US" altLang="en-US" sz="1800" b="1" dirty="0" smtClean="0"/>
              <a:t>as possible.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Return: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Reward = -1 for each step taken when you are not at the top of the hill.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Return = -(number of steps)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Return is maximized by minimizing the number of step to reach the top of the hill.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b="1" baseline="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118"/>
          <p:cNvSpPr>
            <a:spLocks noChangeArrowheads="1"/>
          </p:cNvSpPr>
          <p:nvPr/>
        </p:nvSpPr>
        <p:spPr bwMode="auto">
          <a:xfrm>
            <a:off x="228599" y="3927423"/>
            <a:ext cx="8678863" cy="136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Other distinctions</a:t>
            </a:r>
            <a:r>
              <a:rPr lang="en-US" altLang="en-US" sz="1800" b="1" dirty="0" smtClean="0"/>
              <a:t> include deterministic versus dynamic: the context for a task can change as a function of time (e.g., an airline reservation system).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In such</a:t>
            </a:r>
            <a:r>
              <a:rPr lang="en-US" altLang="en-US" sz="1800" b="1" dirty="0" smtClean="0"/>
              <a:t> cases time to solution might also be important (minimizing the number of steps as well as the overall return).</a:t>
            </a:r>
            <a:endParaRPr lang="en-US" altLang="en-US" sz="1800" b="1" baseline="0" dirty="0"/>
          </a:p>
        </p:txBody>
      </p:sp>
    </p:spTree>
    <p:extLst>
      <p:ext uri="{BB962C8B-B14F-4D97-AF65-F5344CB8AC3E}">
        <p14:creationId xmlns:p14="http://schemas.microsoft.com/office/powerpoint/2010/main" val="4251228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18"/>
          <p:cNvSpPr>
            <a:spLocks noGrp="1" noChangeArrowheads="1"/>
          </p:cNvSpPr>
          <p:nvPr>
            <p:ph type="body" idx="4294967295"/>
          </p:nvPr>
        </p:nvSpPr>
        <p:spPr>
          <a:xfrm>
            <a:off x="183630" y="585242"/>
            <a:ext cx="8739708" cy="3881827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In episodic tasks, we number the time steps of each episode starting from zero.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We usually do not have to distinguish between episodes, so we write </a:t>
            </a:r>
            <a:r>
              <a:rPr lang="en-US" altLang="en-US" i="1" dirty="0" err="1" smtClean="0"/>
              <a:t>s</a:t>
            </a:r>
            <a:r>
              <a:rPr lang="en-US" altLang="en-US" i="1" baseline="-25000" dirty="0" err="1" smtClean="0"/>
              <a:t>t,j</a:t>
            </a:r>
            <a:r>
              <a:rPr lang="en-US" altLang="en-US" b="1" dirty="0" smtClean="0"/>
              <a:t> instead of </a:t>
            </a:r>
            <a:r>
              <a:rPr lang="en-US" altLang="en-US" i="1" dirty="0" err="1" smtClean="0"/>
              <a:t>s</a:t>
            </a:r>
            <a:r>
              <a:rPr lang="en-US" altLang="en-US" i="1" baseline="-25000" dirty="0" err="1" smtClean="0"/>
              <a:t>t</a:t>
            </a:r>
            <a:r>
              <a:rPr lang="en-US" altLang="en-US" b="1" dirty="0" smtClean="0"/>
              <a:t> for the state </a:t>
            </a:r>
            <a:r>
              <a:rPr lang="en-US" altLang="en-US" i="1" dirty="0" smtClean="0"/>
              <a:t>s</a:t>
            </a:r>
            <a:r>
              <a:rPr lang="en-US" altLang="en-US" b="1" dirty="0" smtClean="0"/>
              <a:t> at step </a:t>
            </a:r>
            <a:r>
              <a:rPr lang="en-US" altLang="en-US" i="1" dirty="0" smtClean="0"/>
              <a:t>t</a:t>
            </a:r>
            <a:r>
              <a:rPr lang="en-US" altLang="en-US" b="1" dirty="0" smtClean="0"/>
              <a:t> of episode </a:t>
            </a:r>
            <a:r>
              <a:rPr lang="en-US" altLang="en-US" i="1" dirty="0" smtClean="0"/>
              <a:t>j</a:t>
            </a:r>
            <a:r>
              <a:rPr lang="en-US" alt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Think of each episode as ending in an absorbing state that always produces reward of zero:</a:t>
            </a:r>
          </a:p>
          <a:p>
            <a:pPr marL="165100" indent="-165100">
              <a:spcBef>
                <a:spcPts val="7200"/>
              </a:spcBef>
              <a:spcAft>
                <a:spcPts val="1200"/>
              </a:spcAft>
            </a:pPr>
            <a:r>
              <a:rPr lang="en-US" altLang="en-US" b="1" dirty="0" smtClean="0"/>
              <a:t>We can cover all cases by writing: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b="1" dirty="0" smtClean="0"/>
              <a:t>	where </a:t>
            </a:r>
            <a:r>
              <a:rPr lang="en-US" altLang="en-US" dirty="0" smtClean="0">
                <a:sym typeface="Symbol"/>
              </a:rPr>
              <a:t> = 1 </a:t>
            </a:r>
            <a:r>
              <a:rPr lang="en-US" altLang="en-US" b="1" dirty="0" smtClean="0">
                <a:sym typeface="Symbol"/>
              </a:rPr>
              <a:t>only if a zero reward absorbing state is always reached.</a:t>
            </a:r>
            <a:endParaRPr lang="en-US" altLang="en-US" b="1" dirty="0" smtClean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 Unified Notation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1" name="Arc 30"/>
          <p:cNvSpPr/>
          <p:nvPr/>
        </p:nvSpPr>
        <p:spPr>
          <a:xfrm>
            <a:off x="7405141" y="5681272"/>
            <a:ext cx="914400" cy="914400"/>
          </a:xfrm>
          <a:prstGeom prst="arc">
            <a:avLst>
              <a:gd name="adj1" fmla="val 9987848"/>
              <a:gd name="adj2" fmla="val 102844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1079304" y="2687042"/>
            <a:ext cx="6945444" cy="960905"/>
            <a:chOff x="629604" y="2926882"/>
            <a:chExt cx="6945444" cy="960905"/>
          </a:xfrm>
        </p:grpSpPr>
        <p:grpSp>
          <p:nvGrpSpPr>
            <p:cNvPr id="13" name="Group 12"/>
            <p:cNvGrpSpPr/>
            <p:nvPr/>
          </p:nvGrpSpPr>
          <p:grpSpPr>
            <a:xfrm>
              <a:off x="629604" y="3054350"/>
              <a:ext cx="457200" cy="457200"/>
              <a:chOff x="5411449" y="6130977"/>
              <a:chExt cx="457200" cy="4572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411449" y="613097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561351" y="6175948"/>
                <a:ext cx="269823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</a:t>
                </a:r>
                <a:r>
                  <a:rPr kumimoji="0" lang="en-US" sz="1800" i="0" u="none" strike="noStrike" kern="0" cap="none" spc="0" normalizeH="0" baseline="-25000" noProof="0" dirty="0" smtClean="0">
                    <a:ln>
                      <a:noFill/>
                    </a:ln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0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121125" y="3054350"/>
              <a:ext cx="457200" cy="457200"/>
              <a:chOff x="5411449" y="6130977"/>
              <a:chExt cx="457200" cy="4572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411449" y="613097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561351" y="6175948"/>
                <a:ext cx="269823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</a:t>
                </a:r>
                <a:r>
                  <a:rPr kumimoji="0" lang="en-US" sz="180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617643" y="3054350"/>
              <a:ext cx="457200" cy="457200"/>
              <a:chOff x="5411449" y="6130977"/>
              <a:chExt cx="457200" cy="4572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5411449" y="613097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561351" y="6175948"/>
                <a:ext cx="269823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</a:t>
                </a:r>
                <a:r>
                  <a:rPr lang="en-US" sz="1800" kern="0" baseline="-25000" dirty="0" smtClean="0">
                    <a:latin typeface="+mn-lt"/>
                  </a:rPr>
                  <a:t>2</a:t>
                </a:r>
                <a:endParaRPr kumimoji="0" lang="en-US" sz="1800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5081682" y="3054350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062352" y="3282950"/>
              <a:ext cx="1017770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40"/>
            <p:cNvGrpSpPr/>
            <p:nvPr/>
          </p:nvGrpSpPr>
          <p:grpSpPr>
            <a:xfrm>
              <a:off x="5491882" y="2926882"/>
              <a:ext cx="1223711" cy="712136"/>
              <a:chOff x="4052809" y="2758294"/>
              <a:chExt cx="989351" cy="1004341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4082789" y="2803264"/>
                <a:ext cx="959371" cy="959371"/>
                <a:chOff x="4082789" y="2789238"/>
                <a:chExt cx="959371" cy="959371"/>
              </a:xfrm>
            </p:grpSpPr>
            <p:sp>
              <p:nvSpPr>
                <p:cNvPr id="33" name="Arc 32"/>
                <p:cNvSpPr/>
                <p:nvPr/>
              </p:nvSpPr>
              <p:spPr>
                <a:xfrm rot="16200000">
                  <a:off x="4112770" y="2759257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>
                  <a:off x="4112770" y="2789238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 flipH="1" flipV="1">
                <a:off x="4052809" y="2758294"/>
                <a:ext cx="959371" cy="959371"/>
                <a:chOff x="4082789" y="2789238"/>
                <a:chExt cx="959371" cy="959371"/>
              </a:xfrm>
            </p:grpSpPr>
            <p:sp>
              <p:nvSpPr>
                <p:cNvPr id="39" name="Arc 38"/>
                <p:cNvSpPr/>
                <p:nvPr/>
              </p:nvSpPr>
              <p:spPr>
                <a:xfrm rot="16200000">
                  <a:off x="4112770" y="2759257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>
                  <a:off x="4112770" y="2789238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4" name="Straight Arrow Connector 43"/>
            <p:cNvCxnSpPr/>
            <p:nvPr/>
          </p:nvCxnSpPr>
          <p:spPr>
            <a:xfrm>
              <a:off x="1099296" y="3282949"/>
              <a:ext cx="1017770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2599560" y="3282949"/>
              <a:ext cx="1017770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184241" y="2931001"/>
              <a:ext cx="779488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kumimoji="0" lang="en-US" sz="1800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+1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728228" y="2945991"/>
              <a:ext cx="779488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lang="en-US" sz="1800" kern="0" baseline="-25000" dirty="0" smtClean="0">
                  <a:latin typeface="+mn-lt"/>
                </a:rPr>
                <a:t>2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+1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184772" y="2945991"/>
              <a:ext cx="779488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lang="en-US" sz="1800" kern="0" baseline="-25000" dirty="0" smtClean="0">
                  <a:latin typeface="+mn-lt"/>
                </a:rPr>
                <a:t>3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+1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795560" y="2945991"/>
              <a:ext cx="779488" cy="941796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lang="en-US" sz="1800" kern="0" baseline="-25000" dirty="0" smtClean="0">
                  <a:latin typeface="+mn-lt"/>
                </a:rPr>
                <a:t>4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0</a:t>
              </a:r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800" kern="0" dirty="0" smtClean="0"/>
                <a:t>r</a:t>
              </a:r>
              <a:r>
                <a:rPr lang="en-US" sz="1800" kern="0" baseline="-25000" dirty="0" smtClean="0"/>
                <a:t>5</a:t>
              </a:r>
              <a:r>
                <a:rPr lang="en-US" sz="1800" kern="0" dirty="0" smtClean="0"/>
                <a:t> =0</a:t>
              </a:r>
              <a:endParaRPr lang="en-US" sz="1800" b="1" kern="0" dirty="0" smtClean="0"/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800" b="1" kern="0" dirty="0" smtClean="0"/>
                <a:t>…</a:t>
              </a:r>
            </a:p>
          </p:txBody>
        </p:sp>
      </p:grpSp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4103375" y="3457680"/>
          <a:ext cx="1422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1" name="Equation" r:id="rId3" imgW="1422360" imgH="571320" progId="Equation.DSMT4">
                  <p:embed/>
                </p:oleObj>
              </mc:Choice>
              <mc:Fallback>
                <p:oleObj name="Equation" r:id="rId3" imgW="14223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375" y="3457680"/>
                        <a:ext cx="1422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001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4647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Learning </a:t>
            </a:r>
            <a:r>
              <a:rPr lang="en-US" sz="1800" b="1" dirty="0"/>
              <a:t>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Agent-environment interaction (states, actions, rewards)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Policy: stochastic rule for selecting actions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Return: the function of future rewards agent tries to maximize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Episodic and continuing tasks</a:t>
            </a:r>
          </a:p>
        </p:txBody>
      </p:sp>
    </p:spTree>
    <p:extLst>
      <p:ext uri="{BB962C8B-B14F-4D97-AF65-F5344CB8AC3E}">
        <p14:creationId xmlns:p14="http://schemas.microsoft.com/office/powerpoint/2010/main" val="2991298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Learning With Queries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previous sections, we assumed a set of labeled training patterns and employed resampling methods to improve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When no labels are available, or the cost of generating truth-marked data is high, how can we decide what is the next best pattern(s) to be truth-marked and added to the training database?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solution to this problem goes by many names including </a:t>
            </a:r>
            <a:r>
              <a:rPr lang="en-US" sz="1800" b="1" dirty="0" smtClean="0">
                <a:solidFill>
                  <a:schemeClr val="accent1"/>
                </a:solidFill>
              </a:rPr>
              <a:t>active learning</a:t>
            </a:r>
            <a:r>
              <a:rPr lang="en-US" sz="1800" b="1" dirty="0" smtClean="0"/>
              <a:t> (maximizing the impact of each new data point) and </a:t>
            </a:r>
            <a:r>
              <a:rPr lang="en-US" sz="1800" b="1" dirty="0" smtClean="0">
                <a:solidFill>
                  <a:schemeClr val="accent1"/>
                </a:solidFill>
              </a:rPr>
              <a:t>cost-based learning</a:t>
            </a:r>
            <a:r>
              <a:rPr lang="en-US" sz="1800" b="1" dirty="0" smtClean="0"/>
              <a:t> (simultaneously minimizing classifier </a:t>
            </a:r>
            <a:r>
              <a:rPr lang="en-US" sz="1800" b="1" smtClean="0"/>
              <a:t>error rate and </a:t>
            </a:r>
            <a:r>
              <a:rPr lang="en-US" sz="1800" b="1" dirty="0" smtClean="0"/>
              <a:t>data collection cost).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Two heuristic approaches to learning with queries: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Confidence-based</a:t>
            </a:r>
            <a:r>
              <a:rPr lang="en-US" sz="1800" b="1" dirty="0" smtClean="0"/>
              <a:t>: select a data point for which the two largest discriminant functions have nearly the same value.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Voting-based</a:t>
            </a:r>
            <a:r>
              <a:rPr lang="en-US" sz="1800" b="1" dirty="0" smtClean="0"/>
              <a:t>: choose the pattern that yields the greatest disagreement among the k component classifiers.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such approaches tend to ignore priors and attempt to focus on patterns near the decision boundary surface.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cost of collecting and truth-marking large amounts of data is almost always prohibitively high, and hence strategies to intelligently create training data are extremely important to any pattern recognition problem.</a:t>
            </a:r>
          </a:p>
        </p:txBody>
      </p:sp>
    </p:spTree>
    <p:extLst>
      <p:ext uri="{BB962C8B-B14F-4D97-AF65-F5344CB8AC3E}">
        <p14:creationId xmlns:p14="http://schemas.microsoft.com/office/powerpoint/2010/main" val="237081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Cross-Validation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simple validation, we randomly split the set of labeled training data into a training set and a held-out set.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held-out set is used to estimate the generalization error.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M-fold Cross-validation</a:t>
            </a:r>
            <a:r>
              <a:rPr lang="en-US" sz="1800" b="1" dirty="0" smtClean="0"/>
              <a:t>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training set is divided into </a:t>
            </a:r>
            <a:r>
              <a:rPr lang="en-US" sz="1800" i="1" dirty="0" smtClean="0"/>
              <a:t>n/m</a:t>
            </a:r>
            <a:r>
              <a:rPr lang="en-US" sz="1800" b="1" dirty="0" smtClean="0"/>
              <a:t> disjoint sets, where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is the total number of patterns and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is set heuristically.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classifier is trained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times, each time with a different held-out set as a validation set.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estimated performance is the mean of these </a:t>
            </a:r>
            <a:r>
              <a:rPr lang="en-US" sz="1800" i="1" dirty="0" smtClean="0"/>
              <a:t>m</a:t>
            </a:r>
            <a:r>
              <a:rPr lang="en-US" sz="1800" b="1" dirty="0" smtClean="0"/>
              <a:t> error rates.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Such techniques can be applied to any learning algorithm.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Key parameters, such as model size or complexity, can be optimized based on the M-fold Cross-validation mean error rate.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How much data should be held out? It depends on the application, but 80% training / 10% development test set / 10% evaluation (or less) is not uncommon. Training sets are often too large to do M-fold Cross-validation.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Anti-cross-validation as also been used: adjusting parameters until the first local maximum is observed.</a:t>
            </a:r>
          </a:p>
        </p:txBody>
      </p:sp>
    </p:spTree>
    <p:extLst>
      <p:ext uri="{BB962C8B-B14F-4D97-AF65-F5344CB8AC3E}">
        <p14:creationId xmlns:p14="http://schemas.microsoft.com/office/powerpoint/2010/main" val="231216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Jackknife and 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Methods closely related to cross-validation are the jackknife and bootstrap estimation procedures.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Jackknife: train the classifier </a:t>
            </a:r>
            <a:r>
              <a:rPr lang="en-US" sz="1800" i="1" dirty="0" smtClean="0"/>
              <a:t>n</a:t>
            </a:r>
            <a:r>
              <a:rPr lang="en-US" sz="1800" b="1" dirty="0" smtClean="0"/>
              <a:t> separate times, each time deleting a single point. Test on the single deleted point. The jackknife estimate of the accuracy is the mean of these “leave-one-out” accuracies. Unfortunately, complexity is very high.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Bootstrap: train </a:t>
            </a:r>
            <a:r>
              <a:rPr lang="en-US" sz="1800" i="1" dirty="0" smtClean="0"/>
              <a:t>B</a:t>
            </a:r>
            <a:r>
              <a:rPr lang="en-US" sz="1800" b="1" dirty="0" smtClean="0"/>
              <a:t> classifiers each with a different bootstrap data set, and test on the other bootstrap data sets. The bootstrap estimate of the classifier accuracy is the mean of these bootstrap accuracies.</a:t>
            </a:r>
          </a:p>
        </p:txBody>
      </p:sp>
    </p:spTree>
    <p:extLst>
      <p:ext uri="{BB962C8B-B14F-4D97-AF65-F5344CB8AC3E}">
        <p14:creationId xmlns:p14="http://schemas.microsoft.com/office/powerpoint/2010/main" val="2964285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ML-Based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9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Maximum likelihood model comparison is a direct generalization of the ML parameter estimation process.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i="1" dirty="0" smtClean="0"/>
              <a:t> </a:t>
            </a:r>
            <a:r>
              <a:rPr lang="en-US" sz="1800" i="1" dirty="0" smtClean="0">
                <a:sym typeface="Symbol"/>
              </a:rPr>
              <a:t> H</a:t>
            </a:r>
            <a:r>
              <a:rPr lang="en-US" sz="1800" b="1" dirty="0" smtClean="0">
                <a:sym typeface="Symbol"/>
              </a:rPr>
              <a:t> represent a candidate hypothesis or model and let </a:t>
            </a:r>
            <a:r>
              <a:rPr lang="en-US" sz="1800" i="1" dirty="0" smtClean="0">
                <a:sym typeface="Symbol"/>
              </a:rPr>
              <a:t>D</a:t>
            </a:r>
            <a:r>
              <a:rPr lang="en-US" sz="1800" b="1" dirty="0" smtClean="0">
                <a:sym typeface="Symbol"/>
              </a:rPr>
              <a:t> represent the training data. The posterior probability if any given model is: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ym typeface="Symbol"/>
              </a:rPr>
              <a:t>	where we can ignore the normalizing factor (the denominator).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first factor is the evidence for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b="1" dirty="0" smtClean="0">
                <a:sym typeface="Symbol"/>
              </a:rPr>
              <a:t>, while the second factor Is our subjective prior over the space of hypotheses.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If we neglect the second term, we have a maximum likelihood solution.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In ML model comparison, we find the ML parameters for each of the candidate models, calculate the resulting likelihoods, and select the model with the largest such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We can also use this formulation to compare models such as HMM models directly by applying the means of one model to the other model. This is often a convenient way to compute similarities without reverting back to the original training data set.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982788"/>
          <a:ext cx="3924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0" name="Equation" r:id="rId3" imgW="3924000" imgH="596880" progId="Equation.DSMT4">
                  <p:embed/>
                </p:oleObj>
              </mc:Choice>
              <mc:Fallback>
                <p:oleObj name="Equation" r:id="rId3" imgW="39240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982788"/>
                        <a:ext cx="3924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910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1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Bayesian model comparison uses the full information over priors: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It is common for the posterior to be peaked at     , and thus the evidence integral can be approximated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first term can be described as the best-fit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second term is referred to as the </a:t>
            </a:r>
            <a:r>
              <a:rPr lang="en-US" sz="1800" b="1" i="1" dirty="0" smtClean="0"/>
              <a:t>Occam factor</a:t>
            </a:r>
            <a:r>
              <a:rPr lang="en-US" sz="1800" b="1" dirty="0" smtClean="0"/>
              <a:t> and is the ratio of the volume that can account for the data by the prior volume without regard for </a:t>
            </a:r>
            <a:r>
              <a:rPr lang="en-US" sz="1800" i="1" dirty="0" smtClean="0"/>
              <a:t>D</a:t>
            </a:r>
            <a:r>
              <a:rPr lang="en-US" sz="1800" b="1" dirty="0" smtClean="0"/>
              <a:t>. This factor has a magnitude less than one.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we assume the posterior is a Gaussian, then the posterior can be calculated directly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H is a Hessian matrix:</a:t>
            </a:r>
          </a:p>
          <a:p>
            <a:pPr marL="165100" indent="-165100" eaLnBrk="1" hangingPunct="1">
              <a:spcBef>
                <a:spcPts val="4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Note that the data need not be Gaussian, just the evidence distribution. This is a reasonable assumption based on the Law of Large Numbers.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54025" y="995935"/>
          <a:ext cx="3352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2" name="Equation" r:id="rId3" imgW="3352680" imgH="291960" progId="Equation.3">
                  <p:embed/>
                </p:oleObj>
              </mc:Choice>
              <mc:Fallback>
                <p:oleObj name="Equation" r:id="rId3" imgW="3352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995935"/>
                        <a:ext cx="3352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363773" y="1379382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3" name="Equation" r:id="rId5" imgW="164880" imgH="279360" progId="Equation.3">
                  <p:embed/>
                </p:oleObj>
              </mc:Choice>
              <mc:Fallback>
                <p:oleObj name="Equation" r:id="rId5" imgW="164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773" y="1379382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454025" y="2058677"/>
          <a:ext cx="3060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4" name="Equation" r:id="rId7" imgW="3060360" imgH="330120" progId="Equation.3">
                  <p:embed/>
                </p:oleObj>
              </mc:Choice>
              <mc:Fallback>
                <p:oleObj name="Equation" r:id="rId7" imgW="3060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058677"/>
                        <a:ext cx="3060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485775" y="4539055"/>
          <a:ext cx="401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5" name="Equation" r:id="rId9" imgW="4012920" imgH="380880" progId="Equation.3">
                  <p:embed/>
                </p:oleObj>
              </mc:Choice>
              <mc:Fallback>
                <p:oleObj name="Equation" r:id="rId9" imgW="4012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4539055"/>
                        <a:ext cx="4013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454025" y="5296291"/>
          <a:ext cx="187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6" name="Equation" r:id="rId11" imgW="1879560" imgH="609480" progId="Equation.DSMT4">
                  <p:embed/>
                </p:oleObj>
              </mc:Choice>
              <mc:Fallback>
                <p:oleObj name="Equation" r:id="rId11" imgW="18795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296291"/>
                        <a:ext cx="1879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50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0375" y="1858963"/>
          <a:ext cx="3517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4" name="Equation" r:id="rId3" imgW="3517560" imgH="558720" progId="Equation.3">
                  <p:embed/>
                </p:oleObj>
              </mc:Choice>
              <mc:Fallback>
                <p:oleObj name="Equation" r:id="rId3" imgW="35175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858963"/>
                        <a:ext cx="3517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087308" y="2419740"/>
          <a:ext cx="1790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5" name="Equation" r:id="rId5" imgW="1790640" imgH="342720" progId="Equation.3">
                  <p:embed/>
                </p:oleObj>
              </mc:Choice>
              <mc:Fallback>
                <p:oleObj name="Equation" r:id="rId5" imgW="1790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308" y="2419740"/>
                        <a:ext cx="1790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47344" y="2696252"/>
            <a:ext cx="4754867" cy="358332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already seen several classifiers whose decision is based on the outputs of component classifiers. These are more generally known as a </a:t>
            </a:r>
            <a:r>
              <a:rPr lang="en-US" sz="1800" b="1" dirty="0" smtClean="0">
                <a:solidFill>
                  <a:schemeClr val="accent1"/>
                </a:solidFill>
              </a:rPr>
              <a:t>mixture of experts </a:t>
            </a:r>
            <a:r>
              <a:rPr lang="en-US" sz="1800" b="1" dirty="0" smtClean="0"/>
              <a:t>model.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assume each pattern can be modeled by a mixture distribution: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                              represents the vector of all relevant parameters.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seen this before in the </a:t>
            </a:r>
            <a:br>
              <a:rPr lang="en-US" sz="1800" b="1" dirty="0" smtClean="0"/>
            </a:br>
            <a:r>
              <a:rPr lang="en-US" sz="1800" b="1" dirty="0" smtClean="0"/>
              <a:t>form of a mixture distribution that</a:t>
            </a:r>
            <a:br>
              <a:rPr lang="en-US" sz="1800" b="1" dirty="0" smtClean="0"/>
            </a:br>
            <a:r>
              <a:rPr lang="en-US" sz="1800" b="1" dirty="0" smtClean="0"/>
              <a:t>models state outputs in an HMM.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weights are constrained to </a:t>
            </a:r>
            <a:br>
              <a:rPr lang="en-US" sz="1800" b="1" dirty="0" smtClean="0"/>
            </a:br>
            <a:r>
              <a:rPr lang="en-US" sz="1800" b="1" dirty="0" smtClean="0"/>
              <a:t>sum to 1:   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conditional mean of the</a:t>
            </a:r>
            <a:br>
              <a:rPr lang="en-US" sz="1800" b="1" dirty="0" smtClean="0"/>
            </a:br>
            <a:r>
              <a:rPr lang="en-US" sz="1800" b="1" dirty="0" smtClean="0"/>
              <a:t>mixture density is: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98407" y="4119900"/>
          <a:ext cx="838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6" name="Equation" r:id="rId8" imgW="838080" imgH="596880" progId="Equation.3">
                  <p:embed/>
                </p:oleObj>
              </mc:Choice>
              <mc:Fallback>
                <p:oleObj name="Equation" r:id="rId8" imgW="8380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407" y="4119900"/>
                        <a:ext cx="838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454025" y="5519738"/>
          <a:ext cx="226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7" name="Equation" r:id="rId10" imgW="2260440" imgH="558720" progId="Equation.DSMT4">
                  <p:embed/>
                </p:oleObj>
              </mc:Choice>
              <mc:Fallback>
                <p:oleObj name="Equation" r:id="rId10" imgW="2260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19738"/>
                        <a:ext cx="2260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19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Mixture of Experts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1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goal in estimating the parameters of the gating system is to maximize the log-likelihood of the training data: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straightforward approach is to use gradient descent (why?):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and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     is the prior probability that the process r is chosen given the input is x</a:t>
            </a:r>
            <a:r>
              <a:rPr lang="en-US" sz="1800" baseline="30000" dirty="0" smtClean="0"/>
              <a:t>i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EM can also be used to estimate the mixture coefficients and is generally preferred today.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final decision rule is to choose the category corresponding to the maximum discriminant value after pooling. An alternative is the </a:t>
            </a:r>
            <a:r>
              <a:rPr lang="en-US" sz="1800" b="1" i="1" dirty="0" smtClean="0"/>
              <a:t>winner-take-all</a:t>
            </a:r>
            <a:r>
              <a:rPr lang="en-US" sz="1800" b="1" dirty="0" smtClean="0"/>
              <a:t> method: choose the single component classifier with the highest confidence.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number of mixture components is typically found experimentally.</a:t>
            </a:r>
            <a:endParaRPr lang="en-US" sz="18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2165668"/>
          <a:ext cx="5588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8" name="Equation" r:id="rId3" imgW="5587920" imgH="609480" progId="Equation.3">
                  <p:embed/>
                </p:oleObj>
              </mc:Choice>
              <mc:Fallback>
                <p:oleObj name="Equation" r:id="rId3" imgW="55879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65668"/>
                        <a:ext cx="5588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133320"/>
          <a:ext cx="3898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9" name="Equation" r:id="rId5" imgW="3898800" imgH="571320" progId="Equation.3">
                  <p:embed/>
                </p:oleObj>
              </mc:Choice>
              <mc:Fallback>
                <p:oleObj name="Equation" r:id="rId5" imgW="38988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3320"/>
                        <a:ext cx="3898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54025" y="3255963"/>
          <a:ext cx="289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0" name="Equation" r:id="rId7" imgW="2895480" imgH="609480" progId="Equation.3">
                  <p:embed/>
                </p:oleObj>
              </mc:Choice>
              <mc:Fallback>
                <p:oleObj name="Equation" r:id="rId7" imgW="2895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255963"/>
                        <a:ext cx="2895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402080" y="395351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1" name="Equation" r:id="rId9" imgW="266400" imgH="342720" progId="Equation.DSMT4">
                  <p:embed/>
                </p:oleObj>
              </mc:Choice>
              <mc:Fallback>
                <p:oleObj name="Equation" r:id="rId9" imgW="266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080" y="3953510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976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Attributions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These slides were originally developed by R.S. Sutton and A.G.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Barto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1800" b="1" dirty="0" smtClean="0">
                <a:solidFill>
                  <a:schemeClr val="bg1"/>
                </a:solidFill>
                <a:hlinkClick r:id="rId2"/>
              </a:rPr>
              <a:t>Reinforcement Learning: An Introduction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 (They have been reformatted and slightly annotated to better integrate them into this course.)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original slides have been incorporated into many machine learning courses, including </a:t>
            </a:r>
            <a:r>
              <a:rPr lang="en-US" altLang="en-US" sz="1800" b="1" dirty="0" smtClean="0">
                <a:solidFill>
                  <a:schemeClr val="bg1"/>
                </a:solidFill>
                <a:hlinkClick r:id="rId3"/>
              </a:rPr>
              <a:t>Tim Oates’ Introduction </a:t>
            </a:r>
            <a:r>
              <a:rPr lang="en-US" altLang="en-US" sz="1800" b="1" smtClean="0">
                <a:solidFill>
                  <a:schemeClr val="bg1"/>
                </a:solidFill>
                <a:hlinkClick r:id="rId3"/>
              </a:rPr>
              <a:t>of Machine </a:t>
            </a:r>
            <a:r>
              <a:rPr lang="en-US" altLang="en-US" sz="1800" b="1" dirty="0" smtClean="0">
                <a:solidFill>
                  <a:schemeClr val="bg1"/>
                </a:solidFill>
                <a:hlinkClick r:id="rId3"/>
              </a:rPr>
              <a:t>Learning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which contains links to several good lectures on various topics in machine learning (and is where I first found these slides).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slightly more advanced version of the same material is available as part of Andrew Moore’s excellent set of </a:t>
            </a:r>
            <a:r>
              <a:rPr lang="en-US" altLang="en-US" sz="1800" b="1" dirty="0" smtClean="0">
                <a:solidFill>
                  <a:schemeClr val="bg1"/>
                </a:solidFill>
                <a:hlinkClick r:id="rId4"/>
              </a:rPr>
              <a:t>statistical data mining tutorials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objectives of this lecture are: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describe the RL problem;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present idealized form of the RL problem for which we have precise theoretical results; 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introduce key components of the mathematics: value functions and Bellman equations;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describe trade-offs between applicability and mathematical tractability.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4678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7505</TotalTime>
  <Words>1861</Words>
  <Application>Microsoft Macintosh PowerPoint</Application>
  <PresentationFormat>Letter Paper (8.5x11 in)</PresentationFormat>
  <Paragraphs>159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lecture_title</vt:lpstr>
      <vt:lpstr>isip_default</vt:lpstr>
      <vt:lpstr>lecture_default</vt:lpstr>
      <vt:lpstr>1_isip_default</vt:lpstr>
      <vt:lpstr>1_lecture_title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439</cp:revision>
  <dcterms:created xsi:type="dcterms:W3CDTF">2002-09-12T17:13:32Z</dcterms:created>
  <dcterms:modified xsi:type="dcterms:W3CDTF">2014-03-24T01:34:30Z</dcterms:modified>
</cp:coreProperties>
</file>