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4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embeddings/oleObject5.bin" ContentType="application/vnd.openxmlformats-officedocument.oleObject"/>
  <Override PartName="/ppt/embeddings/oleObject6.bin" ContentType="application/vnd.openxmlformats-officedocument.oleObject"/>
  <Override PartName="/ppt/embeddings/oleObject7.bin" ContentType="application/vnd.openxmlformats-officedocument.oleObject"/>
  <Override PartName="/ppt/embeddings/oleObject8.bin" ContentType="application/vnd.openxmlformats-officedocument.oleObject"/>
  <Override PartName="/ppt/embeddings/oleObject9.bin" ContentType="application/vnd.openxmlformats-officedocument.oleObject"/>
  <Override PartName="/ppt/embeddings/oleObject10.bin" ContentType="application/vnd.openxmlformats-officedocument.oleObject"/>
  <Override PartName="/ppt/embeddings/oleObject11.bin" ContentType="application/vnd.openxmlformats-officedocument.oleObject"/>
  <Override PartName="/ppt/embeddings/oleObject12.bin" ContentType="application/vnd.openxmlformats-officedocument.oleObject"/>
  <Override PartName="/ppt/embeddings/oleObject13.bin" ContentType="application/vnd.openxmlformats-officedocument.oleObject"/>
  <Override PartName="/ppt/embeddings/oleObject14.bin" ContentType="application/vnd.openxmlformats-officedocument.oleObject"/>
  <Override PartName="/ppt/embeddings/oleObject15.bin" ContentType="application/vnd.openxmlformats-officedocument.oleObject"/>
  <Override PartName="/ppt/embeddings/oleObject16.bin" ContentType="application/vnd.openxmlformats-officedocument.oleObject"/>
  <Override PartName="/ppt/embeddings/oleObject17.bin" ContentType="application/vnd.openxmlformats-officedocument.oleObject"/>
  <Override PartName="/ppt/embeddings/oleObject18.bin" ContentType="application/vnd.openxmlformats-officedocument.oleObject"/>
  <Override PartName="/ppt/embeddings/oleObject19.bin" ContentType="application/vnd.openxmlformats-officedocument.oleObject"/>
  <Override PartName="/ppt/embeddings/oleObject20.bin" ContentType="application/vnd.openxmlformats-officedocument.oleObject"/>
  <Override PartName="/ppt/embeddings/oleObject21.bin" ContentType="application/vnd.openxmlformats-officedocument.oleObject"/>
  <Override PartName="/ppt/embeddings/oleObject22.bin" ContentType="application/vnd.openxmlformats-officedocument.oleObject"/>
  <Override PartName="/ppt/embeddings/oleObject23.bin" ContentType="application/vnd.openxmlformats-officedocument.oleObject"/>
  <Override PartName="/ppt/embeddings/oleObject24.bin" ContentType="application/vnd.openxmlformats-officedocument.oleObject"/>
  <Override PartName="/ppt/embeddings/oleObject25.bin" ContentType="application/vnd.openxmlformats-officedocument.oleObject"/>
  <Override PartName="/ppt/embeddings/oleObject26.bin" ContentType="application/vnd.openxmlformats-officedocument.oleObject"/>
  <Override PartName="/ppt/embeddings/oleObject27.bin" ContentType="application/vnd.openxmlformats-officedocument.oleObject"/>
  <Override PartName="/ppt/embeddings/oleObject28.bin" ContentType="application/vnd.openxmlformats-officedocument.oleObject"/>
  <Override PartName="/ppt/embeddings/oleObject29.bin" ContentType="application/vnd.openxmlformats-officedocument.oleObject"/>
  <Override PartName="/ppt/embeddings/oleObject30.bin" ContentType="application/vnd.openxmlformats-officedocument.oleObject"/>
  <Override PartName="/ppt/embeddings/oleObject31.bin" ContentType="application/vnd.openxmlformats-officedocument.oleObject"/>
  <Override PartName="/ppt/embeddings/oleObject32.bin" ContentType="application/vnd.openxmlformats-officedocument.oleObject"/>
  <Override PartName="/ppt/embeddings/oleObject33.bin" ContentType="application/vnd.openxmlformats-officedocument.oleObject"/>
  <Override PartName="/ppt/embeddings/oleObject34.bin" ContentType="application/vnd.openxmlformats-officedocument.oleObject"/>
  <Override PartName="/ppt/embeddings/oleObject35.bin" ContentType="application/vnd.openxmlformats-officedocument.oleObject"/>
  <Override PartName="/ppt/embeddings/oleObject36.bin" ContentType="application/vnd.openxmlformats-officedocument.oleObject"/>
  <Override PartName="/ppt/embeddings/oleObject37.bin" ContentType="application/vnd.openxmlformats-officedocument.oleObject"/>
  <Override PartName="/ppt/embeddings/oleObject38.bin" ContentType="application/vnd.openxmlformats-officedocument.oleObject"/>
  <Override PartName="/ppt/embeddings/oleObject39.bin" ContentType="application/vnd.openxmlformats-officedocument.oleObject"/>
  <Override PartName="/ppt/embeddings/oleObject40.bin" ContentType="application/vnd.openxmlformats-officedocument.oleObject"/>
  <Override PartName="/ppt/embeddings/oleObject41.bin" ContentType="application/vnd.openxmlformats-officedocument.oleObject"/>
  <Override PartName="/ppt/embeddings/oleObject42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60" r:id="rId1"/>
    <p:sldMasterId id="2147483665" r:id="rId2"/>
    <p:sldMasterId id="2147483677" r:id="rId3"/>
    <p:sldMasterId id="2147483682" r:id="rId4"/>
    <p:sldMasterId id="2147483694" r:id="rId5"/>
  </p:sldMasterIdLst>
  <p:notesMasterIdLst>
    <p:notesMasterId r:id="rId25"/>
  </p:notesMasterIdLst>
  <p:handoutMasterIdLst>
    <p:handoutMasterId r:id="rId26"/>
  </p:handoutMasterIdLst>
  <p:sldIdLst>
    <p:sldId id="356" r:id="rId6"/>
    <p:sldId id="463" r:id="rId7"/>
    <p:sldId id="464" r:id="rId8"/>
    <p:sldId id="465" r:id="rId9"/>
    <p:sldId id="466" r:id="rId10"/>
    <p:sldId id="467" r:id="rId11"/>
    <p:sldId id="468" r:id="rId12"/>
    <p:sldId id="470" r:id="rId13"/>
    <p:sldId id="471" r:id="rId14"/>
    <p:sldId id="472" r:id="rId15"/>
    <p:sldId id="473" r:id="rId16"/>
    <p:sldId id="474" r:id="rId17"/>
    <p:sldId id="475" r:id="rId18"/>
    <p:sldId id="476" r:id="rId19"/>
    <p:sldId id="477" r:id="rId20"/>
    <p:sldId id="478" r:id="rId21"/>
    <p:sldId id="479" r:id="rId22"/>
    <p:sldId id="469" r:id="rId23"/>
    <p:sldId id="480" r:id="rId24"/>
  </p:sldIdLst>
  <p:sldSz cx="9144000" cy="6858000" type="letter"/>
  <p:notesSz cx="7302500" cy="95885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F755"/>
    <a:srgbClr val="CC6600"/>
    <a:srgbClr val="6666FF"/>
    <a:srgbClr val="008000"/>
    <a:srgbClr val="000080"/>
    <a:srgbClr val="004000"/>
    <a:srgbClr val="9966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713" autoAdjust="0"/>
    <p:restoredTop sz="96226" autoAdjust="0"/>
  </p:normalViewPr>
  <p:slideViewPr>
    <p:cSldViewPr snapToGrid="0">
      <p:cViewPr varScale="1">
        <p:scale>
          <a:sx n="90" d="100"/>
          <a:sy n="90" d="100"/>
        </p:scale>
        <p:origin x="-1544" y="-104"/>
      </p:cViewPr>
      <p:guideLst>
        <p:guide orient="horz" pos="3816"/>
        <p:guide pos="45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1" d="100"/>
          <a:sy n="51" d="100"/>
        </p:scale>
        <p:origin x="-1818" y="-102"/>
      </p:cViewPr>
      <p:guideLst>
        <p:guide orient="horz" pos="3019"/>
        <p:guide pos="23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Relationship Id="rId25" Type="http://schemas.openxmlformats.org/officeDocument/2006/relationships/notesMaster" Target="notesMasters/notesMaster1.xml"/><Relationship Id="rId26" Type="http://schemas.openxmlformats.org/officeDocument/2006/relationships/handoutMaster" Target="handoutMasters/handoutMaster1.xml"/><Relationship Id="rId27" Type="http://schemas.openxmlformats.org/officeDocument/2006/relationships/printerSettings" Target="printerSettings/printerSettings1.bin"/><Relationship Id="rId28" Type="http://schemas.openxmlformats.org/officeDocument/2006/relationships/presProps" Target="presProps.xml"/><Relationship Id="rId29" Type="http://schemas.openxmlformats.org/officeDocument/2006/relationships/viewProps" Target="viewProps.xml"/><Relationship Id="rId30" Type="http://schemas.openxmlformats.org/officeDocument/2006/relationships/theme" Target="theme/theme1.xml"/><Relationship Id="rId31" Type="http://schemas.openxmlformats.org/officeDocument/2006/relationships/tableStyles" Target="tableStyles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Master" Target="slideMasters/slideMaster4.xml"/><Relationship Id="rId5" Type="http://schemas.openxmlformats.org/officeDocument/2006/relationships/slideMaster" Target="slideMasters/slideMaster5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41.wmf"/><Relationship Id="rId4" Type="http://schemas.openxmlformats.org/officeDocument/2006/relationships/image" Target="../media/image42.wmf"/><Relationship Id="rId1" Type="http://schemas.openxmlformats.org/officeDocument/2006/relationships/image" Target="../media/image39.wmf"/><Relationship Id="rId2" Type="http://schemas.openxmlformats.org/officeDocument/2006/relationships/image" Target="../media/image40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6.wmf"/><Relationship Id="rId4" Type="http://schemas.openxmlformats.org/officeDocument/2006/relationships/image" Target="../media/image47.wmf"/><Relationship Id="rId1" Type="http://schemas.openxmlformats.org/officeDocument/2006/relationships/image" Target="../media/image44.wmf"/><Relationship Id="rId2" Type="http://schemas.openxmlformats.org/officeDocument/2006/relationships/image" Target="../media/image4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4" Type="http://schemas.openxmlformats.org/officeDocument/2006/relationships/image" Target="../media/image8.wmf"/><Relationship Id="rId5" Type="http://schemas.openxmlformats.org/officeDocument/2006/relationships/image" Target="../media/image9.wmf"/><Relationship Id="rId6" Type="http://schemas.openxmlformats.org/officeDocument/2006/relationships/image" Target="../media/image10.wmf"/><Relationship Id="rId7" Type="http://schemas.openxmlformats.org/officeDocument/2006/relationships/image" Target="../media/image11.wmf"/><Relationship Id="rId1" Type="http://schemas.openxmlformats.org/officeDocument/2006/relationships/image" Target="../media/image5.wmf"/><Relationship Id="rId2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4" Type="http://schemas.openxmlformats.org/officeDocument/2006/relationships/image" Target="../media/image16.wmf"/><Relationship Id="rId5" Type="http://schemas.openxmlformats.org/officeDocument/2006/relationships/image" Target="../media/image17.wmf"/><Relationship Id="rId1" Type="http://schemas.openxmlformats.org/officeDocument/2006/relationships/image" Target="../media/image13.wmf"/><Relationship Id="rId2" Type="http://schemas.openxmlformats.org/officeDocument/2006/relationships/image" Target="../media/image14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4" Type="http://schemas.openxmlformats.org/officeDocument/2006/relationships/image" Target="../media/image21.wmf"/><Relationship Id="rId5" Type="http://schemas.openxmlformats.org/officeDocument/2006/relationships/image" Target="../media/image22.wmf"/><Relationship Id="rId6" Type="http://schemas.openxmlformats.org/officeDocument/2006/relationships/image" Target="../media/image23.wmf"/><Relationship Id="rId1" Type="http://schemas.openxmlformats.org/officeDocument/2006/relationships/image" Target="../media/image18.wmf"/><Relationship Id="rId2" Type="http://schemas.openxmlformats.org/officeDocument/2006/relationships/image" Target="../media/image19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4" Type="http://schemas.openxmlformats.org/officeDocument/2006/relationships/image" Target="../media/image27.wmf"/><Relationship Id="rId5" Type="http://schemas.openxmlformats.org/officeDocument/2006/relationships/image" Target="../media/image28.wmf"/><Relationship Id="rId6" Type="http://schemas.openxmlformats.org/officeDocument/2006/relationships/image" Target="../media/image29.wmf"/><Relationship Id="rId1" Type="http://schemas.openxmlformats.org/officeDocument/2006/relationships/image" Target="../media/image24.wmf"/><Relationship Id="rId2" Type="http://schemas.openxmlformats.org/officeDocument/2006/relationships/image" Target="../media/image25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wmf"/><Relationship Id="rId2" Type="http://schemas.openxmlformats.org/officeDocument/2006/relationships/image" Target="../media/image31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33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6.wmf"/><Relationship Id="rId4" Type="http://schemas.openxmlformats.org/officeDocument/2006/relationships/image" Target="../media/image37.wmf"/><Relationship Id="rId5" Type="http://schemas.openxmlformats.org/officeDocument/2006/relationships/image" Target="../media/image38.wmf"/><Relationship Id="rId1" Type="http://schemas.openxmlformats.org/officeDocument/2006/relationships/image" Target="../media/image34.wmf"/><Relationship Id="rId2" Type="http://schemas.openxmlformats.org/officeDocument/2006/relationships/image" Target="../media/image3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6158826-EADE-4792-AB13-43381F09BF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7666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4538"/>
            <a:ext cx="5353050" cy="431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ECC53042-5A96-4DBC-B738-B843823BA6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9080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646634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8636397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772220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3.xml"/><Relationship Id="rId12" Type="http://schemas.openxmlformats.org/officeDocument/2006/relationships/theme" Target="../theme/theme2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3.xml"/><Relationship Id="rId2" Type="http://schemas.openxmlformats.org/officeDocument/2006/relationships/slideLayout" Target="../slideLayouts/slideLayout4.xml"/><Relationship Id="rId3" Type="http://schemas.openxmlformats.org/officeDocument/2006/relationships/slideLayout" Target="../slideLayouts/slideLayout5.xml"/><Relationship Id="rId4" Type="http://schemas.openxmlformats.org/officeDocument/2006/relationships/slideLayout" Target="../slideLayouts/slideLayout6.xml"/><Relationship Id="rId5" Type="http://schemas.openxmlformats.org/officeDocument/2006/relationships/slideLayout" Target="../slideLayouts/slideLayout7.xml"/><Relationship Id="rId6" Type="http://schemas.openxmlformats.org/officeDocument/2006/relationships/slideLayout" Target="../slideLayouts/slideLayout8.xml"/><Relationship Id="rId7" Type="http://schemas.openxmlformats.org/officeDocument/2006/relationships/slideLayout" Target="../slideLayouts/slideLayout9.xml"/><Relationship Id="rId8" Type="http://schemas.openxmlformats.org/officeDocument/2006/relationships/slideLayout" Target="../slideLayouts/slideLayout10.xml"/><Relationship Id="rId9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7.xml"/><Relationship Id="rId5" Type="http://schemas.openxmlformats.org/officeDocument/2006/relationships/theme" Target="../theme/theme3.xml"/><Relationship Id="rId1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5.xml"/></Relationships>
</file>

<file path=ppt/slideMasters/_rels/slideMaster4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8.xml"/><Relationship Id="rId12" Type="http://schemas.openxmlformats.org/officeDocument/2006/relationships/theme" Target="../theme/theme4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9.xml"/><Relationship Id="rId3" Type="http://schemas.openxmlformats.org/officeDocument/2006/relationships/slideLayout" Target="../slideLayouts/slideLayout20.xml"/><Relationship Id="rId4" Type="http://schemas.openxmlformats.org/officeDocument/2006/relationships/slideLayout" Target="../slideLayouts/slideLayout21.xml"/><Relationship Id="rId5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4.xml"/><Relationship Id="rId8" Type="http://schemas.openxmlformats.org/officeDocument/2006/relationships/slideLayout" Target="../slideLayouts/slideLayout25.xml"/><Relationship Id="rId9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7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1.xml"/><Relationship Id="rId4" Type="http://schemas.openxmlformats.org/officeDocument/2006/relationships/theme" Target="../theme/theme5.xml"/><Relationship Id="rId1" Type="http://schemas.openxmlformats.org/officeDocument/2006/relationships/slideLayout" Target="../slideLayouts/slideLayout29.xml"/><Relationship Id="rId2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8443 – Pattern Recognition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4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ECE </a:t>
            </a:r>
            <a:r>
              <a:rPr lang="en-US" sz="1200" b="1" dirty="0" smtClean="0">
                <a:solidFill>
                  <a:srgbClr val="892034"/>
                </a:solidFill>
              </a:rPr>
              <a:t>8527: </a:t>
            </a:r>
            <a:r>
              <a:rPr lang="en-US" sz="1200" b="1" dirty="0">
                <a:solidFill>
                  <a:srgbClr val="892034"/>
                </a:solidFill>
              </a:rPr>
              <a:t>Lecture </a:t>
            </a:r>
            <a:r>
              <a:rPr lang="en-US" sz="1200" b="1" dirty="0" smtClean="0">
                <a:solidFill>
                  <a:srgbClr val="892034"/>
                </a:solidFill>
              </a:rPr>
              <a:t>23, </a:t>
            </a:r>
            <a:r>
              <a:rPr lang="en-US" sz="1200" b="1" dirty="0">
                <a:solidFill>
                  <a:srgbClr val="892034"/>
                </a:solidFill>
              </a:rPr>
              <a:t>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8443 – Pattern Recognition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ECE 8443: Lecture </a:t>
            </a:r>
            <a:r>
              <a:rPr lang="en-US" sz="1200" b="1" dirty="0" smtClean="0">
                <a:solidFill>
                  <a:srgbClr val="892034"/>
                </a:solidFill>
              </a:rPr>
              <a:t>09, </a:t>
            </a:r>
            <a:r>
              <a:rPr lang="en-US" sz="1200" b="1" dirty="0">
                <a:solidFill>
                  <a:srgbClr val="892034"/>
                </a:solidFill>
              </a:rPr>
              <a:t>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rgbClr val="892034"/>
              </a:solidFill>
              <a:latin typeface="Times New Roman" pitchFamily="18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8443 – Pattern Recognition</a:t>
            </a:r>
          </a:p>
        </p:txBody>
      </p:sp>
      <p:sp>
        <p:nvSpPr>
          <p:cNvPr id="4" name="Rectangle 5"/>
          <p:cNvSpPr>
            <a:spLocks noChangeArrowheads="1"/>
          </p:cNvSpPr>
          <p:nvPr userDrawn="1"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rgbClr val="892034"/>
              </a:solidFill>
              <a:latin typeface="Times New Roman" pitchFamily="18" charset="0"/>
            </a:endParaRPr>
          </a:p>
        </p:txBody>
      </p:sp>
      <p:sp>
        <p:nvSpPr>
          <p:cNvPr id="5" name="Text Box 8"/>
          <p:cNvSpPr txBox="1">
            <a:spLocks noChangeArrowheads="1"/>
          </p:cNvSpPr>
          <p:nvPr userDrawn="1"/>
        </p:nvSpPr>
        <p:spPr bwMode="auto">
          <a:xfrm>
            <a:off x="479425" y="110332"/>
            <a:ext cx="7935886" cy="36933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spAutoFit/>
          </a:bodyPr>
          <a:lstStyle>
            <a:defPPr>
              <a:defRPr lang="en-US"/>
            </a:defPPr>
            <a:lvl1pPr>
              <a:spcBef>
                <a:spcPts val="0"/>
              </a:spcBef>
              <a:defRPr sz="1800" b="1">
                <a:solidFill>
                  <a:srgbClr val="333399"/>
                </a:solidFill>
              </a:defRPr>
            </a:lvl1pPr>
          </a:lstStyle>
          <a:p>
            <a:r>
              <a:rPr lang="en-US" dirty="0" smtClean="0"/>
              <a:t>ECE 8527 – Introduction to Machine Learning and Pattern Recognition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89342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.cmu.edu/afs/cs/project/jair/pub/volume11/opitz99a-html/node4.html" TargetMode="External"/><Relationship Id="rId4" Type="http://schemas.openxmlformats.org/officeDocument/2006/relationships/hyperlink" Target="http://en.wikipedia.org/wiki/AdaBoost" TargetMode="External"/><Relationship Id="rId5" Type="http://schemas.openxmlformats.org/officeDocument/2006/relationships/hyperlink" Target="http://www.autonlab.org/tutorials/overfit.html" TargetMode="External"/><Relationship Id="rId6" Type="http://schemas.openxmlformats.org/officeDocument/2006/relationships/hyperlink" Target="http://www.research.att.com/~volinsky/bma.html" TargetMode="External"/><Relationship Id="rId7" Type="http://schemas.openxmlformats.org/officeDocument/2006/relationships/hyperlink" Target="http://www.ece.eps.hw.ac.uk/Research/VISP/tutorials/Redpath_130405.ppt" TargetMode="External"/><Relationship Id="rId8" Type="http://schemas.openxmlformats.org/officeDocument/2006/relationships/image" Target="../media/image2.jpeg"/><Relationship Id="rId9" Type="http://schemas.openxmlformats.org/officeDocument/2006/relationships/image" Target="../media/image3.png"/><Relationship Id="rId1" Type="http://schemas.openxmlformats.org/officeDocument/2006/relationships/slideLayout" Target="../slideLayouts/slideLayout29.xml"/><Relationship Id="rId2" Type="http://schemas.openxmlformats.org/officeDocument/2006/relationships/hyperlink" Target="http://www.decisiontrees.net/node/39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4" Type="http://schemas.openxmlformats.org/officeDocument/2006/relationships/image" Target="../media/image30.wmf"/><Relationship Id="rId5" Type="http://schemas.openxmlformats.org/officeDocument/2006/relationships/image" Target="../media/image32.jpeg"/><Relationship Id="rId6" Type="http://schemas.openxmlformats.org/officeDocument/2006/relationships/oleObject" Target="../embeddings/oleObject28.bin"/><Relationship Id="rId7" Type="http://schemas.openxmlformats.org/officeDocument/2006/relationships/image" Target="../media/image31.wmf"/><Relationship Id="rId1" Type="http://schemas.openxmlformats.org/officeDocument/2006/relationships/vmlDrawing" Target="../drawings/vmlDrawing7.vml"/><Relationship Id="rId2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9.bin"/><Relationship Id="rId4" Type="http://schemas.openxmlformats.org/officeDocument/2006/relationships/image" Target="../media/image33.wmf"/><Relationship Id="rId1" Type="http://schemas.openxmlformats.org/officeDocument/2006/relationships/vmlDrawing" Target="../drawings/vmlDrawing8.vml"/><Relationship Id="rId2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34.bin"/><Relationship Id="rId12" Type="http://schemas.openxmlformats.org/officeDocument/2006/relationships/image" Target="../media/image38.wmf"/><Relationship Id="rId1" Type="http://schemas.openxmlformats.org/officeDocument/2006/relationships/vmlDrawing" Target="../drawings/vmlDrawing9.vml"/><Relationship Id="rId2" Type="http://schemas.openxmlformats.org/officeDocument/2006/relationships/slideLayout" Target="../slideLayouts/slideLayout3.xml"/><Relationship Id="rId3" Type="http://schemas.openxmlformats.org/officeDocument/2006/relationships/oleObject" Target="../embeddings/oleObject30.bin"/><Relationship Id="rId4" Type="http://schemas.openxmlformats.org/officeDocument/2006/relationships/image" Target="../media/image34.wmf"/><Relationship Id="rId5" Type="http://schemas.openxmlformats.org/officeDocument/2006/relationships/oleObject" Target="../embeddings/oleObject31.bin"/><Relationship Id="rId6" Type="http://schemas.openxmlformats.org/officeDocument/2006/relationships/image" Target="../media/image35.wmf"/><Relationship Id="rId7" Type="http://schemas.openxmlformats.org/officeDocument/2006/relationships/oleObject" Target="../embeddings/oleObject32.bin"/><Relationship Id="rId8" Type="http://schemas.openxmlformats.org/officeDocument/2006/relationships/image" Target="../media/image36.wmf"/><Relationship Id="rId9" Type="http://schemas.openxmlformats.org/officeDocument/2006/relationships/oleObject" Target="../embeddings/oleObject33.bin"/><Relationship Id="rId10" Type="http://schemas.openxmlformats.org/officeDocument/2006/relationships/image" Target="../media/image37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5.bin"/><Relationship Id="rId4" Type="http://schemas.openxmlformats.org/officeDocument/2006/relationships/image" Target="../media/image39.wmf"/><Relationship Id="rId5" Type="http://schemas.openxmlformats.org/officeDocument/2006/relationships/oleObject" Target="../embeddings/oleObject36.bin"/><Relationship Id="rId6" Type="http://schemas.openxmlformats.org/officeDocument/2006/relationships/image" Target="../media/image40.wmf"/><Relationship Id="rId7" Type="http://schemas.openxmlformats.org/officeDocument/2006/relationships/image" Target="../media/image43.jpeg"/><Relationship Id="rId8" Type="http://schemas.openxmlformats.org/officeDocument/2006/relationships/oleObject" Target="../embeddings/oleObject37.bin"/><Relationship Id="rId9" Type="http://schemas.openxmlformats.org/officeDocument/2006/relationships/image" Target="../media/image41.wmf"/><Relationship Id="rId10" Type="http://schemas.openxmlformats.org/officeDocument/2006/relationships/oleObject" Target="../embeddings/oleObject38.bin"/><Relationship Id="rId11" Type="http://schemas.openxmlformats.org/officeDocument/2006/relationships/image" Target="../media/image42.wmf"/><Relationship Id="rId1" Type="http://schemas.openxmlformats.org/officeDocument/2006/relationships/vmlDrawing" Target="../drawings/vmlDrawing10.vml"/><Relationship Id="rId2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9.bin"/><Relationship Id="rId4" Type="http://schemas.openxmlformats.org/officeDocument/2006/relationships/image" Target="../media/image44.wmf"/><Relationship Id="rId5" Type="http://schemas.openxmlformats.org/officeDocument/2006/relationships/oleObject" Target="../embeddings/oleObject40.bin"/><Relationship Id="rId6" Type="http://schemas.openxmlformats.org/officeDocument/2006/relationships/image" Target="../media/image45.wmf"/><Relationship Id="rId7" Type="http://schemas.openxmlformats.org/officeDocument/2006/relationships/oleObject" Target="../embeddings/oleObject41.bin"/><Relationship Id="rId8" Type="http://schemas.openxmlformats.org/officeDocument/2006/relationships/image" Target="../media/image46.wmf"/><Relationship Id="rId9" Type="http://schemas.openxmlformats.org/officeDocument/2006/relationships/oleObject" Target="../embeddings/oleObject42.bin"/><Relationship Id="rId10" Type="http://schemas.openxmlformats.org/officeDocument/2006/relationships/image" Target="../media/image47.wmf"/><Relationship Id="rId1" Type="http://schemas.openxmlformats.org/officeDocument/2006/relationships/vmlDrawing" Target="../drawings/vmlDrawing11.vml"/><Relationship Id="rId2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4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6.bin"/><Relationship Id="rId12" Type="http://schemas.openxmlformats.org/officeDocument/2006/relationships/image" Target="../media/image9.wmf"/><Relationship Id="rId13" Type="http://schemas.openxmlformats.org/officeDocument/2006/relationships/oleObject" Target="../embeddings/oleObject7.bin"/><Relationship Id="rId14" Type="http://schemas.openxmlformats.org/officeDocument/2006/relationships/image" Target="../media/image10.wmf"/><Relationship Id="rId15" Type="http://schemas.openxmlformats.org/officeDocument/2006/relationships/oleObject" Target="../embeddings/oleObject8.bin"/><Relationship Id="rId16" Type="http://schemas.openxmlformats.org/officeDocument/2006/relationships/image" Target="../media/image11.w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3.xml"/><Relationship Id="rId3" Type="http://schemas.openxmlformats.org/officeDocument/2006/relationships/oleObject" Target="../embeddings/oleObject2.bin"/><Relationship Id="rId4" Type="http://schemas.openxmlformats.org/officeDocument/2006/relationships/image" Target="../media/image5.wmf"/><Relationship Id="rId5" Type="http://schemas.openxmlformats.org/officeDocument/2006/relationships/oleObject" Target="../embeddings/oleObject3.bin"/><Relationship Id="rId6" Type="http://schemas.openxmlformats.org/officeDocument/2006/relationships/image" Target="../media/image6.wmf"/><Relationship Id="rId7" Type="http://schemas.openxmlformats.org/officeDocument/2006/relationships/oleObject" Target="../embeddings/oleObject4.bin"/><Relationship Id="rId8" Type="http://schemas.openxmlformats.org/officeDocument/2006/relationships/image" Target="../media/image7.wmf"/><Relationship Id="rId9" Type="http://schemas.openxmlformats.org/officeDocument/2006/relationships/oleObject" Target="../embeddings/oleObject5.bin"/><Relationship Id="rId10" Type="http://schemas.openxmlformats.org/officeDocument/2006/relationships/image" Target="../media/image8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4" Type="http://schemas.openxmlformats.org/officeDocument/2006/relationships/image" Target="../media/image12.w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14.bin"/><Relationship Id="rId12" Type="http://schemas.openxmlformats.org/officeDocument/2006/relationships/image" Target="../media/image17.w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3.xml"/><Relationship Id="rId3" Type="http://schemas.openxmlformats.org/officeDocument/2006/relationships/oleObject" Target="../embeddings/oleObject10.bin"/><Relationship Id="rId4" Type="http://schemas.openxmlformats.org/officeDocument/2006/relationships/image" Target="../media/image13.wmf"/><Relationship Id="rId5" Type="http://schemas.openxmlformats.org/officeDocument/2006/relationships/oleObject" Target="../embeddings/oleObject11.bin"/><Relationship Id="rId6" Type="http://schemas.openxmlformats.org/officeDocument/2006/relationships/image" Target="../media/image14.wmf"/><Relationship Id="rId7" Type="http://schemas.openxmlformats.org/officeDocument/2006/relationships/oleObject" Target="../embeddings/oleObject12.bin"/><Relationship Id="rId8" Type="http://schemas.openxmlformats.org/officeDocument/2006/relationships/image" Target="../media/image15.wmf"/><Relationship Id="rId9" Type="http://schemas.openxmlformats.org/officeDocument/2006/relationships/oleObject" Target="../embeddings/oleObject13.bin"/><Relationship Id="rId10" Type="http://schemas.openxmlformats.org/officeDocument/2006/relationships/image" Target="../media/image16.wmf"/></Relationships>
</file>

<file path=ppt/slides/_rels/slide6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19.bin"/><Relationship Id="rId12" Type="http://schemas.openxmlformats.org/officeDocument/2006/relationships/image" Target="../media/image22.wmf"/><Relationship Id="rId13" Type="http://schemas.openxmlformats.org/officeDocument/2006/relationships/oleObject" Target="../embeddings/oleObject20.bin"/><Relationship Id="rId14" Type="http://schemas.openxmlformats.org/officeDocument/2006/relationships/image" Target="../media/image23.wmf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3.xml"/><Relationship Id="rId3" Type="http://schemas.openxmlformats.org/officeDocument/2006/relationships/oleObject" Target="../embeddings/oleObject15.bin"/><Relationship Id="rId4" Type="http://schemas.openxmlformats.org/officeDocument/2006/relationships/image" Target="../media/image18.wmf"/><Relationship Id="rId5" Type="http://schemas.openxmlformats.org/officeDocument/2006/relationships/oleObject" Target="../embeddings/oleObject16.bin"/><Relationship Id="rId6" Type="http://schemas.openxmlformats.org/officeDocument/2006/relationships/image" Target="../media/image19.wmf"/><Relationship Id="rId7" Type="http://schemas.openxmlformats.org/officeDocument/2006/relationships/oleObject" Target="../embeddings/oleObject17.bin"/><Relationship Id="rId8" Type="http://schemas.openxmlformats.org/officeDocument/2006/relationships/image" Target="../media/image20.wmf"/><Relationship Id="rId9" Type="http://schemas.openxmlformats.org/officeDocument/2006/relationships/oleObject" Target="../embeddings/oleObject18.bin"/><Relationship Id="rId10" Type="http://schemas.openxmlformats.org/officeDocument/2006/relationships/image" Target="../media/image21.wmf"/></Relationships>
</file>

<file path=ppt/slides/_rels/slide7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25.bin"/><Relationship Id="rId12" Type="http://schemas.openxmlformats.org/officeDocument/2006/relationships/image" Target="../media/image28.wmf"/><Relationship Id="rId13" Type="http://schemas.openxmlformats.org/officeDocument/2006/relationships/oleObject" Target="../embeddings/oleObject26.bin"/><Relationship Id="rId14" Type="http://schemas.openxmlformats.org/officeDocument/2006/relationships/image" Target="../media/image29.wmf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3.xml"/><Relationship Id="rId3" Type="http://schemas.openxmlformats.org/officeDocument/2006/relationships/oleObject" Target="../embeddings/oleObject21.bin"/><Relationship Id="rId4" Type="http://schemas.openxmlformats.org/officeDocument/2006/relationships/image" Target="../media/image24.wmf"/><Relationship Id="rId5" Type="http://schemas.openxmlformats.org/officeDocument/2006/relationships/oleObject" Target="../embeddings/oleObject22.bin"/><Relationship Id="rId6" Type="http://schemas.openxmlformats.org/officeDocument/2006/relationships/image" Target="../media/image25.wmf"/><Relationship Id="rId7" Type="http://schemas.openxmlformats.org/officeDocument/2006/relationships/oleObject" Target="../embeddings/oleObject23.bin"/><Relationship Id="rId8" Type="http://schemas.openxmlformats.org/officeDocument/2006/relationships/image" Target="../media/image26.wmf"/><Relationship Id="rId9" Type="http://schemas.openxmlformats.org/officeDocument/2006/relationships/oleObject" Target="../embeddings/oleObject24.bin"/><Relationship Id="rId10" Type="http://schemas.openxmlformats.org/officeDocument/2006/relationships/image" Target="../media/image27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541338" y="1358900"/>
            <a:ext cx="4721225" cy="45481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marR="0" lvl="0" indent="-176213" defTabSz="914400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Objectives:</a:t>
            </a:r>
            <a:b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lang="en-US" sz="1800" b="1" dirty="0" smtClean="0">
                <a:solidFill>
                  <a:schemeClr val="tx2"/>
                </a:solidFill>
                <a:latin typeface="+mn-lt"/>
              </a:rPr>
              <a:t>Bagging and Boosting</a:t>
            </a:r>
            <a:r>
              <a:rPr lang="en-US" sz="1800" b="1" noProof="0" dirty="0" smtClean="0">
                <a:solidFill>
                  <a:schemeClr val="tx2"/>
                </a:solidFill>
                <a:latin typeface="+mn-lt"/>
              </a:rPr>
              <a:t/>
            </a:r>
            <a:br>
              <a:rPr lang="en-US" sz="1800" b="1" noProof="0" dirty="0" smtClean="0">
                <a:solidFill>
                  <a:schemeClr val="tx2"/>
                </a:solidFill>
                <a:latin typeface="+mn-lt"/>
              </a:rPr>
            </a:br>
            <a:r>
              <a:rPr lang="en-US" sz="1800" b="1" noProof="0" dirty="0" smtClean="0">
                <a:solidFill>
                  <a:schemeClr val="tx2"/>
                </a:solidFill>
                <a:latin typeface="+mn-lt"/>
              </a:rPr>
              <a:t>Cross-Validation</a:t>
            </a:r>
            <a:br>
              <a:rPr lang="en-US" sz="1800" b="1" noProof="0" dirty="0" smtClean="0">
                <a:solidFill>
                  <a:schemeClr val="tx2"/>
                </a:solidFill>
                <a:latin typeface="+mn-lt"/>
              </a:rPr>
            </a:br>
            <a:r>
              <a:rPr lang="en-US" sz="1800" b="1" noProof="0" dirty="0" smtClean="0">
                <a:solidFill>
                  <a:schemeClr val="tx2"/>
                </a:solidFill>
                <a:latin typeface="+mn-lt"/>
              </a:rPr>
              <a:t>ML and Bayesian Model Comparison</a:t>
            </a:r>
            <a:br>
              <a:rPr lang="en-US" sz="1800" b="1" noProof="0" dirty="0" smtClean="0">
                <a:solidFill>
                  <a:schemeClr val="tx2"/>
                </a:solidFill>
                <a:latin typeface="+mn-lt"/>
              </a:rPr>
            </a:br>
            <a:r>
              <a:rPr lang="en-US" sz="1800" b="1" noProof="0" dirty="0" smtClean="0">
                <a:solidFill>
                  <a:schemeClr val="tx2"/>
                </a:solidFill>
                <a:latin typeface="+mn-lt"/>
              </a:rPr>
              <a:t>Combining Classifiers</a:t>
            </a:r>
            <a:endParaRPr kumimoji="0" lang="en-US" sz="18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30188" indent="-230188">
              <a:spcBef>
                <a:spcPts val="1400"/>
              </a:spcBef>
              <a:buFont typeface="Arial" pitchFamily="34" charset="0"/>
              <a:buChar char="•"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Resources:</a:t>
            </a:r>
            <a:b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lang="en-US" sz="1800" b="1" dirty="0" smtClean="0">
                <a:solidFill>
                  <a:srgbClr val="004000"/>
                </a:solidFill>
                <a:hlinkClick r:id="rId2"/>
              </a:rPr>
              <a:t>MN: Bagging and Decision Trees</a:t>
            </a:r>
            <a:r>
              <a:rPr lang="en-US" sz="1800" b="1" dirty="0" smtClean="0">
                <a:solidFill>
                  <a:srgbClr val="004000"/>
                </a:solidFill>
              </a:rPr>
              <a:t/>
            </a:r>
            <a:br>
              <a:rPr lang="en-US" sz="1800" b="1" dirty="0" smtClean="0">
                <a:solidFill>
                  <a:srgbClr val="004000"/>
                </a:solidFill>
              </a:rPr>
            </a:br>
            <a:r>
              <a:rPr lang="en-US" sz="1800" b="1" dirty="0" smtClean="0">
                <a:solidFill>
                  <a:srgbClr val="004000"/>
                </a:solidFill>
                <a:hlinkClick r:id="rId3"/>
              </a:rPr>
              <a:t>DO: Boosting</a:t>
            </a:r>
            <a:r>
              <a:rPr lang="en-US" sz="1800" b="1" dirty="0" smtClean="0">
                <a:solidFill>
                  <a:schemeClr val="accent2"/>
                </a:solidFill>
              </a:rPr>
              <a:t/>
            </a:r>
            <a:br>
              <a:rPr lang="en-US" sz="1800" b="1" dirty="0" smtClean="0">
                <a:solidFill>
                  <a:schemeClr val="accent2"/>
                </a:solidFill>
              </a:rPr>
            </a:br>
            <a:r>
              <a:rPr lang="en-US" sz="1800" b="1" dirty="0" smtClean="0">
                <a:solidFill>
                  <a:schemeClr val="accent2"/>
                </a:solidFill>
                <a:hlinkClick r:id="rId4"/>
              </a:rPr>
              <a:t>WIKI: </a:t>
            </a:r>
            <a:r>
              <a:rPr lang="en-US" sz="1800" b="1" dirty="0" err="1" smtClean="0">
                <a:solidFill>
                  <a:schemeClr val="accent2"/>
                </a:solidFill>
                <a:hlinkClick r:id="rId4"/>
              </a:rPr>
              <a:t>AdaBoost</a:t>
            </a:r>
            <a:r>
              <a:rPr lang="en-US" sz="1800" b="1" dirty="0" smtClean="0">
                <a:solidFill>
                  <a:schemeClr val="accent2"/>
                </a:solidFill>
              </a:rPr>
              <a:t/>
            </a:r>
            <a:br>
              <a:rPr lang="en-US" sz="1800" b="1" dirty="0" smtClean="0">
                <a:solidFill>
                  <a:schemeClr val="accent2"/>
                </a:solidFill>
              </a:rPr>
            </a:br>
            <a:r>
              <a:rPr lang="en-US" sz="1800" b="1" dirty="0" smtClean="0">
                <a:solidFill>
                  <a:schemeClr val="accent2"/>
                </a:solidFill>
                <a:hlinkClick r:id="rId5"/>
              </a:rPr>
              <a:t>AM: Cross-Validation</a:t>
            </a:r>
            <a:r>
              <a:rPr lang="en-US" sz="1800" b="1" dirty="0" smtClean="0">
                <a:solidFill>
                  <a:schemeClr val="accent2"/>
                </a:solidFill>
              </a:rPr>
              <a:t/>
            </a:r>
            <a:br>
              <a:rPr lang="en-US" sz="1800" b="1" dirty="0" smtClean="0">
                <a:solidFill>
                  <a:schemeClr val="accent2"/>
                </a:solidFill>
              </a:rPr>
            </a:br>
            <a:r>
              <a:rPr lang="en-US" sz="1800" b="1" dirty="0" smtClean="0">
                <a:solidFill>
                  <a:schemeClr val="accent2"/>
                </a:solidFill>
                <a:hlinkClick r:id="rId6"/>
              </a:rPr>
              <a:t>CV: Bayesian Model Averaging</a:t>
            </a:r>
            <a:r>
              <a:rPr lang="en-US" sz="1800" b="1" dirty="0" smtClean="0">
                <a:solidFill>
                  <a:schemeClr val="accent2"/>
                </a:solidFill>
              </a:rPr>
              <a:t/>
            </a:r>
            <a:br>
              <a:rPr lang="en-US" sz="1800" b="1" dirty="0" smtClean="0">
                <a:solidFill>
                  <a:schemeClr val="accent2"/>
                </a:solidFill>
              </a:rPr>
            </a:br>
            <a:r>
              <a:rPr lang="en-US" sz="1800" b="1" dirty="0" smtClean="0">
                <a:solidFill>
                  <a:schemeClr val="accent2"/>
                </a:solidFill>
                <a:hlinkClick r:id="rId7"/>
              </a:rPr>
              <a:t>VISP: </a:t>
            </a:r>
            <a:r>
              <a:rPr lang="en-US" sz="1800" b="1" smtClean="0">
                <a:solidFill>
                  <a:schemeClr val="accent2"/>
                </a:solidFill>
                <a:hlinkClick r:id="rId7"/>
              </a:rPr>
              <a:t>Classifier Combination</a:t>
            </a:r>
            <a:r>
              <a:rPr lang="en-US" sz="1800" b="1" dirty="0" smtClean="0">
                <a:solidFill>
                  <a:schemeClr val="accent2"/>
                </a:solidFill>
              </a:rPr>
              <a:t/>
            </a:r>
            <a:br>
              <a:rPr lang="en-US" sz="1800" b="1" dirty="0" smtClean="0">
                <a:solidFill>
                  <a:schemeClr val="accent2"/>
                </a:solidFill>
              </a:rPr>
            </a:br>
            <a:endParaRPr lang="en-US" sz="1800" b="1" dirty="0" smtClean="0">
              <a:solidFill>
                <a:schemeClr val="accent2"/>
              </a:solidFill>
              <a:latin typeface="+mn-lt"/>
            </a:endParaRPr>
          </a:p>
        </p:txBody>
      </p:sp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4675761" y="3597638"/>
            <a:ext cx="2131649" cy="2131649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ffectLst/>
        </p:spPr>
      </p:pic>
      <p:pic>
        <p:nvPicPr>
          <p:cNvPr id="12" name="Picture 11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6376693" y="1260113"/>
            <a:ext cx="2321220" cy="26822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" name="Text Box 29"/>
          <p:cNvSpPr txBox="1">
            <a:spLocks noChangeArrowheads="1"/>
          </p:cNvSpPr>
          <p:nvPr/>
        </p:nvSpPr>
        <p:spPr bwMode="auto">
          <a:xfrm>
            <a:off x="409575" y="552450"/>
            <a:ext cx="846772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chemeClr val="accent1"/>
                </a:solidFill>
              </a:rPr>
              <a:t>LECTURE </a:t>
            </a:r>
            <a:r>
              <a:rPr lang="en-US" b="1" dirty="0" smtClean="0">
                <a:solidFill>
                  <a:schemeClr val="accent1"/>
                </a:solidFill>
              </a:rPr>
              <a:t>23: </a:t>
            </a:r>
            <a:r>
              <a:rPr lang="en-US" b="1" dirty="0" smtClean="0">
                <a:solidFill>
                  <a:schemeClr val="accent2"/>
                </a:solidFill>
              </a:rPr>
              <a:t>ESTIMATING, COMPARING AND COMBINING CLASSIFIERS</a:t>
            </a:r>
            <a:endParaRPr lang="en-US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27671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err="1" smtClean="0">
                <a:solidFill>
                  <a:schemeClr val="accent2"/>
                </a:solidFill>
              </a:rPr>
              <a:t>AdaBoost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84599" y="589937"/>
            <a:ext cx="8733976" cy="57092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Adaptive Boosting (</a:t>
            </a:r>
            <a:r>
              <a:rPr lang="en-US" sz="1800" b="1" dirty="0" err="1" smtClean="0"/>
              <a:t>AdaBoost</a:t>
            </a:r>
            <a:r>
              <a:rPr lang="en-US" sz="1800" b="1" dirty="0" smtClean="0"/>
              <a:t>) is a popular variant on boosting that allows the designer to continue adding weak learners until some desired performance criterion is met.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Each training pattern receives a weight that determines its probability of being selected for a training set for an individual component classifier.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Initialize the weights of the training patterns to be equal (uninformative prior).</a:t>
            </a:r>
          </a:p>
          <a:p>
            <a:pPr marL="165100" indent="-165100" eaLnBrk="1" hangingPunct="1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If the training pattern is accurately classified, then that pattern’s chance of being used again is decreased (no longer an informative pattern):</a:t>
            </a:r>
          </a:p>
          <a:p>
            <a:pPr marL="344488" indent="-179388" eaLnBrk="1" hangingPunct="1"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n-US" sz="1800" b="1" dirty="0" smtClean="0"/>
              <a:t>On iteration </a:t>
            </a:r>
            <a:r>
              <a:rPr lang="en-US" sz="1800" i="1" dirty="0" smtClean="0"/>
              <a:t>k</a:t>
            </a:r>
            <a:r>
              <a:rPr lang="en-US" sz="1800" b="1" dirty="0" smtClean="0"/>
              <a:t>, draw a training set at random according to the current training data weight distribution;</a:t>
            </a:r>
          </a:p>
          <a:p>
            <a:pPr marL="344488" indent="-179388" eaLnBrk="1" hangingPunct="1"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n-US" sz="1800" b="1" dirty="0" smtClean="0"/>
              <a:t>Train classifier </a:t>
            </a:r>
            <a:r>
              <a:rPr lang="en-US" sz="1800" i="1" dirty="0" smtClean="0"/>
              <a:t>C</a:t>
            </a:r>
            <a:r>
              <a:rPr lang="en-US" sz="1800" i="1" baseline="-25000" dirty="0" smtClean="0"/>
              <a:t>k</a:t>
            </a:r>
            <a:r>
              <a:rPr lang="en-US" sz="1800" b="1" dirty="0" smtClean="0"/>
              <a:t>;</a:t>
            </a:r>
          </a:p>
          <a:p>
            <a:pPr marL="344488" indent="-179388" eaLnBrk="1" hangingPunct="1">
              <a:spcAft>
                <a:spcPts val="1200"/>
              </a:spcAft>
              <a:buFont typeface="Wingdings" pitchFamily="2" charset="2"/>
              <a:buChar char="§"/>
              <a:defRPr/>
            </a:pPr>
            <a:r>
              <a:rPr lang="en-US" sz="1800" b="1" dirty="0" smtClean="0"/>
              <a:t>Increase weights of patterns misclassified</a:t>
            </a:r>
            <a:br>
              <a:rPr lang="en-US" sz="1800" b="1" dirty="0" smtClean="0"/>
            </a:br>
            <a:r>
              <a:rPr lang="en-US" sz="1800" b="1" dirty="0" smtClean="0"/>
              <a:t>by </a:t>
            </a:r>
            <a:r>
              <a:rPr lang="en-US" sz="1800" i="1" dirty="0" smtClean="0"/>
              <a:t>C</a:t>
            </a:r>
            <a:r>
              <a:rPr lang="en-US" sz="1800" i="1" baseline="-25000" dirty="0" smtClean="0"/>
              <a:t>k</a:t>
            </a:r>
            <a:r>
              <a:rPr lang="en-US" sz="1800" b="1" dirty="0" smtClean="0"/>
              <a:t> (decrease weights for correctly</a:t>
            </a:r>
            <a:br>
              <a:rPr lang="en-US" sz="1800" b="1" dirty="0" smtClean="0"/>
            </a:br>
            <a:r>
              <a:rPr lang="en-US" sz="1800" b="1" dirty="0" smtClean="0"/>
              <a:t>classified patterns);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Final classification is based on a discriminant</a:t>
            </a:r>
            <a:br>
              <a:rPr lang="en-US" sz="1800" b="1" dirty="0" smtClean="0"/>
            </a:br>
            <a:r>
              <a:rPr lang="en-US" sz="1800" b="1" dirty="0" smtClean="0"/>
              <a:t>function:</a:t>
            </a:r>
          </a:p>
          <a:p>
            <a:pPr marL="165100" indent="-165100" eaLnBrk="1" hangingPunct="1">
              <a:spcAft>
                <a:spcPts val="1200"/>
              </a:spcAft>
              <a:defRPr/>
            </a:pPr>
            <a:r>
              <a:rPr lang="en-US" sz="1800" b="1" dirty="0" smtClean="0"/>
              <a:t>	where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1497250" y="5580300"/>
          <a:ext cx="1892300" cy="58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" name="Equation" r:id="rId3" imgW="1892160" imgH="583920" progId="Equation.3">
                  <p:embed/>
                </p:oleObj>
              </mc:Choice>
              <mc:Fallback>
                <p:oleObj name="Equation" r:id="rId3" imgW="1892160" imgH="5839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97250" y="5580300"/>
                        <a:ext cx="1892300" cy="584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" name="Picture 7" descr="x.JPG"/>
          <p:cNvPicPr>
            <a:picLocks noChangeAspect="1"/>
          </p:cNvPicPr>
          <p:nvPr/>
        </p:nvPicPr>
        <p:blipFill>
          <a:blip r:embed="rId5"/>
          <a:srcRect l="25631" t="6309" r="10254" b="19159"/>
          <a:stretch>
            <a:fillRect/>
          </a:stretch>
        </p:blipFill>
        <p:spPr>
          <a:xfrm rot="5460000">
            <a:off x="6237970" y="3592109"/>
            <a:ext cx="2013315" cy="3322787"/>
          </a:xfrm>
          <a:prstGeom prst="rect">
            <a:avLst/>
          </a:prstGeom>
        </p:spPr>
      </p:pic>
      <p:graphicFrame>
        <p:nvGraphicFramePr>
          <p:cNvPr id="61446" name="Object 6"/>
          <p:cNvGraphicFramePr>
            <a:graphicFrameLocks noChangeAspect="1"/>
          </p:cNvGraphicFramePr>
          <p:nvPr/>
        </p:nvGraphicFramePr>
        <p:xfrm>
          <a:off x="1679985" y="6208530"/>
          <a:ext cx="2400300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Equation" r:id="rId6" imgW="2400120" imgH="291960" progId="Equation.DSMT4">
                  <p:embed/>
                </p:oleObj>
              </mc:Choice>
              <mc:Fallback>
                <p:oleObj name="Equation" r:id="rId6" imgW="2400120" imgH="2919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9985" y="6208530"/>
                        <a:ext cx="2400300" cy="292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78054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Learning With Queries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84599" y="589937"/>
            <a:ext cx="8733976" cy="5909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In previous sections, we assumed a set of labeled training patterns and employed resampling methods to improve classification.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When no labels are available, or the cost of generating truth-marked data is high, how can we decide what is the next best pattern(s) to be truth-marked and added to the training database?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The solution to this problem goes by many names including </a:t>
            </a:r>
            <a:r>
              <a:rPr lang="en-US" sz="1800" b="1" dirty="0" smtClean="0">
                <a:solidFill>
                  <a:schemeClr val="accent1"/>
                </a:solidFill>
              </a:rPr>
              <a:t>active learning</a:t>
            </a:r>
            <a:r>
              <a:rPr lang="en-US" sz="1800" b="1" dirty="0" smtClean="0"/>
              <a:t> (maximizing the impact of each new data point) and </a:t>
            </a:r>
            <a:r>
              <a:rPr lang="en-US" sz="1800" b="1" dirty="0" smtClean="0">
                <a:solidFill>
                  <a:schemeClr val="accent1"/>
                </a:solidFill>
              </a:rPr>
              <a:t>cost-based learning</a:t>
            </a:r>
            <a:r>
              <a:rPr lang="en-US" sz="1800" b="1" dirty="0" smtClean="0"/>
              <a:t> (simultaneously minimizing classifier </a:t>
            </a:r>
            <a:r>
              <a:rPr lang="en-US" sz="1800" b="1" smtClean="0"/>
              <a:t>error rate and </a:t>
            </a:r>
            <a:r>
              <a:rPr lang="en-US" sz="1800" b="1" dirty="0" smtClean="0"/>
              <a:t>data collection cost).</a:t>
            </a:r>
          </a:p>
          <a:p>
            <a:pPr marL="165100" indent="-165100" eaLnBrk="1" hangingPunct="1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Two heuristic approaches to learning with queries:</a:t>
            </a:r>
          </a:p>
          <a:p>
            <a:pPr marL="344488" indent="-179388" eaLnBrk="1" hangingPunct="1"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n-US" sz="1800" b="1" dirty="0" smtClean="0">
                <a:solidFill>
                  <a:schemeClr val="accent1"/>
                </a:solidFill>
              </a:rPr>
              <a:t>Confidence-based</a:t>
            </a:r>
            <a:r>
              <a:rPr lang="en-US" sz="1800" b="1" dirty="0" smtClean="0"/>
              <a:t>: select a data point for which the two largest discriminant functions have nearly the same value.</a:t>
            </a:r>
          </a:p>
          <a:p>
            <a:pPr marL="344488" indent="-179388" eaLnBrk="1" hangingPunct="1">
              <a:spcAft>
                <a:spcPts val="1200"/>
              </a:spcAft>
              <a:buFont typeface="Wingdings" pitchFamily="2" charset="2"/>
              <a:buChar char="§"/>
              <a:defRPr/>
            </a:pPr>
            <a:r>
              <a:rPr lang="en-US" sz="1800" b="1" dirty="0" smtClean="0">
                <a:solidFill>
                  <a:schemeClr val="accent1"/>
                </a:solidFill>
              </a:rPr>
              <a:t>Voting-based</a:t>
            </a:r>
            <a:r>
              <a:rPr lang="en-US" sz="1800" b="1" dirty="0" smtClean="0"/>
              <a:t>: choose the pattern that yields the greatest disagreement among the k component classifiers.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Note that such approaches tend to ignore priors and attempt to focus on patterns near the decision boundary surface.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The cost of collecting and truth-marking large amounts of data is almost always prohibitively high, and hence strategies to intelligently create training data are extremely important to any pattern recognition problem.</a:t>
            </a:r>
          </a:p>
        </p:txBody>
      </p:sp>
    </p:spTree>
    <p:extLst>
      <p:ext uri="{BB962C8B-B14F-4D97-AF65-F5344CB8AC3E}">
        <p14:creationId xmlns:p14="http://schemas.microsoft.com/office/powerpoint/2010/main" val="23708185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Cross-Validation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84599" y="589937"/>
            <a:ext cx="8733976" cy="58408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In simple validation, we randomly split the set of labeled training data into a training set and a held-out set.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The held-out set is used to estimate the generalization error.</a:t>
            </a:r>
          </a:p>
          <a:p>
            <a:pPr marL="165100" indent="-165100" eaLnBrk="1" hangingPunct="1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b="1" dirty="0" smtClean="0">
                <a:solidFill>
                  <a:schemeClr val="accent1"/>
                </a:solidFill>
              </a:rPr>
              <a:t>M-fold Cross-validation</a:t>
            </a:r>
            <a:r>
              <a:rPr lang="en-US" sz="1800" b="1" dirty="0" smtClean="0"/>
              <a:t>:</a:t>
            </a:r>
          </a:p>
          <a:p>
            <a:pPr marL="344488" indent="-179388" eaLnBrk="1" hangingPunct="1"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n-US" sz="1800" b="1" dirty="0" smtClean="0"/>
              <a:t>The training set is divided into </a:t>
            </a:r>
            <a:r>
              <a:rPr lang="en-US" sz="1800" i="1" dirty="0" smtClean="0"/>
              <a:t>n/m</a:t>
            </a:r>
            <a:r>
              <a:rPr lang="en-US" sz="1800" b="1" dirty="0" smtClean="0"/>
              <a:t> disjoint sets, where </a:t>
            </a:r>
            <a:r>
              <a:rPr lang="en-US" sz="1800" i="1" dirty="0" smtClean="0"/>
              <a:t>n</a:t>
            </a:r>
            <a:r>
              <a:rPr lang="en-US" sz="1800" b="1" dirty="0" smtClean="0"/>
              <a:t> is the total number of patterns and </a:t>
            </a:r>
            <a:r>
              <a:rPr lang="en-US" sz="1800" i="1" dirty="0" smtClean="0"/>
              <a:t>m</a:t>
            </a:r>
            <a:r>
              <a:rPr lang="en-US" sz="1800" b="1" dirty="0" smtClean="0"/>
              <a:t> is set heuristically.</a:t>
            </a:r>
          </a:p>
          <a:p>
            <a:pPr marL="344488" indent="-179388" eaLnBrk="1" hangingPunct="1"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n-US" sz="1800" b="1" dirty="0" smtClean="0"/>
              <a:t>The classifier is trained </a:t>
            </a:r>
            <a:r>
              <a:rPr lang="en-US" sz="1800" i="1" dirty="0" smtClean="0"/>
              <a:t>m</a:t>
            </a:r>
            <a:r>
              <a:rPr lang="en-US" sz="1800" b="1" dirty="0" smtClean="0"/>
              <a:t> times, each time with a different held-out set as a validation set.</a:t>
            </a:r>
          </a:p>
          <a:p>
            <a:pPr marL="344488" indent="-179388" eaLnBrk="1" hangingPunct="1">
              <a:spcAft>
                <a:spcPts val="1200"/>
              </a:spcAft>
              <a:buFont typeface="Wingdings" pitchFamily="2" charset="2"/>
              <a:buChar char="§"/>
              <a:defRPr/>
            </a:pPr>
            <a:r>
              <a:rPr lang="en-US" sz="1800" b="1" dirty="0" smtClean="0"/>
              <a:t>The estimated performance is the mean of these </a:t>
            </a:r>
            <a:r>
              <a:rPr lang="en-US" sz="1800" i="1" dirty="0" smtClean="0"/>
              <a:t>m</a:t>
            </a:r>
            <a:r>
              <a:rPr lang="en-US" sz="1800" b="1" dirty="0" smtClean="0"/>
              <a:t> error rates.</a:t>
            </a:r>
          </a:p>
          <a:p>
            <a:pPr marL="165100" indent="-165100" eaLnBrk="1" hangingPunct="1">
              <a:spcAft>
                <a:spcPts val="1200"/>
              </a:spcAft>
              <a:buFont typeface="Wingdings" pitchFamily="2" charset="2"/>
              <a:buChar char="§"/>
              <a:defRPr/>
            </a:pPr>
            <a:r>
              <a:rPr lang="en-US" sz="1800" b="1" dirty="0" smtClean="0"/>
              <a:t>Such techniques can be applied to any learning algorithm.</a:t>
            </a:r>
          </a:p>
          <a:p>
            <a:pPr marL="165100" indent="-165100" eaLnBrk="1" hangingPunct="1">
              <a:spcAft>
                <a:spcPts val="1200"/>
              </a:spcAft>
              <a:buFont typeface="Wingdings" pitchFamily="2" charset="2"/>
              <a:buChar char="§"/>
              <a:defRPr/>
            </a:pPr>
            <a:r>
              <a:rPr lang="en-US" sz="1800" b="1" dirty="0" smtClean="0"/>
              <a:t>Key parameters, such as model size or complexity, can be optimized based on the M-fold Cross-validation mean error rate.</a:t>
            </a:r>
          </a:p>
          <a:p>
            <a:pPr marL="165100" indent="-165100" eaLnBrk="1" hangingPunct="1">
              <a:spcAft>
                <a:spcPts val="1200"/>
              </a:spcAft>
              <a:buFont typeface="Wingdings" pitchFamily="2" charset="2"/>
              <a:buChar char="§"/>
              <a:defRPr/>
            </a:pPr>
            <a:r>
              <a:rPr lang="en-US" sz="1800" b="1" dirty="0" smtClean="0"/>
              <a:t>How much data should be held out? It depends on the application, but 80% training / 10% development test set / 10% evaluation (or less) is not uncommon. Training sets are often too large to do M-fold Cross-validation.</a:t>
            </a:r>
          </a:p>
          <a:p>
            <a:pPr marL="165100" indent="-165100" eaLnBrk="1" hangingPunct="1">
              <a:spcAft>
                <a:spcPts val="1200"/>
              </a:spcAft>
              <a:buFont typeface="Wingdings" pitchFamily="2" charset="2"/>
              <a:buChar char="§"/>
              <a:defRPr/>
            </a:pPr>
            <a:r>
              <a:rPr lang="en-US" sz="1800" b="1" dirty="0" smtClean="0"/>
              <a:t>Anti-cross-validation as also been used: adjusting parameters until the first local maximum is observed.</a:t>
            </a:r>
          </a:p>
        </p:txBody>
      </p:sp>
    </p:spTree>
    <p:extLst>
      <p:ext uri="{BB962C8B-B14F-4D97-AF65-F5344CB8AC3E}">
        <p14:creationId xmlns:p14="http://schemas.microsoft.com/office/powerpoint/2010/main" val="23121695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Jackknife and Bootstrap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84599" y="589937"/>
            <a:ext cx="8733976" cy="2800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Methods closely related to cross-validation are the jackknife and bootstrap estimation procedures.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Jackknife: train the classifier </a:t>
            </a:r>
            <a:r>
              <a:rPr lang="en-US" sz="1800" i="1" dirty="0" smtClean="0"/>
              <a:t>n</a:t>
            </a:r>
            <a:r>
              <a:rPr lang="en-US" sz="1800" b="1" dirty="0" smtClean="0"/>
              <a:t> separate times, each time deleting a single point. Test on the single deleted point. The jackknife estimate of the accuracy is the mean of these “leave-one-out” accuracies. Unfortunately, complexity is very high.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Bootstrap: train </a:t>
            </a:r>
            <a:r>
              <a:rPr lang="en-US" sz="1800" i="1" dirty="0" smtClean="0"/>
              <a:t>B</a:t>
            </a:r>
            <a:r>
              <a:rPr lang="en-US" sz="1800" b="1" dirty="0" smtClean="0"/>
              <a:t> classifiers each with a different bootstrap data set, and test on the other bootstrap data sets. The bootstrap estimate of the classifier accuracy is the mean of these bootstrap accuracies.</a:t>
            </a:r>
          </a:p>
        </p:txBody>
      </p:sp>
    </p:spTree>
    <p:extLst>
      <p:ext uri="{BB962C8B-B14F-4D97-AF65-F5344CB8AC3E}">
        <p14:creationId xmlns:p14="http://schemas.microsoft.com/office/powerpoint/2010/main" val="29642855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ML-Based Model Comparison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84599" y="589937"/>
            <a:ext cx="8733976" cy="58990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Maximum likelihood model comparison is a direct generalization of the ML parameter estimation process.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Let </a:t>
            </a:r>
            <a:r>
              <a:rPr lang="en-US" sz="1800" i="1" dirty="0" smtClean="0"/>
              <a:t>h</a:t>
            </a:r>
            <a:r>
              <a:rPr lang="en-US" sz="1800" i="1" baseline="-25000" dirty="0" smtClean="0"/>
              <a:t>i</a:t>
            </a:r>
            <a:r>
              <a:rPr lang="en-US" sz="1800" i="1" dirty="0" smtClean="0"/>
              <a:t> </a:t>
            </a:r>
            <a:r>
              <a:rPr lang="en-US" sz="1800" i="1" dirty="0" smtClean="0">
                <a:sym typeface="Symbol"/>
              </a:rPr>
              <a:t> H</a:t>
            </a:r>
            <a:r>
              <a:rPr lang="en-US" sz="1800" b="1" dirty="0" smtClean="0">
                <a:sym typeface="Symbol"/>
              </a:rPr>
              <a:t> represent a candidate hypothesis or model and let </a:t>
            </a:r>
            <a:r>
              <a:rPr lang="en-US" sz="1800" i="1" dirty="0" smtClean="0">
                <a:sym typeface="Symbol"/>
              </a:rPr>
              <a:t>D</a:t>
            </a:r>
            <a:r>
              <a:rPr lang="en-US" sz="1800" b="1" dirty="0" smtClean="0">
                <a:sym typeface="Symbol"/>
              </a:rPr>
              <a:t> represent the training data. The posterior probability if any given model is:</a:t>
            </a:r>
          </a:p>
          <a:p>
            <a:pPr marL="165100" indent="-165100" eaLnBrk="1" hangingPunct="1">
              <a:spcBef>
                <a:spcPts val="6400"/>
              </a:spcBef>
              <a:spcAft>
                <a:spcPts val="1200"/>
              </a:spcAft>
              <a:defRPr/>
            </a:pPr>
            <a:r>
              <a:rPr lang="en-US" sz="1800" b="1" dirty="0" smtClean="0">
                <a:sym typeface="Symbol"/>
              </a:rPr>
              <a:t>	where we can ignore the normalizing factor (the denominator).</a:t>
            </a:r>
          </a:p>
          <a:p>
            <a:pPr marL="165100" indent="-165100" eaLnBrk="1" hangingPunct="1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>
                <a:sym typeface="Symbol"/>
              </a:rPr>
              <a:t>The first factor is the evidence for </a:t>
            </a:r>
            <a:r>
              <a:rPr lang="en-US" sz="1800" i="1" dirty="0" smtClean="0"/>
              <a:t>h</a:t>
            </a:r>
            <a:r>
              <a:rPr lang="en-US" sz="1800" i="1" baseline="-25000" dirty="0" smtClean="0"/>
              <a:t>i</a:t>
            </a:r>
            <a:r>
              <a:rPr lang="en-US" sz="1800" b="1" dirty="0" smtClean="0">
                <a:sym typeface="Symbol"/>
              </a:rPr>
              <a:t>, while the second factor Is our subjective prior over the space of hypotheses.</a:t>
            </a:r>
          </a:p>
          <a:p>
            <a:pPr marL="165100" indent="-165100" eaLnBrk="1" hangingPunct="1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>
                <a:sym typeface="Symbol"/>
              </a:rPr>
              <a:t>If we neglect the second term, we have a maximum likelihood solution.</a:t>
            </a:r>
          </a:p>
          <a:p>
            <a:pPr marL="165100" indent="-165100" eaLnBrk="1" hangingPunct="1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>
                <a:sym typeface="Symbol"/>
              </a:rPr>
              <a:t>In ML model comparison, we find the ML parameters for each of the candidate models, calculate the resulting likelihoods, and select the model with the largest such likelihood.</a:t>
            </a:r>
          </a:p>
          <a:p>
            <a:pPr marL="165100" indent="-165100" eaLnBrk="1" hangingPunct="1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>
                <a:sym typeface="Symbol"/>
              </a:rPr>
              <a:t>We can also use this formulation to compare models such as HMM models directly by applying the means of one model to the other model. This is often a convenient way to compute similarities without reverting back to the original training data set.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454025" y="1982788"/>
          <a:ext cx="3924300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897" name="Equation" r:id="rId3" imgW="3924000" imgH="596880" progId="Equation.DSMT4">
                  <p:embed/>
                </p:oleObj>
              </mc:Choice>
              <mc:Fallback>
                <p:oleObj name="Equation" r:id="rId3" imgW="3924000" imgH="596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025" y="1982788"/>
                        <a:ext cx="3924300" cy="596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459108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Bayesian Model Comparison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84599" y="589937"/>
            <a:ext cx="8733976" cy="5914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Bayesian model comparison uses the full information over priors:</a:t>
            </a:r>
          </a:p>
          <a:p>
            <a:pPr marL="165100" indent="-165100" eaLnBrk="1" hangingPunct="1">
              <a:spcBef>
                <a:spcPts val="30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It is common for the posterior to be peaked at     , and thus the evidence integral can be approximated as:</a:t>
            </a:r>
          </a:p>
          <a:p>
            <a:pPr marL="165100" indent="-165100" eaLnBrk="1" hangingPunct="1">
              <a:spcBef>
                <a:spcPts val="30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The first term can be described as the best-fit likelihood.</a:t>
            </a:r>
          </a:p>
          <a:p>
            <a:pPr marL="165100" indent="-165100" eaLnBrk="1" hangingPunct="1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The second term is referred to as the </a:t>
            </a:r>
            <a:r>
              <a:rPr lang="en-US" sz="1800" b="1" i="1" dirty="0" smtClean="0"/>
              <a:t>Occam factor</a:t>
            </a:r>
            <a:r>
              <a:rPr lang="en-US" sz="1800" b="1" dirty="0" smtClean="0"/>
              <a:t> and is the ratio of the volume that can account for the data by the prior volume without regard for </a:t>
            </a:r>
            <a:r>
              <a:rPr lang="en-US" sz="1800" i="1" dirty="0" smtClean="0"/>
              <a:t>D</a:t>
            </a:r>
            <a:r>
              <a:rPr lang="en-US" sz="1800" b="1" dirty="0" smtClean="0"/>
              <a:t>. This factor has a magnitude less than one.</a:t>
            </a:r>
          </a:p>
          <a:p>
            <a:pPr marL="165100" indent="-165100" eaLnBrk="1" hangingPunct="1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If we assume the posterior is a Gaussian, then the posterior can be calculated directly as:</a:t>
            </a:r>
          </a:p>
          <a:p>
            <a:pPr marL="165100" indent="-165100" eaLnBrk="1" hangingPunct="1">
              <a:spcBef>
                <a:spcPts val="3000"/>
              </a:spcBef>
              <a:spcAft>
                <a:spcPts val="1200"/>
              </a:spcAft>
              <a:defRPr/>
            </a:pPr>
            <a:r>
              <a:rPr lang="en-US" sz="1800" b="1" dirty="0" smtClean="0"/>
              <a:t>	where H is a Hessian matrix:</a:t>
            </a:r>
          </a:p>
          <a:p>
            <a:pPr marL="165100" indent="-165100" eaLnBrk="1" hangingPunct="1">
              <a:spcBef>
                <a:spcPts val="4000"/>
              </a:spcBef>
              <a:spcAft>
                <a:spcPts val="1200"/>
              </a:spcAft>
              <a:defRPr/>
            </a:pPr>
            <a:r>
              <a:rPr lang="en-US" sz="1800" b="1" dirty="0" smtClean="0"/>
              <a:t>	Note that the data need not be Gaussian, just the evidence distribution. This is a reasonable assumption based on the Law of Large Numbers.</a:t>
            </a:r>
          </a:p>
        </p:txBody>
      </p:sp>
      <p:graphicFrame>
        <p:nvGraphicFramePr>
          <p:cNvPr id="86018" name="Object 2"/>
          <p:cNvGraphicFramePr>
            <a:graphicFrameLocks noChangeAspect="1"/>
          </p:cNvGraphicFramePr>
          <p:nvPr/>
        </p:nvGraphicFramePr>
        <p:xfrm>
          <a:off x="454025" y="995935"/>
          <a:ext cx="3352800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921" name="Equation" r:id="rId3" imgW="3352680" imgH="291960" progId="Equation.3">
                  <p:embed/>
                </p:oleObj>
              </mc:Choice>
              <mc:Fallback>
                <p:oleObj name="Equation" r:id="rId3" imgW="3352680" imgH="291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025" y="995935"/>
                        <a:ext cx="3352800" cy="292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6019" name="Object 3"/>
          <p:cNvGraphicFramePr>
            <a:graphicFrameLocks noChangeAspect="1"/>
          </p:cNvGraphicFramePr>
          <p:nvPr/>
        </p:nvGraphicFramePr>
        <p:xfrm>
          <a:off x="5363773" y="1379382"/>
          <a:ext cx="165100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922" name="Equation" r:id="rId5" imgW="164880" imgH="279360" progId="Equation.3">
                  <p:embed/>
                </p:oleObj>
              </mc:Choice>
              <mc:Fallback>
                <p:oleObj name="Equation" r:id="rId5" imgW="164880" imgH="279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63773" y="1379382"/>
                        <a:ext cx="165100" cy="279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6020" name="Object 4"/>
          <p:cNvGraphicFramePr>
            <a:graphicFrameLocks noChangeAspect="1"/>
          </p:cNvGraphicFramePr>
          <p:nvPr/>
        </p:nvGraphicFramePr>
        <p:xfrm>
          <a:off x="454025" y="2058677"/>
          <a:ext cx="30607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923" name="Equation" r:id="rId7" imgW="3060360" imgH="330120" progId="Equation.3">
                  <p:embed/>
                </p:oleObj>
              </mc:Choice>
              <mc:Fallback>
                <p:oleObj name="Equation" r:id="rId7" imgW="3060360" imgH="3301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025" y="2058677"/>
                        <a:ext cx="3060700" cy="33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6021" name="Object 5"/>
          <p:cNvGraphicFramePr>
            <a:graphicFrameLocks noChangeAspect="1"/>
          </p:cNvGraphicFramePr>
          <p:nvPr/>
        </p:nvGraphicFramePr>
        <p:xfrm>
          <a:off x="485775" y="4539055"/>
          <a:ext cx="40132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924" name="Equation" r:id="rId9" imgW="4012920" imgH="380880" progId="Equation.3">
                  <p:embed/>
                </p:oleObj>
              </mc:Choice>
              <mc:Fallback>
                <p:oleObj name="Equation" r:id="rId9" imgW="4012920" imgH="380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5775" y="4539055"/>
                        <a:ext cx="4013200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6022" name="Object 6"/>
          <p:cNvGraphicFramePr>
            <a:graphicFrameLocks noChangeAspect="1"/>
          </p:cNvGraphicFramePr>
          <p:nvPr/>
        </p:nvGraphicFramePr>
        <p:xfrm>
          <a:off x="454025" y="5296291"/>
          <a:ext cx="18796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925" name="Equation" r:id="rId11" imgW="1879560" imgH="609480" progId="Equation.DSMT4">
                  <p:embed/>
                </p:oleObj>
              </mc:Choice>
              <mc:Fallback>
                <p:oleObj name="Equation" r:id="rId11" imgW="1879560" imgH="609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025" y="5296291"/>
                        <a:ext cx="1879600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55505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Combining Classifiers</a:t>
            </a:r>
            <a:endParaRPr lang="en-US" b="1" dirty="0">
              <a:solidFill>
                <a:schemeClr val="accent2"/>
              </a:solidFill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460375" y="1858963"/>
          <a:ext cx="3517900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945" name="Equation" r:id="rId3" imgW="3517560" imgH="558720" progId="Equation.3">
                  <p:embed/>
                </p:oleObj>
              </mc:Choice>
              <mc:Fallback>
                <p:oleObj name="Equation" r:id="rId3" imgW="3517560" imgH="558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0375" y="1858963"/>
                        <a:ext cx="3517900" cy="558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7043" name="Object 3"/>
          <p:cNvGraphicFramePr>
            <a:graphicFrameLocks noChangeAspect="1"/>
          </p:cNvGraphicFramePr>
          <p:nvPr/>
        </p:nvGraphicFramePr>
        <p:xfrm>
          <a:off x="1087308" y="2419740"/>
          <a:ext cx="17907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946" name="Equation" r:id="rId5" imgW="1790640" imgH="342720" progId="Equation.3">
                  <p:embed/>
                </p:oleObj>
              </mc:Choice>
              <mc:Fallback>
                <p:oleObj name="Equation" r:id="rId5" imgW="1790640" imgH="342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87308" y="2419740"/>
                        <a:ext cx="1790700" cy="342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Picture 6" descr="x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4047344" y="2696252"/>
            <a:ext cx="4754867" cy="3583327"/>
          </a:xfrm>
          <a:prstGeom prst="rect">
            <a:avLst/>
          </a:prstGeom>
        </p:spPr>
      </p:pic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84599" y="589937"/>
            <a:ext cx="8733976" cy="5324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We have already seen several classifiers whose decision is based on the outputs of component classifiers. These are more generally known as a </a:t>
            </a:r>
            <a:r>
              <a:rPr lang="en-US" sz="1800" b="1" dirty="0" smtClean="0">
                <a:solidFill>
                  <a:schemeClr val="accent1"/>
                </a:solidFill>
              </a:rPr>
              <a:t>mixture of experts </a:t>
            </a:r>
            <a:r>
              <a:rPr lang="en-US" sz="1800" b="1" dirty="0" smtClean="0"/>
              <a:t>model.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We assume each pattern can be modeled by a mixture distribution:</a:t>
            </a:r>
          </a:p>
          <a:p>
            <a:pPr marL="165100" indent="-165100" eaLnBrk="1" hangingPunct="1">
              <a:spcBef>
                <a:spcPts val="3600"/>
              </a:spcBef>
              <a:spcAft>
                <a:spcPts val="1200"/>
              </a:spcAft>
              <a:defRPr/>
            </a:pPr>
            <a:r>
              <a:rPr lang="en-US" sz="1800" b="1" dirty="0" smtClean="0"/>
              <a:t>	where                               represents the vector of all relevant parameters.</a:t>
            </a:r>
          </a:p>
          <a:p>
            <a:pPr marL="165100" indent="-165100" eaLnBrk="1" hangingPunct="1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We have seen this before in the </a:t>
            </a:r>
            <a:br>
              <a:rPr lang="en-US" sz="1800" b="1" dirty="0" smtClean="0"/>
            </a:br>
            <a:r>
              <a:rPr lang="en-US" sz="1800" b="1" dirty="0" smtClean="0"/>
              <a:t>form of a mixture distribution that</a:t>
            </a:r>
            <a:br>
              <a:rPr lang="en-US" sz="1800" b="1" dirty="0" smtClean="0"/>
            </a:br>
            <a:r>
              <a:rPr lang="en-US" sz="1800" b="1" dirty="0" smtClean="0"/>
              <a:t>models state outputs in an HMM.</a:t>
            </a:r>
          </a:p>
          <a:p>
            <a:pPr marL="165100" indent="-165100" eaLnBrk="1" hangingPunct="1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The weights are constrained to </a:t>
            </a:r>
            <a:br>
              <a:rPr lang="en-US" sz="1800" b="1" dirty="0" smtClean="0"/>
            </a:br>
            <a:r>
              <a:rPr lang="en-US" sz="1800" b="1" dirty="0" smtClean="0"/>
              <a:t>sum to 1:               .</a:t>
            </a:r>
          </a:p>
          <a:p>
            <a:pPr marL="165100" indent="-165100" eaLnBrk="1" hangingPunct="1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The conditional mean of the</a:t>
            </a:r>
            <a:br>
              <a:rPr lang="en-US" sz="1800" b="1" dirty="0" smtClean="0"/>
            </a:br>
            <a:r>
              <a:rPr lang="en-US" sz="1800" b="1" dirty="0" smtClean="0"/>
              <a:t>mixture density is:</a:t>
            </a:r>
          </a:p>
          <a:p>
            <a:pPr marL="165100" indent="-165100" eaLnBrk="1" hangingPunct="1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endParaRPr lang="en-US" sz="1800" b="1" dirty="0" smtClean="0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1398407" y="4119900"/>
          <a:ext cx="838200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947" name="Equation" r:id="rId8" imgW="838080" imgH="596880" progId="Equation.3">
                  <p:embed/>
                </p:oleObj>
              </mc:Choice>
              <mc:Fallback>
                <p:oleObj name="Equation" r:id="rId8" imgW="838080" imgH="596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98407" y="4119900"/>
                        <a:ext cx="838200" cy="596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7045" name="Object 5"/>
          <p:cNvGraphicFramePr>
            <a:graphicFrameLocks noChangeAspect="1"/>
          </p:cNvGraphicFramePr>
          <p:nvPr/>
        </p:nvGraphicFramePr>
        <p:xfrm>
          <a:off x="454025" y="5519738"/>
          <a:ext cx="2260600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948" name="Equation" r:id="rId10" imgW="2260440" imgH="558720" progId="Equation.DSMT4">
                  <p:embed/>
                </p:oleObj>
              </mc:Choice>
              <mc:Fallback>
                <p:oleObj name="Equation" r:id="rId10" imgW="2260440" imgH="5587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025" y="5519738"/>
                        <a:ext cx="2260600" cy="558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661904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Mixture of Experts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84599" y="589937"/>
            <a:ext cx="8733976" cy="61144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The goal in estimating the parameters of the gating system is to maximize the log-likelihood of the training data: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endParaRPr lang="en-US" sz="1800" b="1" dirty="0" smtClean="0"/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A straightforward approach is to use gradient descent (why?):</a:t>
            </a:r>
          </a:p>
          <a:p>
            <a:pPr marL="165100" indent="-165100" eaLnBrk="1" hangingPunct="1">
              <a:spcBef>
                <a:spcPts val="5600"/>
              </a:spcBef>
              <a:spcAft>
                <a:spcPts val="1200"/>
              </a:spcAft>
              <a:defRPr/>
            </a:pPr>
            <a:r>
              <a:rPr lang="en-US" sz="1800" b="1" dirty="0" smtClean="0"/>
              <a:t>	and</a:t>
            </a:r>
          </a:p>
          <a:p>
            <a:pPr marL="165100" indent="-165100" eaLnBrk="1" hangingPunct="1">
              <a:spcBef>
                <a:spcPts val="5600"/>
              </a:spcBef>
              <a:spcAft>
                <a:spcPts val="9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Note that      is the prior probability that the process r is chosen given the input is x</a:t>
            </a:r>
            <a:r>
              <a:rPr lang="en-US" sz="1800" baseline="30000" dirty="0" smtClean="0"/>
              <a:t>i</a:t>
            </a:r>
            <a:r>
              <a:rPr lang="en-US" sz="1800" b="1" dirty="0" smtClean="0"/>
              <a:t>.</a:t>
            </a:r>
          </a:p>
          <a:p>
            <a:pPr marL="165100" indent="-165100" eaLnBrk="1" hangingPunct="1">
              <a:spcBef>
                <a:spcPts val="0"/>
              </a:spcBef>
              <a:spcAft>
                <a:spcPts val="9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EM can also be used to estimate the mixture coefficients and is generally preferred today.</a:t>
            </a:r>
          </a:p>
          <a:p>
            <a:pPr marL="165100" indent="-165100" eaLnBrk="1" hangingPunct="1">
              <a:spcBef>
                <a:spcPts val="0"/>
              </a:spcBef>
              <a:spcAft>
                <a:spcPts val="9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The final decision rule is to choose the category corresponding to the maximum discriminant value after pooling. An alternative is the </a:t>
            </a:r>
            <a:r>
              <a:rPr lang="en-US" sz="1800" b="1" i="1" dirty="0" smtClean="0"/>
              <a:t>winner-take-all</a:t>
            </a:r>
            <a:r>
              <a:rPr lang="en-US" sz="1800" b="1" dirty="0" smtClean="0"/>
              <a:t> method: choose the single component classifier with the highest confidence.</a:t>
            </a:r>
          </a:p>
          <a:p>
            <a:pPr marL="165100" indent="-165100" eaLnBrk="1" hangingPunct="1">
              <a:spcBef>
                <a:spcPts val="0"/>
              </a:spcBef>
              <a:spcAft>
                <a:spcPts val="9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The number of mixture components is typically found experimentally.</a:t>
            </a:r>
            <a:endParaRPr lang="en-US" sz="1800" dirty="0" smtClean="0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454025" y="2165668"/>
          <a:ext cx="55880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969" name="Equation" r:id="rId3" imgW="5587920" imgH="609480" progId="Equation.3">
                  <p:embed/>
                </p:oleObj>
              </mc:Choice>
              <mc:Fallback>
                <p:oleObj name="Equation" r:id="rId3" imgW="5587920" imgH="609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025" y="2165668"/>
                        <a:ext cx="5588000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454025" y="1133320"/>
          <a:ext cx="38989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970" name="Equation" r:id="rId5" imgW="3898800" imgH="571320" progId="Equation.3">
                  <p:embed/>
                </p:oleObj>
              </mc:Choice>
              <mc:Fallback>
                <p:oleObj name="Equation" r:id="rId5" imgW="3898800" imgH="5713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025" y="1133320"/>
                        <a:ext cx="3898900" cy="571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8070" name="Object 6"/>
          <p:cNvGraphicFramePr>
            <a:graphicFrameLocks noChangeAspect="1"/>
          </p:cNvGraphicFramePr>
          <p:nvPr/>
        </p:nvGraphicFramePr>
        <p:xfrm>
          <a:off x="454025" y="3255963"/>
          <a:ext cx="28956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971" name="Equation" r:id="rId7" imgW="2895480" imgH="609480" progId="Equation.3">
                  <p:embed/>
                </p:oleObj>
              </mc:Choice>
              <mc:Fallback>
                <p:oleObj name="Equation" r:id="rId7" imgW="2895480" imgH="609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025" y="3255963"/>
                        <a:ext cx="2895600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8071" name="Object 7"/>
          <p:cNvGraphicFramePr>
            <a:graphicFrameLocks noChangeAspect="1"/>
          </p:cNvGraphicFramePr>
          <p:nvPr/>
        </p:nvGraphicFramePr>
        <p:xfrm>
          <a:off x="1402080" y="3953510"/>
          <a:ext cx="2667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972" name="Equation" r:id="rId9" imgW="266400" imgH="342720" progId="Equation.DSMT4">
                  <p:embed/>
                </p:oleObj>
              </mc:Choice>
              <mc:Fallback>
                <p:oleObj name="Equation" r:id="rId9" imgW="266400" imgH="3427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2080" y="3953510"/>
                        <a:ext cx="266700" cy="342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709765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Summary</a:t>
            </a:r>
          </a:p>
        </p:txBody>
      </p:sp>
      <p:sp>
        <p:nvSpPr>
          <p:cNvPr id="21507" name="Text Box 4"/>
          <p:cNvSpPr txBox="1">
            <a:spLocks noChangeArrowheads="1"/>
          </p:cNvSpPr>
          <p:nvPr/>
        </p:nvSpPr>
        <p:spPr bwMode="auto">
          <a:xfrm>
            <a:off x="187531" y="562705"/>
            <a:ext cx="8688388" cy="5909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 smtClean="0"/>
              <a:t>Introduced </a:t>
            </a:r>
            <a:r>
              <a:rPr lang="en-US" sz="1800" b="1" dirty="0" smtClean="0"/>
              <a:t>a class of methods based on resampling to estimate statistics.</a:t>
            </a:r>
          </a:p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 smtClean="0"/>
              <a:t>Introduced the Jackknife and Bootstrap methods.</a:t>
            </a:r>
          </a:p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/>
              <a:t>Introduce several approaches to improving classifier performance:</a:t>
            </a:r>
          </a:p>
          <a:p>
            <a:pPr marL="344488" indent="-179388">
              <a:spcAft>
                <a:spcPts val="600"/>
              </a:spcAft>
              <a:buFont typeface="Wingdings" pitchFamily="2" charset="2"/>
              <a:buChar char="§"/>
            </a:pPr>
            <a:r>
              <a:rPr lang="en-US" sz="1800" b="1" dirty="0"/>
              <a:t>Bagging (bootstrap aggregation): uses multiple versions of the training set, each created by drawing </a:t>
            </a:r>
            <a:r>
              <a:rPr lang="en-US" sz="1800" i="1" dirty="0"/>
              <a:t>n’ &lt; n </a:t>
            </a:r>
            <a:r>
              <a:rPr lang="en-US" sz="1800" b="1" dirty="0"/>
              <a:t>samples from </a:t>
            </a:r>
            <a:r>
              <a:rPr lang="en-US" sz="1800" i="1" dirty="0"/>
              <a:t>D</a:t>
            </a:r>
            <a:r>
              <a:rPr lang="en-US" sz="1800" b="1" dirty="0"/>
              <a:t> with replacement. …</a:t>
            </a:r>
          </a:p>
          <a:p>
            <a:pPr marL="344488" indent="-179388">
              <a:spcAft>
                <a:spcPts val="600"/>
              </a:spcAft>
              <a:buFont typeface="Wingdings" pitchFamily="2" charset="2"/>
              <a:buChar char="§"/>
            </a:pPr>
            <a:r>
              <a:rPr lang="en-US" sz="1800" b="1" dirty="0"/>
              <a:t>Boosting: training component classifiers on “most informative” subsets.</a:t>
            </a:r>
          </a:p>
          <a:p>
            <a:pPr marL="344488" indent="-179388">
              <a:spcAft>
                <a:spcPts val="600"/>
              </a:spcAft>
              <a:buFont typeface="Wingdings" pitchFamily="2" charset="2"/>
              <a:buChar char="§"/>
            </a:pPr>
            <a:r>
              <a:rPr lang="en-US" sz="1800" b="1" dirty="0" err="1"/>
              <a:t>AdaBoost</a:t>
            </a:r>
            <a:r>
              <a:rPr lang="en-US" sz="1800" b="1" dirty="0"/>
              <a:t> (Adaptive Boosting): iteratively weight each training pattern while boosting.</a:t>
            </a:r>
          </a:p>
          <a:p>
            <a:pPr marL="344488" indent="-179388">
              <a:spcAft>
                <a:spcPts val="600"/>
              </a:spcAft>
              <a:buFont typeface="Wingdings" pitchFamily="2" charset="2"/>
              <a:buChar char="§"/>
            </a:pPr>
            <a:r>
              <a:rPr lang="en-US" sz="1800" b="1" dirty="0"/>
              <a:t>Learning from Queries: select the most informative new training pattern so that accuracy and cost can be simultaneously optimized.</a:t>
            </a:r>
          </a:p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/>
              <a:t>Introduced new ways to estimate accuracy and generalization:</a:t>
            </a:r>
          </a:p>
          <a:p>
            <a:pPr marL="344488" indent="-179388">
              <a:spcAft>
                <a:spcPts val="600"/>
              </a:spcAft>
              <a:buFont typeface="Wingdings" pitchFamily="2" charset="2"/>
              <a:buChar char="§"/>
            </a:pPr>
            <a:r>
              <a:rPr lang="en-US" sz="1800" b="1" dirty="0"/>
              <a:t>M-Fold Cross-validation: estimating the error rate as the mean across various subsets of the data.</a:t>
            </a:r>
          </a:p>
          <a:p>
            <a:pPr marL="344488" indent="-179388">
              <a:spcAft>
                <a:spcPts val="600"/>
              </a:spcAft>
              <a:buFont typeface="Wingdings" pitchFamily="2" charset="2"/>
              <a:buChar char="§"/>
            </a:pPr>
            <a:r>
              <a:rPr lang="en-US" sz="1800" b="1" dirty="0"/>
              <a:t>Jackknife and Bootstrap: alternate ways to repartition the training data to estimate error rates.</a:t>
            </a:r>
          </a:p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/>
              <a:t>Model comparison using maximum likelihood and Bayesian approaches.</a:t>
            </a:r>
          </a:p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/>
              <a:t>Classifier combination using mixture of experts.</a:t>
            </a:r>
          </a:p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/>
              <a:t>Next: </a:t>
            </a:r>
            <a:r>
              <a:rPr lang="en-US" sz="1800" b="1" dirty="0" smtClean="0"/>
              <a:t>Reinforcement learning.</a:t>
            </a: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29912981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Summary</a:t>
            </a:r>
          </a:p>
        </p:txBody>
      </p:sp>
      <p:sp>
        <p:nvSpPr>
          <p:cNvPr id="21507" name="Text Box 4"/>
          <p:cNvSpPr txBox="1">
            <a:spLocks noChangeArrowheads="1"/>
          </p:cNvSpPr>
          <p:nvPr/>
        </p:nvSpPr>
        <p:spPr bwMode="auto">
          <a:xfrm>
            <a:off x="187531" y="562705"/>
            <a:ext cx="8688388" cy="54784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 smtClean="0"/>
              <a:t>Introduce several approaches to improving classifier performance:</a:t>
            </a:r>
          </a:p>
          <a:p>
            <a:pPr marL="344488" indent="-179388">
              <a:spcAft>
                <a:spcPts val="600"/>
              </a:spcAft>
              <a:buFont typeface="Wingdings" pitchFamily="2" charset="2"/>
              <a:buChar char="§"/>
            </a:pPr>
            <a:r>
              <a:rPr lang="en-US" sz="1800" b="1" dirty="0" smtClean="0"/>
              <a:t>Bagging (bootstrap aggregation): uses multiple versions of the training set, each created by drawing </a:t>
            </a:r>
            <a:r>
              <a:rPr lang="en-US" sz="1800" i="1" dirty="0" smtClean="0"/>
              <a:t>n’ &lt; n </a:t>
            </a:r>
            <a:r>
              <a:rPr lang="en-US" sz="1800" b="1" dirty="0" smtClean="0"/>
              <a:t>samples from </a:t>
            </a:r>
            <a:r>
              <a:rPr lang="en-US" sz="1800" i="1" dirty="0" smtClean="0"/>
              <a:t>D</a:t>
            </a:r>
            <a:r>
              <a:rPr lang="en-US" sz="1800" b="1" dirty="0" smtClean="0"/>
              <a:t> with replacement. …</a:t>
            </a:r>
          </a:p>
          <a:p>
            <a:pPr marL="344488" indent="-179388">
              <a:spcAft>
                <a:spcPts val="600"/>
              </a:spcAft>
              <a:buFont typeface="Wingdings" pitchFamily="2" charset="2"/>
              <a:buChar char="§"/>
            </a:pPr>
            <a:r>
              <a:rPr lang="en-US" sz="1800" b="1" dirty="0" smtClean="0"/>
              <a:t>Boosting: training component classifiers on “most informative” subsets.</a:t>
            </a:r>
          </a:p>
          <a:p>
            <a:pPr marL="344488" indent="-179388">
              <a:spcAft>
                <a:spcPts val="600"/>
              </a:spcAft>
              <a:buFont typeface="Wingdings" pitchFamily="2" charset="2"/>
              <a:buChar char="§"/>
            </a:pPr>
            <a:r>
              <a:rPr lang="en-US" sz="1800" b="1" dirty="0" err="1" smtClean="0"/>
              <a:t>AdaBoost</a:t>
            </a:r>
            <a:r>
              <a:rPr lang="en-US" sz="1800" b="1" dirty="0" smtClean="0"/>
              <a:t> (Adaptive Boosting): iteratively weight each training pattern while boosting.</a:t>
            </a:r>
          </a:p>
          <a:p>
            <a:pPr marL="344488" indent="-179388">
              <a:spcAft>
                <a:spcPts val="600"/>
              </a:spcAft>
              <a:buFont typeface="Wingdings" pitchFamily="2" charset="2"/>
              <a:buChar char="§"/>
            </a:pPr>
            <a:r>
              <a:rPr lang="en-US" sz="1800" b="1" dirty="0" smtClean="0"/>
              <a:t>Learning from Queries: select the most informative new training pattern so that accuracy and cost can be simultaneously optimized.</a:t>
            </a:r>
          </a:p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 smtClean="0"/>
              <a:t>Introduced new ways to estimate accuracy and generalization:</a:t>
            </a:r>
          </a:p>
          <a:p>
            <a:pPr marL="344488" indent="-179388">
              <a:spcAft>
                <a:spcPts val="600"/>
              </a:spcAft>
              <a:buFont typeface="Wingdings" pitchFamily="2" charset="2"/>
              <a:buChar char="§"/>
            </a:pPr>
            <a:r>
              <a:rPr lang="en-US" sz="1800" b="1" dirty="0" smtClean="0"/>
              <a:t>M-Fold Cross-validation: estimating the error rate as the mean across various subsets of the data.</a:t>
            </a:r>
          </a:p>
          <a:p>
            <a:pPr marL="344488" indent="-179388">
              <a:spcAft>
                <a:spcPts val="600"/>
              </a:spcAft>
              <a:buFont typeface="Wingdings" pitchFamily="2" charset="2"/>
              <a:buChar char="§"/>
            </a:pPr>
            <a:r>
              <a:rPr lang="en-US" sz="1800" b="1" dirty="0" smtClean="0"/>
              <a:t>Jackknife and Bootstrap: alternate ways to repartition the training data to estimate error rates.</a:t>
            </a:r>
          </a:p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 smtClean="0"/>
              <a:t>Model comparison using maximum likelihood and Bayesian approaches.</a:t>
            </a:r>
          </a:p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 smtClean="0"/>
              <a:t>Classifier combination using mixture of experts.</a:t>
            </a:r>
          </a:p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 smtClean="0"/>
              <a:t>Next: a closer look at reinforcement learning, a class of methods that includes learning from queries and active learning.</a:t>
            </a:r>
          </a:p>
        </p:txBody>
      </p:sp>
    </p:spTree>
    <p:extLst>
      <p:ext uri="{BB962C8B-B14F-4D97-AF65-F5344CB8AC3E}">
        <p14:creationId xmlns:p14="http://schemas.microsoft.com/office/powerpoint/2010/main" val="31335712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Bias and Variance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84599" y="589937"/>
            <a:ext cx="8733976" cy="5693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Two ways to measure the match of alignment of the learning algorithm to the classification problem involve the bias and variance.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Bias measures the accuracy in terms of the distance from the true value of a parameter – high bias implies a poor match.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Variance measures the precision of a match in terms of the squared distance from the true value – high variance implies a weak match.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For mean-square error, bias and variance are related.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Consider these in the context of modeling data using regression analysis. Suppose there is an unknown function </a:t>
            </a:r>
            <a:r>
              <a:rPr lang="en-US" sz="1800" i="1" dirty="0" smtClean="0"/>
              <a:t>F(x)</a:t>
            </a:r>
            <a:r>
              <a:rPr lang="en-US" sz="1800" b="1" dirty="0" smtClean="0"/>
              <a:t> which we seek to estimate based on n samples in a set </a:t>
            </a:r>
            <a:r>
              <a:rPr lang="en-US" sz="1800" i="1" dirty="0" smtClean="0"/>
              <a:t>D</a:t>
            </a:r>
            <a:r>
              <a:rPr lang="en-US" sz="1800" b="1" dirty="0" smtClean="0"/>
              <a:t> drawn from </a:t>
            </a:r>
            <a:r>
              <a:rPr lang="en-US" sz="1800" i="1" dirty="0" smtClean="0"/>
              <a:t>F(x)</a:t>
            </a:r>
            <a:r>
              <a:rPr lang="en-US" sz="1800" b="1" dirty="0" smtClean="0"/>
              <a:t>.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The regression function will be denoted </a:t>
            </a:r>
            <a:r>
              <a:rPr lang="en-US" sz="1800" i="1" dirty="0" smtClean="0"/>
              <a:t>g(</a:t>
            </a:r>
            <a:r>
              <a:rPr lang="en-US" sz="1800" b="1" i="1" dirty="0" err="1" smtClean="0"/>
              <a:t>x</a:t>
            </a:r>
            <a:r>
              <a:rPr lang="en-US" sz="1800" i="1" dirty="0" err="1" smtClean="0"/>
              <a:t>;D</a:t>
            </a:r>
            <a:r>
              <a:rPr lang="en-US" sz="1800" i="1" dirty="0" smtClean="0"/>
              <a:t>)</a:t>
            </a:r>
            <a:r>
              <a:rPr lang="en-US" sz="1800" b="1" dirty="0" smtClean="0"/>
              <a:t>. The mean square error of this estimate is (see lecture 5, slide 12):</a:t>
            </a:r>
          </a:p>
          <a:p>
            <a:pPr marL="165100" indent="-165100" eaLnBrk="1" hangingPunct="1">
              <a:spcBef>
                <a:spcPts val="3600"/>
              </a:spcBef>
              <a:spcAft>
                <a:spcPts val="1200"/>
              </a:spcAft>
              <a:defRPr/>
            </a:pPr>
            <a:r>
              <a:rPr lang="en-US" sz="1800" b="1" dirty="0" smtClean="0"/>
              <a:t>	The first term is the bias and the second term is the variance.</a:t>
            </a:r>
          </a:p>
          <a:p>
            <a:pPr marL="165100" indent="-165100" eaLnBrk="1" hangingPunct="1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This is known as the bias-variance tradeoff since more flexible classifiers tend to have lower bias but higher variance.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452438" y="4756566"/>
          <a:ext cx="72644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2759" name="Equation" r:id="rId3" imgW="7264080" imgH="342720" progId="Equation.DSMT4">
                  <p:embed/>
                </p:oleObj>
              </mc:Choice>
              <mc:Fallback>
                <p:oleObj name="Equation" r:id="rId3" imgW="7264080" imgH="3427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2438" y="4756566"/>
                        <a:ext cx="7264400" cy="342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056348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Bias and Variance For Classification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84599" y="589937"/>
            <a:ext cx="8733976" cy="57400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Consider our two-category classification problem:</a:t>
            </a:r>
          </a:p>
          <a:p>
            <a:pPr marL="165100" indent="-165100" eaLnBrk="1" hangingPunct="1">
              <a:spcBef>
                <a:spcPts val="30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Consider a discriminant function:</a:t>
            </a:r>
          </a:p>
          <a:p>
            <a:pPr marL="165100" indent="-165100" eaLnBrk="1" hangingPunct="1">
              <a:spcBef>
                <a:spcPts val="30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Where </a:t>
            </a:r>
            <a:r>
              <a:rPr lang="en-US" sz="1800" i="1" dirty="0" err="1" smtClean="0">
                <a:sym typeface="Symbol"/>
              </a:rPr>
              <a:t>ε</a:t>
            </a:r>
            <a:r>
              <a:rPr lang="en-US" sz="1800" b="1" dirty="0" smtClean="0">
                <a:sym typeface="Symbol"/>
              </a:rPr>
              <a:t> is a zero-mean random variable with a binomial distribution with variance:</a:t>
            </a:r>
          </a:p>
          <a:p>
            <a:pPr marL="165100" indent="-165100" eaLnBrk="1" hangingPunct="1">
              <a:spcBef>
                <a:spcPts val="30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>
                <a:sym typeface="Symbol"/>
              </a:rPr>
              <a:t>The target function can be expressed as                         . </a:t>
            </a:r>
          </a:p>
          <a:p>
            <a:pPr marL="165100" indent="-165100" eaLnBrk="1" hangingPunct="1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>
                <a:sym typeface="Symbol"/>
              </a:rPr>
              <a:t>Our goal is to minimize                             . </a:t>
            </a:r>
          </a:p>
          <a:p>
            <a:pPr marL="165100" indent="-165100" eaLnBrk="1" hangingPunct="1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>
                <a:sym typeface="Symbol"/>
              </a:rPr>
              <a:t>Assuming equal priors, the classification error rate can be shown to be:</a:t>
            </a:r>
          </a:p>
          <a:p>
            <a:pPr marL="165100" indent="-165100" eaLnBrk="1" hangingPunct="1">
              <a:spcBef>
                <a:spcPts val="3600"/>
              </a:spcBef>
              <a:spcAft>
                <a:spcPts val="1200"/>
              </a:spcAft>
              <a:defRPr/>
            </a:pPr>
            <a:r>
              <a:rPr lang="en-US" sz="1800" b="1" dirty="0" smtClean="0">
                <a:sym typeface="Symbol"/>
              </a:rPr>
              <a:t>	where </a:t>
            </a:r>
            <a:r>
              <a:rPr lang="en-US" sz="1800" dirty="0" err="1" smtClean="0">
                <a:sym typeface="Symbol"/>
              </a:rPr>
              <a:t>y</a:t>
            </a:r>
            <a:r>
              <a:rPr lang="en-US" sz="1800" baseline="-25000" dirty="0" err="1" smtClean="0">
                <a:sym typeface="Symbol"/>
              </a:rPr>
              <a:t>B</a:t>
            </a:r>
            <a:r>
              <a:rPr lang="en-US" sz="1800" b="1" dirty="0" smtClean="0">
                <a:sym typeface="Symbol"/>
              </a:rPr>
              <a:t> is the Bayes discriminant (1/2 in the case of equal priors).</a:t>
            </a:r>
          </a:p>
          <a:p>
            <a:pPr marL="165100" indent="-165100" eaLnBrk="1" hangingPunct="1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>
                <a:sym typeface="Symbol"/>
              </a:rPr>
              <a:t>The key point here is that the classification error is linearly proportional to</a:t>
            </a:r>
            <a:br>
              <a:rPr lang="en-US" sz="1800" b="1" dirty="0" smtClean="0">
                <a:sym typeface="Symbol"/>
              </a:rPr>
            </a:br>
            <a:r>
              <a:rPr lang="en-US" sz="1800" b="1" dirty="0" smtClean="0">
                <a:sym typeface="Symbol"/>
              </a:rPr>
              <a:t>                           , which can be considered a boundary error in that it represents the incorrect estimation of the optimal (Bayes) boundary.</a:t>
            </a:r>
            <a:endParaRPr lang="en-US" sz="1800" b="1" dirty="0" smtClean="0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452438" y="956768"/>
          <a:ext cx="3416300" cy="26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3807" name="Equation" r:id="rId3" imgW="3416040" imgH="266400" progId="Equation.3">
                  <p:embed/>
                </p:oleObj>
              </mc:Choice>
              <mc:Fallback>
                <p:oleObj name="Equation" r:id="rId3" imgW="3416040" imgH="266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2438" y="956768"/>
                        <a:ext cx="3416300" cy="266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5539" name="Object 3"/>
          <p:cNvGraphicFramePr>
            <a:graphicFrameLocks noChangeAspect="1"/>
          </p:cNvGraphicFramePr>
          <p:nvPr/>
        </p:nvGraphicFramePr>
        <p:xfrm>
          <a:off x="452438" y="1768840"/>
          <a:ext cx="1219200" cy="26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3808" name="Equation" r:id="rId5" imgW="1218960" imgH="266400" progId="Equation.3">
                  <p:embed/>
                </p:oleObj>
              </mc:Choice>
              <mc:Fallback>
                <p:oleObj name="Equation" r:id="rId5" imgW="1218960" imgH="266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2438" y="1768840"/>
                        <a:ext cx="1219200" cy="266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5540" name="Object 4"/>
          <p:cNvGraphicFramePr>
            <a:graphicFrameLocks noChangeAspect="1"/>
          </p:cNvGraphicFramePr>
          <p:nvPr/>
        </p:nvGraphicFramePr>
        <p:xfrm>
          <a:off x="452438" y="2895704"/>
          <a:ext cx="2476500" cy="26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3809" name="Equation" r:id="rId7" imgW="2476440" imgH="266400" progId="Equation.3">
                  <p:embed/>
                </p:oleObj>
              </mc:Choice>
              <mc:Fallback>
                <p:oleObj name="Equation" r:id="rId7" imgW="2476440" imgH="266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2438" y="2895704"/>
                        <a:ext cx="2476500" cy="266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5541" name="Object 5"/>
          <p:cNvGraphicFramePr>
            <a:graphicFrameLocks noChangeAspect="1"/>
          </p:cNvGraphicFramePr>
          <p:nvPr/>
        </p:nvGraphicFramePr>
        <p:xfrm>
          <a:off x="4813587" y="3287713"/>
          <a:ext cx="1435100" cy="26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3810" name="Equation" r:id="rId9" imgW="1434960" imgH="266400" progId="Equation.3">
                  <p:embed/>
                </p:oleObj>
              </mc:Choice>
              <mc:Fallback>
                <p:oleObj name="Equation" r:id="rId9" imgW="1434960" imgH="266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13587" y="3287713"/>
                        <a:ext cx="1435100" cy="266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5542" name="Object 6"/>
          <p:cNvGraphicFramePr>
            <a:graphicFrameLocks noChangeAspect="1"/>
          </p:cNvGraphicFramePr>
          <p:nvPr/>
        </p:nvGraphicFramePr>
        <p:xfrm>
          <a:off x="2882355" y="3654138"/>
          <a:ext cx="17653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3811" name="Equation" r:id="rId11" imgW="1765080" imgH="342720" progId="Equation.3">
                  <p:embed/>
                </p:oleObj>
              </mc:Choice>
              <mc:Fallback>
                <p:oleObj name="Equation" r:id="rId11" imgW="1765080" imgH="342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82355" y="3654138"/>
                        <a:ext cx="1765300" cy="342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5543" name="Object 7"/>
          <p:cNvGraphicFramePr>
            <a:graphicFrameLocks noChangeAspect="1"/>
          </p:cNvGraphicFramePr>
          <p:nvPr/>
        </p:nvGraphicFramePr>
        <p:xfrm>
          <a:off x="452438" y="4565833"/>
          <a:ext cx="5448301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3812" name="Equation" r:id="rId13" imgW="5448240" imgH="317160" progId="Equation.3">
                  <p:embed/>
                </p:oleObj>
              </mc:Choice>
              <mc:Fallback>
                <p:oleObj name="Equation" r:id="rId13" imgW="5448240" imgH="3171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2438" y="4565833"/>
                        <a:ext cx="5448301" cy="317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5544" name="Object 8"/>
          <p:cNvGraphicFramePr>
            <a:graphicFrameLocks noChangeAspect="1"/>
          </p:cNvGraphicFramePr>
          <p:nvPr/>
        </p:nvGraphicFramePr>
        <p:xfrm>
          <a:off x="452438" y="5734779"/>
          <a:ext cx="1574800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3813" name="Equation" r:id="rId15" imgW="1574640" imgH="291960" progId="Equation.DSMT4">
                  <p:embed/>
                </p:oleObj>
              </mc:Choice>
              <mc:Fallback>
                <p:oleObj name="Equation" r:id="rId15" imgW="1574640" imgH="2919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2438" y="5734779"/>
                        <a:ext cx="1574800" cy="292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621270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Bias and Variance For Classification (Cont.)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84599" y="589937"/>
            <a:ext cx="8733976" cy="38472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If we assume </a:t>
            </a:r>
            <a:r>
              <a:rPr lang="en-US" sz="1800" i="1" dirty="0" smtClean="0"/>
              <a:t>p</a:t>
            </a:r>
            <a:r>
              <a:rPr lang="en-US" sz="1800" dirty="0" smtClean="0"/>
              <a:t>(</a:t>
            </a:r>
            <a:r>
              <a:rPr lang="en-US" sz="1800" i="1" dirty="0" smtClean="0"/>
              <a:t>g</a:t>
            </a:r>
            <a:r>
              <a:rPr lang="en-US" sz="1800" dirty="0" smtClean="0"/>
              <a:t>(</a:t>
            </a:r>
            <a:r>
              <a:rPr lang="en-US" sz="1800" b="1" dirty="0" err="1" smtClean="0"/>
              <a:t>x</a:t>
            </a:r>
            <a:r>
              <a:rPr lang="en-US" sz="1800" dirty="0" err="1" smtClean="0"/>
              <a:t>;</a:t>
            </a:r>
            <a:r>
              <a:rPr lang="en-US" sz="1800" i="1" dirty="0" err="1" smtClean="0"/>
              <a:t>D</a:t>
            </a:r>
            <a:r>
              <a:rPr lang="en-US" sz="1800" dirty="0" smtClean="0"/>
              <a:t>))</a:t>
            </a:r>
            <a:r>
              <a:rPr lang="en-US" sz="1800" b="1" dirty="0" smtClean="0"/>
              <a:t> is a Gaussian distribution, we can compute this error by integrating the tails of the distribution (see the derivation of </a:t>
            </a:r>
            <a:r>
              <a:rPr lang="en-US" sz="1800" i="1" dirty="0" smtClean="0"/>
              <a:t>P</a:t>
            </a:r>
            <a:r>
              <a:rPr lang="en-US" sz="1800" dirty="0" smtClean="0"/>
              <a:t>(E)</a:t>
            </a:r>
            <a:r>
              <a:rPr lang="en-US" sz="1800" b="1" dirty="0" smtClean="0"/>
              <a:t> in Chapter 2). We can show:</a:t>
            </a:r>
          </a:p>
          <a:p>
            <a:pPr marL="165100" indent="-165100" eaLnBrk="1" hangingPunct="1">
              <a:spcBef>
                <a:spcPts val="3600"/>
              </a:spcBef>
              <a:spcAft>
                <a:spcPts val="1200"/>
              </a:spcAft>
              <a:defRPr/>
            </a:pPr>
            <a:r>
              <a:rPr lang="en-US" sz="1800" b="1" dirty="0" smtClean="0"/>
              <a:t>	The key point here is that the first term in the argument is the boundary bias and the second term is the variance.</a:t>
            </a:r>
          </a:p>
          <a:p>
            <a:pPr marL="165100" indent="-165100" eaLnBrk="1" hangingPunct="1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Hence, we see that the bias and variance are related in a nonlinear manner.</a:t>
            </a:r>
          </a:p>
          <a:p>
            <a:pPr marL="165100" indent="-165100" eaLnBrk="1" hangingPunct="1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For classification the relationship is multiplicative. Typically, variance dominates bias and hence classifiers are designed to minimize variance.</a:t>
            </a:r>
          </a:p>
          <a:p>
            <a:pPr marL="165100" indent="-165100" eaLnBrk="1" hangingPunct="1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See Fig. 9.5 in the textbook for an example of how bias and variance interact for a two-category problem.</a:t>
            </a:r>
          </a:p>
        </p:txBody>
      </p:sp>
      <p:graphicFrame>
        <p:nvGraphicFramePr>
          <p:cNvPr id="66569" name="Object 9"/>
          <p:cNvGraphicFramePr>
            <a:graphicFrameLocks noChangeAspect="1"/>
          </p:cNvGraphicFramePr>
          <p:nvPr/>
        </p:nvGraphicFramePr>
        <p:xfrm>
          <a:off x="452438" y="1570064"/>
          <a:ext cx="6743701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07" name="Equation" r:id="rId3" imgW="6743520" imgH="342720" progId="Equation.DSMT4">
                  <p:embed/>
                </p:oleObj>
              </mc:Choice>
              <mc:Fallback>
                <p:oleObj name="Equation" r:id="rId3" imgW="6743520" imgH="3427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2438" y="1570064"/>
                        <a:ext cx="6743701" cy="342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578320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Resampling For Estimating Statistics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84599" y="589937"/>
            <a:ext cx="8733976" cy="5863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How can we estimate the bias and variance from real data?</a:t>
            </a:r>
          </a:p>
          <a:p>
            <a:pPr marL="165100" indent="-165100" eaLnBrk="1" hangingPunct="1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Suppose we have a set </a:t>
            </a:r>
            <a:r>
              <a:rPr lang="en-US" sz="1800" i="1" dirty="0" smtClean="0"/>
              <a:t>D</a:t>
            </a:r>
            <a:r>
              <a:rPr lang="en-US" sz="1800" b="1" dirty="0" smtClean="0"/>
              <a:t> of </a:t>
            </a:r>
            <a:r>
              <a:rPr lang="en-US" sz="1800" i="1" dirty="0" smtClean="0"/>
              <a:t>n</a:t>
            </a:r>
            <a:r>
              <a:rPr lang="en-US" sz="1800" b="1" dirty="0" smtClean="0"/>
              <a:t> data points, </a:t>
            </a:r>
            <a:r>
              <a:rPr lang="en-US" sz="1800" dirty="0" smtClean="0"/>
              <a:t>x</a:t>
            </a:r>
            <a:r>
              <a:rPr lang="en-US" sz="1800" baseline="-25000" dirty="0" smtClean="0"/>
              <a:t>i</a:t>
            </a:r>
            <a:r>
              <a:rPr lang="en-US" sz="1800" b="1" dirty="0" smtClean="0"/>
              <a:t> for </a:t>
            </a:r>
            <a:r>
              <a:rPr lang="en-US" sz="1800" dirty="0" err="1" smtClean="0"/>
              <a:t>i</a:t>
            </a:r>
            <a:r>
              <a:rPr lang="en-US" sz="1800" dirty="0" smtClean="0"/>
              <a:t>=1,…,n</a:t>
            </a:r>
            <a:r>
              <a:rPr lang="en-US" sz="1800" b="1" dirty="0" smtClean="0"/>
              <a:t>.</a:t>
            </a:r>
          </a:p>
          <a:p>
            <a:pPr marL="165100" indent="-165100" eaLnBrk="1" hangingPunct="1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The estimates of the mean/sample variance are:</a:t>
            </a:r>
          </a:p>
          <a:p>
            <a:pPr marL="165100" indent="-165100" eaLnBrk="1" hangingPunct="1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Suppose we wanted to estimate other statistics, such as the median or mode. There is no straightforward way to measure the error.</a:t>
            </a:r>
          </a:p>
          <a:p>
            <a:pPr marL="165100" indent="-165100" eaLnBrk="1" hangingPunct="1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Jackknife and Bootstrap techniques are two of the most popular resampling techniques to estimate such statistics.</a:t>
            </a:r>
          </a:p>
          <a:p>
            <a:pPr marL="165100" indent="-165100" eaLnBrk="1" hangingPunct="1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Use the “leave-one-out” method:</a:t>
            </a:r>
          </a:p>
          <a:p>
            <a:pPr marL="165100" indent="-165100" eaLnBrk="1" hangingPunct="1">
              <a:spcBef>
                <a:spcPts val="1200"/>
              </a:spcBef>
              <a:spcAft>
                <a:spcPts val="1200"/>
              </a:spcAft>
              <a:defRPr/>
            </a:pPr>
            <a:r>
              <a:rPr lang="en-US" sz="1800" b="1" dirty="0" smtClean="0"/>
              <a:t>	This is just the sample average if the </a:t>
            </a:r>
            <a:r>
              <a:rPr lang="en-US" sz="1800" b="1" i="1" dirty="0" err="1" smtClean="0"/>
              <a:t>i</a:t>
            </a:r>
            <a:r>
              <a:rPr lang="en-US" sz="1800" b="1" dirty="0" err="1" smtClean="0"/>
              <a:t>th</a:t>
            </a:r>
            <a:r>
              <a:rPr lang="en-US" sz="1800" b="1" dirty="0" smtClean="0"/>
              <a:t> point is deleted.</a:t>
            </a:r>
          </a:p>
          <a:p>
            <a:pPr marL="165100" indent="-165100" eaLnBrk="1" hangingPunct="1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The jackknife estimate of the mean is defined as:</a:t>
            </a:r>
          </a:p>
          <a:p>
            <a:pPr marL="165100" indent="-165100" eaLnBrk="1" hangingPunct="1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The variance of this estimate is:</a:t>
            </a:r>
          </a:p>
          <a:p>
            <a:pPr marL="165100" indent="-165100" eaLnBrk="1" hangingPunct="1">
              <a:spcBef>
                <a:spcPts val="1200"/>
              </a:spcBef>
              <a:spcAft>
                <a:spcPts val="1200"/>
              </a:spcAft>
              <a:defRPr/>
            </a:pPr>
            <a:r>
              <a:rPr lang="en-US" sz="1800" b="1" dirty="0" smtClean="0"/>
              <a:t>	The benefit of this expression is that it can be applied to any statistic.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5612047" y="1374410"/>
          <a:ext cx="9779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47" name="Equation" r:id="rId3" imgW="977760" imgH="571320" progId="Equation.3">
                  <p:embed/>
                </p:oleObj>
              </mc:Choice>
              <mc:Fallback>
                <p:oleObj name="Equation" r:id="rId3" imgW="977760" imgH="5713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12047" y="1374410"/>
                        <a:ext cx="977900" cy="571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7587" name="Object 3"/>
          <p:cNvGraphicFramePr>
            <a:graphicFrameLocks noChangeAspect="1"/>
          </p:cNvGraphicFramePr>
          <p:nvPr/>
        </p:nvGraphicFramePr>
        <p:xfrm>
          <a:off x="6882567" y="1392211"/>
          <a:ext cx="20066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48" name="Equation" r:id="rId5" imgW="2006280" imgH="571320" progId="Equation.3">
                  <p:embed/>
                </p:oleObj>
              </mc:Choice>
              <mc:Fallback>
                <p:oleObj name="Equation" r:id="rId5" imgW="2006280" imgH="5713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82567" y="1392211"/>
                        <a:ext cx="2006600" cy="571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7588" name="Object 4"/>
          <p:cNvGraphicFramePr>
            <a:graphicFrameLocks noChangeAspect="1"/>
          </p:cNvGraphicFramePr>
          <p:nvPr/>
        </p:nvGraphicFramePr>
        <p:xfrm>
          <a:off x="3911463" y="3643313"/>
          <a:ext cx="2374900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49" name="Equation" r:id="rId7" imgW="2374560" imgH="596880" progId="Equation.3">
                  <p:embed/>
                </p:oleObj>
              </mc:Choice>
              <mc:Fallback>
                <p:oleObj name="Equation" r:id="rId7" imgW="2374560" imgH="596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11463" y="3643313"/>
                        <a:ext cx="2374900" cy="596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7589" name="Object 5"/>
          <p:cNvGraphicFramePr>
            <a:graphicFrameLocks noChangeAspect="1"/>
          </p:cNvGraphicFramePr>
          <p:nvPr/>
        </p:nvGraphicFramePr>
        <p:xfrm>
          <a:off x="5714923" y="4812598"/>
          <a:ext cx="13208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50" name="Equation" r:id="rId9" imgW="1320480" imgH="571320" progId="Equation.3">
                  <p:embed/>
                </p:oleObj>
              </mc:Choice>
              <mc:Fallback>
                <p:oleObj name="Equation" r:id="rId9" imgW="1320480" imgH="5713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4923" y="4812598"/>
                        <a:ext cx="1320800" cy="571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7590" name="Object 6"/>
          <p:cNvGraphicFramePr>
            <a:graphicFrameLocks noChangeAspect="1"/>
          </p:cNvGraphicFramePr>
          <p:nvPr/>
        </p:nvGraphicFramePr>
        <p:xfrm>
          <a:off x="3850435" y="5400675"/>
          <a:ext cx="27178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51" name="Equation" r:id="rId11" imgW="2717640" imgH="571320" progId="Equation.DSMT4">
                  <p:embed/>
                </p:oleObj>
              </mc:Choice>
              <mc:Fallback>
                <p:oleObj name="Equation" r:id="rId11" imgW="2717640" imgH="5713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50435" y="5400675"/>
                        <a:ext cx="2717800" cy="571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355724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Jackknife Bias and Variance Estimates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84599" y="589937"/>
            <a:ext cx="8733976" cy="43858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indent="-165100" eaLnBrk="1" hangingPunct="1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We can write a general estimate for the bias as:</a:t>
            </a:r>
          </a:p>
          <a:p>
            <a:pPr marL="165100" indent="-165100" eaLnBrk="1" hangingPunct="1">
              <a:lnSpc>
                <a:spcPct val="150000"/>
              </a:lnSpc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The jackknife method can be used to estimate this bias. The procedure is to delete points </a:t>
            </a:r>
            <a:r>
              <a:rPr lang="en-US" sz="1800" i="1" dirty="0" smtClean="0"/>
              <a:t>x</a:t>
            </a:r>
            <a:r>
              <a:rPr lang="en-US" sz="1800" baseline="-25000" dirty="0" smtClean="0"/>
              <a:t>i</a:t>
            </a:r>
            <a:r>
              <a:rPr lang="en-US" sz="1800" b="1" dirty="0" smtClean="0"/>
              <a:t> one at a time from </a:t>
            </a:r>
            <a:r>
              <a:rPr lang="en-US" sz="1800" i="1" dirty="0" smtClean="0"/>
              <a:t>D</a:t>
            </a:r>
            <a:r>
              <a:rPr lang="en-US" sz="1800" b="1" dirty="0" smtClean="0"/>
              <a:t> and then compute:                      .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The jackknife estimate is: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We can rearrange terms:</a:t>
            </a:r>
          </a:p>
          <a:p>
            <a:pPr marL="165100" indent="-165100" eaLnBrk="1" hangingPunct="1">
              <a:spcAft>
                <a:spcPts val="1200"/>
              </a:spcAft>
              <a:defRPr/>
            </a:pPr>
            <a:r>
              <a:rPr lang="en-US" sz="1800" b="1" dirty="0" smtClean="0"/>
              <a:t>	This is an unbiased estimate of the bias.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Recall the traditional variance: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The jackknife estimate of the variance is:</a:t>
            </a:r>
          </a:p>
          <a:p>
            <a:pPr marL="165100" indent="-165100" eaLnBrk="1" hangingPunct="1">
              <a:spcBef>
                <a:spcPts val="48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This same strategy can be applied to estimation of other statistics. </a:t>
            </a:r>
          </a:p>
        </p:txBody>
      </p:sp>
      <p:graphicFrame>
        <p:nvGraphicFramePr>
          <p:cNvPr id="68610" name="Object 2"/>
          <p:cNvGraphicFramePr>
            <a:graphicFrameLocks noChangeAspect="1"/>
          </p:cNvGraphicFramePr>
          <p:nvPr/>
        </p:nvGraphicFramePr>
        <p:xfrm>
          <a:off x="5537226" y="565619"/>
          <a:ext cx="142240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875" name="Equation" r:id="rId3" imgW="1422360" imgH="317160" progId="Equation.3">
                  <p:embed/>
                </p:oleObj>
              </mc:Choice>
              <mc:Fallback>
                <p:oleObj name="Equation" r:id="rId3" imgW="1422360" imgH="3171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37226" y="565619"/>
                        <a:ext cx="1422400" cy="317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8611" name="Object 3"/>
          <p:cNvGraphicFramePr>
            <a:graphicFrameLocks noChangeAspect="1"/>
          </p:cNvGraphicFramePr>
          <p:nvPr/>
        </p:nvGraphicFramePr>
        <p:xfrm>
          <a:off x="6411133" y="1294750"/>
          <a:ext cx="12573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876" name="Equation" r:id="rId5" imgW="1257120" imgH="571320" progId="Equation.3">
                  <p:embed/>
                </p:oleObj>
              </mc:Choice>
              <mc:Fallback>
                <p:oleObj name="Equation" r:id="rId5" imgW="1257120" imgH="5713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11133" y="1294750"/>
                        <a:ext cx="1257300" cy="571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8612" name="Object 4"/>
          <p:cNvGraphicFramePr>
            <a:graphicFrameLocks noChangeAspect="1"/>
          </p:cNvGraphicFramePr>
          <p:nvPr/>
        </p:nvGraphicFramePr>
        <p:xfrm>
          <a:off x="3089171" y="2345623"/>
          <a:ext cx="3022600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877" name="Equation" r:id="rId7" imgW="3022560" imgH="368280" progId="Equation.3">
                  <p:embed/>
                </p:oleObj>
              </mc:Choice>
              <mc:Fallback>
                <p:oleObj name="Equation" r:id="rId7" imgW="3022560" imgH="3682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89171" y="2345623"/>
                        <a:ext cx="3022600" cy="368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8613" name="Object 5"/>
          <p:cNvGraphicFramePr>
            <a:graphicFrameLocks noChangeAspect="1"/>
          </p:cNvGraphicFramePr>
          <p:nvPr/>
        </p:nvGraphicFramePr>
        <p:xfrm>
          <a:off x="3159125" y="1882775"/>
          <a:ext cx="2349500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878" name="Equation" r:id="rId9" imgW="2349360" imgH="368280" progId="Equation.3">
                  <p:embed/>
                </p:oleObj>
              </mc:Choice>
              <mc:Fallback>
                <p:oleObj name="Equation" r:id="rId9" imgW="2349360" imgH="3682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59125" y="1882775"/>
                        <a:ext cx="2349500" cy="368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8614" name="Object 6"/>
          <p:cNvGraphicFramePr>
            <a:graphicFrameLocks noChangeAspect="1"/>
          </p:cNvGraphicFramePr>
          <p:nvPr/>
        </p:nvGraphicFramePr>
        <p:xfrm>
          <a:off x="3721100" y="3140075"/>
          <a:ext cx="33528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879" name="Equation" r:id="rId11" imgW="3352680" imgH="342720" progId="Equation.3">
                  <p:embed/>
                </p:oleObj>
              </mc:Choice>
              <mc:Fallback>
                <p:oleObj name="Equation" r:id="rId11" imgW="3352680" imgH="342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21100" y="3140075"/>
                        <a:ext cx="3352800" cy="342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8615" name="Object 7"/>
          <p:cNvGraphicFramePr>
            <a:graphicFrameLocks noChangeAspect="1"/>
          </p:cNvGraphicFramePr>
          <p:nvPr/>
        </p:nvGraphicFramePr>
        <p:xfrm>
          <a:off x="452438" y="4002790"/>
          <a:ext cx="28702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880" name="Equation" r:id="rId13" imgW="2869920" imgH="571320" progId="Equation.DSMT4">
                  <p:embed/>
                </p:oleObj>
              </mc:Choice>
              <mc:Fallback>
                <p:oleObj name="Equation" r:id="rId13" imgW="2869920" imgH="5713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2438" y="4002790"/>
                        <a:ext cx="2870200" cy="571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982465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Bootstrap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84599" y="589937"/>
            <a:ext cx="8733976" cy="5406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A bootstrap data set is one created by randomly selecting </a:t>
            </a:r>
            <a:r>
              <a:rPr lang="en-US" sz="1800" i="1" dirty="0" smtClean="0"/>
              <a:t>n</a:t>
            </a:r>
            <a:r>
              <a:rPr lang="en-US" sz="1800" b="1" dirty="0" smtClean="0"/>
              <a:t> points from the training set </a:t>
            </a:r>
            <a:r>
              <a:rPr lang="en-US" sz="1800" i="1" dirty="0" smtClean="0"/>
              <a:t>D</a:t>
            </a:r>
            <a:r>
              <a:rPr lang="en-US" sz="1800" b="1" dirty="0" smtClean="0"/>
              <a:t>, with replacement.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In bootstrap estimation, this selection process is repeated </a:t>
            </a:r>
            <a:r>
              <a:rPr lang="en-US" sz="1800" i="1" dirty="0" smtClean="0"/>
              <a:t>B</a:t>
            </a:r>
            <a:r>
              <a:rPr lang="en-US" sz="1800" b="1" dirty="0" smtClean="0"/>
              <a:t> times to yield </a:t>
            </a:r>
            <a:r>
              <a:rPr lang="en-US" sz="1800" i="1" dirty="0" smtClean="0"/>
              <a:t>B</a:t>
            </a:r>
            <a:r>
              <a:rPr lang="en-US" sz="1800" b="1" dirty="0" smtClean="0"/>
              <a:t> bootstrap data sets, which are treated as independent sets.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The bootstrap estimate of a statistic,   </a:t>
            </a:r>
            <a:r>
              <a:rPr lang="en-US" sz="1800" b="1" dirty="0" smtClean="0">
                <a:sym typeface="Symbol"/>
              </a:rPr>
              <a:t>, is denoted        and is merely the mean of the </a:t>
            </a:r>
            <a:r>
              <a:rPr lang="en-US" sz="1800" i="1" dirty="0" smtClean="0">
                <a:sym typeface="Symbol"/>
              </a:rPr>
              <a:t>B</a:t>
            </a:r>
            <a:r>
              <a:rPr lang="en-US" sz="1800" b="1" dirty="0" smtClean="0">
                <a:sym typeface="Symbol"/>
              </a:rPr>
              <a:t> estimates on the individual bootstrap data sets:</a:t>
            </a:r>
          </a:p>
          <a:p>
            <a:pPr marL="165100" indent="-165100" eaLnBrk="1" hangingPunct="1">
              <a:spcBef>
                <a:spcPts val="64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The bootstrap estimate of the bias is:</a:t>
            </a:r>
          </a:p>
          <a:p>
            <a:pPr marL="165100" indent="-165100" eaLnBrk="1" hangingPunct="1">
              <a:spcBef>
                <a:spcPts val="24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The bootstrap estimate of the variance is:</a:t>
            </a:r>
          </a:p>
          <a:p>
            <a:pPr marL="165100" indent="-165100" eaLnBrk="1" hangingPunct="1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The bootstrap estimate of the variance of the mean can be shown to approach the traditional variance of the mean as            .</a:t>
            </a:r>
          </a:p>
          <a:p>
            <a:pPr marL="165100" indent="-165100" eaLnBrk="1" hangingPunct="1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The larger the number of bootstrap samples, the better the estimate. 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4309570" y="2010570"/>
          <a:ext cx="1651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899" name="Equation" r:id="rId3" imgW="164880" imgH="228600" progId="Equation.3">
                  <p:embed/>
                </p:oleObj>
              </mc:Choice>
              <mc:Fallback>
                <p:oleObj name="Equation" r:id="rId3" imgW="1648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09570" y="2010570"/>
                        <a:ext cx="165100" cy="228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635" name="Object 3"/>
          <p:cNvGraphicFramePr>
            <a:graphicFrameLocks noChangeAspect="1"/>
          </p:cNvGraphicFramePr>
          <p:nvPr/>
        </p:nvGraphicFramePr>
        <p:xfrm>
          <a:off x="5767360" y="1952808"/>
          <a:ext cx="431800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900" name="Equation" r:id="rId5" imgW="431640" imgH="291960" progId="Equation.3">
                  <p:embed/>
                </p:oleObj>
              </mc:Choice>
              <mc:Fallback>
                <p:oleObj name="Equation" r:id="rId5" imgW="431640" imgH="291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67360" y="1952808"/>
                        <a:ext cx="431800" cy="292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636" name="Object 4"/>
          <p:cNvGraphicFramePr>
            <a:graphicFrameLocks noChangeAspect="1"/>
          </p:cNvGraphicFramePr>
          <p:nvPr/>
        </p:nvGraphicFramePr>
        <p:xfrm>
          <a:off x="452438" y="2728913"/>
          <a:ext cx="1536701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901" name="Equation" r:id="rId7" imgW="1536480" imgH="571320" progId="Equation.3">
                  <p:embed/>
                </p:oleObj>
              </mc:Choice>
              <mc:Fallback>
                <p:oleObj name="Equation" r:id="rId7" imgW="1536480" imgH="5713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2438" y="2728913"/>
                        <a:ext cx="1536701" cy="571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637" name="Object 5"/>
          <p:cNvGraphicFramePr>
            <a:graphicFrameLocks noChangeAspect="1"/>
          </p:cNvGraphicFramePr>
          <p:nvPr/>
        </p:nvGraphicFramePr>
        <p:xfrm>
          <a:off x="4457726" y="3375573"/>
          <a:ext cx="31242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902" name="Equation" r:id="rId9" imgW="3124080" imgH="571320" progId="Equation.3">
                  <p:embed/>
                </p:oleObj>
              </mc:Choice>
              <mc:Fallback>
                <p:oleObj name="Equation" r:id="rId9" imgW="3124080" imgH="5713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57726" y="3375573"/>
                        <a:ext cx="3124200" cy="571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638" name="Object 6"/>
          <p:cNvGraphicFramePr>
            <a:graphicFrameLocks noChangeAspect="1"/>
          </p:cNvGraphicFramePr>
          <p:nvPr/>
        </p:nvGraphicFramePr>
        <p:xfrm>
          <a:off x="4967160" y="4111763"/>
          <a:ext cx="25908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903" name="Equation" r:id="rId11" imgW="2590560" imgH="571320" progId="Equation.3">
                  <p:embed/>
                </p:oleObj>
              </mc:Choice>
              <mc:Fallback>
                <p:oleObj name="Equation" r:id="rId11" imgW="2590560" imgH="5713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67160" y="4111763"/>
                        <a:ext cx="2590800" cy="571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639" name="Object 7"/>
          <p:cNvGraphicFramePr>
            <a:graphicFrameLocks noChangeAspect="1"/>
          </p:cNvGraphicFramePr>
          <p:nvPr/>
        </p:nvGraphicFramePr>
        <p:xfrm>
          <a:off x="4573718" y="5109592"/>
          <a:ext cx="6858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904" name="Equation" r:id="rId13" imgW="685800" imgH="228600" progId="Equation.DSMT4">
                  <p:embed/>
                </p:oleObj>
              </mc:Choice>
              <mc:Fallback>
                <p:oleObj name="Equation" r:id="rId13" imgW="6858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3718" y="5109592"/>
                        <a:ext cx="685800" cy="228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41765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0" y="6553200"/>
            <a:ext cx="2438400" cy="304800"/>
          </a:xfrm>
          <a:prstGeom prst="rect">
            <a:avLst/>
          </a:prstGeom>
        </p:spPr>
        <p:txBody>
          <a:bodyPr/>
          <a:lstStyle/>
          <a:p>
            <a:r>
              <a:rPr lang="en-US" altLang="en-US"/>
              <a:t> </a:t>
            </a: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Bagging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99588" y="589937"/>
            <a:ext cx="8728329" cy="59554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indent="-165100" eaLnBrk="1" hangingPunct="1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Previously we addressed the use of resampling in estimating statistics, such as parameters of models.</a:t>
            </a:r>
          </a:p>
          <a:p>
            <a:pPr marL="165100" indent="-165100" eaLnBrk="1" hangingPunct="1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Next, we consider resampling methods that can be used directly in the process of training a classifier.</a:t>
            </a:r>
          </a:p>
          <a:p>
            <a:pPr marL="165100" indent="-165100" eaLnBrk="1" hangingPunct="1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The general term </a:t>
            </a:r>
            <a:r>
              <a:rPr lang="en-US" sz="1800" b="1" dirty="0" smtClean="0">
                <a:solidFill>
                  <a:schemeClr val="accent1"/>
                </a:solidFill>
              </a:rPr>
              <a:t>arcing</a:t>
            </a:r>
            <a:r>
              <a:rPr lang="en-US" sz="1800" b="1" dirty="0" smtClean="0"/>
              <a:t> – adaptive reweighting and combining, refers to a class of methods that deal with reusing or selecting data in order to improve classification.</a:t>
            </a:r>
          </a:p>
          <a:p>
            <a:pPr marL="165100" indent="-165100" eaLnBrk="1" hangingPunct="1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b="1" dirty="0" smtClean="0">
                <a:solidFill>
                  <a:schemeClr val="accent1"/>
                </a:solidFill>
              </a:rPr>
              <a:t>Bagging</a:t>
            </a:r>
            <a:r>
              <a:rPr lang="en-US" sz="1800" b="1" dirty="0" smtClean="0"/>
              <a:t>, or bootstrap aggregation, uses multiple versions of the training set, each created by drawing </a:t>
            </a:r>
            <a:r>
              <a:rPr lang="en-US" sz="1800" i="1" dirty="0" smtClean="0"/>
              <a:t>n’ &lt; n </a:t>
            </a:r>
            <a:r>
              <a:rPr lang="en-US" sz="1800" b="1" dirty="0" smtClean="0"/>
              <a:t>samples from </a:t>
            </a:r>
            <a:r>
              <a:rPr lang="en-US" sz="1800" i="1" dirty="0" smtClean="0"/>
              <a:t>D</a:t>
            </a:r>
            <a:r>
              <a:rPr lang="en-US" sz="1800" b="1" dirty="0" smtClean="0"/>
              <a:t> with replacement.</a:t>
            </a:r>
          </a:p>
          <a:p>
            <a:pPr marL="165100" indent="-165100" eaLnBrk="1" hangingPunct="1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 Each set is used to train a classifier and the final decision is based on a vote of each component of the classifier.</a:t>
            </a:r>
          </a:p>
          <a:p>
            <a:pPr marL="165100" indent="-165100" eaLnBrk="1" hangingPunct="1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Typically the component classifiers are of the same general form (e.g., HMMs).</a:t>
            </a:r>
          </a:p>
          <a:p>
            <a:pPr marL="165100" indent="-165100" eaLnBrk="1" hangingPunct="1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A classifier/learning algorithm is considered </a:t>
            </a:r>
            <a:r>
              <a:rPr lang="en-US" sz="1800" b="1" i="1" dirty="0" smtClean="0"/>
              <a:t>unstable</a:t>
            </a:r>
            <a:r>
              <a:rPr lang="en-US" sz="1800" b="1" dirty="0" smtClean="0"/>
              <a:t> if small changes in the training data lead to large changes in accuracy.</a:t>
            </a:r>
          </a:p>
          <a:p>
            <a:pPr marL="165100" indent="-165100" eaLnBrk="1" hangingPunct="1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Decision trees, for example, can be unstable.</a:t>
            </a:r>
          </a:p>
          <a:p>
            <a:pPr marL="165100" indent="-165100" eaLnBrk="1" hangingPunct="1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Bagging, in general, improves stability because it effectively averages out such anomalous behavior by pooling classifiers.</a:t>
            </a:r>
          </a:p>
          <a:p>
            <a:pPr marL="165100" indent="-165100" eaLnBrk="1" hangingPunct="1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The voting algorithm can be simple, such as a majority vote, or as we will see later, can use more sophisticated statistical methods.</a:t>
            </a: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46965626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0" y="6553200"/>
            <a:ext cx="2438400" cy="304800"/>
          </a:xfrm>
          <a:prstGeom prst="rect">
            <a:avLst/>
          </a:prstGeom>
        </p:spPr>
        <p:txBody>
          <a:bodyPr/>
          <a:lstStyle/>
          <a:p>
            <a:r>
              <a:rPr lang="en-US" altLang="en-US"/>
              <a:t> </a:t>
            </a: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Boosting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84599" y="589937"/>
            <a:ext cx="8733976" cy="594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Goal: Similar to bagging, improve the accuracy of a learning algorithm by forming an ensemble of component classifiers.</a:t>
            </a:r>
          </a:p>
          <a:p>
            <a:pPr marL="165100" indent="-165100" eaLnBrk="1" hangingPunct="1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Consider creating a three component classifier for a two-category problem:</a:t>
            </a:r>
          </a:p>
          <a:p>
            <a:pPr marL="344488" indent="-179388" eaLnBrk="1" hangingPunct="1"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n-US" sz="1800" b="1" dirty="0" smtClean="0"/>
              <a:t>Randomly select a set of </a:t>
            </a:r>
            <a:r>
              <a:rPr lang="en-US" sz="1800" i="1" dirty="0" smtClean="0"/>
              <a:t>n</a:t>
            </a:r>
            <a:r>
              <a:rPr lang="en-US" sz="1800" i="1" baseline="-25000" dirty="0" smtClean="0"/>
              <a:t>1</a:t>
            </a:r>
            <a:r>
              <a:rPr lang="en-US" sz="1800" i="1" dirty="0" smtClean="0"/>
              <a:t> &lt; n</a:t>
            </a:r>
            <a:r>
              <a:rPr lang="en-US" sz="1800" dirty="0" smtClean="0"/>
              <a:t> </a:t>
            </a:r>
            <a:r>
              <a:rPr lang="en-US" sz="1800" b="1" dirty="0" smtClean="0"/>
              <a:t>patterns, called </a:t>
            </a:r>
            <a:r>
              <a:rPr lang="en-US" sz="1800" i="1" dirty="0" smtClean="0"/>
              <a:t>D</a:t>
            </a:r>
            <a:r>
              <a:rPr lang="en-US" sz="1800" i="1" baseline="-25000" dirty="0" smtClean="0"/>
              <a:t>1</a:t>
            </a:r>
            <a:r>
              <a:rPr lang="en-US" sz="1800" b="1" dirty="0" smtClean="0"/>
              <a:t>, from the full training set.</a:t>
            </a:r>
          </a:p>
          <a:p>
            <a:pPr marL="344488" indent="-179388" eaLnBrk="1" hangingPunct="1"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n-US" sz="1800" b="1" dirty="0" smtClean="0"/>
              <a:t>Train a classifier </a:t>
            </a:r>
            <a:r>
              <a:rPr lang="en-US" sz="1800" i="1" dirty="0" smtClean="0"/>
              <a:t>C</a:t>
            </a:r>
            <a:r>
              <a:rPr lang="en-US" sz="1800" i="1" baseline="-25000" dirty="0" smtClean="0"/>
              <a:t>1</a:t>
            </a:r>
            <a:r>
              <a:rPr lang="en-US" sz="1800" b="1" dirty="0" smtClean="0"/>
              <a:t> on </a:t>
            </a:r>
            <a:r>
              <a:rPr lang="en-US" sz="1800" b="1" smtClean="0"/>
              <a:t>this set. </a:t>
            </a:r>
          </a:p>
          <a:p>
            <a:pPr marL="344488" indent="-179388" eaLnBrk="1" hangingPunct="1">
              <a:spcAft>
                <a:spcPts val="600"/>
              </a:spcAft>
              <a:defRPr/>
            </a:pPr>
            <a:r>
              <a:rPr lang="en-US" sz="1800" b="1" smtClean="0"/>
              <a:t>	Note: For boosting to provide a significant benefit, </a:t>
            </a:r>
            <a:r>
              <a:rPr lang="en-US" sz="1800" i="1" smtClean="0"/>
              <a:t>C</a:t>
            </a:r>
            <a:r>
              <a:rPr lang="en-US" sz="1800" i="1" baseline="-25000" smtClean="0"/>
              <a:t>1</a:t>
            </a:r>
            <a:r>
              <a:rPr lang="en-US" sz="1800" b="1" smtClean="0"/>
              <a:t> </a:t>
            </a:r>
            <a:r>
              <a:rPr lang="en-US" sz="1800" b="1" dirty="0" smtClean="0"/>
              <a:t>need only be a </a:t>
            </a:r>
            <a:r>
              <a:rPr lang="en-US" sz="1800" b="1" smtClean="0"/>
              <a:t>weak learner, which means it has an </a:t>
            </a:r>
            <a:r>
              <a:rPr lang="en-US" sz="1800" b="1" dirty="0" smtClean="0"/>
              <a:t>accuracy slightly greater </a:t>
            </a:r>
            <a:r>
              <a:rPr lang="en-US" sz="1800" b="1" smtClean="0"/>
              <a:t>than chance.</a:t>
            </a:r>
            <a:endParaRPr lang="en-US" sz="1800" b="1" dirty="0" smtClean="0"/>
          </a:p>
          <a:p>
            <a:pPr marL="344488" indent="-179388" eaLnBrk="1" hangingPunct="1"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n-US" sz="1800" b="1" dirty="0" smtClean="0"/>
              <a:t>Create a training set, </a:t>
            </a:r>
            <a:r>
              <a:rPr lang="en-US" sz="1800" i="1" dirty="0" smtClean="0"/>
              <a:t>D</a:t>
            </a:r>
            <a:r>
              <a:rPr lang="en-US" sz="1800" i="1" baseline="-25000" dirty="0" smtClean="0"/>
              <a:t>2</a:t>
            </a:r>
            <a:r>
              <a:rPr lang="en-US" sz="1800" b="1" dirty="0" smtClean="0"/>
              <a:t>, that is “most informative</a:t>
            </a:r>
            <a:r>
              <a:rPr lang="en-US" sz="1800" b="1" smtClean="0"/>
              <a:t>” given component classifier </a:t>
            </a:r>
            <a:r>
              <a:rPr lang="en-US" sz="1800" i="1" smtClean="0"/>
              <a:t>C</a:t>
            </a:r>
            <a:r>
              <a:rPr lang="en-US" sz="1800" i="1" baseline="-25000" smtClean="0"/>
              <a:t>1</a:t>
            </a:r>
            <a:r>
              <a:rPr lang="en-US" sz="1800" b="1" smtClean="0"/>
              <a:t>:</a:t>
            </a:r>
          </a:p>
          <a:p>
            <a:pPr marL="569913" indent="-225425" eaLnBrk="1" hangingPunct="1">
              <a:spcAft>
                <a:spcPts val="600"/>
              </a:spcAft>
              <a:buFont typeface="Courier New" pitchFamily="49" charset="0"/>
              <a:buChar char="o"/>
              <a:defRPr/>
            </a:pPr>
            <a:r>
              <a:rPr lang="en-US" sz="1800" b="1" smtClean="0"/>
              <a:t>Most informative: half the patterns should be correctly classified by </a:t>
            </a:r>
            <a:r>
              <a:rPr lang="en-US" sz="1800" i="1" smtClean="0"/>
              <a:t>C</a:t>
            </a:r>
            <a:r>
              <a:rPr lang="en-US" sz="1800" i="1" baseline="-25000" smtClean="0"/>
              <a:t>1 </a:t>
            </a:r>
            <a:r>
              <a:rPr lang="en-US" sz="1800" b="1" smtClean="0"/>
              <a:t>.</a:t>
            </a:r>
          </a:p>
          <a:p>
            <a:pPr marL="569913" indent="-225425" eaLnBrk="1" hangingPunct="1">
              <a:spcAft>
                <a:spcPts val="600"/>
              </a:spcAft>
              <a:buFont typeface="Courier New" pitchFamily="49" charset="0"/>
              <a:buChar char="o"/>
              <a:defRPr/>
            </a:pPr>
            <a:r>
              <a:rPr lang="en-US" sz="1800" b="1" smtClean="0"/>
              <a:t>Search the remaining </a:t>
            </a:r>
            <a:r>
              <a:rPr lang="en-US" sz="1800" smtClean="0"/>
              <a:t>(</a:t>
            </a:r>
            <a:r>
              <a:rPr lang="en-US" sz="1800" i="1" smtClean="0"/>
              <a:t>n</a:t>
            </a:r>
            <a:r>
              <a:rPr lang="en-US" sz="1800" smtClean="0"/>
              <a:t>-</a:t>
            </a:r>
            <a:r>
              <a:rPr lang="en-US" sz="1800" i="1" smtClean="0"/>
              <a:t>n</a:t>
            </a:r>
            <a:r>
              <a:rPr lang="en-US" sz="1800" i="1" baseline="-25000" smtClean="0"/>
              <a:t>1</a:t>
            </a:r>
            <a:r>
              <a:rPr lang="en-US" sz="1800" smtClean="0"/>
              <a:t>)</a:t>
            </a:r>
            <a:r>
              <a:rPr lang="en-US" sz="1800" b="1" smtClean="0"/>
              <a:t> patterns for this data.</a:t>
            </a:r>
          </a:p>
          <a:p>
            <a:pPr marL="344488" indent="-179388" eaLnBrk="1" hangingPunct="1"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n-US" sz="1800" b="1" smtClean="0"/>
              <a:t>Train a second classifier, </a:t>
            </a:r>
            <a:r>
              <a:rPr lang="en-US" sz="1800" i="1" smtClean="0"/>
              <a:t>C</a:t>
            </a:r>
            <a:r>
              <a:rPr lang="en-US" sz="1800" i="1" baseline="-25000" smtClean="0"/>
              <a:t>2</a:t>
            </a:r>
            <a:r>
              <a:rPr lang="en-US" sz="1800" b="1" smtClean="0"/>
              <a:t>, on this new data set </a:t>
            </a:r>
            <a:r>
              <a:rPr lang="en-US" sz="1800" i="1" smtClean="0"/>
              <a:t>D</a:t>
            </a:r>
            <a:r>
              <a:rPr lang="en-US" sz="1800" i="1" baseline="-25000" smtClean="0"/>
              <a:t>2</a:t>
            </a:r>
            <a:r>
              <a:rPr lang="en-US" sz="1800" b="1" smtClean="0"/>
              <a:t>.</a:t>
            </a:r>
          </a:p>
          <a:p>
            <a:pPr marL="344488" indent="-179388" eaLnBrk="1" hangingPunct="1">
              <a:spcAft>
                <a:spcPts val="1200"/>
              </a:spcAft>
              <a:buFont typeface="Wingdings" pitchFamily="2" charset="2"/>
              <a:buChar char="§"/>
              <a:defRPr/>
            </a:pPr>
            <a:r>
              <a:rPr lang="en-US" sz="1800" b="1" smtClean="0"/>
              <a:t>To build a third training set, </a:t>
            </a:r>
            <a:r>
              <a:rPr lang="en-US" sz="1800" i="1" smtClean="0"/>
              <a:t>D</a:t>
            </a:r>
            <a:r>
              <a:rPr lang="en-US" sz="1800" i="1" baseline="-25000" smtClean="0"/>
              <a:t>2 </a:t>
            </a:r>
            <a:r>
              <a:rPr lang="en-US" sz="1800" b="1" smtClean="0"/>
              <a:t>, choose patterns for which </a:t>
            </a:r>
            <a:r>
              <a:rPr lang="en-US" sz="1800" i="1" smtClean="0"/>
              <a:t>C</a:t>
            </a:r>
            <a:r>
              <a:rPr lang="en-US" sz="1800" i="1" baseline="-25000" smtClean="0"/>
              <a:t>1</a:t>
            </a:r>
            <a:r>
              <a:rPr lang="en-US" sz="1800" b="1" smtClean="0"/>
              <a:t> and </a:t>
            </a:r>
            <a:r>
              <a:rPr lang="en-US" sz="1800" i="1" smtClean="0"/>
              <a:t>C</a:t>
            </a:r>
            <a:r>
              <a:rPr lang="en-US" sz="1800" i="1" baseline="-25000" smtClean="0"/>
              <a:t>2</a:t>
            </a:r>
            <a:r>
              <a:rPr lang="en-US" sz="1800" b="1" smtClean="0"/>
              <a:t> disagree. Train a third classifier, </a:t>
            </a:r>
            <a:r>
              <a:rPr lang="en-US" sz="1800" i="1" smtClean="0"/>
              <a:t>C</a:t>
            </a:r>
            <a:r>
              <a:rPr lang="en-US" sz="1800" i="1" baseline="-25000" smtClean="0"/>
              <a:t>3</a:t>
            </a:r>
            <a:r>
              <a:rPr lang="en-US" sz="1800" b="1" smtClean="0"/>
              <a:t>, on this data.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smtClean="0"/>
              <a:t>Final classification can be performed using a majority vote of </a:t>
            </a:r>
            <a:r>
              <a:rPr lang="en-US" sz="1800" i="1" smtClean="0"/>
              <a:t>C</a:t>
            </a:r>
            <a:r>
              <a:rPr lang="en-US" sz="1800" i="1" baseline="-25000" smtClean="0"/>
              <a:t>1</a:t>
            </a:r>
            <a:r>
              <a:rPr lang="en-US" sz="1800" b="1" smtClean="0"/>
              <a:t>, </a:t>
            </a:r>
            <a:r>
              <a:rPr lang="en-US" sz="1800" i="1" smtClean="0"/>
              <a:t>C</a:t>
            </a:r>
            <a:r>
              <a:rPr lang="en-US" sz="1800" i="1" baseline="-25000" smtClean="0"/>
              <a:t>2</a:t>
            </a:r>
            <a:r>
              <a:rPr lang="en-US" sz="1800" b="1" smtClean="0"/>
              <a:t>, and </a:t>
            </a:r>
            <a:r>
              <a:rPr lang="en-US" sz="1800" i="1" smtClean="0"/>
              <a:t>C</a:t>
            </a:r>
            <a:r>
              <a:rPr lang="en-US" sz="1800" i="1" baseline="-25000" smtClean="0"/>
              <a:t>3</a:t>
            </a:r>
            <a:r>
              <a:rPr lang="en-US" sz="1800" b="1" smtClean="0"/>
              <a:t>.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smtClean="0"/>
              <a:t>Benefits: high performance; Drawbacks: computational cost.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smtClean="0"/>
              <a:t>Issues: size of the partitions (initial guess: </a:t>
            </a:r>
            <a:r>
              <a:rPr lang="en-US" sz="1800" smtClean="0"/>
              <a:t>n</a:t>
            </a:r>
            <a:r>
              <a:rPr lang="en-US" sz="1800" baseline="-25000" smtClean="0"/>
              <a:t>1</a:t>
            </a:r>
            <a:r>
              <a:rPr lang="en-US" sz="1800" smtClean="0">
                <a:sym typeface="Symbol"/>
              </a:rPr>
              <a:t>  n</a:t>
            </a:r>
            <a:r>
              <a:rPr lang="en-US" sz="1800" baseline="-25000" smtClean="0">
                <a:sym typeface="Symbol"/>
              </a:rPr>
              <a:t>2</a:t>
            </a:r>
            <a:r>
              <a:rPr lang="en-US" sz="1800" smtClean="0">
                <a:sym typeface="Symbol"/>
              </a:rPr>
              <a:t>  n</a:t>
            </a:r>
            <a:r>
              <a:rPr lang="en-US" sz="1800" baseline="-25000" smtClean="0">
                <a:sym typeface="Symbol"/>
              </a:rPr>
              <a:t>3</a:t>
            </a:r>
            <a:r>
              <a:rPr lang="en-US" sz="1800" smtClean="0">
                <a:sym typeface="Symbol"/>
              </a:rPr>
              <a:t>  n/3</a:t>
            </a:r>
            <a:r>
              <a:rPr lang="en-US" sz="1800" b="1" smtClean="0">
                <a:sym typeface="Symbol"/>
              </a:rPr>
              <a:t>).</a:t>
            </a:r>
            <a:endParaRPr lang="en-US" sz="1800" b="1" dirty="0" smtClean="0"/>
          </a:p>
        </p:txBody>
      </p:sp>
    </p:spTree>
    <p:extLst>
      <p:ext uri="{BB962C8B-B14F-4D97-AF65-F5344CB8AC3E}">
        <p14:creationId xmlns:p14="http://schemas.microsoft.com/office/powerpoint/2010/main" val="234726546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isip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lecture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_isip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1_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lecture_title</Template>
  <TotalTime>7498</TotalTime>
  <Words>2064</Words>
  <Application>Microsoft Macintosh PowerPoint</Application>
  <PresentationFormat>Letter Paper (8.5x11 in)</PresentationFormat>
  <Paragraphs>174</Paragraphs>
  <Slides>19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5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lecture_title</vt:lpstr>
      <vt:lpstr>isip_default</vt:lpstr>
      <vt:lpstr>lecture_default</vt:lpstr>
      <vt:lpstr>1_isip_default</vt:lpstr>
      <vt:lpstr>1_lecture_title</vt:lpstr>
      <vt:lpstr>Equation</vt:lpstr>
      <vt:lpstr>MathType 6.0 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Gateway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Valued Gateway Client</dc:creator>
  <cp:lastModifiedBy>Joseph Picone</cp:lastModifiedBy>
  <cp:revision>438</cp:revision>
  <dcterms:created xsi:type="dcterms:W3CDTF">2002-09-12T17:13:32Z</dcterms:created>
  <dcterms:modified xsi:type="dcterms:W3CDTF">2014-03-21T01:14:34Z</dcterms:modified>
</cp:coreProperties>
</file>