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5.xml" ContentType="application/vnd.openxmlformats-officedocument.presentationml.notesSlide+xml"/>
  <Override PartName="/ppt/embeddings/oleObject8.bin" ContentType="application/vnd.openxmlformats-officedocument.oleObject"/>
  <Override PartName="/ppt/notesSlides/notesSlide6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81" d="100"/>
          <a:sy n="81" d="100"/>
        </p:scale>
        <p:origin x="-1096" y="-104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4" Type="http://schemas.openxmlformats.org/officeDocument/2006/relationships/slide" Target="slides/slide9.xml"/><Relationship Id="rId5" Type="http://schemas.openxmlformats.org/officeDocument/2006/relationships/slide" Target="slides/slide10.xml"/><Relationship Id="rId6" Type="http://schemas.openxmlformats.org/officeDocument/2006/relationships/slide" Target="slides/slide11.xml"/><Relationship Id="rId1" Type="http://schemas.openxmlformats.org/officeDocument/2006/relationships/slide" Target="slides/slide6.xml"/><Relationship Id="rId2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i.ricoh.com/~stork/DHSch8.ppt" TargetMode="External"/><Relationship Id="rId4" Type="http://schemas.openxmlformats.org/officeDocument/2006/relationships/hyperlink" Target="http://en.wikipedia.org/wiki/Decision_tree" TargetMode="External"/><Relationship Id="rId5" Type="http://schemas.openxmlformats.org/officeDocument/2006/relationships/hyperlink" Target="http://www.aaai.org/aitopics/pmwiki/pmwiki.php/AITopics/DecisionTrees" TargetMode="External"/><Relationship Id="rId6" Type="http://schemas.openxmlformats.org/officeDocument/2006/relationships/hyperlink" Target="http://www.autonlab.org/tutorials/dtree.html" TargetMode="External"/><Relationship Id="rId7" Type="http://schemas.openxmlformats.org/officeDocument/2006/relationships/hyperlink" Target="http://www.decisiontrees.net/" TargetMode="External"/><Relationship Id="rId8" Type="http://schemas.openxmlformats.org/officeDocument/2006/relationships/hyperlink" Target="http://people.brunel.ac.uk/~mastjjb/jeb/or/decmore.html" TargetMode="External"/><Relationship Id="rId9" Type="http://schemas.openxmlformats.org/officeDocument/2006/relationships/hyperlink" Target="http://www.ece.msstate.edu/research/isip/projects/speech/software/legacy/decision_tree/index.html" TargetMode="External"/><Relationship Id="rId10" Type="http://schemas.openxmlformats.org/officeDocument/2006/relationships/image" Target="../media/image2.png"/><Relationship Id="rId11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7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DHS: Chapter 8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: Definitions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AAAI: Decision Trees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AM: Data Mining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DTDM: Resources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JB: Examples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19: </a:t>
            </a:r>
            <a:r>
              <a:rPr lang="en-US" b="1" dirty="0" smtClean="0">
                <a:solidFill>
                  <a:schemeClr val="accent2"/>
                </a:solidFill>
              </a:rPr>
              <a:t>DECISION TREES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When To Stop Splitting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we continue to grow the tree until each leaf node has the lowest impurity, then the data will be 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traditional approach to stopping splitting relies on </a:t>
            </a:r>
            <a:r>
              <a:rPr lang="en-US" sz="1800" b="1" i="1" dirty="0" smtClean="0"/>
              <a:t>cross-validation</a:t>
            </a:r>
            <a:r>
              <a:rPr lang="en-US" sz="1800" b="1" dirty="0" smtClean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Validation</a:t>
            </a:r>
            <a:r>
              <a:rPr lang="en-US" sz="1800" b="1" dirty="0" smtClean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Cross-validation</a:t>
            </a:r>
            <a:r>
              <a:rPr lang="en-US" sz="1800" b="1" dirty="0" smtClean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Stopping Criterion</a:t>
            </a:r>
            <a:r>
              <a:rPr lang="en-US" sz="1800" b="1" dirty="0" smtClean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Reduction In Impurity</a:t>
            </a:r>
            <a:r>
              <a:rPr lang="en-US" sz="1800" b="1" dirty="0" smtClean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Cost-Complexity</a:t>
            </a:r>
            <a:r>
              <a:rPr lang="en-US" sz="1800" b="1" dirty="0" smtClean="0"/>
              <a:t>: use a global criterion function that combines size and impurity:                              . This approach is related to </a:t>
            </a:r>
            <a:r>
              <a:rPr lang="en-US" sz="1800" b="1" i="1" dirty="0" smtClean="0"/>
              <a:t>minimum description length</a:t>
            </a:r>
            <a:r>
              <a:rPr lang="en-US" sz="1800" b="1" dirty="0" smtClean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Other approaches based on </a:t>
            </a:r>
            <a:r>
              <a:rPr lang="en-US" sz="1800" b="1" i="1" dirty="0" smtClean="0"/>
              <a:t>statistical significance</a:t>
            </a:r>
            <a:r>
              <a:rPr lang="en-US" sz="1800" b="1" dirty="0" smtClean="0"/>
              <a:t> and </a:t>
            </a:r>
            <a:r>
              <a:rPr lang="en-US" sz="1800" b="1" i="1" dirty="0" smtClean="0"/>
              <a:t>hypothesis testing</a:t>
            </a:r>
            <a:r>
              <a:rPr lang="en-US" sz="1800" b="1" dirty="0" smtClean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540" y="5119137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Pruning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most fundamental problem with decision trees is that they "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But pruning the tree will always increase the error rate on the training set </a:t>
            </a:r>
            <a:r>
              <a:rPr lang="en-US" sz="1800" b="1" dirty="0" smtClean="0">
                <a:sym typeface="Wingdings" pitchFamily="2" charset="2"/>
              </a:rPr>
              <a:t>.</a:t>
            </a:r>
            <a:endParaRPr lang="en-US" sz="1800" b="1" dirty="0" smtClean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 smtClean="0"/>
              <a:t>.</a:t>
            </a:r>
            <a:endParaRPr lang="en-US" sz="1800" b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7" imgW="1739880" imgH="457200" progId="Equation.3">
                  <p:embed/>
                </p:oleObj>
              </mc:Choice>
              <mc:Fallback>
                <p:oleObj name="Equation" r:id="rId7" imgW="17398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98" y="4060643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ID3 and C4.5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Third Interactive Dichotomizer (ID3) uses nominal inputs and allows node-specific number of branches,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j</a:t>
            </a:r>
            <a:r>
              <a:rPr lang="en-US" sz="1800" b="1" dirty="0" smtClean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Allows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Application: Parameter Tying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On what basis should we</a:t>
            </a:r>
            <a:br>
              <a:rPr lang="en-US" sz="1800" b="1" dirty="0" smtClean="0"/>
            </a:br>
            <a:r>
              <a:rPr lang="en-US" sz="1800" b="1" dirty="0" smtClean="0"/>
              <a:t>cluster or reduce the number</a:t>
            </a:r>
            <a:br>
              <a:rPr lang="en-US" sz="1800" b="1" dirty="0" smtClean="0"/>
            </a:br>
            <a:r>
              <a:rPr lang="en-US" sz="1800" b="1" dirty="0" smtClean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questions can be drawn</a:t>
            </a:r>
            <a:br>
              <a:rPr lang="en-US" sz="1800" b="1" dirty="0" smtClean="0"/>
            </a:br>
            <a:r>
              <a:rPr lang="en-US" sz="1800" b="1" dirty="0" smtClean="0"/>
              <a:t>from linguistics (e.g., vowel,</a:t>
            </a:r>
            <a:br>
              <a:rPr lang="en-US" sz="1800" b="1" dirty="0" smtClean="0"/>
            </a:br>
            <a:r>
              <a:rPr lang="en-US" sz="1800" b="1" dirty="0" smtClean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tree growing process is</a:t>
            </a:r>
            <a:br>
              <a:rPr lang="en-US" sz="1800" b="1" dirty="0" smtClean="0"/>
            </a:br>
            <a:r>
              <a:rPr lang="en-US" sz="1800" b="1" dirty="0" smtClean="0"/>
              <a:t>intimately integrated into the</a:t>
            </a:r>
            <a:br>
              <a:rPr lang="en-US" sz="1800" b="1" dirty="0" smtClean="0"/>
            </a:br>
            <a:r>
              <a:rPr lang="en-US" sz="1800" b="1" dirty="0" smtClean="0"/>
              <a:t>Baum-Welch training process</a:t>
            </a:r>
            <a:br>
              <a:rPr lang="en-US" sz="1800" b="1" dirty="0" smtClean="0"/>
            </a:br>
            <a:r>
              <a:rPr lang="en-US" sz="1800" b="1" dirty="0" smtClean="0"/>
              <a:t>using the same likelihood</a:t>
            </a:r>
            <a:br>
              <a:rPr lang="en-US" sz="1800" b="1" dirty="0" smtClean="0"/>
            </a:br>
            <a:r>
              <a:rPr lang="en-US" sz="1800" b="1" dirty="0" smtClean="0"/>
              <a:t>calculations available during</a:t>
            </a:r>
            <a:br>
              <a:rPr lang="en-US" sz="1800" b="1" dirty="0" smtClean="0"/>
            </a:br>
            <a:r>
              <a:rPr lang="en-US" sz="1800" b="1" dirty="0" smtClean="0"/>
              <a:t>HMM parameter training.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 smtClean="0">
                <a:solidFill>
                  <a:schemeClr val="bg1"/>
                </a:solidFill>
              </a:rPr>
              <a:t>and training.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use such nominal data for classification? How can we learn the categories of such data? </a:t>
            </a:r>
            <a:r>
              <a:rPr lang="en-US" sz="1800" b="1" i="1" dirty="0" err="1" smtClean="0"/>
              <a:t>Nonmetric</a:t>
            </a:r>
            <a:r>
              <a:rPr lang="en-US" sz="1800" b="1" dirty="0" smtClean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attempt to classify a pattern</a:t>
            </a:r>
            <a:br>
              <a:rPr lang="en-US" sz="1800" b="1" dirty="0" smtClean="0"/>
            </a:br>
            <a:r>
              <a:rPr lang="en-US" sz="1800" b="1" dirty="0" smtClean="0"/>
              <a:t>through a sequence of questions. For</a:t>
            </a:r>
            <a:br>
              <a:rPr lang="en-US" sz="1800" b="1" dirty="0" smtClean="0"/>
            </a:br>
            <a:r>
              <a:rPr lang="en-US" sz="1800" b="1" dirty="0" smtClean="0"/>
              <a:t>example, attributes such as gender and</a:t>
            </a:r>
            <a:br>
              <a:rPr lang="en-US" sz="1800" b="1" dirty="0" smtClean="0"/>
            </a:br>
            <a:r>
              <a:rPr lang="en-US" sz="1800" b="1" dirty="0" smtClean="0"/>
              <a:t>height can be used to classify people as</a:t>
            </a:r>
            <a:br>
              <a:rPr lang="en-US" sz="1800" b="1" dirty="0" smtClean="0"/>
            </a:br>
            <a:r>
              <a:rPr lang="en-US" sz="1800" b="1" dirty="0" smtClean="0"/>
              <a:t>short or tall. But the best threshold for</a:t>
            </a:r>
            <a:br>
              <a:rPr lang="en-US" sz="1800" b="1" dirty="0" smtClean="0"/>
            </a:br>
            <a:r>
              <a:rPr lang="en-US" sz="1800" b="1" dirty="0" smtClean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Basic Principles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last level of nodes are the leaf nodes</a:t>
            </a:r>
            <a:br>
              <a:rPr lang="en-US" sz="1800" b="1" dirty="0" smtClean="0"/>
            </a:br>
            <a:r>
              <a:rPr lang="en-US" sz="1800" b="1" dirty="0" smtClean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intermediate nodes are the</a:t>
            </a:r>
            <a:br>
              <a:rPr lang="en-US" sz="1800" b="1" dirty="0" smtClean="0"/>
            </a:br>
            <a:r>
              <a:rPr lang="en-US" sz="1800" b="1" dirty="0" smtClean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Binary trees, like the one shown to the</a:t>
            </a:r>
            <a:br>
              <a:rPr lang="en-US" sz="1800" b="1" dirty="0" smtClean="0"/>
            </a:br>
            <a:r>
              <a:rPr lang="en-US" sz="1800" b="1" dirty="0" smtClean="0"/>
              <a:t>right, are the most popular type of tree.</a:t>
            </a:r>
            <a:br>
              <a:rPr lang="en-US" sz="1800" b="1" dirty="0" smtClean="0"/>
            </a:br>
            <a:r>
              <a:rPr lang="en-US" sz="1800" b="1" dirty="0" smtClean="0"/>
              <a:t>However, M-</a:t>
            </a:r>
            <a:r>
              <a:rPr lang="en-US" sz="1800" b="1" dirty="0" err="1" smtClean="0"/>
              <a:t>ary</a:t>
            </a:r>
            <a:r>
              <a:rPr lang="en-US" sz="1800" b="1" dirty="0" smtClean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Nonlinear Decision Surfaces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Classification and Regression Trees (CART)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labeled training data and a set of properties</a:t>
            </a:r>
            <a:br>
              <a:rPr lang="en-US" sz="1800" b="1" dirty="0" smtClean="0"/>
            </a:br>
            <a:r>
              <a:rPr lang="en-US" sz="1800" b="1" dirty="0" smtClean="0"/>
              <a:t>(or questions), </a:t>
            </a:r>
            <a:r>
              <a:rPr lang="en-US" sz="1800" i="1" dirty="0" smtClean="0"/>
              <a:t>T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 smtClean="0"/>
              <a:t>pure</a:t>
            </a:r>
            <a:r>
              <a:rPr lang="en-US" sz="1800" b="1" dirty="0" smtClean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How should missing data be handled?</a:t>
            </a:r>
            <a:endParaRPr lang="en-US" sz="18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Entropy-Based Splitting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we seek a property query, 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, that splits the data at a node to increase the purity at that node. Let </a:t>
            </a:r>
            <a:r>
              <a:rPr lang="en-US" sz="1800" dirty="0" err="1" smtClean="0"/>
              <a:t>i</a:t>
            </a:r>
            <a:r>
              <a:rPr lang="en-US" sz="1800" dirty="0" smtClean="0"/>
              <a:t>(N) </a:t>
            </a:r>
            <a:r>
              <a:rPr lang="en-US" sz="1800" b="1" dirty="0" smtClean="0"/>
              <a:t>denote the impurity of a node </a:t>
            </a:r>
            <a:r>
              <a:rPr lang="en-US" sz="1800" dirty="0" smtClean="0"/>
              <a:t>N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 smtClean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2590560" imgH="457200" progId="Equation.3">
                  <p:embed/>
                </p:oleObj>
              </mc:Choice>
              <mc:Fallback>
                <p:oleObj name="Equation" r:id="rId5" imgW="2590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778672"/>
                        <a:ext cx="259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Alternate Splitting Criteria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 smtClean="0">
                <a:sym typeface="Symbol" pitchFamily="18" charset="2"/>
              </a:rPr>
              <a:t>Gini</a:t>
            </a:r>
            <a:r>
              <a:rPr lang="en-US" sz="1800" b="1" dirty="0" smtClean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The expected error rate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4" imgW="1790640" imgH="291960" progId="Equation.3">
                  <p:embed/>
                </p:oleObj>
              </mc:Choice>
              <mc:Fallback>
                <p:oleObj name="Equation" r:id="rId4" imgW="17906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64510"/>
                        <a:ext cx="179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Equation" r:id="rId6" imgW="3670200" imgH="596880" progId="Equation.3">
                  <p:embed/>
                </p:oleObj>
              </mc:Choice>
              <mc:Fallback>
                <p:oleObj name="Equation" r:id="rId6" imgW="367020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668431"/>
                        <a:ext cx="3670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Equation" r:id="rId8" imgW="1968480" imgH="419040" progId="Equation.3">
                  <p:embed/>
                </p:oleObj>
              </mc:Choice>
              <mc:Fallback>
                <p:oleObj name="Equation" r:id="rId8" imgW="1968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4532"/>
                        <a:ext cx="196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Choosing A Question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 obvious heuristic is to choose the query that maximizes the decrease in impurity: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 are the left and right descendant nodes,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) and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) are their respective impurities,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is the fraction of patterns at node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that will be assigned to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when query </a:t>
            </a:r>
            <a:r>
              <a:rPr lang="en-US" sz="1800" i="1" dirty="0" smtClean="0"/>
              <a:t>T</a:t>
            </a:r>
            <a:r>
              <a:rPr lang="en-US" sz="1800" i="1" baseline="-25000" dirty="0" smtClean="0"/>
              <a:t>i</a:t>
            </a:r>
            <a:r>
              <a:rPr lang="en-US" sz="1800" b="1" dirty="0" smtClean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is the fraction of training patterns sent to node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, and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4" imgW="4089240" imgH="291960" progId="Equation.3">
                  <p:embed/>
                </p:oleObj>
              </mc:Choice>
              <mc:Fallback>
                <p:oleObj name="Equation" r:id="rId4" imgW="40892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380604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6" imgW="2450880" imgH="838080" progId="Equation.3">
                  <p:embed/>
                </p:oleObj>
              </mc:Choice>
              <mc:Fallback>
                <p:oleObj name="Equation" r:id="rId6" imgW="24508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0" y="3870143"/>
                        <a:ext cx="2451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8" imgW="2311200" imgH="571320" progId="Equation.3">
                  <p:embed/>
                </p:oleObj>
              </mc:Choice>
              <mc:Fallback>
                <p:oleObj name="Equation" r:id="rId8" imgW="231120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561022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9326</TotalTime>
  <Words>1327</Words>
  <Application>Microsoft Macintosh PowerPoint</Application>
  <PresentationFormat>Letter Paper (8.5x11 in)</PresentationFormat>
  <Paragraphs>125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622</cp:revision>
  <dcterms:created xsi:type="dcterms:W3CDTF">2002-09-12T17:13:32Z</dcterms:created>
  <dcterms:modified xsi:type="dcterms:W3CDTF">2014-03-11T21:32:30Z</dcterms:modified>
</cp:coreProperties>
</file>