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2"/>
  </p:notesMasterIdLst>
  <p:handoutMasterIdLst>
    <p:handoutMasterId r:id="rId23"/>
  </p:handoutMasterIdLst>
  <p:sldIdLst>
    <p:sldId id="356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88" d="100"/>
          <a:sy n="88" d="100"/>
        </p:scale>
        <p:origin x="-1640" y="-112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Relationship Id="rId2" Type="http://schemas.openxmlformats.org/officeDocument/2006/relationships/slide" Target="slides/slide6.xml"/><Relationship Id="rId3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wmf"/><Relationship Id="rId7" Type="http://schemas.openxmlformats.org/officeDocument/2006/relationships/image" Target="../media/image16.wmf"/><Relationship Id="rId8" Type="http://schemas.openxmlformats.org/officeDocument/2006/relationships/image" Target="../media/image17.wmf"/><Relationship Id="rId9" Type="http://schemas.openxmlformats.org/officeDocument/2006/relationships/image" Target="../media/image18.wmf"/><Relationship Id="rId10" Type="http://schemas.openxmlformats.org/officeDocument/2006/relationships/image" Target="../media/image19.wmf"/><Relationship Id="rId11" Type="http://schemas.openxmlformats.org/officeDocument/2006/relationships/image" Target="../media/image20.wmf"/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1" Type="http://schemas.openxmlformats.org/officeDocument/2006/relationships/image" Target="../media/image14.wmf"/><Relationship Id="rId2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wmf"/><Relationship Id="rId5" Type="http://schemas.openxmlformats.org/officeDocument/2006/relationships/image" Target="../media/image29.wmf"/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rown.edu/research/ai/dynamics/tutorial/Documents/ExpectationMaximization.html" TargetMode="External"/><Relationship Id="rId4" Type="http://schemas.openxmlformats.org/officeDocument/2006/relationships/hyperlink" Target="http://sifaka.cs.uiuc.edu/course/397cxz03f/em-note.pdf" TargetMode="External"/><Relationship Id="rId5" Type="http://schemas.openxmlformats.org/officeDocument/2006/relationships/hyperlink" Target="http://books.google.com/books?id=1C9dzcJTWowC&amp;dq=jelinek+statistical+methods&amp;pg=PP1&amp;ots=mdRTEIwXcZ&amp;sig=fd7wiAPdfX6cs8hhA5ct71NaxYc&amp;hl=en&amp;prev=http://www.google.com/search?hl=en&amp;client=firefox-a&amp;rls=org.mozilla:en-US:official&amp;q=Jelinek+Statistical+Methods&amp;b" TargetMode="External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en.wikipedia.org/wiki/Expectation-maximization_algorithm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23.wmf"/><Relationship Id="rId13" Type="http://schemas.openxmlformats.org/officeDocument/2006/relationships/oleObject" Target="../embeddings/oleObject23.bin"/><Relationship Id="rId14" Type="http://schemas.openxmlformats.org/officeDocument/2006/relationships/oleObject" Target="../embeddings/oleObject24.bin"/><Relationship Id="rId15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7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9.bin"/><Relationship Id="rId8" Type="http://schemas.openxmlformats.org/officeDocument/2006/relationships/oleObject" Target="../embeddings/oleObject20.bin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9.bin"/><Relationship Id="rId12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5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27.wmf"/><Relationship Id="rId9" Type="http://schemas.openxmlformats.org/officeDocument/2006/relationships/oleObject" Target="../embeddings/oleObject28.bin"/><Relationship Id="rId10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citeseer.ist.psu.edu/bilmes98gentle.html" TargetMode="External"/><Relationship Id="rId3" Type="http://schemas.openxmlformats.org/officeDocument/2006/relationships/hyperlink" Target="http://www.socr.ucla.edu/Applets.dir/MixtureEM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eb.mit.edu/6.435/www/Dempster77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20" Type="http://schemas.openxmlformats.org/officeDocument/2006/relationships/image" Target="../media/image18.wmf"/><Relationship Id="rId21" Type="http://schemas.openxmlformats.org/officeDocument/2006/relationships/oleObject" Target="../embeddings/oleObject14.bin"/><Relationship Id="rId22" Type="http://schemas.openxmlformats.org/officeDocument/2006/relationships/image" Target="../media/image19.wmf"/><Relationship Id="rId23" Type="http://schemas.openxmlformats.org/officeDocument/2006/relationships/oleObject" Target="../embeddings/oleObject15.bin"/><Relationship Id="rId24" Type="http://schemas.openxmlformats.org/officeDocument/2006/relationships/image" Target="../media/image20.wmf"/><Relationship Id="rId10" Type="http://schemas.openxmlformats.org/officeDocument/2006/relationships/image" Target="../media/image13.wmf"/><Relationship Id="rId11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13" Type="http://schemas.openxmlformats.org/officeDocument/2006/relationships/oleObject" Target="../embeddings/oleObject10.bin"/><Relationship Id="rId14" Type="http://schemas.openxmlformats.org/officeDocument/2006/relationships/image" Target="../media/image15.wmf"/><Relationship Id="rId15" Type="http://schemas.openxmlformats.org/officeDocument/2006/relationships/oleObject" Target="../embeddings/oleObject11.bin"/><Relationship Id="rId16" Type="http://schemas.openxmlformats.org/officeDocument/2006/relationships/image" Target="../media/image16.wmf"/><Relationship Id="rId17" Type="http://schemas.openxmlformats.org/officeDocument/2006/relationships/oleObject" Target="../embeddings/oleObject12.bin"/><Relationship Id="rId18" Type="http://schemas.openxmlformats.org/officeDocument/2006/relationships/image" Target="../media/image17.wmf"/><Relationship Id="rId19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Jensen’s Inequality (Special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Case)</a:t>
            </a:r>
            <a:b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 Theorem Proof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 Example – Missing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Data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Application: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Hidden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Markov Models</a:t>
            </a:r>
          </a:p>
          <a:p>
            <a:pPr marL="176213" marR="0" lvl="0" indent="-176213" defTabSz="914400" rtl="0" eaLnBrk="1" fontAlgn="auto" latinLnBrk="0" hangingPunct="1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Wiki: EM History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T.D.: Brown CS Tutorial</a:t>
            </a:r>
            <a:r>
              <a:rPr lang="en-US" sz="1800" b="1" noProof="0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UIUC: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 Tutorial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n-lt"/>
                <a:hlinkClick r:id="rId5"/>
              </a:rPr>
              <a:t>F.J.: Statistical Methods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10: </a:t>
            </a:r>
            <a:r>
              <a:rPr lang="en-US" b="1" dirty="0" smtClean="0">
                <a:solidFill>
                  <a:schemeClr val="accent2"/>
                </a:solidFill>
              </a:rPr>
              <a:t>EXPECTATION MAXIMIZATION (EM)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 descr="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6507" y="3082414"/>
            <a:ext cx="3259536" cy="2835531"/>
          </a:xfrm>
          <a:prstGeom prst="rect">
            <a:avLst/>
          </a:prstGeom>
        </p:spPr>
      </p:pic>
      <p:pic>
        <p:nvPicPr>
          <p:cNvPr id="11" name="Picture 10" descr="x_Page_2.jpg"/>
          <p:cNvPicPr>
            <a:picLocks noChangeAspect="1"/>
          </p:cNvPicPr>
          <p:nvPr/>
        </p:nvPicPr>
        <p:blipFill>
          <a:blip r:embed="rId7" cstate="print"/>
          <a:srcRect l="19386" t="44301" r="18830" b="19140"/>
          <a:stretch>
            <a:fillRect/>
          </a:stretch>
        </p:blipFill>
        <p:spPr>
          <a:xfrm>
            <a:off x="6152843" y="1120878"/>
            <a:ext cx="2549832" cy="195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Discussion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3881" y="625887"/>
            <a:ext cx="866298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we start with the parameter setting    , and find a parameter setting     for which our inequality holds, then the observed data,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, will be more probable under     than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 name Expectation Maximization comes about because we take the expectation of              with respect to the old distribution              and then maximize the expectation as a function of the argument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Critical to the success of the algorithm is the choice of the proper intermediate variable, </a:t>
            </a:r>
            <a:r>
              <a:rPr lang="en-US" sz="1800" b="1" i="1" dirty="0" smtClean="0">
                <a:solidFill>
                  <a:schemeClr val="bg1"/>
                </a:solidFill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</a:rPr>
              <a:t>, that will allow finding the maximum of the expectation of                             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Perhaps the most prominent use of the EM algorithm in pattern recognition is to derive the Baum-Welch </a:t>
            </a:r>
            <a:r>
              <a:rPr lang="en-US" sz="1800" b="1" dirty="0" err="1" smtClean="0">
                <a:solidFill>
                  <a:schemeClr val="bg1"/>
                </a:solidFill>
              </a:rPr>
              <a:t>reestimation</a:t>
            </a:r>
            <a:r>
              <a:rPr lang="en-US" sz="1800" b="1" dirty="0" smtClean="0">
                <a:solidFill>
                  <a:schemeClr val="bg1"/>
                </a:solidFill>
              </a:rPr>
              <a:t> equations for a hidden Markov model.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Many other </a:t>
            </a:r>
            <a:r>
              <a:rPr lang="en-US" sz="1800" b="1" dirty="0" err="1" smtClean="0">
                <a:solidFill>
                  <a:schemeClr val="bg1"/>
                </a:solidFill>
              </a:rPr>
              <a:t>reestimation</a:t>
            </a:r>
            <a:r>
              <a:rPr lang="en-US" sz="1800" b="1" dirty="0" smtClean="0">
                <a:solidFill>
                  <a:schemeClr val="bg1"/>
                </a:solidFill>
              </a:rPr>
              <a:t> algorithms have been derived using this approach.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418145"/>
              </p:ext>
            </p:extLst>
          </p:nvPr>
        </p:nvGraphicFramePr>
        <p:xfrm>
          <a:off x="7867905" y="772985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5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7905" y="772985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531175"/>
              </p:ext>
            </p:extLst>
          </p:nvPr>
        </p:nvGraphicFramePr>
        <p:xfrm>
          <a:off x="4396453" y="778445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6" name="Equation" r:id="rId5" imgW="215640" imgH="241200" progId="Equation.3">
                  <p:embed/>
                </p:oleObj>
              </mc:Choice>
              <mc:Fallback>
                <p:oleObj name="Equation" r:id="rId5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453" y="778445"/>
                        <a:ext cx="2159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44430"/>
              </p:ext>
            </p:extLst>
          </p:nvPr>
        </p:nvGraphicFramePr>
        <p:xfrm>
          <a:off x="1088308" y="1589156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7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8308" y="1589156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282806"/>
              </p:ext>
            </p:extLst>
          </p:nvPr>
        </p:nvGraphicFramePr>
        <p:xfrm>
          <a:off x="1864933" y="1580409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8" name="Equation" r:id="rId8" imgW="215640" imgH="241200" progId="Equation.3">
                  <p:embed/>
                </p:oleObj>
              </mc:Choice>
              <mc:Fallback>
                <p:oleObj name="Equation" r:id="rId8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4933" y="1580409"/>
                        <a:ext cx="2159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347168"/>
              </p:ext>
            </p:extLst>
          </p:nvPr>
        </p:nvGraphicFramePr>
        <p:xfrm>
          <a:off x="2019966" y="2616381"/>
          <a:ext cx="698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9" name="Equation" r:id="rId9" imgW="698400" imgH="291960" progId="Equation.3">
                  <p:embed/>
                </p:oleObj>
              </mc:Choice>
              <mc:Fallback>
                <p:oleObj name="Equation" r:id="rId9" imgW="698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966" y="2616381"/>
                        <a:ext cx="698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621463" y="2592388"/>
          <a:ext cx="736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0" name="Equation" r:id="rId11" imgW="736560" imgH="291960" progId="Equation.3">
                  <p:embed/>
                </p:oleObj>
              </mc:Choice>
              <mc:Fallback>
                <p:oleObj name="Equation" r:id="rId11" imgW="736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1463" y="2592388"/>
                        <a:ext cx="7366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669956"/>
              </p:ext>
            </p:extLst>
          </p:nvPr>
        </p:nvGraphicFramePr>
        <p:xfrm>
          <a:off x="6492802" y="3054838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1" name="Equation" r:id="rId13" imgW="164880" imgH="228600" progId="Equation.3">
                  <p:embed/>
                </p:oleObj>
              </mc:Choice>
              <mc:Fallback>
                <p:oleObj name="Equation" r:id="rId1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02" y="3054838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536252"/>
              </p:ext>
            </p:extLst>
          </p:nvPr>
        </p:nvGraphicFramePr>
        <p:xfrm>
          <a:off x="696667" y="4460749"/>
          <a:ext cx="1930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2" name="Equation" r:id="rId14" imgW="1930320" imgH="469800" progId="Equation.DSMT4">
                  <p:embed/>
                </p:oleObj>
              </mc:Choice>
              <mc:Fallback>
                <p:oleObj name="Equation" r:id="rId14" imgW="19303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667" y="4460749"/>
                        <a:ext cx="1930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874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Estimating Missing Data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192661" y="540365"/>
          <a:ext cx="3733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3" name="Equation" r:id="rId3" imgW="3733560" imgH="672840" progId="Equation.3">
                  <p:embed/>
                </p:oleObj>
              </mc:Choice>
              <mc:Fallback>
                <p:oleObj name="Equation" r:id="rId3" imgW="37335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661" y="540365"/>
                        <a:ext cx="3733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5759092" y="1729914"/>
          <a:ext cx="2286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4" name="Equation" r:id="rId5" imgW="2286000" imgH="355320" progId="Equation.3">
                  <p:embed/>
                </p:oleObj>
              </mc:Choice>
              <mc:Fallback>
                <p:oleObj name="Equation" r:id="rId5" imgW="22860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092" y="1729914"/>
                        <a:ext cx="2286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91730" y="640633"/>
            <a:ext cx="8662988" cy="497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Consider a data set with a missing element: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us estimate the value of the missing point assuming a Gaussian model with a diagonal covariance and arbitrary means: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Expectation step:</a:t>
            </a:r>
          </a:p>
          <a:p>
            <a:pPr marL="176213" indent="-176213">
              <a:lnSpc>
                <a:spcPct val="150000"/>
              </a:lnSpc>
              <a:spcBef>
                <a:spcPts val="17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Assuming normal distributions as initial conditions, this can be simplified to:</a:t>
            </a:r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2436454" y="2381965"/>
          <a:ext cx="1930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5" name="Equation" r:id="rId7" imgW="1930320" imgH="469800" progId="Equation.3">
                  <p:embed/>
                </p:oleObj>
              </mc:Choice>
              <mc:Fallback>
                <p:oleObj name="Equation" r:id="rId7" imgW="19303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454" y="2381965"/>
                        <a:ext cx="1930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1" name="Object 13"/>
          <p:cNvGraphicFramePr>
            <a:graphicFrameLocks noChangeAspect="1"/>
          </p:cNvGraphicFramePr>
          <p:nvPr/>
        </p:nvGraphicFramePr>
        <p:xfrm>
          <a:off x="488841" y="2991721"/>
          <a:ext cx="6540501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6" name="Equation" r:id="rId9" imgW="6540480" imgH="2120760" progId="Equation.3">
                  <p:embed/>
                </p:oleObj>
              </mc:Choice>
              <mc:Fallback>
                <p:oleObj name="Equation" r:id="rId9" imgW="6540480" imgH="212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841" y="2991721"/>
                        <a:ext cx="6540501" cy="212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474093" y="5551803"/>
          <a:ext cx="5372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7" name="Equation" r:id="rId11" imgW="5371920" imgH="698400" progId="Equation.DSMT4">
                  <p:embed/>
                </p:oleObj>
              </mc:Choice>
              <mc:Fallback>
                <p:oleObj name="Equation" r:id="rId11" imgW="5371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93" y="5551803"/>
                        <a:ext cx="5372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9930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Gaussian Mixtures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91730" y="640633"/>
            <a:ext cx="8662988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An excellent tutorial on Gaussian mixture estimation can be found at 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J. </a:t>
            </a:r>
            <a:r>
              <a:rPr lang="en-US" sz="1800" b="1" dirty="0" err="1" smtClean="0">
                <a:solidFill>
                  <a:schemeClr val="bg1"/>
                </a:solidFill>
                <a:hlinkClick r:id="rId2"/>
              </a:rPr>
              <a:t>Bilmes</a:t>
            </a: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, EM Estimation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An interactive demo showing convergence of the estimate can be found at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I. </a:t>
            </a:r>
            <a:r>
              <a:rPr lang="en-US" sz="1800" b="1" dirty="0" err="1" smtClean="0">
                <a:solidFill>
                  <a:schemeClr val="bg1"/>
                </a:solidFill>
                <a:hlinkClick r:id="rId3"/>
              </a:rPr>
              <a:t>Dinov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, Demonstration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4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Hidden Markov Models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 b="61182"/>
          <a:stretch>
            <a:fillRect/>
          </a:stretch>
        </p:blipFill>
        <p:spPr bwMode="auto">
          <a:xfrm>
            <a:off x="235973" y="590550"/>
            <a:ext cx="8799991" cy="430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965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Hidden Markov Models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 t="39759"/>
          <a:stretch>
            <a:fillRect/>
          </a:stretch>
        </p:blipFill>
        <p:spPr bwMode="auto">
          <a:xfrm>
            <a:off x="693161" y="634181"/>
            <a:ext cx="7683909" cy="583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4887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Hidden Markov Models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761" y="518344"/>
            <a:ext cx="7696812" cy="597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577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rgbClr val="333399"/>
                </a:solidFill>
              </a:rPr>
              <a:t>Expectation Maximization (EM) Algorithm</a:t>
            </a:r>
            <a:r>
              <a:rPr lang="en-US" sz="1800" b="1" dirty="0" smtClean="0">
                <a:solidFill>
                  <a:schemeClr val="bg1"/>
                </a:solidFill>
              </a:rPr>
              <a:t>: a generalization of Maximum Likelihood Estimation (MLE) based on maximization of a posterior </a:t>
            </a:r>
            <a:r>
              <a:rPr lang="en-US" sz="1800" b="1" dirty="0" smtClean="0">
                <a:solidFill>
                  <a:schemeClr val="bg1"/>
                </a:solidFill>
              </a:rPr>
              <a:t>that data was generated by a model.</a:t>
            </a:r>
            <a:r>
              <a:rPr lang="en-US" sz="1800" b="1" dirty="0">
                <a:solidFill>
                  <a:schemeClr val="bg1"/>
                </a:solidFill>
              </a:rPr>
              <a:t> EM is a special case of Jensen’s inequality. 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Jensen’s Inequality: </a:t>
            </a:r>
            <a:r>
              <a:rPr lang="en-US" sz="1800" b="1" dirty="0">
                <a:solidFill>
                  <a:schemeClr val="bg1"/>
                </a:solidFill>
              </a:rPr>
              <a:t>d</a:t>
            </a:r>
            <a:r>
              <a:rPr lang="en-US" sz="1800" b="1" dirty="0" smtClean="0">
                <a:solidFill>
                  <a:schemeClr val="bg1"/>
                </a:solidFill>
              </a:rPr>
              <a:t>escribes a relationship between two probability distributions in terms of an entropy-like quantity. A key tool in proving that EM estimation converges.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The EM Theorem: </a:t>
            </a:r>
            <a:r>
              <a:rPr lang="en-US" sz="1800" b="1" dirty="0" smtClean="0">
                <a:solidFill>
                  <a:schemeClr val="bg1"/>
                </a:solidFill>
              </a:rPr>
              <a:t>proved that estimation of a model’s parameters using an iteration of EM increases the posterior probability that the data was generated by the model.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Demonstrated an application of the EM Theorem to the problem of estimating  missing data point.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Explained </a:t>
            </a:r>
            <a:r>
              <a:rPr lang="en-US" sz="1800" b="1" dirty="0" smtClean="0">
                <a:solidFill>
                  <a:schemeClr val="bg1"/>
                </a:solidFill>
              </a:rPr>
              <a:t>how </a:t>
            </a:r>
            <a:r>
              <a:rPr lang="en-US" sz="1800" b="1" dirty="0" smtClean="0">
                <a:solidFill>
                  <a:schemeClr val="bg1"/>
                </a:solidFill>
              </a:rPr>
              <a:t>EM can </a:t>
            </a:r>
            <a:r>
              <a:rPr lang="en-US" sz="1800" b="1" dirty="0" smtClean="0">
                <a:solidFill>
                  <a:schemeClr val="bg1"/>
                </a:solidFill>
              </a:rPr>
              <a:t>be used to reestimate parameters in a pattern recognition system.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</a:t>
            </a:r>
            <a:r>
              <a:rPr lang="en-US" sz="1800" b="1" dirty="0" smtClean="0">
                <a:solidFill>
                  <a:schemeClr val="bg1"/>
                </a:solidFill>
              </a:rPr>
              <a:t>concept of a hidden Markov </a:t>
            </a:r>
            <a:r>
              <a:rPr lang="en-US" sz="1800" b="1" dirty="0" smtClean="0">
                <a:solidFill>
                  <a:schemeClr val="bg1"/>
                </a:solidFill>
              </a:rPr>
              <a:t>model and explained how we will use EM to estimate the parameters of this model.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48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07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 (Preview)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8898" name="Picture 2" descr="http://www.ece.msstate.edu/research/isip/publications/courses/ece_8463/lectures/current/lecture_23/lecture_23_05_00.jpg"/>
          <p:cNvPicPr>
            <a:picLocks noChangeAspect="1" noChangeArrowheads="1"/>
          </p:cNvPicPr>
          <p:nvPr/>
        </p:nvPicPr>
        <p:blipFill>
          <a:blip r:embed="rId2"/>
          <a:srcRect b="46240"/>
          <a:stretch>
            <a:fillRect/>
          </a:stretch>
        </p:blipFill>
        <p:spPr bwMode="auto">
          <a:xfrm>
            <a:off x="46908" y="586141"/>
            <a:ext cx="8834284" cy="5785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931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72504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 (Cont.)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ece.msstate.edu/research/isip/publications/courses/ece_8463/lectures/current/lecture_23/lecture_23_05_00.jpg"/>
          <p:cNvPicPr>
            <a:picLocks noChangeAspect="1" noChangeArrowheads="1"/>
          </p:cNvPicPr>
          <p:nvPr/>
        </p:nvPicPr>
        <p:blipFill>
          <a:blip r:embed="rId2"/>
          <a:srcRect t="53211"/>
          <a:stretch>
            <a:fillRect/>
          </a:stretch>
        </p:blipFill>
        <p:spPr bwMode="auto">
          <a:xfrm>
            <a:off x="46901" y="634194"/>
            <a:ext cx="8834284" cy="5035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427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26" y="656303"/>
            <a:ext cx="8902448" cy="346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65611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Expectation maximization (EM)  is an approach that is used in many ways to find maximum likelihood estimates of parameters in probabilistic models.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EM is an iterative optimization method to estimate some unknown parameters given measurement data.  U</a:t>
            </a:r>
            <a:r>
              <a:rPr lang="en-US" sz="1800" b="1" dirty="0" smtClean="0">
                <a:solidFill>
                  <a:schemeClr val="bg1"/>
                </a:solidFill>
              </a:rPr>
              <a:t>sed in a variety of contexts to estimate missing data or discover  hidden variables.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intuition behind EM is an old one: alternate between estimating the unknowns and the hidden variables. This idea has been around for a long time. However, in 1977, </a:t>
            </a:r>
            <a:r>
              <a:rPr lang="en-US" sz="1800" b="1" dirty="0" err="1" smtClean="0">
                <a:hlinkClick r:id="rId3"/>
              </a:rPr>
              <a:t>Dempster</a:t>
            </a:r>
            <a:r>
              <a:rPr lang="en-US" sz="1800" b="1" dirty="0" smtClean="0">
                <a:hlinkClick r:id="rId3"/>
              </a:rPr>
              <a:t>, </a:t>
            </a:r>
            <a:r>
              <a:rPr lang="en-US" sz="1800" b="1" i="1" dirty="0" smtClean="0">
                <a:hlinkClick r:id="rId3"/>
              </a:rPr>
              <a:t>et al</a:t>
            </a:r>
            <a:r>
              <a:rPr lang="en-US" sz="1800" b="1" dirty="0" smtClean="0">
                <a:hlinkClick r:id="rId3"/>
              </a:rPr>
              <a:t>., </a:t>
            </a:r>
            <a:r>
              <a:rPr lang="en-US" sz="1800" b="1" dirty="0" smtClean="0"/>
              <a:t>proved convergence and explained the relationship to maximum likelihood estimation.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EM alternates between performing an expectation (E) step, which computes an expectation of the likelihood by including the latent variables as if they were observed, and a maximization (M) step, which computes the maximum likelihood estimates of the parameters by maximizing the expected likelihood found on the E step. The parameters found on the M step are then used to begin another E step, and the process is repeated.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approach is the cornerstone of important  algorithms such as hidden Markov modeling and discriminative training, and has been applied to fields including human language technology and image processing.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Synopsis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13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36538" y="647700"/>
            <a:ext cx="862033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Lemma: </a:t>
            </a:r>
            <a:r>
              <a:rPr lang="en-US" sz="1800" b="1" dirty="0" smtClean="0"/>
              <a:t>If </a:t>
            </a:r>
            <a:r>
              <a:rPr lang="en-US" sz="1800" dirty="0" smtClean="0"/>
              <a:t>p(x)</a:t>
            </a:r>
            <a:r>
              <a:rPr lang="en-US" sz="1800" b="1" dirty="0" smtClean="0"/>
              <a:t> and </a:t>
            </a:r>
            <a:r>
              <a:rPr lang="en-US" sz="1800" dirty="0" smtClean="0"/>
              <a:t>q(x)</a:t>
            </a:r>
            <a:r>
              <a:rPr lang="en-US" sz="1800" b="1" dirty="0" smtClean="0"/>
              <a:t> are two discrete probability distributions, then:</a:t>
            </a:r>
          </a:p>
          <a:p>
            <a:pPr>
              <a:spcBef>
                <a:spcPts val="4800"/>
              </a:spcBef>
            </a:pPr>
            <a:r>
              <a:rPr lang="en-US" sz="1800" b="1" dirty="0" smtClean="0"/>
              <a:t>with equality if and only if </a:t>
            </a:r>
            <a:r>
              <a:rPr lang="en-US" sz="1800" dirty="0" smtClean="0"/>
              <a:t>p(x) = q(x) </a:t>
            </a:r>
            <a:r>
              <a:rPr lang="en-US" sz="1800" b="1" dirty="0" smtClean="0"/>
              <a:t>for all </a:t>
            </a:r>
            <a:r>
              <a:rPr lang="en-US" sz="1800" dirty="0" smtClean="0"/>
              <a:t>x</a:t>
            </a:r>
            <a:r>
              <a:rPr lang="en-US" sz="1800" b="1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Proof:</a:t>
            </a:r>
          </a:p>
          <a:p>
            <a:pPr marL="0" lvl="1">
              <a:spcBef>
                <a:spcPts val="25800"/>
              </a:spcBef>
              <a:spcAft>
                <a:spcPts val="3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The last step follows using a bound for the natural logarithm:                   .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Special Case of Jensen’s Inequality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867" y="1032386"/>
          <a:ext cx="3086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9" name="Equation" r:id="rId4" imgW="3085920" imgH="457200" progId="Equation.3">
                  <p:embed/>
                </p:oleObj>
              </mc:Choice>
              <mc:Fallback>
                <p:oleObj name="Equation" r:id="rId4" imgW="3085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67" y="1032386"/>
                        <a:ext cx="3086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488950" y="2375706"/>
          <a:ext cx="356552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0" name="Equation" r:id="rId6" imgW="2374560" imgH="2057400" progId="Equation.3">
                  <p:embed/>
                </p:oleObj>
              </mc:Choice>
              <mc:Fallback>
                <p:oleObj name="Equation" r:id="rId6" imgW="237456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2375706"/>
                        <a:ext cx="3565525" cy="308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6960089" y="5586463"/>
          <a:ext cx="11334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1" name="Equation" r:id="rId8" imgW="761760" imgH="215640" progId="Equation.DSMT4">
                  <p:embed/>
                </p:oleObj>
              </mc:Choice>
              <mc:Fallback>
                <p:oleObj name="Equation" r:id="rId8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0089" y="5586463"/>
                        <a:ext cx="113347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884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36538" y="647700"/>
            <a:ext cx="8620331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Aft>
                <a:spcPts val="7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Continuing in efforts to simplify:</a:t>
            </a:r>
          </a:p>
          <a:p>
            <a:pPr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We note that since both of these functions are probability distributions, they must sum to 1.0. Therefore, the inequality holds.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The general form of Jensen’s </a:t>
            </a:r>
            <a:r>
              <a:rPr lang="en-US" sz="1800" b="1" smtClean="0">
                <a:solidFill>
                  <a:schemeClr val="bg1"/>
                </a:solidFill>
              </a:rPr>
              <a:t>inequality relates a </a:t>
            </a:r>
            <a:r>
              <a:rPr lang="en-US" sz="1800" b="1" dirty="0" smtClean="0">
                <a:solidFill>
                  <a:schemeClr val="bg1"/>
                </a:solidFill>
              </a:rPr>
              <a:t>convex function of an integral to the integral of the convex function and is used extensively in information theory.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Special Case of Jensen’s Inequality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488950" y="1005987"/>
          <a:ext cx="81930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19" name="Equation" r:id="rId4" imgW="5460840" imgH="457200" progId="Equation.DSMT4">
                  <p:embed/>
                </p:oleObj>
              </mc:Choice>
              <mc:Fallback>
                <p:oleObj name="Equation" r:id="rId4" imgW="5460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005987"/>
                        <a:ext cx="81930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31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3881" y="714375"/>
            <a:ext cx="8662988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Theorem: </a:t>
            </a:r>
            <a:r>
              <a:rPr lang="en-US" sz="1800" b="1" dirty="0" smtClean="0">
                <a:solidFill>
                  <a:schemeClr val="bg1"/>
                </a:solidFill>
              </a:rPr>
              <a:t>If                                                                     then                  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Proof: </a:t>
            </a:r>
            <a:r>
              <a:rPr 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denote observable data. Let              be the probability distribution of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under some model whose parameters are denoted by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Let           be the corresponding distribution under a different setting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Our goal is to prove that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is more likely under     than  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sz="1800" dirty="0" smtClean="0">
                <a:solidFill>
                  <a:schemeClr val="bg1"/>
                </a:solidFill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</a:rPr>
              <a:t> denote some hidden, or latent, parameters that are governed by the values of     . Because               is a probability distribution that sums to </a:t>
            </a:r>
            <a:r>
              <a:rPr lang="en-US" sz="18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we can write:</a:t>
            </a:r>
          </a:p>
          <a:p>
            <a:pPr marL="176213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Because we can exploit the dependence of y on t and using well-known properties of a conditional probability distribution.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EM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563073" y="686157"/>
          <a:ext cx="4089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3" name="Equation" r:id="rId3" imgW="4089240" imgH="469800" progId="Equation.3">
                  <p:embed/>
                </p:oleObj>
              </mc:Choice>
              <mc:Fallback>
                <p:oleObj name="Equation" r:id="rId3" imgW="4089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073" y="686157"/>
                        <a:ext cx="4089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383645" y="720622"/>
          <a:ext cx="1333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4" name="Equation" r:id="rId5" imgW="1333440" imgH="291960" progId="Equation.3">
                  <p:embed/>
                </p:oleObj>
              </mc:Choice>
              <mc:Fallback>
                <p:oleObj name="Equation" r:id="rId5" imgW="1333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645" y="720622"/>
                        <a:ext cx="1333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677393" y="1300211"/>
          <a:ext cx="596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5" name="Equation" r:id="rId7" imgW="596880" imgH="291960" progId="Equation.3">
                  <p:embed/>
                </p:oleObj>
              </mc:Choice>
              <mc:Fallback>
                <p:oleObj name="Equation" r:id="rId7" imgW="5968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7393" y="1300211"/>
                        <a:ext cx="596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84482" y="2131499"/>
          <a:ext cx="546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6" name="Equation" r:id="rId9" imgW="545760" imgH="291960" progId="Equation.3">
                  <p:embed/>
                </p:oleObj>
              </mc:Choice>
              <mc:Fallback>
                <p:oleObj name="Equation" r:id="rId9" imgW="545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482" y="2131499"/>
                        <a:ext cx="5461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493260" y="2565349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7" name="Equation" r:id="rId11" imgW="164880" imgH="228600" progId="Equation.3">
                  <p:embed/>
                </p:oleObj>
              </mc:Choice>
              <mc:Fallback>
                <p:oleObj name="Equation" r:id="rId11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3260" y="2565349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7828425" y="2157312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8" name="Equation" r:id="rId13" imgW="164880" imgH="228600" progId="Equation.3">
                  <p:embed/>
                </p:oleObj>
              </mc:Choice>
              <mc:Fallback>
                <p:oleObj name="Equation" r:id="rId1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8425" y="2157312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6706521" y="1719056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9" name="Equation" r:id="rId15" imgW="215640" imgH="241200" progId="Equation.3">
                  <p:embed/>
                </p:oleObj>
              </mc:Choice>
              <mc:Fallback>
                <p:oleObj name="Equation" r:id="rId15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6521" y="1719056"/>
                        <a:ext cx="2159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6255005" y="2549525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0" name="Equation" r:id="rId17" imgW="215640" imgH="241200" progId="Equation.3">
                  <p:embed/>
                </p:oleObj>
              </mc:Choice>
              <mc:Fallback>
                <p:oleObj name="Equation" r:id="rId17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5005" y="2549525"/>
                        <a:ext cx="2159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839064" y="3362171"/>
          <a:ext cx="685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1" name="Equation" r:id="rId19" imgW="685800" imgH="317160" progId="Equation.3">
                  <p:embed/>
                </p:oleObj>
              </mc:Choice>
              <mc:Fallback>
                <p:oleObj name="Equation" r:id="rId19" imgW="6858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064" y="3362171"/>
                        <a:ext cx="685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7200" y="4116388"/>
          <a:ext cx="5765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2" name="Equation" r:id="rId21" imgW="5765760" imgH="469800" progId="Equation.3">
                  <p:embed/>
                </p:oleObj>
              </mc:Choice>
              <mc:Fallback>
                <p:oleObj name="Equation" r:id="rId21" imgW="57657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16388"/>
                        <a:ext cx="5765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1456608" y="3396224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3" name="Equation" r:id="rId23" imgW="164880" imgH="228600" progId="Equation.DSMT4">
                  <p:embed/>
                </p:oleObj>
              </mc:Choice>
              <mc:Fallback>
                <p:oleObj name="Equation" r:id="rId23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608" y="3396224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42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3881" y="522651"/>
            <a:ext cx="8662988" cy="58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We can </a:t>
            </a:r>
            <a:r>
              <a:rPr lang="en-US" sz="1800" b="1" dirty="0" smtClean="0">
                <a:solidFill>
                  <a:schemeClr val="bg1"/>
                </a:solidFill>
              </a:rPr>
              <a:t>multiply </a:t>
            </a:r>
            <a:r>
              <a:rPr lang="en-US" sz="1800" b="1" dirty="0" smtClean="0">
                <a:solidFill>
                  <a:schemeClr val="bg1"/>
                </a:solidFill>
              </a:rPr>
              <a:t>each term by “</a:t>
            </a:r>
            <a:r>
              <a:rPr lang="en-US" sz="18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”:</a:t>
            </a:r>
          </a:p>
          <a:p>
            <a:pPr marL="176213">
              <a:lnSpc>
                <a:spcPct val="150000"/>
              </a:lnSpc>
              <a:spcBef>
                <a:spcPts val="225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where the inequality follows from our lemma.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Explanation: </a:t>
            </a:r>
            <a:r>
              <a:rPr lang="en-US" sz="1800" b="1" dirty="0" smtClean="0">
                <a:solidFill>
                  <a:schemeClr val="bg1"/>
                </a:solidFill>
              </a:rPr>
              <a:t>What exactly have we shown? If the last quantity is greater than zero, then the new model will be better than the old model. This suggests a strategy for finding the new parameters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i="1" dirty="0" err="1" smtClean="0">
                <a:solidFill>
                  <a:schemeClr val="bg1"/>
                </a:solidFill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</a:rPr>
              <a:t>: </a:t>
            </a:r>
            <a:r>
              <a:rPr lang="en-US" sz="1800" b="1" dirty="0" smtClean="0">
                <a:solidFill>
                  <a:schemeClr val="bg1"/>
                </a:solidFill>
              </a:rPr>
              <a:t>choose them to make the last quantity positive!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Proof Of The EM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468107" y="984250"/>
          <a:ext cx="76073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7" name="Equation" r:id="rId3" imgW="7607160" imgH="2997000" progId="Equation.3">
                  <p:embed/>
                </p:oleObj>
              </mc:Choice>
              <mc:Fallback>
                <p:oleObj name="Equation" r:id="rId3" imgW="7607160" imgH="299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07" y="984250"/>
                        <a:ext cx="7607300" cy="299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4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7150</TotalTime>
  <Words>835</Words>
  <Application>Microsoft Macintosh PowerPoint</Application>
  <PresentationFormat>Letter Paper (8.5x11 in)</PresentationFormat>
  <Paragraphs>56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397</cp:revision>
  <dcterms:created xsi:type="dcterms:W3CDTF">2002-09-12T17:13:32Z</dcterms:created>
  <dcterms:modified xsi:type="dcterms:W3CDTF">2014-02-11T18:21:20Z</dcterms:modified>
</cp:coreProperties>
</file>