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4"/>
  </p:notesMasterIdLst>
  <p:handoutMasterIdLst>
    <p:handoutMasterId r:id="rId25"/>
  </p:handoutMasterIdLst>
  <p:sldIdLst>
    <p:sldId id="356" r:id="rId6"/>
    <p:sldId id="392" r:id="rId7"/>
    <p:sldId id="395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396" r:id="rId2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88" d="100"/>
          <a:sy n="88" d="100"/>
        </p:scale>
        <p:origin x="-1640" y="-112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Relationship Id="rId2" Type="http://schemas.openxmlformats.org/officeDocument/2006/relationships/image" Target="../media/image43.wmf"/><Relationship Id="rId3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1" Type="http://schemas.openxmlformats.org/officeDocument/2006/relationships/image" Target="../media/image45.wmf"/><Relationship Id="rId2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Relationship Id="rId2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4" Type="http://schemas.openxmlformats.org/officeDocument/2006/relationships/image" Target="../media/image55.wmf"/><Relationship Id="rId1" Type="http://schemas.openxmlformats.org/officeDocument/2006/relationships/image" Target="../media/image52.wmf"/><Relationship Id="rId2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Relationship Id="rId2" Type="http://schemas.openxmlformats.org/officeDocument/2006/relationships/image" Target="../media/image57.wmf"/><Relationship Id="rId3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6" Type="http://schemas.openxmlformats.org/officeDocument/2006/relationships/image" Target="../media/image13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Relationship Id="rId3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4" Type="http://schemas.openxmlformats.org/officeDocument/2006/relationships/image" Target="../media/image36.wmf"/><Relationship Id="rId5" Type="http://schemas.openxmlformats.org/officeDocument/2006/relationships/image" Target="../media/image37.wmf"/><Relationship Id="rId6" Type="http://schemas.openxmlformats.org/officeDocument/2006/relationships/image" Target="../media/image38.wmf"/><Relationship Id="rId1" Type="http://schemas.openxmlformats.org/officeDocument/2006/relationships/image" Target="../media/image33.wmf"/><Relationship Id="rId2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nald_Fisher" TargetMode="External"/><Relationship Id="rId4" Type="http://schemas.openxmlformats.org/officeDocument/2006/relationships/hyperlink" Target="http://www.dtreg.com/lda.htm" TargetMode="External"/><Relationship Id="rId5" Type="http://schemas.openxmlformats.org/officeDocument/2006/relationships/hyperlink" Target="http://www.statsoft.com/textbook/stdiscan.html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sip.piconepress.com/projects/speech/software/demonstrations/applets/util/pattern_recognition/curren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ms_projects/1999/lda/" TargetMode="External"/><Relationship Id="rId4" Type="http://schemas.openxmlformats.org/officeDocument/2006/relationships/oleObject" Target="../embeddings/oleObject37.bin"/><Relationship Id="rId5" Type="http://schemas.openxmlformats.org/officeDocument/2006/relationships/image" Target="../media/image39.wmf"/><Relationship Id="rId6" Type="http://schemas.openxmlformats.org/officeDocument/2006/relationships/oleObject" Target="../embeddings/oleObject38.bin"/><Relationship Id="rId7" Type="http://schemas.openxmlformats.org/officeDocument/2006/relationships/image" Target="../media/image40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6" Type="http://schemas.openxmlformats.org/officeDocument/2006/relationships/image" Target="../media/image43.wmf"/><Relationship Id="rId7" Type="http://schemas.openxmlformats.org/officeDocument/2006/relationships/oleObject" Target="../embeddings/oleObject41.bin"/><Relationship Id="rId8" Type="http://schemas.openxmlformats.org/officeDocument/2006/relationships/image" Target="../media/image4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46.wmf"/><Relationship Id="rId7" Type="http://schemas.openxmlformats.org/officeDocument/2006/relationships/oleObject" Target="../embeddings/oleObject44.bin"/><Relationship Id="rId8" Type="http://schemas.openxmlformats.org/officeDocument/2006/relationships/image" Target="../media/image47.wmf"/><Relationship Id="rId9" Type="http://schemas.openxmlformats.org/officeDocument/2006/relationships/oleObject" Target="../embeddings/oleObject45.bin"/><Relationship Id="rId10" Type="http://schemas.openxmlformats.org/officeDocument/2006/relationships/image" Target="../media/image48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rojects/speech/software/demonstrations/applets/util/pattern_recognition/current/" TargetMode="External"/><Relationship Id="rId4" Type="http://schemas.openxmlformats.org/officeDocument/2006/relationships/oleObject" Target="../embeddings/oleObject46.bin"/><Relationship Id="rId5" Type="http://schemas.openxmlformats.org/officeDocument/2006/relationships/image" Target="../media/image49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4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6" Type="http://schemas.openxmlformats.org/officeDocument/2006/relationships/image" Target="../media/image51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4" Type="http://schemas.openxmlformats.org/officeDocument/2006/relationships/image" Target="../media/image52.wmf"/><Relationship Id="rId5" Type="http://schemas.openxmlformats.org/officeDocument/2006/relationships/oleObject" Target="../embeddings/oleObject50.bin"/><Relationship Id="rId6" Type="http://schemas.openxmlformats.org/officeDocument/2006/relationships/image" Target="../media/image53.wmf"/><Relationship Id="rId7" Type="http://schemas.openxmlformats.org/officeDocument/2006/relationships/oleObject" Target="../embeddings/oleObject51.bin"/><Relationship Id="rId8" Type="http://schemas.openxmlformats.org/officeDocument/2006/relationships/image" Target="../media/image54.wmf"/><Relationship Id="rId9" Type="http://schemas.openxmlformats.org/officeDocument/2006/relationships/oleObject" Target="../embeddings/oleObject52.bin"/><Relationship Id="rId10" Type="http://schemas.openxmlformats.org/officeDocument/2006/relationships/image" Target="../media/image55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4" Type="http://schemas.openxmlformats.org/officeDocument/2006/relationships/image" Target="../media/image56.wmf"/><Relationship Id="rId5" Type="http://schemas.openxmlformats.org/officeDocument/2006/relationships/oleObject" Target="../embeddings/oleObject54.bin"/><Relationship Id="rId6" Type="http://schemas.openxmlformats.org/officeDocument/2006/relationships/image" Target="../media/image57.wmf"/><Relationship Id="rId7" Type="http://schemas.openxmlformats.org/officeDocument/2006/relationships/oleObject" Target="../embeddings/oleObject55.bin"/><Relationship Id="rId8" Type="http://schemas.openxmlformats.org/officeDocument/2006/relationships/image" Target="../media/image58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3" Type="http://schemas.openxmlformats.org/officeDocument/2006/relationships/oleObject" Target="../embeddings/oleObject9.bin"/><Relationship Id="rId14" Type="http://schemas.openxmlformats.org/officeDocument/2006/relationships/image" Target="../media/image12.wmf"/><Relationship Id="rId15" Type="http://schemas.openxmlformats.org/officeDocument/2006/relationships/oleObject" Target="../embeddings/oleObject10.bin"/><Relationship Id="rId16" Type="http://schemas.openxmlformats.org/officeDocument/2006/relationships/image" Target="../media/image13.wmf"/><Relationship Id="rId17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hyperlink" Target="http://www.slimy.com/~steuard/teaching/tutorials/Lagrange.html" TargetMode="External"/><Relationship Id="rId4" Type="http://schemas.openxmlformats.org/officeDocument/2006/relationships/hyperlink" Target="http://www.ece.msstate.edu/research/isip/projects/speech/software/demonstrations/applets/util/pattern_recognition/current/index.html" TargetMode="External"/><Relationship Id="rId5" Type="http://schemas.openxmlformats.org/officeDocument/2006/relationships/oleObject" Target="../embeddings/oleObject5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9.w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4.wmf"/><Relationship Id="rId7" Type="http://schemas.openxmlformats.org/officeDocument/2006/relationships/image" Target="../media/image15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4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0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3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7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rojects/speech/software/demonstrations/applets/util/pattern_recognition/current/index.html" TargetMode="Externa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9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30.wmf"/><Relationship Id="rId8" Type="http://schemas.openxmlformats.org/officeDocument/2006/relationships/oleObject" Target="../embeddings/oleObject29.bin"/><Relationship Id="rId9" Type="http://schemas.openxmlformats.org/officeDocument/2006/relationships/image" Target="../media/image31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image" Target="../media/image37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4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5.w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09: </a:t>
            </a:r>
            <a:r>
              <a:rPr lang="en-US" b="1" dirty="0" smtClean="0">
                <a:solidFill>
                  <a:schemeClr val="accent2"/>
                </a:solidFill>
              </a:rPr>
              <a:t>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42018"/>
            <a:ext cx="5077797" cy="46015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Principal </a:t>
            </a: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Components Analysis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</a:rPr>
              <a:t>Fisher Linear Discriminant Analysis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Multiple Discriminant </a:t>
            </a:r>
            <a:r>
              <a:rPr lang="en-US" sz="1800" b="1" kern="0" dirty="0" smtClean="0">
                <a:solidFill>
                  <a:schemeClr val="bg1"/>
                </a:solidFill>
              </a:rPr>
              <a:t>Analysis</a:t>
            </a:r>
            <a:br>
              <a:rPr lang="en-US" sz="1800" b="1" kern="0" dirty="0" smtClean="0">
                <a:solidFill>
                  <a:schemeClr val="bg1"/>
                </a:solidFill>
              </a:rPr>
            </a:br>
            <a:r>
              <a:rPr lang="en-US" sz="1800" b="1" kern="0" dirty="0" smtClean="0">
                <a:solidFill>
                  <a:schemeClr val="bg1"/>
                </a:solidFill>
              </a:rPr>
              <a:t>HLDA and ICA</a:t>
            </a:r>
            <a:br>
              <a:rPr lang="en-US" sz="1800" b="1" kern="0" dirty="0" smtClean="0">
                <a:solidFill>
                  <a:schemeClr val="bg1"/>
                </a:solidFill>
              </a:rPr>
            </a:br>
            <a:r>
              <a:rPr lang="en-US" sz="1800" b="1" kern="0" dirty="0" smtClean="0">
                <a:solidFill>
                  <a:schemeClr val="bg1"/>
                </a:solidFill>
              </a:rPr>
              <a:t>Examples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br>
              <a:rPr lang="en-US" b="1" kern="0" dirty="0" smtClean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Java 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PR Applet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W.P.: Fisher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DTREG: LDA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S.S.: </a:t>
            </a: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DFA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</a:t>
            </a: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	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6578" y="3355901"/>
            <a:ext cx="2739206" cy="29145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99006" y="1551960"/>
            <a:ext cx="1866748" cy="229645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Multiple Discriminant Analysis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criterion function is:</a:t>
            </a:r>
          </a:p>
          <a:p>
            <a:pPr marL="176213" indent="-176213">
              <a:spcAft>
                <a:spcPts val="1800"/>
              </a:spcAft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to maximizing </a:t>
            </a:r>
            <a:r>
              <a:rPr lang="en-US" altLang="en-US" sz="1800" dirty="0" smtClean="0">
                <a:solidFill>
                  <a:schemeClr val="bg1"/>
                </a:solidFill>
              </a:rPr>
              <a:t>J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(W) is once again found via an eigenvalue decomposition: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Because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is the sum of c rank one or less matrices, and because only c-1 of these are independent,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of rank c-1 or less. 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excellent presentation on applications of LDA can be found at 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PCA Fails!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3326427" y="695119"/>
          <a:ext cx="1714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9" name="Equation" r:id="rId4" imgW="1714320" imgH="876240" progId="Equation.3">
                  <p:embed/>
                </p:oleObj>
              </mc:Choice>
              <mc:Fallback>
                <p:oleObj name="Equation" r:id="rId4" imgW="171432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427" y="695119"/>
                        <a:ext cx="17145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2617788" y="2278887"/>
          <a:ext cx="3467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0" name="Equation" r:id="rId6" imgW="3466800" imgH="317160" progId="Equation.DSMT4">
                  <p:embed/>
                </p:oleObj>
              </mc:Choice>
              <mc:Fallback>
                <p:oleObj name="Equation" r:id="rId6" imgW="34668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8" y="2278887"/>
                        <a:ext cx="34671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310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Heteroscedastic Linear Discriminant Analysis (HLDA)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Heteroscedastic: when random variables have different variances.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When might we observe </a:t>
            </a:r>
            <a:r>
              <a:rPr lang="en-US" sz="1800" b="1" dirty="0" smtClean="0"/>
              <a:t>heteroscedasticity?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Suppose 100 students enroll in a typing class — some of which have typing experience and some of which do not.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first class there would be a great deal of dispersion in the number of typing mistakes.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final class the dispersion would be smaller.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error variance is non-constant — it decreases as time increases.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example is shown to the right. The two classes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have nearly the same mean, but different variances,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and the variances differ in one direction.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LDA would project these classes onto a line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that does not achieve maximal separation.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seeks a transform that will account for the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unequal variances.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is typically useful when classes have significant overlap.</a:t>
            </a:r>
          </a:p>
        </p:txBody>
      </p:sp>
      <p:pic>
        <p:nvPicPr>
          <p:cNvPr id="200711" name="Picture 7"/>
          <p:cNvPicPr>
            <a:picLocks noChangeAspect="1" noChangeArrowheads="1"/>
          </p:cNvPicPr>
          <p:nvPr/>
        </p:nvPicPr>
        <p:blipFill>
          <a:blip r:embed="rId2"/>
          <a:srcRect l="22621" t="16807" r="24173" b="6509"/>
          <a:stretch>
            <a:fillRect/>
          </a:stretch>
        </p:blipFill>
        <p:spPr bwMode="auto">
          <a:xfrm>
            <a:off x="7090823" y="3834582"/>
            <a:ext cx="1713964" cy="187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flipV="1">
            <a:off x="5456903" y="4129548"/>
            <a:ext cx="2728452" cy="79641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40361" y="5526088"/>
            <a:ext cx="1386349" cy="18153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60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Partitioning Our Parameter Vector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W be partitioned into the first </a:t>
            </a:r>
            <a:r>
              <a:rPr lang="en-US" altLang="en-US" sz="1800" dirty="0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retain, and the remaining </a:t>
            </a:r>
            <a:r>
              <a:rPr lang="en-US" altLang="en-US" sz="1800" dirty="0" smtClean="0">
                <a:solidFill>
                  <a:schemeClr val="bg1"/>
                </a:solidFill>
              </a:rPr>
              <a:t>d-p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discard.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Then the dimensionality reduction problem can be viewed in two steps: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non-singular transform is applied to x to transform the features, and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dimensionality reduction is performed where reduce the output of this linear transformation, y, to a reduced dimension vector,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y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us partition the mean and variances as follows:</a:t>
            </a:r>
          </a:p>
          <a:p>
            <a:pPr marL="176213" indent="-176213">
              <a:spcBef>
                <a:spcPts val="175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is common to all terms and       are different for each class.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38489" y="3779838"/>
          <a:ext cx="5562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5562360" imgH="1942920" progId="Equation.3">
                  <p:embed/>
                </p:oleObj>
              </mc:Choice>
              <mc:Fallback>
                <p:oleObj name="Equation" r:id="rId3" imgW="5562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89" y="3779838"/>
                        <a:ext cx="5562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1164508" y="5834426"/>
          <a:ext cx="26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66400" imgH="291960" progId="Equation.3">
                  <p:embed/>
                </p:oleObj>
              </mc:Choice>
              <mc:Fallback>
                <p:oleObj name="Equation" r:id="rId5" imgW="266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508" y="5834426"/>
                        <a:ext cx="266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4537587" y="5741225"/>
          <a:ext cx="304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7" imgW="304560" imgH="507960" progId="Equation.DSMT4">
                  <p:embed/>
                </p:oleObj>
              </mc:Choice>
              <mc:Fallback>
                <p:oleObj name="Equation" r:id="rId7" imgW="304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587" y="5741225"/>
                        <a:ext cx="304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1922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Density and Likelihood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density function of a data point under the model, assuming a Gaussian model (as we did with PCA and LDA), is given by:</a:t>
            </a:r>
          </a:p>
          <a:p>
            <a:pPr marL="176213" indent="-176213">
              <a:spcBef>
                <a:spcPts val="90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 is an indicator function for the class assignment for each data point. (This simply represents the density function for the transformed data.)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log likelihood function is given by:</a:t>
            </a: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Differentiating the likelihood with respect to the unknown means and variances gives: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46645" y="1306513"/>
          <a:ext cx="474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7" name="Equation" r:id="rId3" imgW="4749480" imgH="990360" progId="Equation.3">
                  <p:embed/>
                </p:oleObj>
              </mc:Choice>
              <mc:Fallback>
                <p:oleObj name="Equation" r:id="rId3" imgW="47494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45" y="1306513"/>
                        <a:ext cx="4749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121" y="3590622"/>
          <a:ext cx="824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8" name="Equation" r:id="rId5" imgW="8242200" imgH="622080" progId="Equation.3">
                  <p:embed/>
                </p:oleObj>
              </mc:Choice>
              <mc:Fallback>
                <p:oleObj name="Equation" r:id="rId5" imgW="82422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21" y="3590622"/>
                        <a:ext cx="82423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1109663" y="2542763"/>
          <a:ext cx="406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9" name="Equation" r:id="rId7" imgW="406080" imgH="266400" progId="Equation.3">
                  <p:embed/>
                </p:oleObj>
              </mc:Choice>
              <mc:Fallback>
                <p:oleObj name="Equation" r:id="rId7" imgW="406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542763"/>
                        <a:ext cx="4064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2316163" y="5011738"/>
          <a:ext cx="4546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0" name="Equation" r:id="rId9" imgW="4546440" imgH="1028520" progId="Equation.DSMT4">
                  <p:embed/>
                </p:oleObj>
              </mc:Choice>
              <mc:Fallback>
                <p:oleObj name="Equation" r:id="rId9" imgW="454644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5011738"/>
                        <a:ext cx="4546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841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Optimal Solution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Substituting the optimal values into the likelihood equation, and then maximizing with respect to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gives:</a:t>
            </a:r>
          </a:p>
          <a:p>
            <a:pPr marL="176213" indent="-176213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These equations do not have a closed-form solution. For the general case, we must solve them iteratively using a gradient descent algorithm and a two-step process in which we estimate means and variances from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and then estimate the optimal value of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from the means and variances.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Simplifications exist for diagonal and equal covariances, but the benefits of the algorithm seem to diminish in these cases.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To classify data, one must compute the log-likelihood distance from each class and then assign the class based on the maximum likelihood.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(class-dependent PCA, LDA and HLDA).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HLDA training is significantly more expensive than PCA or LDA, but classification is of the same complexity as PCA and LDA because this is still essentially a linear transformation plus a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Mahalanobis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distance computation.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74663" y="1236663"/>
          <a:ext cx="6400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8" name="Equation" r:id="rId4" imgW="6400800" imgH="672840" progId="Equation.DSMT4">
                  <p:embed/>
                </p:oleObj>
              </mc:Choice>
              <mc:Fallback>
                <p:oleObj name="Equation" r:id="rId4" imgW="64008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1236663"/>
                        <a:ext cx="6400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0883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Independent Component Analysis (ICA)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Goal is to discover underlying structure in a signal.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Originally gained popularity for applications in blind source separation (BSS), the process of extracting one or more unknown signals from noise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(e.g., cocktail party effect).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Most often applied to time series analysis though it can also be used for traditional pattern recognition problems. 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signal  as a sum of statistically independent signals: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we can estimate A, then we can compute s  by inverting A:</a:t>
            </a:r>
          </a:p>
          <a:p>
            <a:pPr marL="176213" indent="-176213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the basic principle of blind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deconvolution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or BSS.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unique aspect of ICA is that it attempts to model x as a sum of statistically independent non-Gaussian signals. Why?</a:t>
            </a: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441591" y="3149540"/>
          <a:ext cx="39878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3" name="Equation" r:id="rId3" imgW="3987720" imgH="1358640" progId="Equation.3">
                  <p:embed/>
                </p:oleObj>
              </mc:Choice>
              <mc:Fallback>
                <p:oleObj name="Equation" r:id="rId3" imgW="39877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591" y="3149540"/>
                        <a:ext cx="39878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461963" y="4935538"/>
          <a:ext cx="2552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4" name="Equation" r:id="rId5" imgW="2552400" imgH="355320" progId="Equation.DSMT4">
                  <p:embed/>
                </p:oleObj>
              </mc:Choice>
              <mc:Fallback>
                <p:oleObj name="Equation" r:id="rId5" imgW="2552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4935538"/>
                        <a:ext cx="2552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964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Objective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Unlike mean square error approaches, ICA attempts to optimize the parameters of the model based on a variety of information theoretic measures: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Maximum likelihood: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are related by: 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common in ICA to zero mean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prewhiten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the data (using PCA) so that the technique can focus on the non-Gaussian aspects of the data. Since these are linear operations, they do not impact the non-Gaussian aspects of the model.</a:t>
            </a:r>
          </a:p>
          <a:p>
            <a:pPr marL="176213" indent="-176213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are no closed form solutions for the problem described above, and a gradient descent approach must be used to find the model parameters. We will need to develop more powerful mathematics to do this (e.g., the Expectation Maximization algorithm).</a:t>
            </a:r>
          </a:p>
        </p:txBody>
      </p:sp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3077536" y="1488358"/>
          <a:ext cx="3073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9" name="Equation" r:id="rId3" imgW="3073320" imgH="622080" progId="Equation.3">
                  <p:embed/>
                </p:oleObj>
              </mc:Choice>
              <mc:Fallback>
                <p:oleObj name="Equation" r:id="rId3" imgW="30733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536" y="1488358"/>
                        <a:ext cx="3073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923307" y="2347200"/>
          <a:ext cx="2336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0" name="Equation" r:id="rId5" imgW="2336760" imgH="330120" progId="Equation.3">
                  <p:embed/>
                </p:oleObj>
              </mc:Choice>
              <mc:Fallback>
                <p:oleObj name="Equation" r:id="rId5" imgW="2336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307" y="2347200"/>
                        <a:ext cx="2336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3" name="Object 5"/>
          <p:cNvGraphicFramePr>
            <a:graphicFrameLocks noChangeAspect="1"/>
          </p:cNvGraphicFramePr>
          <p:nvPr/>
        </p:nvGraphicFramePr>
        <p:xfrm>
          <a:off x="4239765" y="2766455"/>
          <a:ext cx="3187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1" name="Equation" r:id="rId7" imgW="3187440" imgH="622080" progId="Equation.3">
                  <p:embed/>
                </p:oleObj>
              </mc:Choice>
              <mc:Fallback>
                <p:oleObj name="Equation" r:id="rId7" imgW="31874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9765" y="2766455"/>
                        <a:ext cx="3187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5965206" y="3518516"/>
          <a:ext cx="2717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2" name="Equation" r:id="rId9" imgW="2717640" imgH="495000" progId="Equation.DSMT4">
                  <p:embed/>
                </p:oleObj>
              </mc:Choice>
              <mc:Fallback>
                <p:oleObj name="Equation" r:id="rId9" imgW="27176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206" y="3518516"/>
                        <a:ext cx="2717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4084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FastICA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One very popular algorithm for ICA is based on finding a projection of x that maximizes non-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Gaussianity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an approximation to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Use an iterative equation solver to find the weight vector, w: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Choose an initial random guess for w.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Compute: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Let: 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the direction of w changes, iterate.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Later in the course we will see many iterative algorithms of this form, and formally derive their properties.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FastICA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very similar to a gradient descent solution of the maximum likelihood equations.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ICA has been successfully applied to a wide variety of BSS problems including audio, EEG, and financial data.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4863742" y="1317575"/>
          <a:ext cx="2667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2" name="Equation" r:id="rId3" imgW="2666880" imgH="355320" progId="Equation.3">
                  <p:embed/>
                </p:oleObj>
              </mc:Choice>
              <mc:Fallback>
                <p:oleObj name="Equation" r:id="rId3" imgW="26668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742" y="1317575"/>
                        <a:ext cx="2667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1888913" y="2576360"/>
          <a:ext cx="3289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3" name="Equation" r:id="rId5" imgW="3288960" imgH="342720" progId="Equation.3">
                  <p:embed/>
                </p:oleObj>
              </mc:Choice>
              <mc:Fallback>
                <p:oleObj name="Equation" r:id="rId5" imgW="3288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8913" y="2576360"/>
                        <a:ext cx="3289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8" name="Object 6"/>
          <p:cNvGraphicFramePr>
            <a:graphicFrameLocks noChangeAspect="1"/>
          </p:cNvGraphicFramePr>
          <p:nvPr/>
        </p:nvGraphicFramePr>
        <p:xfrm>
          <a:off x="1224263" y="3011027"/>
          <a:ext cx="1206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4" name="Equation" r:id="rId7" imgW="1206360" imgH="368280" progId="Equation.DSMT4">
                  <p:embed/>
                </p:oleObj>
              </mc:Choice>
              <mc:Fallback>
                <p:oleObj name="Equation" r:id="rId7" imgW="1206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263" y="3011027"/>
                        <a:ext cx="1206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71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Principal Component Analysis (PCA): </a:t>
            </a:r>
            <a:r>
              <a:rPr lang="en-US" sz="1800" b="1" dirty="0" smtClean="0">
                <a:solidFill>
                  <a:schemeClr val="bg1"/>
                </a:solidFill>
              </a:rPr>
              <a:t>represents the data by minimizing the squared error (representing data in directions of greatest variance)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PCA is commonly applied in a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class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-dependent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manner where a whitening transformation is computed for each class, and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distance from the mean of that class is measured using this class-specific transformation.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PCA gives insight into the important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dimensions of your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problem 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b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y examining the direction of the eigenvectors.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sym typeface="Symbol"/>
              </a:rPr>
              <a:t>Linear </a:t>
            </a:r>
            <a:r>
              <a:rPr lang="en-US" sz="1800" b="1" dirty="0" err="1">
                <a:solidFill>
                  <a:schemeClr val="accent1"/>
                </a:solidFill>
                <a:sym typeface="Symbol"/>
              </a:rPr>
              <a:t>DIscriminant</a:t>
            </a:r>
            <a:r>
              <a:rPr lang="en-US" sz="1800" b="1" dirty="0">
                <a:solidFill>
                  <a:schemeClr val="accent1"/>
                </a:solidFill>
                <a:sym typeface="Symbol"/>
              </a:rPr>
              <a:t> Analysis (LDA):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attempts to project the data onto a line that represents the direction of maximum discrimination.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LDA can be generalized to a multi-class problem through the use of multiple discriminant functions (c classes require c-1 discriminant functions).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sym typeface="Symbol"/>
              </a:rPr>
              <a:t>Alternatives: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Other forms of discriminant analysis exist (e.g., HLDA and ICA) that relax the assumptions about the covariance structure of the data.</a:t>
            </a:r>
            <a:endParaRPr lang="en-US" sz="1800" b="1" dirty="0" smtClean="0">
              <a:solidFill>
                <a:schemeClr val="bg1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89363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Principal Component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representing a set of n d-dimensional samples x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,…,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by a single vector, x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0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squared-error criterion: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easy to show that the solution to this problem is given by: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sample mean is a zero-dimensional representation of the data set.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a one-dimensional solution in which we project the data into a line running through the sample mean:</a:t>
            </a:r>
          </a:p>
          <a:p>
            <a:pPr marL="176213" indent="-176213">
              <a:spcBef>
                <a:spcPts val="18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e is a unit vector in the direction of this line, and </a:t>
            </a:r>
            <a:r>
              <a:rPr lang="en-US" altLang="en-US" sz="1800" i="1" dirty="0" smtClean="0">
                <a:solidFill>
                  <a:schemeClr val="bg1"/>
                </a:solidFill>
              </a:rPr>
              <a:t>a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a scalar representing the distance of any point from the mean.</a:t>
            </a:r>
          </a:p>
          <a:p>
            <a:pPr marL="176213" indent="-176213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write the squared-error criterion as: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98246" y="1232924"/>
          <a:ext cx="2120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7" name="Equation" r:id="rId3" imgW="2120760" imgH="685800" progId="Equation.3">
                  <p:embed/>
                </p:oleObj>
              </mc:Choice>
              <mc:Fallback>
                <p:oleObj name="Equation" r:id="rId3" imgW="2120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246" y="1232924"/>
                        <a:ext cx="2120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216775" y="1790700"/>
          <a:ext cx="1612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8" name="Equation" r:id="rId5" imgW="1612800" imgH="622080" progId="Equation.3">
                  <p:embed/>
                </p:oleObj>
              </mc:Choice>
              <mc:Fallback>
                <p:oleObj name="Equation" r:id="rId5" imgW="16128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775" y="1790700"/>
                        <a:ext cx="1612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6" name="Object 4"/>
          <p:cNvGraphicFramePr>
            <a:graphicFrameLocks noChangeAspect="1"/>
          </p:cNvGraphicFramePr>
          <p:nvPr/>
        </p:nvGraphicFramePr>
        <p:xfrm>
          <a:off x="3360738" y="3687763"/>
          <a:ext cx="1104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9" name="Equation" r:id="rId7" imgW="1104840" imgH="190440" progId="Equation.3">
                  <p:embed/>
                </p:oleObj>
              </mc:Choice>
              <mc:Fallback>
                <p:oleObj name="Equation" r:id="rId7" imgW="11048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3687763"/>
                        <a:ext cx="11049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631358" y="5401597"/>
          <a:ext cx="3733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0" name="Equation" r:id="rId9" imgW="3733560" imgH="685800" progId="Equation.DSMT4">
                  <p:embed/>
                </p:oleObj>
              </mc:Choice>
              <mc:Fallback>
                <p:oleObj name="Equation" r:id="rId9" imgW="3733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358" y="5401597"/>
                        <a:ext cx="3733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285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Minimization Using Lagrange Multipliers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7992" y="631232"/>
            <a:ext cx="865822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vector, e, that minimizes </a:t>
            </a:r>
            <a:r>
              <a:rPr lang="en-US" altLang="en-US" sz="1800" dirty="0" smtClean="0">
                <a:solidFill>
                  <a:schemeClr val="bg1"/>
                </a:solidFill>
              </a:rPr>
              <a:t>J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also maximizes           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Use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Lagrange multipliers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to maximize            subject to the constraint            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 be the undetermined multiplier, and differentiate:</a:t>
            </a:r>
          </a:p>
          <a:p>
            <a:pPr marL="176213" indent="-176213"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	with respect to e, to obtain: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Set to zero and solve: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It follows to maximize           we want to select an eigenvector corresponding to the largest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eigenvalue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of the scatter matrix.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In other words, the best one-dimensional projection of the data (in the least mean-squared error sense) is the projection of the data onto a line through the sample mean in the direction of the eigenvector of the scatter matrix having the largest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eigenvalue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(hence the name Principal Component).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For the Gaussian case, the eigenvectors are the principal axes of the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hyperellipsoidally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shaped support region!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4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(class-independent and class-dependent PCA).</a:t>
            </a:r>
            <a:endParaRPr lang="en-US" altLang="en-US" sz="1800" baseline="-25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77120" y="1069465"/>
          <a:ext cx="520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1" name="Equation" r:id="rId5" imgW="520560" imgH="304560" progId="Equation.3">
                  <p:embed/>
                </p:oleObj>
              </mc:Choice>
              <mc:Fallback>
                <p:oleObj name="Equation" r:id="rId5" imgW="5205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120" y="1069465"/>
                        <a:ext cx="5207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8" name="Object 8"/>
          <p:cNvGraphicFramePr>
            <a:graphicFrameLocks noChangeAspect="1"/>
          </p:cNvGraphicFramePr>
          <p:nvPr/>
        </p:nvGraphicFramePr>
        <p:xfrm>
          <a:off x="7985791" y="1085440"/>
          <a:ext cx="584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2" name="Equation" r:id="rId7" imgW="583920" imgH="342720" progId="Equation.3">
                  <p:embed/>
                </p:oleObj>
              </mc:Choice>
              <mc:Fallback>
                <p:oleObj name="Equation" r:id="rId7" imgW="5839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791" y="1085440"/>
                        <a:ext cx="584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387896" y="1566608"/>
          <a:ext cx="1943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3" name="Equation" r:id="rId9" imgW="1942920" imgH="342720" progId="Equation.3">
                  <p:embed/>
                </p:oleObj>
              </mc:Choice>
              <mc:Fallback>
                <p:oleObj name="Equation" r:id="rId9" imgW="19429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7896" y="1566608"/>
                        <a:ext cx="1943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493934" y="2013974"/>
          <a:ext cx="1536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4" name="Equation" r:id="rId11" imgW="1536480" imgH="558720" progId="Equation.3">
                  <p:embed/>
                </p:oleObj>
              </mc:Choice>
              <mc:Fallback>
                <p:oleObj name="Equation" r:id="rId11" imgW="15364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934" y="2013974"/>
                        <a:ext cx="1536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1" name="Object 11"/>
          <p:cNvGraphicFramePr>
            <a:graphicFrameLocks noChangeAspect="1"/>
          </p:cNvGraphicFramePr>
          <p:nvPr/>
        </p:nvGraphicFramePr>
        <p:xfrm>
          <a:off x="5569799" y="588211"/>
          <a:ext cx="520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5" name="Equation" r:id="rId13" imgW="520560" imgH="304560" progId="Equation.3">
                  <p:embed/>
                </p:oleObj>
              </mc:Choice>
              <mc:Fallback>
                <p:oleObj name="Equation" r:id="rId13" imgW="5205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799" y="588211"/>
                        <a:ext cx="5207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882491" y="2659421"/>
          <a:ext cx="812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6" name="Equation" r:id="rId15" imgW="812520" imgH="241200" progId="Equation.3">
                  <p:embed/>
                </p:oleObj>
              </mc:Choice>
              <mc:Fallback>
                <p:oleObj name="Equation" r:id="rId15" imgW="812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491" y="2659421"/>
                        <a:ext cx="8128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3" name="Object 13"/>
          <p:cNvGraphicFramePr>
            <a:graphicFrameLocks noChangeAspect="1"/>
          </p:cNvGraphicFramePr>
          <p:nvPr/>
        </p:nvGraphicFramePr>
        <p:xfrm>
          <a:off x="2817506" y="3111706"/>
          <a:ext cx="520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7" name="Equation" r:id="rId17" imgW="520560" imgH="304560" progId="Equation.DSMT4">
                  <p:embed/>
                </p:oleObj>
              </mc:Choice>
              <mc:Fallback>
                <p:oleObj name="Equation" r:id="rId17" imgW="52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506" y="3111706"/>
                        <a:ext cx="5207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18376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Discriminant analysis seeks directions that are efficient for discrimination.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the problem of projecting data from </a:t>
            </a:r>
            <a:r>
              <a:rPr lang="en-US" altLang="en-US" sz="1800" b="1" i="1" dirty="0" smtClean="0">
                <a:solidFill>
                  <a:schemeClr val="bg1"/>
                </a:solidFill>
              </a:rPr>
              <a:t>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dimensions onto a line with the hope that we can optimize the orientation of the line to minimize error.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a set of n d-dimensional samples x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,…,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in the subset </a:t>
            </a:r>
            <a:r>
              <a:rPr lang="en-US" altLang="en-US" sz="1800" dirty="0" smtClean="0">
                <a:solidFill>
                  <a:schemeClr val="bg1"/>
                </a:solidFill>
              </a:rPr>
              <a:t>D1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labeled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and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in the subset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labeled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linear combination of x:</a:t>
            </a:r>
          </a:p>
          <a:p>
            <a:pPr marL="176213" indent="-176213"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a corresponding set of </a:t>
            </a:r>
            <a:r>
              <a:rPr lang="en-US" altLang="en-US" sz="1800" dirty="0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samples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divided into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71291" y="3887634"/>
          <a:ext cx="2120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5" name="Equation" r:id="rId3" imgW="2120760" imgH="685800" progId="Equation.3">
                  <p:embed/>
                </p:oleObj>
              </mc:Choice>
              <mc:Fallback>
                <p:oleObj name="Equation" r:id="rId3" imgW="2120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1291" y="3887634"/>
                        <a:ext cx="2120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8" name="Object 6"/>
          <p:cNvGraphicFramePr>
            <a:graphicFrameLocks noChangeAspect="1"/>
          </p:cNvGraphicFramePr>
          <p:nvPr/>
        </p:nvGraphicFramePr>
        <p:xfrm>
          <a:off x="3964243" y="2645648"/>
          <a:ext cx="81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6" name="Equation" r:id="rId5" imgW="812520" imgH="342720" progId="Equation.DSMT4">
                  <p:embed/>
                </p:oleObj>
              </mc:Choice>
              <mc:Fallback>
                <p:oleObj name="Equation" r:id="rId5" imgW="812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243" y="2645648"/>
                        <a:ext cx="81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tm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0555" y="3859555"/>
            <a:ext cx="4823644" cy="2586103"/>
          </a:xfrm>
          <a:prstGeom prst="rect">
            <a:avLst/>
          </a:prstGeom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73244" y="4128416"/>
            <a:ext cx="3779324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Our challenge is to find w that maximizes separation.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can be done by considering the ratio of the between-class scatter to the within-class scatter.</a:t>
            </a:r>
          </a:p>
        </p:txBody>
      </p:sp>
    </p:spTree>
    <p:extLst>
      <p:ext uri="{BB962C8B-B14F-4D97-AF65-F5344CB8AC3E}">
        <p14:creationId xmlns:p14="http://schemas.microsoft.com/office/powerpoint/2010/main" val="37750653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Separation of the Means and Scatter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63679"/>
            <a:ext cx="865822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sample mean for class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sample mean for the projected points are: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The sample mean for the projected points is just the projection of the mean (which is expected since this is a linear transformation).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follows that the distance between the projected means is: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scatter for the projected samples: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estimate of the variance of the pooled data is: 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called the within-class scatter.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8184" name="Object 8"/>
          <p:cNvGraphicFramePr>
            <a:graphicFrameLocks noChangeAspect="1"/>
          </p:cNvGraphicFramePr>
          <p:nvPr/>
        </p:nvGraphicFramePr>
        <p:xfrm>
          <a:off x="4066412" y="530019"/>
          <a:ext cx="1219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1" name="Equation" r:id="rId3" imgW="1218960" imgH="634680" progId="Equation.3">
                  <p:embed/>
                </p:oleObj>
              </mc:Choice>
              <mc:Fallback>
                <p:oleObj name="Equation" r:id="rId3" imgW="1218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412" y="530019"/>
                        <a:ext cx="1219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5" name="Object 9"/>
          <p:cNvGraphicFramePr>
            <a:graphicFrameLocks noChangeAspect="1"/>
          </p:cNvGraphicFramePr>
          <p:nvPr/>
        </p:nvGraphicFramePr>
        <p:xfrm>
          <a:off x="3094959" y="1568604"/>
          <a:ext cx="3086101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2" name="Equation" r:id="rId5" imgW="3085920" imgH="634680" progId="Equation.3">
                  <p:embed/>
                </p:oleObj>
              </mc:Choice>
              <mc:Fallback>
                <p:oleObj name="Equation" r:id="rId5" imgW="3085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959" y="1568604"/>
                        <a:ext cx="3086101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6" name="Object 10"/>
          <p:cNvGraphicFramePr>
            <a:graphicFrameLocks noChangeAspect="1"/>
          </p:cNvGraphicFramePr>
          <p:nvPr/>
        </p:nvGraphicFramePr>
        <p:xfrm>
          <a:off x="3070225" y="3543300"/>
          <a:ext cx="2527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3" name="Equation" r:id="rId7" imgW="2527200" imgH="469800" progId="Equation.3">
                  <p:embed/>
                </p:oleObj>
              </mc:Choice>
              <mc:Fallback>
                <p:oleObj name="Equation" r:id="rId7" imgW="2527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3543300"/>
                        <a:ext cx="25273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3475038" y="4722813"/>
          <a:ext cx="1638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4" name="Equation" r:id="rId9" imgW="1638000" imgH="571320" progId="Equation.3">
                  <p:embed/>
                </p:oleObj>
              </mc:Choice>
              <mc:Fallback>
                <p:oleObj name="Equation" r:id="rId9" imgW="16380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4722813"/>
                        <a:ext cx="1638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8" name="Object 12"/>
          <p:cNvGraphicFramePr>
            <a:graphicFrameLocks noChangeAspect="1"/>
          </p:cNvGraphicFramePr>
          <p:nvPr/>
        </p:nvGraphicFramePr>
        <p:xfrm>
          <a:off x="5943600" y="5265738"/>
          <a:ext cx="1282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5" name="Equation" r:id="rId11" imgW="1282680" imgH="558720" progId="Equation.DSMT4">
                  <p:embed/>
                </p:oleObj>
              </mc:Choice>
              <mc:Fallback>
                <p:oleObj name="Equation" r:id="rId11" imgW="12826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265738"/>
                        <a:ext cx="1282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1543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Fisher Linear Discriminant and Scatter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737419"/>
            <a:ext cx="8658225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Fisher linear discriminant maximizes the criteria: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scatter for class I,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i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total scatter,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is: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write the scatter for the projected samples as: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Therefore, the sum of the scatters can be written as:</a:t>
            </a:r>
          </a:p>
        </p:txBody>
      </p:sp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6274415" y="491205"/>
          <a:ext cx="1701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5" name="Equation" r:id="rId3" imgW="1701720" imgH="774360" progId="Equation.3">
                  <p:embed/>
                </p:oleObj>
              </mc:Choice>
              <mc:Fallback>
                <p:oleObj name="Equation" r:id="rId3" imgW="17017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4415" y="491205"/>
                        <a:ext cx="1701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9" name="Object 7"/>
          <p:cNvGraphicFramePr>
            <a:graphicFrameLocks noChangeAspect="1"/>
          </p:cNvGraphicFramePr>
          <p:nvPr/>
        </p:nvGraphicFramePr>
        <p:xfrm>
          <a:off x="3160713" y="1717675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6" name="Equation" r:id="rId5" imgW="2311200" imgH="571320" progId="Equation.3">
                  <p:embed/>
                </p:oleObj>
              </mc:Choice>
              <mc:Fallback>
                <p:oleObj name="Equation" r:id="rId5" imgW="23112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1717675"/>
                        <a:ext cx="2311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0" name="Object 8"/>
          <p:cNvGraphicFramePr>
            <a:graphicFrameLocks noChangeAspect="1"/>
          </p:cNvGraphicFramePr>
          <p:nvPr/>
        </p:nvGraphicFramePr>
        <p:xfrm>
          <a:off x="3652838" y="2732088"/>
          <a:ext cx="1308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7" name="Equation" r:id="rId7" imgW="1307880" imgH="291960" progId="Equation.3">
                  <p:embed/>
                </p:oleObj>
              </mc:Choice>
              <mc:Fallback>
                <p:oleObj name="Equation" r:id="rId7" imgW="1307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2732088"/>
                        <a:ext cx="13081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1" name="Object 9"/>
          <p:cNvGraphicFramePr>
            <a:graphicFrameLocks noChangeAspect="1"/>
          </p:cNvGraphicFramePr>
          <p:nvPr/>
        </p:nvGraphicFramePr>
        <p:xfrm>
          <a:off x="2336800" y="3690938"/>
          <a:ext cx="38354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8" name="Equation" r:id="rId9" imgW="3835080" imgH="1257120" progId="Equation.3">
                  <p:embed/>
                </p:oleObj>
              </mc:Choice>
              <mc:Fallback>
                <p:oleObj name="Equation" r:id="rId9" imgW="383508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690938"/>
                        <a:ext cx="383540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2" name="Object 10"/>
          <p:cNvGraphicFramePr>
            <a:graphicFrameLocks noChangeAspect="1"/>
          </p:cNvGraphicFramePr>
          <p:nvPr/>
        </p:nvGraphicFramePr>
        <p:xfrm>
          <a:off x="3736975" y="5661025"/>
          <a:ext cx="1841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9" name="Equation" r:id="rId11" imgW="1841400" imgH="368280" progId="Equation.DSMT4">
                  <p:embed/>
                </p:oleObj>
              </mc:Choice>
              <mc:Fallback>
                <p:oleObj name="Equation" r:id="rId11" imgW="1841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5661025"/>
                        <a:ext cx="1841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2857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Separation of the Projected Means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737419"/>
            <a:ext cx="8658225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separation of the projected means obeys: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Where the between class scatter,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is given by: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the within-class scatter and is proportional to the covariance of the pooled data.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the between-class scatter, is symmetric and positive definite, but because it is the outer product of two vectors, its rank is at most one.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implies that for any w,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in the direction of m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-m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criterion function, J(w), can be written as: 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2800350" y="1169988"/>
          <a:ext cx="34290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1" name="Equation" r:id="rId3" imgW="3429000" imgH="1244520" progId="Equation.3">
                  <p:embed/>
                </p:oleObj>
              </mc:Choice>
              <mc:Fallback>
                <p:oleObj name="Equation" r:id="rId3" imgW="342900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1169988"/>
                        <a:ext cx="3429000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3" name="Object 7"/>
          <p:cNvGraphicFramePr>
            <a:graphicFrameLocks noChangeAspect="1"/>
          </p:cNvGraphicFramePr>
          <p:nvPr/>
        </p:nvGraphicFramePr>
        <p:xfrm>
          <a:off x="3291143" y="3202860"/>
          <a:ext cx="2501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2" name="Equation" r:id="rId5" imgW="2501640" imgH="368280" progId="Equation.3">
                  <p:embed/>
                </p:oleObj>
              </mc:Choice>
              <mc:Fallback>
                <p:oleObj name="Equation" r:id="rId5" imgW="25016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143" y="3202860"/>
                        <a:ext cx="25019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4" name="Object 8"/>
          <p:cNvGraphicFramePr>
            <a:graphicFrameLocks noChangeAspect="1"/>
          </p:cNvGraphicFramePr>
          <p:nvPr/>
        </p:nvGraphicFramePr>
        <p:xfrm>
          <a:off x="5446713" y="5697538"/>
          <a:ext cx="1562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3" name="Equation" r:id="rId7" imgW="1562040" imgH="698400" progId="Equation.DSMT4">
                  <p:embed/>
                </p:oleObj>
              </mc:Choice>
              <mc:Fallback>
                <p:oleObj name="Equation" r:id="rId7" imgW="15620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3" y="5697538"/>
                        <a:ext cx="1562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0522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ratio is well-known as the generalized Rayleigh quotient and has the well-known property that the vector, w, that maximizes J(), must satisfy:</a:t>
            </a:r>
          </a:p>
          <a:p>
            <a:pPr marL="176213" indent="-176213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is: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Fisher’s linear discriminant, also known as the canonical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variate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solution maps the d-dimensional problem to a one-dimensional problem (in this case). 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From Chapter 2, when the conditional densities, p(x|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="1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), are multivariate normal with equal covariances, the optimal decision boundary is given by: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  <a:sym typeface="Symbol"/>
            </a:endParaRPr>
          </a:p>
          <a:p>
            <a:pPr marL="176213" indent="-176213"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	where                             , and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is related to the prior probabilities.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The computational complexity is dominated by the calculation of the within-class scatter and its inverse, an O(d</a:t>
            </a:r>
            <a:r>
              <a:rPr lang="en-US" altLang="en-US" sz="1800" b="1" baseline="30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n) calculation. But this is done offline!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(class-independent PCA and LDA).</a:t>
            </a: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30769" y="1562611"/>
          <a:ext cx="1397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9" name="Equation" r:id="rId4" imgW="1396800" imgH="291960" progId="Equation.3">
                  <p:embed/>
                </p:oleObj>
              </mc:Choice>
              <mc:Fallback>
                <p:oleObj name="Equation" r:id="rId4" imgW="13968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769" y="1562611"/>
                        <a:ext cx="13970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2355697" y="1927584"/>
          <a:ext cx="1892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0" name="Equation" r:id="rId6" imgW="1892160" imgH="368280" progId="Equation.3">
                  <p:embed/>
                </p:oleObj>
              </mc:Choice>
              <mc:Fallback>
                <p:oleObj name="Equation" r:id="rId6" imgW="18921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697" y="1927584"/>
                        <a:ext cx="18923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9" name="Object 5"/>
          <p:cNvGraphicFramePr>
            <a:graphicFrameLocks noChangeAspect="1"/>
          </p:cNvGraphicFramePr>
          <p:nvPr/>
        </p:nvGraphicFramePr>
        <p:xfrm>
          <a:off x="3902075" y="4475575"/>
          <a:ext cx="1257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1" name="Equation" r:id="rId8" imgW="1257120" imgH="355320" progId="Equation.3">
                  <p:embed/>
                </p:oleObj>
              </mc:Choice>
              <mc:Fallback>
                <p:oleObj name="Equation" r:id="rId8" imgW="12571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4475575"/>
                        <a:ext cx="1257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0" name="Object 6"/>
          <p:cNvGraphicFramePr>
            <a:graphicFrameLocks noChangeAspect="1"/>
          </p:cNvGraphicFramePr>
          <p:nvPr/>
        </p:nvGraphicFramePr>
        <p:xfrm>
          <a:off x="1196612" y="4834507"/>
          <a:ext cx="157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2" name="Equation" r:id="rId10" imgW="1574640" imgH="355320" progId="Equation.DSMT4">
                  <p:embed/>
                </p:oleObj>
              </mc:Choice>
              <mc:Fallback>
                <p:oleObj name="Equation" r:id="rId10" imgW="15746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612" y="4834507"/>
                        <a:ext cx="157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38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Multiple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For the c-class problem in a d-dimensional space, the natural generalization involves c-1 discriminant functions.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within-class scatter is defined as: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total mean vector, m: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a total scatter matrix,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by:</a:t>
            </a:r>
          </a:p>
          <a:p>
            <a:pPr marL="176213" indent="-176213">
              <a:spcAft>
                <a:spcPts val="1800"/>
              </a:spcAft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total scatter is related to the within-class scatter (derivation omitted):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have c-1 discriminant functions of the form:</a:t>
            </a:r>
          </a:p>
        </p:txBody>
      </p:sp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2697163" y="1673225"/>
          <a:ext cx="3238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1" name="Equation" r:id="rId3" imgW="3238200" imgH="660240" progId="Equation.3">
                  <p:embed/>
                </p:oleObj>
              </mc:Choice>
              <mc:Fallback>
                <p:oleObj name="Equation" r:id="rId3" imgW="32382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1673225"/>
                        <a:ext cx="3238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3789363" y="2642424"/>
          <a:ext cx="1270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2" name="Equation" r:id="rId5" imgW="1269720" imgH="622080" progId="Equation.3">
                  <p:embed/>
                </p:oleObj>
              </mc:Choice>
              <mc:Fallback>
                <p:oleObj name="Equation" r:id="rId5" imgW="12697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3" y="2642424"/>
                        <a:ext cx="1270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7" name="Object 17"/>
          <p:cNvGraphicFramePr>
            <a:graphicFrameLocks noChangeAspect="1"/>
          </p:cNvGraphicFramePr>
          <p:nvPr/>
        </p:nvGraphicFramePr>
        <p:xfrm>
          <a:off x="3402013" y="3778250"/>
          <a:ext cx="2095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3" name="Equation" r:id="rId7" imgW="2095200" imgH="520560" progId="Equation.3">
                  <p:embed/>
                </p:oleObj>
              </mc:Choice>
              <mc:Fallback>
                <p:oleObj name="Equation" r:id="rId7" imgW="20952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3778250"/>
                        <a:ext cx="20955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8" name="Object 18"/>
          <p:cNvGraphicFramePr>
            <a:graphicFrameLocks noChangeAspect="1"/>
          </p:cNvGraphicFramePr>
          <p:nvPr/>
        </p:nvGraphicFramePr>
        <p:xfrm>
          <a:off x="1838940" y="4812788"/>
          <a:ext cx="1397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4" name="Equation" r:id="rId9" imgW="1396800" imgH="291960" progId="Equation.3">
                  <p:embed/>
                </p:oleObj>
              </mc:Choice>
              <mc:Fallback>
                <p:oleObj name="Equation" r:id="rId9" imgW="13968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940" y="4812788"/>
                        <a:ext cx="13970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9" name="Object 19"/>
          <p:cNvGraphicFramePr>
            <a:graphicFrameLocks noChangeAspect="1"/>
          </p:cNvGraphicFramePr>
          <p:nvPr/>
        </p:nvGraphicFramePr>
        <p:xfrm>
          <a:off x="4471988" y="4681538"/>
          <a:ext cx="2717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5" name="Equation" r:id="rId11" imgW="2717640" imgH="622080" progId="Equation.3">
                  <p:embed/>
                </p:oleObj>
              </mc:Choice>
              <mc:Fallback>
                <p:oleObj name="Equation" r:id="rId11" imgW="27176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8" y="4681538"/>
                        <a:ext cx="2717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20" name="Object 20"/>
          <p:cNvGraphicFramePr>
            <a:graphicFrameLocks noChangeAspect="1"/>
          </p:cNvGraphicFramePr>
          <p:nvPr/>
        </p:nvGraphicFramePr>
        <p:xfrm>
          <a:off x="3148320" y="5824743"/>
          <a:ext cx="2857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6" name="Equation" r:id="rId13" imgW="2857320" imgH="355320" progId="Equation.DSMT4">
                  <p:embed/>
                </p:oleObj>
              </mc:Choice>
              <mc:Fallback>
                <p:oleObj name="Equation" r:id="rId13" imgW="28573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320" y="5824743"/>
                        <a:ext cx="2857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3582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7128</TotalTime>
  <Words>1510</Words>
  <Application>Microsoft Macintosh PowerPoint</Application>
  <PresentationFormat>Letter Paper (8.5x11 in)</PresentationFormat>
  <Paragraphs>171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394</cp:revision>
  <dcterms:created xsi:type="dcterms:W3CDTF">2002-09-12T17:13:32Z</dcterms:created>
  <dcterms:modified xsi:type="dcterms:W3CDTF">2014-02-11T17:55:33Z</dcterms:modified>
</cp:coreProperties>
</file>