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7"/>
  </p:notesMasterIdLst>
  <p:handoutMasterIdLst>
    <p:handoutMasterId r:id="rId28"/>
  </p:handoutMasterIdLst>
  <p:sldIdLst>
    <p:sldId id="356" r:id="rId6"/>
    <p:sldId id="379" r:id="rId7"/>
    <p:sldId id="383" r:id="rId8"/>
    <p:sldId id="384" r:id="rId9"/>
    <p:sldId id="385" r:id="rId10"/>
    <p:sldId id="388" r:id="rId11"/>
    <p:sldId id="389" r:id="rId12"/>
    <p:sldId id="390" r:id="rId13"/>
    <p:sldId id="391" r:id="rId14"/>
    <p:sldId id="392" r:id="rId15"/>
    <p:sldId id="393" r:id="rId16"/>
    <p:sldId id="394" r:id="rId17"/>
    <p:sldId id="395" r:id="rId18"/>
    <p:sldId id="396" r:id="rId19"/>
    <p:sldId id="397" r:id="rId20"/>
    <p:sldId id="398" r:id="rId21"/>
    <p:sldId id="399" r:id="rId22"/>
    <p:sldId id="400" r:id="rId23"/>
    <p:sldId id="401" r:id="rId24"/>
    <p:sldId id="402" r:id="rId25"/>
    <p:sldId id="386" r:id="rId26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92" d="100"/>
          <a:sy n="92" d="100"/>
        </p:scale>
        <p:origin x="-1528" y="-10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Relationship Id="rId3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Relationship Id="rId2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Relationship Id="rId2" Type="http://schemas.openxmlformats.org/officeDocument/2006/relationships/image" Target="../media/image40.wmf"/><Relationship Id="rId3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Relationship Id="rId2" Type="http://schemas.openxmlformats.org/officeDocument/2006/relationships/image" Target="../media/image43.wmf"/><Relationship Id="rId3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Relationship Id="rId2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wmf"/><Relationship Id="rId3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wmf"/><Relationship Id="rId3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wmf"/><Relationship Id="rId3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wmf"/><Relationship Id="rId3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4" Type="http://schemas.openxmlformats.org/officeDocument/2006/relationships/image" Target="../media/image29.wmf"/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Relationship Id="rId2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5" Type="http://schemas.openxmlformats.org/officeDocument/2006/relationships/image" Target="../media/image35.wmf"/><Relationship Id="rId1" Type="http://schemas.openxmlformats.org/officeDocument/2006/relationships/image" Target="../media/image31.wmf"/><Relationship Id="rId2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png"/><Relationship Id="rId12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rii.ricoh.com/~stork/DHSch3part2.ppt" TargetMode="External"/><Relationship Id="rId3" Type="http://schemas.openxmlformats.org/officeDocument/2006/relationships/hyperlink" Target="http://www-ccrma.stanford.edu/~jos/bayes/Bayesian_Parameter_Estimation.html" TargetMode="External"/><Relationship Id="rId4" Type="http://schemas.openxmlformats.org/officeDocument/2006/relationships/hyperlink" Target="https://engineering.purdue.edu/kak/Trinity.pdf" TargetMode="External"/><Relationship Id="rId5" Type="http://schemas.openxmlformats.org/officeDocument/2006/relationships/hyperlink" Target="http://homepages.inf.ed.ac.uk/rbf/CVonline/LOCAL_COPIES/AV0809/eshky.pdf" TargetMode="External"/><Relationship Id="rId6" Type="http://schemas.openxmlformats.org/officeDocument/2006/relationships/hyperlink" Target="http://www.isip.msstate.edu/publications/seminars/msstate_misc/2002/euro_coin/presentation_v0.pdf" TargetMode="External"/><Relationship Id="rId7" Type="http://schemas.openxmlformats.org/officeDocument/2006/relationships/hyperlink" Target="http://www.isip.piconepress.com/publications/presentations_misc/2002/isip/euro_coin/" TargetMode="External"/><Relationship Id="rId8" Type="http://schemas.openxmlformats.org/officeDocument/2006/relationships/hyperlink" Target="http://www.ece.msstate.edu/research/isip/publications/seminars/msstate/2002/euro_coin/presentation_v0.pdf" TargetMode="External"/><Relationship Id="rId9" Type="http://schemas.openxmlformats.org/officeDocument/2006/relationships/hyperlink" Target="http://www.mat.ulaval.ca/informatique/guide94/img14.png" TargetMode="External"/><Relationship Id="rId10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4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7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8.wmf"/><Relationship Id="rId9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4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30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1.bin"/><Relationship Id="rId12" Type="http://schemas.openxmlformats.org/officeDocument/2006/relationships/image" Target="../media/image35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27.bin"/><Relationship Id="rId4" Type="http://schemas.openxmlformats.org/officeDocument/2006/relationships/image" Target="../media/image31.wmf"/><Relationship Id="rId5" Type="http://schemas.openxmlformats.org/officeDocument/2006/relationships/oleObject" Target="../embeddings/oleObject28.bin"/><Relationship Id="rId6" Type="http://schemas.openxmlformats.org/officeDocument/2006/relationships/image" Target="../media/image32.wmf"/><Relationship Id="rId7" Type="http://schemas.openxmlformats.org/officeDocument/2006/relationships/oleObject" Target="../embeddings/oleObject29.bin"/><Relationship Id="rId8" Type="http://schemas.openxmlformats.org/officeDocument/2006/relationships/image" Target="../media/image33.wmf"/><Relationship Id="rId9" Type="http://schemas.openxmlformats.org/officeDocument/2006/relationships/oleObject" Target="../embeddings/oleObject30.bin"/><Relationship Id="rId10" Type="http://schemas.openxmlformats.org/officeDocument/2006/relationships/image" Target="../media/image3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4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6" Type="http://schemas.openxmlformats.org/officeDocument/2006/relationships/image" Target="../media/image37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4" Type="http://schemas.openxmlformats.org/officeDocument/2006/relationships/image" Target="../media/image38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6" Type="http://schemas.openxmlformats.org/officeDocument/2006/relationships/image" Target="../media/image40.wmf"/><Relationship Id="rId7" Type="http://schemas.openxmlformats.org/officeDocument/2006/relationships/oleObject" Target="../embeddings/oleObject37.bin"/><Relationship Id="rId8" Type="http://schemas.openxmlformats.org/officeDocument/2006/relationships/image" Target="../media/image41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4" Type="http://schemas.openxmlformats.org/officeDocument/2006/relationships/image" Target="../media/image42.wmf"/><Relationship Id="rId5" Type="http://schemas.openxmlformats.org/officeDocument/2006/relationships/oleObject" Target="../embeddings/oleObject39.bin"/><Relationship Id="rId6" Type="http://schemas.openxmlformats.org/officeDocument/2006/relationships/image" Target="../media/image43.wmf"/><Relationship Id="rId7" Type="http://schemas.openxmlformats.org/officeDocument/2006/relationships/oleObject" Target="../embeddings/oleObject40.bin"/><Relationship Id="rId8" Type="http://schemas.openxmlformats.org/officeDocument/2006/relationships/image" Target="../media/image44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4" Type="http://schemas.openxmlformats.org/officeDocument/2006/relationships/image" Target="../media/image45.wmf"/><Relationship Id="rId5" Type="http://schemas.openxmlformats.org/officeDocument/2006/relationships/oleObject" Target="../embeddings/oleObject42.bin"/><Relationship Id="rId6" Type="http://schemas.openxmlformats.org/officeDocument/2006/relationships/image" Target="../media/image46.wmf"/><Relationship Id="rId7" Type="http://schemas.openxmlformats.org/officeDocument/2006/relationships/image" Target="../media/image47.png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inference.phy.cam.ac.uk/mackay/abstracts/euro.html" TargetMode="External"/><Relationship Id="rId3" Type="http://schemas.openxmlformats.org/officeDocument/2006/relationships/hyperlink" Target="http://www.isip.piconepress.com/publications/presentations_misc/2002/isip/euro_coi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6" Type="http://schemas.openxmlformats.org/officeDocument/2006/relationships/image" Target="../media/image12.wmf"/><Relationship Id="rId7" Type="http://schemas.openxmlformats.org/officeDocument/2006/relationships/oleObject" Target="../embeddings/oleObject9.bin"/><Relationship Id="rId8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3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20.wmf"/><Relationship Id="rId9" Type="http://schemas.openxmlformats.org/officeDocument/2006/relationships/oleObject" Target="../embeddings/oleObject16.bin"/><Relationship Id="rId10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4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6" Type="http://schemas.openxmlformats.org/officeDocument/2006/relationships/image" Target="../media/image24.wmf"/><Relationship Id="rId7" Type="http://schemas.openxmlformats.org/officeDocument/2006/relationships/oleObject" Target="../embeddings/oleObject20.bin"/><Relationship Id="rId8" Type="http://schemas.openxmlformats.org/officeDocument/2006/relationships/image" Target="../media/image25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07: </a:t>
            </a:r>
            <a:r>
              <a:rPr lang="en-US" b="1" dirty="0" smtClean="0">
                <a:solidFill>
                  <a:schemeClr val="accent2"/>
                </a:solidFill>
              </a:rPr>
              <a:t>BAYESIAN ESTIMATION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Bayesian Estimation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</a:t>
            </a:r>
          </a:p>
          <a:p>
            <a:pPr marL="176213" marR="0" lvl="0" indent="-176213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rgbClr val="000080"/>
                </a:solidFill>
              </a:rPr>
              <a:t>Resources:</a:t>
            </a:r>
          </a:p>
          <a:p>
            <a:pPr marL="176213" indent="-176213"/>
            <a:r>
              <a:rPr lang="en-US" b="1" dirty="0" smtClean="0">
                <a:solidFill>
                  <a:srgbClr val="004000"/>
                </a:solidFill>
              </a:rPr>
              <a:t>	</a:t>
            </a: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D.H.S.: Chapter 3 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J.O.S.: Bayesian Parameter Estimation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A.K.: The Holy Trinity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A.E.: Bayesian Methods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J.H.: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Euro Coin</a:t>
            </a:r>
            <a:endParaRPr lang="en-US" sz="1800" b="1" dirty="0" smtClean="0">
              <a:solidFill>
                <a:schemeClr val="accent2"/>
              </a:solidFill>
              <a:hlinkClick r:id="rId8"/>
            </a:endParaRPr>
          </a:p>
          <a:p>
            <a:pPr marL="176213" indent="-176213"/>
            <a:endParaRPr lang="en-US" b="1" dirty="0" smtClean="0">
              <a:solidFill>
                <a:schemeClr val="accent2"/>
              </a:solidFill>
            </a:endParaRPr>
          </a:p>
        </p:txBody>
      </p:sp>
      <p:pic>
        <p:nvPicPr>
          <p:cNvPr id="11" name="Picture 50" descr="http://www.mat.ulaval.ca/informatique/guide94/img14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33731" y="3244348"/>
            <a:ext cx="2057400" cy="1561057"/>
          </a:xfrm>
          <a:prstGeom prst="rect">
            <a:avLst/>
          </a:prstGeom>
          <a:solidFill>
            <a:srgbClr val="000080"/>
          </a:solidFill>
          <a:ln w="38100">
            <a:solidFill>
              <a:srgbClr val="000080"/>
            </a:solidFill>
            <a:miter lim="800000"/>
            <a:headEnd/>
            <a:tailEnd/>
          </a:ln>
        </p:spPr>
      </p:pic>
      <p:pic>
        <p:nvPicPr>
          <p:cNvPr id="12" name="Picture 51">
            <a:hlinkClick r:id="rId6"/>
          </p:cNvPr>
          <p:cNvPicPr>
            <a:picLocks noChangeAspect="1" noChangeArrowheads="1"/>
          </p:cNvPicPr>
          <p:nvPr/>
        </p:nvPicPr>
        <p:blipFill>
          <a:blip r:embed="rId11"/>
          <a:srcRect l="25247" t="53416" r="24918" b="9682"/>
          <a:stretch>
            <a:fillRect/>
          </a:stretch>
        </p:blipFill>
        <p:spPr bwMode="auto">
          <a:xfrm>
            <a:off x="6533731" y="4818202"/>
            <a:ext cx="2057400" cy="1468276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  <p:pic>
        <p:nvPicPr>
          <p:cNvPr id="18" name="Picture 17" descr="imag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33731" y="2096884"/>
            <a:ext cx="2057400" cy="1106688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Formal Solution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32206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The posterior is given by: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Using Bayes formula, we can write p(D|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kumimoji="0" lang="en-US" alt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θ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) as: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and by the independence assumption: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constitutes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the formal solution to the problem because we have an expression for the probability of the data given the parameters.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176213" lvl="0" indent="-176213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454025" y="1130045"/>
          <a:ext cx="31257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3" name="Equation" r:id="rId3" imgW="2806560" imgH="291960" progId="Equation.3">
                  <p:embed/>
                </p:oleObj>
              </mc:Choice>
              <mc:Fallback>
                <p:oleObj name="Equation" r:id="rId3" imgW="2806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0045"/>
                        <a:ext cx="3125787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54025" y="2186498"/>
          <a:ext cx="27860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4" name="Equation" r:id="rId5" imgW="2501640" imgH="609480" progId="Equation.3">
                  <p:embed/>
                </p:oleObj>
              </mc:Choice>
              <mc:Fallback>
                <p:oleObj name="Equation" r:id="rId5" imgW="250164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86498"/>
                        <a:ext cx="27860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454025" y="3658931"/>
          <a:ext cx="2235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5" name="Equation" r:id="rId7" imgW="2006280" imgH="622080" progId="Equation.3">
                  <p:embed/>
                </p:oleObj>
              </mc:Choice>
              <mc:Fallback>
                <p:oleObj name="Equation" r:id="rId7" imgW="200628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58931"/>
                        <a:ext cx="2235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60587" y="5928033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16" name="Equation" r:id="rId9" imgW="520560" imgH="291960" progId="Equation.DSMT4">
                  <p:embed/>
                </p:oleObj>
              </mc:Choice>
              <mc:Fallback>
                <p:oleObj name="Equation" r:id="rId9" imgW="520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587" y="5928033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5170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Comparison to Maximum Likelihood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kumimoji="0" lang="en-US" alt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will also peak at the same place 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is well-behaved.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will be approximately             , which is the ML result.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If the peak of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very sharp, then the influence of prior information on the uncertainty of the true value of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can be ignored.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However, the Bayes solution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 tells us how to use all of the available information to compute the desired density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5108745" y="1163535"/>
          <a:ext cx="520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7" name="Equation" r:id="rId3" imgW="520560" imgH="291960" progId="Equation.3">
                  <p:embed/>
                </p:oleObj>
              </mc:Choice>
              <mc:Fallback>
                <p:oleObj name="Equation" r:id="rId3" imgW="5205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8745" y="1163535"/>
                        <a:ext cx="5207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88585" y="2223111"/>
          <a:ext cx="6985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18" name="Equation" r:id="rId5" imgW="698400" imgH="317160" progId="Equation.DSMT4">
                  <p:embed/>
                </p:oleObj>
              </mc:Choice>
              <mc:Fallback>
                <p:oleObj name="Equation" r:id="rId5" imgW="6984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585" y="2223111"/>
                        <a:ext cx="6985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58233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Recursive Bayes Incremental Learning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6027174"/>
          </a:xfrm>
          <a:prstGeom prst="rect">
            <a:avLst/>
          </a:prstGeom>
        </p:spPr>
        <p:txBody>
          <a:bodyPr/>
          <a:lstStyle/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To indicate explicitly the dependence on the number of samples, let: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We can then write our expression for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	where                          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 can write the posterior density using a recursive relation:</a:t>
            </a:r>
          </a:p>
          <a:p>
            <a:pPr marL="176213" marR="0" lvl="0" indent="-176213" algn="l" defTabSz="914400" rtl="0" eaLnBrk="0" fontAlgn="base" latinLnBrk="0" hangingPunct="0">
              <a:spcBef>
                <a:spcPts val="114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noProof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w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here                           .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This is called the Recursive Bayes Incremental Learning because we have a method for incrementally updating our estimates.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454025" y="3678018"/>
          <a:ext cx="3719512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1" name="Equation" r:id="rId3" imgW="3340080" imgH="1460160" progId="Equation.3">
                  <p:embed/>
                </p:oleObj>
              </mc:Choice>
              <mc:Fallback>
                <p:oleObj name="Equation" r:id="rId3" imgW="3340080" imgH="1460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678018"/>
                        <a:ext cx="3719512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00393" y="5227335"/>
          <a:ext cx="1574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2" name="Equation" r:id="rId5" imgW="1574640" imgH="342720" progId="Equation.3">
                  <p:embed/>
                </p:oleObj>
              </mc:Choice>
              <mc:Fallback>
                <p:oleObj name="Equation" r:id="rId5" imgW="1574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393" y="5227335"/>
                        <a:ext cx="1574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/>
        </p:nvGraphicFramePr>
        <p:xfrm>
          <a:off x="454025" y="1132552"/>
          <a:ext cx="1828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3" name="Equation" r:id="rId7" imgW="1828800" imgH="355320" progId="Equation.3">
                  <p:embed/>
                </p:oleObj>
              </mc:Choice>
              <mc:Fallback>
                <p:oleObj name="Equation" r:id="rId7" imgW="18288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2552"/>
                        <a:ext cx="1828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454025" y="2195000"/>
          <a:ext cx="2984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4" name="Equation" r:id="rId9" imgW="2984400" imgH="355320" progId="Equation.3">
                  <p:embed/>
                </p:oleObj>
              </mc:Choice>
              <mc:Fallback>
                <p:oleObj name="Equation" r:id="rId9" imgW="298440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95000"/>
                        <a:ext cx="2984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464" name="Object 8"/>
          <p:cNvGraphicFramePr>
            <a:graphicFrameLocks noChangeAspect="1"/>
          </p:cNvGraphicFramePr>
          <p:nvPr/>
        </p:nvGraphicFramePr>
        <p:xfrm>
          <a:off x="1091182" y="2728452"/>
          <a:ext cx="15621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75" name="Equation" r:id="rId11" imgW="1562040" imgH="342720" progId="Equation.DSMT4">
                  <p:embed/>
                </p:oleObj>
              </mc:Choice>
              <mc:Fallback>
                <p:oleObj name="Equation" r:id="rId11" imgW="15620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182" y="2728452"/>
                        <a:ext cx="15621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91728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When do ML and Bayesian Estimation Differ?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infinite amounts of data, the solutions converge. However, limited data is always a problem.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If prior information is reliable, a Bayesian estimate can be superior.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Bayesian estimates for uniform priors are similar to an ML solution.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broad or asymmetric around the true value, the approaches are likely to produce different solutions.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When designing a classifier using these techniques,  there are three sources of error: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Bayes Error: the error due to overlapping distributions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Model Error: the error due to an incorrect model or incorrect assumption about the parametric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form.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Estimation Error: the error arising from the fact that the parameters are estimated from a finite amount of data.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901155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Noninformative Priors and Invariance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The information about the prior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is based on the designer’s knowledge of the problem domain.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expect the prior distributions to be “translation and scale invariance” </a:t>
            </a:r>
            <a:r>
              <a:rPr lang="en-US" sz="1800" b="1" dirty="0" smtClean="0">
                <a:solidFill>
                  <a:schemeClr val="bg1"/>
                </a:solidFill>
              </a:rPr>
              <a:t>–</a:t>
            </a:r>
            <a:r>
              <a:rPr lang="en-US" sz="1800" dirty="0" smtClean="0">
                <a:solidFill>
                  <a:schemeClr val="bg1"/>
                </a:solidFill>
              </a:rPr>
              <a:t> 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hey should not depend on the actual value of the parameter.</a:t>
            </a:r>
          </a:p>
          <a:p>
            <a:pPr marL="176213" marR="0" lvl="0" indent="-176213" algn="l" defTabSz="914400" rtl="0" eaLnBrk="0" fontAlgn="base" latinLnBrk="0" hangingPunct="0"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 prior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that satisfies this property is referred to as a </a:t>
            </a:r>
            <a:b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</a:b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“noninformative prior”: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 Bayesian approach remains applicable even when little or no prior information is available.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Such situations can be handled by choosing a prior density giving equal weight to all possible values of θ.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Priors that seemingly impart no prior preference, the so-called noninformative priors, also arise when the prior is required to be invariant under certain transformations.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Frequently, the desire to treat all possible values of θ equitably leads to priors with infinite mass. Such noninformative priors are called improper priors.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089733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Example of Noninformative Priors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990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example, if we assume the prior distribution of a mean of a continuous random variable is independent of the choice of the origin, the only prior that could satisfy this is a uniform distribution (which isn’t possible).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Consider  a parameter 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, and a transformation of this variable:</a:t>
            </a:r>
            <a:br>
              <a:rPr lang="en-US" sz="1800" b="1" dirty="0" smtClean="0">
                <a:solidFill>
                  <a:schemeClr val="bg1"/>
                </a:solidFill>
                <a:sym typeface="Symbol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new variable,                 . Suppose we also scale by a positive constant: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                               . A noninformative prior on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the inverse distribution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 = 1/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which is also improper. 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378347" y="3058099"/>
          <a:ext cx="219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5" name="Equation" r:id="rId3" imgW="2197080" imgH="266400" progId="Equation.3">
                  <p:embed/>
                </p:oleObj>
              </mc:Choice>
              <mc:Fallback>
                <p:oleObj name="Equation" r:id="rId3" imgW="219708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47" y="3058099"/>
                        <a:ext cx="219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97666" y="2623328"/>
          <a:ext cx="927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6" name="Equation" r:id="rId5" imgW="927000" imgH="266400" progId="Equation.DSMT4">
                  <p:embed/>
                </p:oleObj>
              </mc:Choice>
              <mc:Fallback>
                <p:oleObj name="Equation" r:id="rId5" imgW="92700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7666" y="2623328"/>
                        <a:ext cx="927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29038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1627" y="663677"/>
            <a:ext cx="8740775" cy="528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Direct computation of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i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for large data sets is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challenging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 neural networks)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need a parametric form for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(e.g., Gaussian)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Gaussian case: computation of the sample mean and covariance, which was straightforward, contained all the information relevant to estimating the unknown population mean and covariance.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This property exists for other distributions.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 sufficient statistic is a function s of the samples 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that contains all the information relevant to a parameter,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 statistic,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s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said to be sufficient for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D|s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independent of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48558" name="Object 78"/>
          <p:cNvGraphicFramePr>
            <a:graphicFrameLocks noGrp="1" noChangeAspect="1"/>
          </p:cNvGraphicFramePr>
          <p:nvPr>
            <p:ph sz="half" idx="1"/>
          </p:nvPr>
        </p:nvGraphicFramePr>
        <p:xfrm>
          <a:off x="474663" y="4743450"/>
          <a:ext cx="36957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9" name="Equation" r:id="rId3" imgW="3695400" imgH="596880" progId="Equation.DSMT4">
                  <p:embed/>
                </p:oleObj>
              </mc:Choice>
              <mc:Fallback>
                <p:oleObj name="Equation" r:id="rId3" imgW="3695400" imgH="596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4743450"/>
                        <a:ext cx="36957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  <a:ext uri="{FAA26D3D-D897-4be2-8F04-BA451C77F1D7}">
                          <ma14:placeholderFlag xmlns:ma14="http://schemas.microsoft.com/office/mac/drawingml/2011/main" val="1"/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Sufficient Statistics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238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0080"/>
            <a:ext cx="8693150" cy="365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Theorem: A statistic,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s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sufficient for 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if and only if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can be written as:                                   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There are many ways to formulate sufficient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statistics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., define a vector of the samples themselves).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Useful only when the function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g()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the sufficient statistic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simple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., sample mean calculation).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factoring of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not unique:</a:t>
            </a:r>
          </a:p>
        </p:txBody>
      </p:sp>
      <p:graphicFrame>
        <p:nvGraphicFramePr>
          <p:cNvPr id="170002" name="Object 18"/>
          <p:cNvGraphicFramePr>
            <a:graphicFrameLocks noChangeAspect="1"/>
          </p:cNvGraphicFramePr>
          <p:nvPr/>
        </p:nvGraphicFramePr>
        <p:xfrm>
          <a:off x="767175" y="921877"/>
          <a:ext cx="2116137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3" name="Equation" r:id="rId3" imgW="2082600" imgH="266400" progId="Equation.3">
                  <p:embed/>
                </p:oleObj>
              </mc:Choice>
              <mc:Fallback>
                <p:oleObj name="Equation" r:id="rId3" imgW="20826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175" y="921877"/>
                        <a:ext cx="2116137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0003" name="Object 19"/>
          <p:cNvGraphicFramePr>
            <a:graphicFrameLocks noChangeAspect="1"/>
          </p:cNvGraphicFramePr>
          <p:nvPr/>
        </p:nvGraphicFramePr>
        <p:xfrm>
          <a:off x="439738" y="3589338"/>
          <a:ext cx="414337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4" name="Equation" r:id="rId5" imgW="4076640" imgH="291960" progId="Equation.3">
                  <p:embed/>
                </p:oleObj>
              </mc:Choice>
              <mc:Fallback>
                <p:oleObj name="Equation" r:id="rId5" imgW="4076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3589338"/>
                        <a:ext cx="414337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95263" y="4117941"/>
            <a:ext cx="8693150" cy="2179619"/>
            <a:chOff x="195263" y="4117941"/>
            <a:chExt cx="8693150" cy="2179619"/>
          </a:xfrm>
        </p:grpSpPr>
        <p:sp>
          <p:nvSpPr>
            <p:cNvPr id="170005" name="Rectangle 21"/>
            <p:cNvSpPr>
              <a:spLocks noChangeArrowheads="1"/>
            </p:cNvSpPr>
            <p:nvPr/>
          </p:nvSpPr>
          <p:spPr bwMode="auto">
            <a:xfrm>
              <a:off x="195263" y="4117941"/>
              <a:ext cx="8693150" cy="2179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ts val="18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Define a kernel density invariant to scaling</a:t>
              </a:r>
              <a:r>
                <a:rPr lang="en-US" sz="1800" b="1" dirty="0" smtClean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:</a:t>
              </a: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endPara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endPara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Significance: most practical applications of parameter estimation involve simple sufficient statistics and simple kernel densities.</a:t>
              </a:r>
              <a:endPara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</p:txBody>
        </p:sp>
        <p:graphicFrame>
          <p:nvGraphicFramePr>
            <p:cNvPr id="170006" name="Object 22"/>
            <p:cNvGraphicFramePr>
              <a:graphicFrameLocks noChangeAspect="1"/>
            </p:cNvGraphicFramePr>
            <p:nvPr/>
          </p:nvGraphicFramePr>
          <p:xfrm>
            <a:off x="439738" y="4672474"/>
            <a:ext cx="1884363" cy="717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725" name="Equation" r:id="rId7" imgW="1854000" imgH="609480" progId="Equation.DSMT4">
                    <p:embed/>
                  </p:oleObj>
                </mc:Choice>
                <mc:Fallback>
                  <p:oleObj name="Equation" r:id="rId7" imgW="1854000" imgH="609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738" y="4672474"/>
                          <a:ext cx="1884363" cy="7175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8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Factorization Theorem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10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61" name="Rectangle 5161"/>
          <p:cNvSpPr>
            <a:spLocks noChangeArrowheads="1"/>
          </p:cNvSpPr>
          <p:nvPr/>
        </p:nvSpPr>
        <p:spPr bwMode="auto">
          <a:xfrm>
            <a:off x="201613" y="3716595"/>
            <a:ext cx="8712200" cy="103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This isolates the </a:t>
            </a:r>
            <a:r>
              <a:rPr lang="en-US" sz="1800" b="1" dirty="0" err="1" smtClean="0">
                <a:solidFill>
                  <a:schemeClr val="bg1"/>
                </a:solidFill>
                <a:sym typeface="Symbol" pitchFamily="18" charset="2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dependence in the first term, and hence, the sample mean is a sufficient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statistic using the Factorization Theorem.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228600" indent="-228600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kernel is:</a:t>
            </a:r>
          </a:p>
        </p:txBody>
      </p:sp>
      <p:graphicFrame>
        <p:nvGraphicFramePr>
          <p:cNvPr id="158763" name="Object 5163"/>
          <p:cNvGraphicFramePr>
            <a:graphicFrameLocks noChangeAspect="1"/>
          </p:cNvGraphicFramePr>
          <p:nvPr/>
        </p:nvGraphicFramePr>
        <p:xfrm>
          <a:off x="4660900" y="4511675"/>
          <a:ext cx="17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7" name="Equation" r:id="rId3" imgW="177480" imgH="368280" progId="Equation.3">
                  <p:embed/>
                </p:oleObj>
              </mc:Choice>
              <mc:Fallback>
                <p:oleObj name="Equation" r:id="rId3" imgW="1774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0900" y="4511675"/>
                        <a:ext cx="1778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64" name="Object 5164"/>
          <p:cNvGraphicFramePr>
            <a:graphicFrameLocks noChangeAspect="1"/>
          </p:cNvGraphicFramePr>
          <p:nvPr/>
        </p:nvGraphicFramePr>
        <p:xfrm>
          <a:off x="454025" y="5294825"/>
          <a:ext cx="43767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8" name="Equation" r:id="rId5" imgW="5587920" imgH="711000" progId="Equation.3">
                  <p:embed/>
                </p:oleObj>
              </mc:Choice>
              <mc:Fallback>
                <p:oleObj name="Equation" r:id="rId5" imgW="55879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4825"/>
                        <a:ext cx="43767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Gaussian Distributions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454025" y="690563"/>
          <a:ext cx="57658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9" name="Equation" r:id="rId7" imgW="5765760" imgH="3009600" progId="Equation.DSMT4">
                  <p:embed/>
                </p:oleObj>
              </mc:Choice>
              <mc:Fallback>
                <p:oleObj name="Equation" r:id="rId7" imgW="576576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690563"/>
                        <a:ext cx="5765800" cy="300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091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185944" y="604389"/>
            <a:ext cx="86645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This can be generalized:</a:t>
            </a:r>
          </a:p>
        </p:txBody>
      </p:sp>
      <p:graphicFrame>
        <p:nvGraphicFramePr>
          <p:cNvPr id="159779" name="Object 35"/>
          <p:cNvGraphicFramePr>
            <a:graphicFrameLocks noChangeAspect="1"/>
          </p:cNvGraphicFramePr>
          <p:nvPr/>
        </p:nvGraphicFramePr>
        <p:xfrm>
          <a:off x="3167216" y="540828"/>
          <a:ext cx="34559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61" name="Equation" r:id="rId3" imgW="3441600" imgH="342720" progId="Equation.3">
                  <p:embed/>
                </p:oleObj>
              </mc:Choice>
              <mc:Fallback>
                <p:oleObj name="Equation" r:id="rId3" imgW="344160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216" y="540828"/>
                        <a:ext cx="34559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80" name="Rectangle 36"/>
          <p:cNvSpPr>
            <a:spLocks noChangeArrowheads="1"/>
          </p:cNvSpPr>
          <p:nvPr/>
        </p:nvSpPr>
        <p:spPr bwMode="auto">
          <a:xfrm>
            <a:off x="195008" y="1084335"/>
            <a:ext cx="86645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and:</a:t>
            </a:r>
          </a:p>
        </p:txBody>
      </p:sp>
      <p:graphicFrame>
        <p:nvGraphicFramePr>
          <p:cNvPr id="159781" name="Object 37"/>
          <p:cNvGraphicFramePr>
            <a:graphicFrameLocks noChangeAspect="1"/>
          </p:cNvGraphicFramePr>
          <p:nvPr/>
        </p:nvGraphicFramePr>
        <p:xfrm>
          <a:off x="972526" y="928082"/>
          <a:ext cx="56610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62" name="Equation" r:id="rId5" imgW="5638680" imgH="622080" progId="Equation.DSMT4">
                  <p:embed/>
                </p:oleObj>
              </mc:Choice>
              <mc:Fallback>
                <p:oleObj name="Equation" r:id="rId5" imgW="56386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526" y="928082"/>
                        <a:ext cx="56610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83" name="Rectangle 39"/>
          <p:cNvSpPr>
            <a:spLocks noChangeArrowheads="1"/>
          </p:cNvSpPr>
          <p:nvPr/>
        </p:nvSpPr>
        <p:spPr bwMode="auto">
          <a:xfrm>
            <a:off x="195009" y="1539402"/>
            <a:ext cx="8123886" cy="4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Examples:</a:t>
            </a:r>
          </a:p>
        </p:txBody>
      </p:sp>
      <p:pic>
        <p:nvPicPr>
          <p:cNvPr id="159784" name="Picture 40"/>
          <p:cNvPicPr>
            <a:picLocks noChangeAspect="1" noChangeArrowheads="1"/>
          </p:cNvPicPr>
          <p:nvPr/>
        </p:nvPicPr>
        <p:blipFill>
          <a:blip r:embed="rId7"/>
          <a:srcRect l="11852" t="20860" r="4219" b="4666"/>
          <a:stretch>
            <a:fillRect/>
          </a:stretch>
        </p:blipFill>
        <p:spPr bwMode="auto">
          <a:xfrm>
            <a:off x="1209368" y="1899030"/>
            <a:ext cx="7696507" cy="449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Exponential Family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0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190961" y="743677"/>
            <a:ext cx="5876925" cy="396875"/>
            <a:chOff x="147" y="710"/>
            <a:chExt cx="3702" cy="250"/>
          </a:xfrm>
        </p:grpSpPr>
        <p:sp>
          <p:nvSpPr>
            <p:cNvPr id="157726" name="Rectangle 30"/>
            <p:cNvSpPr>
              <a:spLocks noChangeArrowheads="1"/>
            </p:cNvSpPr>
            <p:nvPr/>
          </p:nvSpPr>
          <p:spPr bwMode="auto">
            <a:xfrm>
              <a:off x="147" y="712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Case: </a:t>
              </a:r>
              <a:r>
                <a:rPr lang="en-US" sz="1800" b="1" dirty="0" smtClean="0">
                  <a:solidFill>
                    <a:schemeClr val="bg1"/>
                  </a:solidFill>
                </a:rPr>
                <a:t>only mean </a:t>
              </a:r>
              <a:r>
                <a:rPr lang="en-US" sz="1800" b="1" dirty="0">
                  <a:solidFill>
                    <a:schemeClr val="bg1"/>
                  </a:solidFill>
                </a:rPr>
                <a:t>unknown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29" name="Object 33"/>
            <p:cNvGraphicFramePr>
              <a:graphicFrameLocks noChangeAspect="1"/>
            </p:cNvGraphicFramePr>
            <p:nvPr/>
          </p:nvGraphicFramePr>
          <p:xfrm>
            <a:off x="2721" y="710"/>
            <a:ext cx="112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90" name="Equation" r:id="rId3" imgW="1790640" imgH="368280" progId="Equation.3">
                    <p:embed/>
                  </p:oleObj>
                </mc:Choice>
                <mc:Fallback>
                  <p:oleObj name="Equation" r:id="rId3" imgW="17906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1" y="710"/>
                          <a:ext cx="1128" cy="2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90961" y="1329975"/>
            <a:ext cx="5816600" cy="442913"/>
            <a:chOff x="111" y="1005"/>
            <a:chExt cx="3664" cy="279"/>
          </a:xfrm>
        </p:grpSpPr>
        <p:sp>
          <p:nvSpPr>
            <p:cNvPr id="157733" name="Rectangle 37"/>
            <p:cNvSpPr>
              <a:spLocks noChangeArrowheads="1"/>
            </p:cNvSpPr>
            <p:nvPr/>
          </p:nvSpPr>
          <p:spPr bwMode="auto">
            <a:xfrm>
              <a:off x="111" y="1036"/>
              <a:ext cx="2233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</a:rPr>
                <a:t>Known prior density: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57734" name="Object 38"/>
            <p:cNvGraphicFramePr>
              <a:graphicFrameLocks noChangeAspect="1"/>
            </p:cNvGraphicFramePr>
            <p:nvPr/>
          </p:nvGraphicFramePr>
          <p:xfrm>
            <a:off x="2687" y="1005"/>
            <a:ext cx="1088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0391" name="Equation" r:id="rId5" imgW="1726920" imgH="355320" progId="Equation.3">
                    <p:embed/>
                  </p:oleObj>
                </mc:Choice>
                <mc:Fallback>
                  <p:oleObj name="Equation" r:id="rId5" imgW="172692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7" y="1005"/>
                          <a:ext cx="1088" cy="22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190961" y="1937065"/>
            <a:ext cx="34925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Using Bayes formula: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7738" name="Object 42"/>
          <p:cNvGraphicFramePr>
            <a:graphicFrameLocks noChangeAspect="1"/>
          </p:cNvGraphicFramePr>
          <p:nvPr/>
        </p:nvGraphicFramePr>
        <p:xfrm>
          <a:off x="4289989" y="1924367"/>
          <a:ext cx="3073400" cy="275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2" name="Equation" r:id="rId7" imgW="3073320" imgH="2755800" progId="Equation.DSMT4">
                  <p:embed/>
                </p:oleObj>
              </mc:Choice>
              <mc:Fallback>
                <p:oleObj name="Equation" r:id="rId7" imgW="3073320" imgH="275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989" y="1924367"/>
                        <a:ext cx="3073400" cy="275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197311" y="2479687"/>
            <a:ext cx="3770312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Rationale: Once a value of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μ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known, the density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is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completely known.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α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 normalization factor that depends on the data,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28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Introduction of Bayesian parameter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role of the class-conditional distribution in a Bayesian estimate.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Estimation of the posterior and probability density function assuming the only unknown parameter is the mean, and the conditional density of the “features” given the mean, p(</a:t>
            </a:r>
            <a:r>
              <a:rPr lang="en-US" sz="1800" b="1" dirty="0" err="1">
                <a:solidFill>
                  <a:schemeClr val="bg1"/>
                </a:solidFill>
              </a:rPr>
              <a:t>x</a:t>
            </a:r>
            <a:r>
              <a:rPr lang="en-US" sz="1800" b="1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  <a:sym typeface="Symbol"/>
              </a:rPr>
              <a:t>θ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, can be modeled as a Gaussian distribution.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  <p:extLst>
      <p:ext uri="{BB962C8B-B14F-4D97-AF65-F5344CB8AC3E}">
        <p14:creationId xmlns:p14="http://schemas.microsoft.com/office/powerpoint/2010/main" val="3628001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95" name="Rectangle 1059"/>
          <p:cNvSpPr>
            <a:spLocks noChangeArrowheads="1"/>
          </p:cNvSpPr>
          <p:nvPr/>
        </p:nvSpPr>
        <p:spPr bwMode="auto">
          <a:xfrm>
            <a:off x="230188" y="722671"/>
            <a:ext cx="8664575" cy="150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Getting ahead a bit, let’s see how we can put these ideas to work on a simple example due to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2"/>
              </a:rPr>
              <a:t>David MacKay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and explained by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  <a:hlinkClick r:id="rId3"/>
              </a:rPr>
              <a:t>Jon Hamaker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“The Euro Coin”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72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32"/>
          <p:cNvSpPr>
            <a:spLocks noChangeArrowheads="1"/>
          </p:cNvSpPr>
          <p:nvPr/>
        </p:nvSpPr>
        <p:spPr bwMode="auto">
          <a:xfrm>
            <a:off x="233362" y="587876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3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Rearrange terms so that the dependencies on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are clear: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Associate terms related to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μ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84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There is actually a third equation involving terms not related to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:</a:t>
            </a:r>
          </a:p>
          <a:p>
            <a:pPr marL="176213" indent="-176213">
              <a:spcAft>
                <a:spcPts val="84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	but we can ignore this since it is not a function of </a:t>
            </a:r>
            <a:r>
              <a:rPr lang="en-US" sz="1800" dirty="0" smtClean="0">
                <a:solidFill>
                  <a:schemeClr val="bg1"/>
                </a:solidFill>
                <a:sym typeface="Symbol"/>
              </a:rPr>
              <a:t>μ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 and is a complicated equation to solve.</a:t>
            </a:r>
            <a:endParaRPr lang="en-US" sz="1800" b="1" dirty="0" smtClean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71014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506750"/>
              </p:ext>
            </p:extLst>
          </p:nvPr>
        </p:nvGraphicFramePr>
        <p:xfrm>
          <a:off x="561975" y="3168650"/>
          <a:ext cx="28035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6" name="Equation" r:id="rId3" imgW="1866900" imgH="939800" progId="Equation.DSMT4">
                  <p:embed/>
                </p:oleObj>
              </mc:Choice>
              <mc:Fallback>
                <p:oleObj name="Equation" r:id="rId3" imgW="1866900" imgH="93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3168650"/>
                        <a:ext cx="2803525" cy="140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38" name="Object 6"/>
          <p:cNvGraphicFramePr>
            <a:graphicFrameLocks noChangeAspect="1"/>
          </p:cNvGraphicFramePr>
          <p:nvPr/>
        </p:nvGraphicFramePr>
        <p:xfrm>
          <a:off x="457200" y="1087193"/>
          <a:ext cx="5059363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7" name="Equation" r:id="rId5" imgW="3352680" imgH="1091880" progId="Equation.3">
                  <p:embed/>
                </p:oleObj>
              </mc:Choice>
              <mc:Fallback>
                <p:oleObj name="Equation" r:id="rId5" imgW="3352680" imgH="1091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87193"/>
                        <a:ext cx="5059363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40" name="Object 8"/>
          <p:cNvGraphicFramePr>
            <a:graphicFrameLocks noChangeAspect="1"/>
          </p:cNvGraphicFramePr>
          <p:nvPr/>
        </p:nvGraphicFramePr>
        <p:xfrm>
          <a:off x="457200" y="4995863"/>
          <a:ext cx="77041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88" name="Equation" r:id="rId7" imgW="5105160" imgH="520560" progId="Equation.DSMT4">
                  <p:embed/>
                </p:oleObj>
              </mc:Choice>
              <mc:Fallback>
                <p:oleObj name="Equation" r:id="rId7" imgW="5105160" imgH="520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995863"/>
                        <a:ext cx="770413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45256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559157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. First, solve for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7200" y="1028775"/>
          <a:ext cx="3794125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7" name="Equation" r:id="rId3" imgW="2539800" imgH="660240" progId="Equation.3">
                  <p:embed/>
                </p:oleObj>
              </mc:Choice>
              <mc:Fallback>
                <p:oleObj name="Equation" r:id="rId3" imgW="25398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28775"/>
                        <a:ext cx="3794125" cy="985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2"/>
          <p:cNvSpPr>
            <a:spLocks noChangeArrowheads="1"/>
          </p:cNvSpPr>
          <p:nvPr/>
        </p:nvSpPr>
        <p:spPr bwMode="auto">
          <a:xfrm>
            <a:off x="206375" y="1954031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Next, solve for 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Summarizing: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64"/>
          <p:cNvGraphicFramePr>
            <a:graphicFrameLocks noChangeAspect="1"/>
          </p:cNvGraphicFramePr>
          <p:nvPr/>
        </p:nvGraphicFramePr>
        <p:xfrm>
          <a:off x="458788" y="5120670"/>
          <a:ext cx="347980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8" name="Equation" r:id="rId5" imgW="3479760" imgH="1485720" progId="Equation.3">
                  <p:embed/>
                </p:oleObj>
              </mc:Choice>
              <mc:Fallback>
                <p:oleObj name="Equation" r:id="rId5" imgW="3479760" imgH="1485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5120670"/>
                        <a:ext cx="3479800" cy="148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4"/>
          <p:cNvGraphicFramePr>
            <a:graphicFrameLocks noChangeAspect="1"/>
          </p:cNvGraphicFramePr>
          <p:nvPr/>
        </p:nvGraphicFramePr>
        <p:xfrm>
          <a:off x="458788" y="2412567"/>
          <a:ext cx="4570412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9" name="Equation" r:id="rId7" imgW="3047760" imgH="1498320" progId="Equation.DSMT4">
                  <p:embed/>
                </p:oleObj>
              </mc:Choice>
              <mc:Fallback>
                <p:oleObj name="Equation" r:id="rId7" imgW="304776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412567"/>
                        <a:ext cx="4570412" cy="224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11640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78426"/>
            <a:ext cx="8693150" cy="34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best guess after n samples.</a:t>
            </a:r>
          </a:p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uncertainty about this guess.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-25000" dirty="0" smtClean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approaches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σ</a:t>
            </a:r>
            <a:r>
              <a:rPr lang="en-US" sz="1800" baseline="30000" dirty="0" smtClean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/n </a:t>
            </a:r>
            <a:r>
              <a:rPr lang="en-US" sz="1800" b="1" dirty="0">
                <a:solidFill>
                  <a:schemeClr val="bg1"/>
                </a:solidFill>
              </a:rPr>
              <a:t>for large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– each additional observation decreases our uncertainty.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posterior, </a:t>
            </a:r>
            <a:r>
              <a:rPr lang="en-US" sz="1800" dirty="0">
                <a:solidFill>
                  <a:schemeClr val="bg1"/>
                </a:solidFill>
              </a:rPr>
              <a:t>p</a:t>
            </a:r>
            <a:r>
              <a:rPr lang="en-US" sz="1800" dirty="0" smtClean="0">
                <a:solidFill>
                  <a:schemeClr val="bg1"/>
                </a:solidFill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sym typeface="Symbol" pitchFamily="18" charset="2"/>
              </a:rPr>
              <a:t>μ|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becomes more sharply peaked as n grows large. This is known as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Bayesian learning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2"/>
          <a:srcRect b="17935"/>
          <a:stretch>
            <a:fillRect/>
          </a:stretch>
        </p:blipFill>
        <p:spPr bwMode="auto">
          <a:xfrm>
            <a:off x="1253607" y="3162351"/>
            <a:ext cx="6675848" cy="34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Learning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57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1" name="Rectangle 5151"/>
          <p:cNvSpPr>
            <a:spLocks noChangeArrowheads="1"/>
          </p:cNvSpPr>
          <p:nvPr/>
        </p:nvSpPr>
        <p:spPr bwMode="auto">
          <a:xfrm>
            <a:off x="177340" y="646173"/>
            <a:ext cx="86931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How do we obtain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 (derivation is tedious):</a:t>
            </a:r>
          </a:p>
        </p:txBody>
      </p:sp>
      <p:graphicFrame>
        <p:nvGraphicFramePr>
          <p:cNvPr id="158752" name="Object 5152"/>
          <p:cNvGraphicFramePr>
            <a:graphicFrameLocks noChangeAspect="1"/>
          </p:cNvGraphicFramePr>
          <p:nvPr/>
        </p:nvGraphicFramePr>
        <p:xfrm>
          <a:off x="454025" y="1076887"/>
          <a:ext cx="60198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1" name="Equation" r:id="rId3" imgW="6019560" imgH="1714320" progId="Equation.3">
                  <p:embed/>
                </p:oleObj>
              </mc:Choice>
              <mc:Fallback>
                <p:oleObj name="Equation" r:id="rId3" imgW="6019560" imgH="1714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076887"/>
                        <a:ext cx="6019800" cy="171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3" name="Rectangle 5153"/>
          <p:cNvSpPr>
            <a:spLocks noChangeArrowheads="1"/>
          </p:cNvSpPr>
          <p:nvPr/>
        </p:nvSpPr>
        <p:spPr bwMode="auto">
          <a:xfrm>
            <a:off x="220663" y="3012372"/>
            <a:ext cx="12731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	where:</a:t>
            </a:r>
          </a:p>
        </p:txBody>
      </p:sp>
      <p:graphicFrame>
        <p:nvGraphicFramePr>
          <p:cNvPr id="158754" name="Object 5154"/>
          <p:cNvGraphicFramePr>
            <a:graphicFrameLocks noChangeAspect="1"/>
          </p:cNvGraphicFramePr>
          <p:nvPr/>
        </p:nvGraphicFramePr>
        <p:xfrm>
          <a:off x="454025" y="3409554"/>
          <a:ext cx="4978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2" name="Equation" r:id="rId5" imgW="4978080" imgH="799920" progId="Equation.3">
                  <p:embed/>
                </p:oleObj>
              </mc:Choice>
              <mc:Fallback>
                <p:oleObj name="Equation" r:id="rId5" imgW="497808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409554"/>
                        <a:ext cx="49784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5" name="Rectangle 5155"/>
          <p:cNvSpPr>
            <a:spLocks noChangeArrowheads="1"/>
          </p:cNvSpPr>
          <p:nvPr/>
        </p:nvSpPr>
        <p:spPr bwMode="auto">
          <a:xfrm>
            <a:off x="176419" y="4332664"/>
            <a:ext cx="16637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Note that:</a:t>
            </a:r>
          </a:p>
        </p:txBody>
      </p:sp>
      <p:graphicFrame>
        <p:nvGraphicFramePr>
          <p:cNvPr id="158756" name="Object 5156"/>
          <p:cNvGraphicFramePr>
            <a:graphicFrameLocks noChangeAspect="1"/>
          </p:cNvGraphicFramePr>
          <p:nvPr/>
        </p:nvGraphicFramePr>
        <p:xfrm>
          <a:off x="1520776" y="4259838"/>
          <a:ext cx="2476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3" name="Equation" r:id="rId7" imgW="2476440" imgH="355320" progId="Equation.DSMT4">
                  <p:embed/>
                </p:oleObj>
              </mc:Choice>
              <mc:Fallback>
                <p:oleObj name="Equation" r:id="rId7" imgW="2476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776" y="4259838"/>
                        <a:ext cx="2476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8759" name="Rectangle 5159"/>
          <p:cNvSpPr>
            <a:spLocks noChangeArrowheads="1"/>
          </p:cNvSpPr>
          <p:nvPr/>
        </p:nvSpPr>
        <p:spPr bwMode="auto">
          <a:xfrm>
            <a:off x="176419" y="4795704"/>
            <a:ext cx="869315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conditional mean, 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μ</a:t>
            </a:r>
            <a:r>
              <a:rPr lang="en-US" sz="1800" b="1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treated as the true mean.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</a:t>
            </a:r>
            <a:r>
              <a:rPr lang="en-US" sz="18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ω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can be used to design the classifier.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3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96390" y="1687767"/>
            <a:ext cx="38735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Applying Bayes formula:</a:t>
            </a:r>
          </a:p>
        </p:txBody>
      </p:sp>
      <p:graphicFrame>
        <p:nvGraphicFramePr>
          <p:cNvPr id="176135" name="Object 7"/>
          <p:cNvGraphicFramePr>
            <a:graphicFrameLocks noChangeAspect="1"/>
          </p:cNvGraphicFramePr>
          <p:nvPr/>
        </p:nvGraphicFramePr>
        <p:xfrm>
          <a:off x="454025" y="2111775"/>
          <a:ext cx="62103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5" name="Equation" r:id="rId3" imgW="6210000" imgH="1307880" progId="Equation.3">
                  <p:embed/>
                </p:oleObj>
              </mc:Choice>
              <mc:Fallback>
                <p:oleObj name="Equation" r:id="rId3" imgW="6210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11775"/>
                        <a:ext cx="6210300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202279" y="3554044"/>
            <a:ext cx="31686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which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has the form:</a:t>
            </a:r>
          </a:p>
        </p:txBody>
      </p:sp>
      <p:graphicFrame>
        <p:nvGraphicFramePr>
          <p:cNvPr id="176137" name="Object 9"/>
          <p:cNvGraphicFramePr>
            <a:graphicFrameLocks noChangeAspect="1"/>
          </p:cNvGraphicFramePr>
          <p:nvPr/>
        </p:nvGraphicFramePr>
        <p:xfrm>
          <a:off x="231775" y="3901655"/>
          <a:ext cx="4114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6" name="Equation" r:id="rId5" imgW="4114800" imgH="596880" progId="Equation.3">
                  <p:embed/>
                </p:oleObj>
              </mc:Choice>
              <mc:Fallback>
                <p:oleObj name="Equation" r:id="rId5" imgW="411480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3901655"/>
                        <a:ext cx="4114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211756" y="4562487"/>
            <a:ext cx="21399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Once again:</a:t>
            </a:r>
          </a:p>
        </p:txBody>
      </p:sp>
      <p:graphicFrame>
        <p:nvGraphicFramePr>
          <p:cNvPr id="176139" name="Object 11"/>
          <p:cNvGraphicFramePr>
            <a:graphicFrameLocks noChangeAspect="1"/>
          </p:cNvGraphicFramePr>
          <p:nvPr/>
        </p:nvGraphicFramePr>
        <p:xfrm>
          <a:off x="1776567" y="4573679"/>
          <a:ext cx="2120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7" name="Equation" r:id="rId7" imgW="2120760" imgH="291960" progId="Equation.3">
                  <p:embed/>
                </p:oleObj>
              </mc:Choice>
              <mc:Fallback>
                <p:oleObj name="Equation" r:id="rId7" imgW="2120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567" y="4573679"/>
                        <a:ext cx="21209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197008" y="5024607"/>
            <a:ext cx="79025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we have a reproducing density.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Multivariate Case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8914" y="770713"/>
            <a:ext cx="8140700" cy="1131889"/>
            <a:chOff x="93" y="662"/>
            <a:chExt cx="5128" cy="713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93" y="666"/>
              <a:ext cx="5128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 typeface="Arial" pitchFamily="34" charset="0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Assume:</a:t>
              </a:r>
            </a:p>
            <a:p>
              <a:pPr marL="176213" indent="-176213">
                <a:lnSpc>
                  <a:spcPct val="150000"/>
                </a:lnSpc>
                <a:spcAft>
                  <a:spcPct val="25000"/>
                </a:spcAft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	where                         are assumed to be known.                           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76133" name="Object 5"/>
            <p:cNvGraphicFramePr>
              <a:graphicFrameLocks noChangeAspect="1"/>
            </p:cNvGraphicFramePr>
            <p:nvPr/>
          </p:nvGraphicFramePr>
          <p:xfrm>
            <a:off x="894" y="662"/>
            <a:ext cx="23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78" name="Equation" r:id="rId9" imgW="3759120" imgH="317160" progId="Equation.3">
                    <p:embed/>
                  </p:oleObj>
                </mc:Choice>
                <mc:Fallback>
                  <p:oleObj name="Equation" r:id="rId9" imgW="3759120" imgH="317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4" y="662"/>
                          <a:ext cx="2368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04185" y="1193909"/>
          <a:ext cx="1447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79" name="Equation" r:id="rId11" imgW="1447560" imgH="291960" progId="Equation.DSMT4">
                  <p:embed/>
                </p:oleObj>
              </mc:Choice>
              <mc:Fallback>
                <p:oleObj name="Equation" r:id="rId11" imgW="1447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85" y="1193909"/>
                        <a:ext cx="1447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789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5944" y="619137"/>
            <a:ext cx="8664575" cy="1914526"/>
            <a:chOff x="145" y="678"/>
            <a:chExt cx="5458" cy="1206"/>
          </a:xfrm>
        </p:grpSpPr>
        <p:sp>
          <p:nvSpPr>
            <p:cNvPr id="159768" name="Rectangle 24"/>
            <p:cNvSpPr>
              <a:spLocks noChangeArrowheads="1"/>
            </p:cNvSpPr>
            <p:nvPr/>
          </p:nvSpPr>
          <p:spPr bwMode="auto">
            <a:xfrm>
              <a:off x="145" y="678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Equating coefficients between the two Gaussians:</a:t>
              </a:r>
            </a:p>
          </p:txBody>
        </p:sp>
        <p:graphicFrame>
          <p:nvGraphicFramePr>
            <p:cNvPr id="159769" name="Object 25"/>
            <p:cNvGraphicFramePr>
              <a:graphicFrameLocks noChangeAspect="1"/>
            </p:cNvGraphicFramePr>
            <p:nvPr/>
          </p:nvGraphicFramePr>
          <p:xfrm>
            <a:off x="314" y="972"/>
            <a:ext cx="1600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79" name="Equation" r:id="rId3" imgW="2539800" imgH="1447560" progId="Equation.3">
                    <p:embed/>
                  </p:oleObj>
                </mc:Choice>
                <mc:Fallback>
                  <p:oleObj name="Equation" r:id="rId3" imgW="2539800" imgH="1447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972"/>
                          <a:ext cx="1600" cy="9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706" y="2677470"/>
            <a:ext cx="8664575" cy="1552575"/>
            <a:chOff x="148" y="2244"/>
            <a:chExt cx="5458" cy="978"/>
          </a:xfrm>
        </p:grpSpPr>
        <p:sp>
          <p:nvSpPr>
            <p:cNvPr id="159772" name="Rectangle 28"/>
            <p:cNvSpPr>
              <a:spLocks noChangeArrowheads="1"/>
            </p:cNvSpPr>
            <p:nvPr/>
          </p:nvSpPr>
          <p:spPr bwMode="auto">
            <a:xfrm>
              <a:off x="148" y="2244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The solution to these equations is:</a:t>
              </a:r>
            </a:p>
          </p:txBody>
        </p:sp>
        <p:graphicFrame>
          <p:nvGraphicFramePr>
            <p:cNvPr id="159773" name="Object 29"/>
            <p:cNvGraphicFramePr>
              <a:graphicFrameLocks noChangeAspect="1"/>
            </p:cNvGraphicFramePr>
            <p:nvPr/>
          </p:nvGraphicFramePr>
          <p:xfrm>
            <a:off x="314" y="2478"/>
            <a:ext cx="2648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80" name="Equation" r:id="rId5" imgW="4203360" imgH="1180800" progId="Equation.3">
                    <p:embed/>
                  </p:oleObj>
                </mc:Choice>
                <mc:Fallback>
                  <p:oleObj name="Equation" r:id="rId5" imgW="4203360" imgH="1180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" y="2478"/>
                          <a:ext cx="2648" cy="7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90706" y="4381742"/>
            <a:ext cx="4818063" cy="446088"/>
            <a:chOff x="148" y="3652"/>
            <a:chExt cx="3035" cy="281"/>
          </a:xfrm>
        </p:grpSpPr>
        <p:sp>
          <p:nvSpPr>
            <p:cNvPr id="159774" name="Rectangle 30"/>
            <p:cNvSpPr>
              <a:spLocks noChangeArrowheads="1"/>
            </p:cNvSpPr>
            <p:nvPr/>
          </p:nvSpPr>
          <p:spPr bwMode="auto">
            <a:xfrm>
              <a:off x="148" y="3660"/>
              <a:ext cx="194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It also follows that:</a:t>
              </a:r>
            </a:p>
          </p:txBody>
        </p:sp>
        <p:graphicFrame>
          <p:nvGraphicFramePr>
            <p:cNvPr id="159775" name="Object 31"/>
            <p:cNvGraphicFramePr>
              <a:graphicFrameLocks noChangeAspect="1"/>
            </p:cNvGraphicFramePr>
            <p:nvPr/>
          </p:nvGraphicFramePr>
          <p:xfrm>
            <a:off x="1615" y="3652"/>
            <a:ext cx="1568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81" name="Equation" r:id="rId7" imgW="2489040" imgH="291960" progId="Equation.DSMT4">
                    <p:embed/>
                  </p:oleObj>
                </mc:Choice>
                <mc:Fallback>
                  <p:oleObj name="Equation" r:id="rId7" imgW="2489040" imgH="29196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5" y="3652"/>
                          <a:ext cx="1568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Equations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507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3243" y="609600"/>
            <a:ext cx="8657302" cy="4301613"/>
          </a:xfrm>
        </p:spPr>
        <p:txBody>
          <a:bodyPr/>
          <a:lstStyle/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D)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computation can be applied to any situation in which the unknown density can be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parameterized.</a:t>
            </a:r>
          </a:p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basic assumptions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are: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form of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known, but the value of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not known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exactly.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Our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knowledge about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to be contained in a known prior density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rest of our knowledge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about </a:t>
            </a:r>
            <a:r>
              <a:rPr lang="en-US" altLang="en-US" b="1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θ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contained in a set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of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random variables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…,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drawn independently according to the unknown probability density function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Theory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6941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7108</TotalTime>
  <Words>1143</Words>
  <Application>Microsoft Macintosh PowerPoint</Application>
  <PresentationFormat>Letter Paper (8.5x11 in)</PresentationFormat>
  <Paragraphs>132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390</cp:revision>
  <dcterms:created xsi:type="dcterms:W3CDTF">2002-09-12T17:13:32Z</dcterms:created>
  <dcterms:modified xsi:type="dcterms:W3CDTF">2014-02-07T04:20:20Z</dcterms:modified>
</cp:coreProperties>
</file>