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22"/>
  </p:notesMasterIdLst>
  <p:handoutMasterIdLst>
    <p:handoutMasterId r:id="rId23"/>
  </p:handoutMasterIdLst>
  <p:sldIdLst>
    <p:sldId id="311" r:id="rId3"/>
    <p:sldId id="293" r:id="rId4"/>
    <p:sldId id="307" r:id="rId5"/>
    <p:sldId id="309" r:id="rId6"/>
    <p:sldId id="299" r:id="rId7"/>
    <p:sldId id="294" r:id="rId8"/>
    <p:sldId id="295" r:id="rId9"/>
    <p:sldId id="296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281" r:id="rId18"/>
    <p:sldId id="298" r:id="rId19"/>
    <p:sldId id="308" r:id="rId20"/>
    <p:sldId id="310" r:id="rId21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3" autoAdjust="0"/>
    <p:restoredTop sz="96226" autoAdjust="0"/>
  </p:normalViewPr>
  <p:slideViewPr>
    <p:cSldViewPr snapToGrid="0">
      <p:cViewPr varScale="1">
        <p:scale>
          <a:sx n="81" d="100"/>
          <a:sy n="81" d="100"/>
        </p:scale>
        <p:origin x="-632" y="-120"/>
      </p:cViewPr>
      <p:guideLst>
        <p:guide orient="horz" pos="2159"/>
        <p:guide pos="14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4" Type="http://schemas.openxmlformats.org/officeDocument/2006/relationships/slide" Target="slides/slide7.xml"/><Relationship Id="rId5" Type="http://schemas.openxmlformats.org/officeDocument/2006/relationships/slide" Target="slides/slide8.xml"/><Relationship Id="rId6" Type="http://schemas.openxmlformats.org/officeDocument/2006/relationships/slide" Target="slides/slide9.xml"/><Relationship Id="rId7" Type="http://schemas.openxmlformats.org/officeDocument/2006/relationships/slide" Target="slides/slide10.xml"/><Relationship Id="rId8" Type="http://schemas.openxmlformats.org/officeDocument/2006/relationships/slide" Target="slides/slide17.xml"/><Relationship Id="rId1" Type="http://schemas.openxmlformats.org/officeDocument/2006/relationships/slide" Target="slides/slide2.xml"/><Relationship Id="rId2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4" Type="http://schemas.openxmlformats.org/officeDocument/2006/relationships/image" Target="../media/image25.wmf"/><Relationship Id="rId5" Type="http://schemas.openxmlformats.org/officeDocument/2006/relationships/image" Target="../media/image26.wmf"/><Relationship Id="rId6" Type="http://schemas.openxmlformats.org/officeDocument/2006/relationships/image" Target="../media/image27.wmf"/><Relationship Id="rId1" Type="http://schemas.openxmlformats.org/officeDocument/2006/relationships/image" Target="../media/image22.wmf"/><Relationship Id="rId2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F7779-E88B-4ED1-91F2-39C19F1AC89D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7A7F90-8200-4E69-B3B5-0FE6F7065292}" type="slidenum">
              <a:rPr lang="en-US"/>
              <a:pPr/>
              <a:t>5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AA630F-ABD7-4694-8D3C-FB713558476C}" type="slidenum">
              <a:rPr lang="en-US"/>
              <a:pPr/>
              <a:t>6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7A60E-E693-4FAF-B7C6-5CAE3D8991CA}" type="slidenum">
              <a:rPr lang="en-US"/>
              <a:pPr/>
              <a:t>15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11FD1F-3AE7-4B36-9274-233B3DDB2B46}" type="slidenum">
              <a:rPr lang="en-US"/>
              <a:pPr/>
              <a:t>16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1/24/14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slideLayout" Target="../slideLayouts/slideLayout6.xml"/><Relationship Id="rId4" Type="http://schemas.openxmlformats.org/officeDocument/2006/relationships/slideLayout" Target="../slideLayouts/slideLayout7.xml"/><Relationship Id="rId5" Type="http://schemas.openxmlformats.org/officeDocument/2006/relationships/slideLayout" Target="../slideLayouts/slideLayout8.xml"/><Relationship Id="rId6" Type="http://schemas.openxmlformats.org/officeDocument/2006/relationships/slideLayout" Target="../slideLayouts/slideLayout9.xml"/><Relationship Id="rId7" Type="http://schemas.openxmlformats.org/officeDocument/2006/relationships/slideLayout" Target="../slideLayouts/slideLayout10.xml"/><Relationship Id="rId8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28865"/>
            <a:ext cx="7952629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</a:t>
            </a:r>
            <a:r>
              <a:rPr lang="en-US" sz="1800" b="1" dirty="0" smtClean="0">
                <a:solidFill>
                  <a:srgbClr val="333399"/>
                </a:solidFill>
              </a:rPr>
              <a:t>8527 </a:t>
            </a:r>
            <a:r>
              <a:rPr lang="en-US" sz="1800" b="1" dirty="0">
                <a:solidFill>
                  <a:srgbClr val="333399"/>
                </a:solidFill>
              </a:rPr>
              <a:t>– </a:t>
            </a:r>
            <a:r>
              <a:rPr lang="en-US" sz="1800" b="1" dirty="0" smtClean="0">
                <a:solidFill>
                  <a:srgbClr val="333399"/>
                </a:solidFill>
              </a:rPr>
              <a:t>Introduction to Machi</a:t>
            </a:r>
            <a:r>
              <a:rPr lang="en-US" sz="1800" b="1" baseline="0" dirty="0" smtClean="0">
                <a:solidFill>
                  <a:srgbClr val="333399"/>
                </a:solidFill>
              </a:rPr>
              <a:t>ne Learning and Pattern Recognition</a:t>
            </a:r>
            <a:endParaRPr lang="en-US" sz="1800" b="1" dirty="0">
              <a:solidFill>
                <a:srgbClr val="3333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01,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erence.phy.cam.ac.uk/mackay/itprnn/book.html" TargetMode="External"/><Relationship Id="rId4" Type="http://schemas.openxmlformats.org/officeDocument/2006/relationships/hyperlink" Target="http://rii.ricoh.com/~stork/DHSch1.ppt" TargetMode="External"/><Relationship Id="rId5" Type="http://schemas.openxmlformats.org/officeDocument/2006/relationships/hyperlink" Target="http://www.cs.wisc.edu/~hzhang/glossary.html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ip.piconepress.com/courses/temple/ece_8527/syllabus/curren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sip.piconepress.com/projects/speech/software/demonstrations/applets/util/pattern_recognition/current/" TargetMode="External"/><Relationship Id="rId4" Type="http://schemas.openxmlformats.org/officeDocument/2006/relationships/hyperlink" Target="http://www.ece.msstate.edu/research/isip/projects/speech/software/demonstrations/applets/util/pattern_recognition/current/index.html" TargetMode="External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6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23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24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ocw.mit.edu/NR/rdonlyres/Electrical-Engineering-and-Computer-Science/6-450Fall-2006/86A35B35-9906-4C23-9065-2C7AA0E64502/0/book_8.pdf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Course Introduction</a:t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Typical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Applications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4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Syllabus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Internet Books and Notes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D.H.S: Chapter 1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Glossary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30188" marR="0" lvl="0" indent="-230188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2000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rgbClr val="004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24" descr="noe_sp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84875" y="3724275"/>
            <a:ext cx="2728913" cy="2043113"/>
          </a:xfrm>
          <a:prstGeom prst="rect">
            <a:avLst/>
          </a:prstGeom>
          <a:noFill/>
          <a:ln w="38100">
            <a:solidFill>
              <a:srgbClr val="004000"/>
            </a:solidFill>
            <a:miter lim="800000"/>
            <a:headEnd/>
            <a:tailEnd/>
          </a:ln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01: </a:t>
            </a:r>
            <a:r>
              <a:rPr lang="en-US" b="1" dirty="0">
                <a:solidFill>
                  <a:schemeClr val="accent2"/>
                </a:solidFill>
              </a:rPr>
              <a:t>COURSE OVERVIEW</a:t>
            </a:r>
          </a:p>
        </p:txBody>
      </p:sp>
      <p:pic>
        <p:nvPicPr>
          <p:cNvPr id="11" name="Picture 3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07100" y="1211214"/>
            <a:ext cx="23749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/>
          <a:srcRect l="4068" r="3426"/>
          <a:stretch>
            <a:fillRect/>
          </a:stretch>
        </p:blipFill>
        <p:spPr bwMode="auto">
          <a:xfrm>
            <a:off x="476250" y="1098550"/>
            <a:ext cx="8229600" cy="413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 Box 5"/>
          <p:cNvSpPr txBox="1">
            <a:spLocks noChangeArrowheads="1"/>
          </p:cNvSpPr>
          <p:nvPr/>
        </p:nvSpPr>
        <p:spPr bwMode="auto">
          <a:xfrm>
            <a:off x="304800" y="5619750"/>
            <a:ext cx="8505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algn="ctr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Conclusion: Length is a poor discriminator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Length As A Discriminator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/>
          <a:srcRect t="5911" r="2998"/>
          <a:stretch>
            <a:fillRect/>
          </a:stretch>
        </p:blipFill>
        <p:spPr bwMode="auto">
          <a:xfrm>
            <a:off x="247650" y="628650"/>
            <a:ext cx="8629650" cy="389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200025" y="4619625"/>
            <a:ext cx="8715375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Lightness is a better feature than length because it reduces the misclassification error.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combine features in such a way that we improve performance?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correlation)</a:t>
            </a: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Add Another Feature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 l="3641" t="3455" r="6424"/>
          <a:stretch>
            <a:fillRect/>
          </a:stretch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09550" y="584200"/>
            <a:ext cx="871537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Width And Lightness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1000125"/>
            <a:ext cx="7162800" cy="41417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98183" y="631825"/>
            <a:ext cx="8715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do better than a linear classifier?</a:t>
            </a:r>
          </a:p>
        </p:txBody>
      </p:sp>
      <p:sp>
        <p:nvSpPr>
          <p:cNvPr id="138246" name="Text Box 6"/>
          <p:cNvSpPr txBox="1">
            <a:spLocks noChangeArrowheads="1"/>
          </p:cNvSpPr>
          <p:nvPr/>
        </p:nvSpPr>
        <p:spPr bwMode="auto">
          <a:xfrm>
            <a:off x="183896" y="5280025"/>
            <a:ext cx="87153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What is wrong with this decision surface? 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generalization)</a:t>
            </a:r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Decision Theory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/>
          <a:srcRect r="2249"/>
          <a:stretch>
            <a:fillRect/>
          </a:stretch>
        </p:blipFill>
        <p:spPr bwMode="auto">
          <a:xfrm>
            <a:off x="765175" y="1444625"/>
            <a:ext cx="7586663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92294" y="631825"/>
            <a:ext cx="864393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Why might a smoother decision surface be a better choice?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(Hint: Occam’s Razor). </a:t>
            </a:r>
          </a:p>
        </p:txBody>
      </p:sp>
      <p:sp>
        <p:nvSpPr>
          <p:cNvPr id="139270" name="Text Box 6"/>
          <p:cNvSpPr txBox="1">
            <a:spLocks noChangeArrowheads="1"/>
          </p:cNvSpPr>
          <p:nvPr/>
        </p:nvSpPr>
        <p:spPr bwMode="auto">
          <a:xfrm>
            <a:off x="192039" y="5135563"/>
            <a:ext cx="85248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investigates how to find such “optimal” decision surfaces and how to provide system designers with the tools to make intelligent</a:t>
            </a:r>
            <a:br>
              <a:rPr lang="en-US" sz="1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bg1"/>
                </a:solidFill>
              </a:rPr>
              <a:t>trade-offs.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1113942" y="958645"/>
            <a:ext cx="280913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Degrees of difficulty:</a:t>
            </a:r>
          </a:p>
        </p:txBody>
      </p:sp>
      <p:pic>
        <p:nvPicPr>
          <p:cNvPr id="17416" name="Picture 6"/>
          <p:cNvPicPr>
            <a:picLocks noChangeAspect="1" noChangeArrowheads="1"/>
          </p:cNvPicPr>
          <p:nvPr/>
        </p:nvPicPr>
        <p:blipFill>
          <a:blip r:embed="rId2"/>
          <a:srcRect l="20924" t="26027" r="51907" b="51106"/>
          <a:stretch>
            <a:fillRect/>
          </a:stretch>
        </p:blipFill>
        <p:spPr bwMode="auto">
          <a:xfrm>
            <a:off x="214313" y="1441449"/>
            <a:ext cx="1980497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7"/>
          <p:cNvPicPr>
            <a:picLocks noChangeAspect="1" noChangeArrowheads="1"/>
          </p:cNvPicPr>
          <p:nvPr/>
        </p:nvPicPr>
        <p:blipFill>
          <a:blip r:embed="rId3"/>
          <a:srcRect l="20694" t="26027" r="52023" b="51212"/>
          <a:stretch>
            <a:fillRect/>
          </a:stretch>
        </p:blipFill>
        <p:spPr bwMode="auto">
          <a:xfrm>
            <a:off x="214315" y="3822700"/>
            <a:ext cx="1998133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8"/>
          <p:cNvPicPr>
            <a:picLocks noChangeAspect="1" noChangeArrowheads="1"/>
          </p:cNvPicPr>
          <p:nvPr/>
        </p:nvPicPr>
        <p:blipFill>
          <a:blip r:embed="rId4"/>
          <a:srcRect l="20924" t="26132" r="52023" b="51317"/>
          <a:stretch>
            <a:fillRect/>
          </a:stretch>
        </p:blipFill>
        <p:spPr bwMode="auto">
          <a:xfrm>
            <a:off x="2344084" y="1456198"/>
            <a:ext cx="199971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9"/>
          <p:cNvPicPr>
            <a:picLocks noChangeAspect="1" noChangeArrowheads="1"/>
          </p:cNvPicPr>
          <p:nvPr/>
        </p:nvPicPr>
        <p:blipFill>
          <a:blip r:embed="rId5"/>
          <a:srcRect l="21156" t="26132" r="52023" b="51317"/>
          <a:stretch>
            <a:fillRect/>
          </a:stretch>
        </p:blipFill>
        <p:spPr bwMode="auto">
          <a:xfrm>
            <a:off x="2390329" y="3837448"/>
            <a:ext cx="19826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11" descr="overlap_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8763" y="1912574"/>
            <a:ext cx="3543300" cy="3419475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414" name="Text Box 12"/>
          <p:cNvSpPr txBox="1">
            <a:spLocks noChangeArrowheads="1"/>
          </p:cNvSpPr>
          <p:nvPr/>
        </p:nvSpPr>
        <p:spPr bwMode="auto">
          <a:xfrm>
            <a:off x="5199572" y="945835"/>
            <a:ext cx="381476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Real data is often much harder:</a:t>
            </a:r>
          </a:p>
        </p:txBody>
      </p:sp>
      <p:sp>
        <p:nvSpPr>
          <p:cNvPr id="17412" name="Text Box 1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Correlation</a:t>
            </a: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 rot="5400000">
            <a:off x="1834425" y="3693740"/>
            <a:ext cx="5943600" cy="45719"/>
          </a:xfrm>
          <a:prstGeom prst="rect">
            <a:avLst/>
          </a:prstGeom>
          <a:gradFill flip="none" rotWithShape="0">
            <a:gsLst>
              <a:gs pos="0">
                <a:srgbClr val="892034"/>
              </a:gs>
              <a:gs pos="100000">
                <a:srgbClr val="95CAFF"/>
              </a:gs>
            </a:gsLst>
            <a:lin ang="54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437" name="Text Box 6"/>
          <p:cNvSpPr txBox="1">
            <a:spLocks noChangeArrowheads="1"/>
          </p:cNvSpPr>
          <p:nvPr/>
        </p:nvSpPr>
        <p:spPr bwMode="auto">
          <a:xfrm>
            <a:off x="581025" y="1698625"/>
            <a:ext cx="78660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CC"/>
                </a:solidFill>
                <a:latin typeface="Times New Roman" pitchFamily="18" charset="0"/>
              </a:rPr>
              <a:t>….</a:t>
            </a:r>
          </a:p>
        </p:txBody>
      </p:sp>
      <p:sp>
        <p:nvSpPr>
          <p:cNvPr id="18438" name="Text Box 8"/>
          <p:cNvSpPr txBox="1">
            <a:spLocks noChangeArrowheads="1"/>
          </p:cNvSpPr>
          <p:nvPr/>
        </p:nvSpPr>
        <p:spPr bwMode="auto">
          <a:xfrm>
            <a:off x="231775" y="682625"/>
            <a:ext cx="4408488" cy="5332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excellent resources on the Internet that demonstrate pattern recognition concepts.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There are many </a:t>
            </a:r>
            <a:r>
              <a:rPr lang="en-US" sz="1800" b="1" dirty="0" smtClean="0">
                <a:solidFill>
                  <a:schemeClr val="bg1"/>
                </a:solidFill>
              </a:rPr>
              <a:t>MATLAB toolboxes </a:t>
            </a:r>
            <a:r>
              <a:rPr lang="en-US" sz="1800" b="1" dirty="0">
                <a:solidFill>
                  <a:schemeClr val="bg1"/>
                </a:solidFill>
              </a:rPr>
              <a:t>that implement state of the art algorithms.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One such resource is a </a:t>
            </a:r>
            <a:r>
              <a:rPr lang="en-US" sz="1800" b="1" dirty="0">
                <a:solidFill>
                  <a:schemeClr val="bg1"/>
                </a:solidFill>
                <a:hlinkClick r:id="rId3"/>
              </a:rPr>
              <a:t>Java Applet </a:t>
            </a:r>
            <a:r>
              <a:rPr lang="en-US" sz="1800" b="1" dirty="0">
                <a:solidFill>
                  <a:schemeClr val="bg1"/>
                </a:solidFill>
              </a:rPr>
              <a:t>that lets you quickly explore how a variety of algorithms process the same data.</a:t>
            </a:r>
          </a:p>
          <a:p>
            <a:pPr marL="171450" indent="-171450"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An important first principle is: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are no magic equations or algorithms.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You must understand the properties of your data and what </a:t>
            </a:r>
            <a:r>
              <a:rPr lang="en-US" sz="1800" b="1" i="1" dirty="0">
                <a:solidFill>
                  <a:schemeClr val="bg1"/>
                </a:solidFill>
              </a:rPr>
              <a:t>a priori</a:t>
            </a:r>
            <a:r>
              <a:rPr lang="en-US" sz="1800" b="1" dirty="0">
                <a:solidFill>
                  <a:schemeClr val="bg1"/>
                </a:solidFill>
              </a:rPr>
              <a:t> knowledge you can bring to bear on the problem.</a:t>
            </a:r>
          </a:p>
        </p:txBody>
      </p:sp>
      <p:pic>
        <p:nvPicPr>
          <p:cNvPr id="18439" name="Picture 26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 l="21040" t="17470" r="22659" b="29819"/>
          <a:stretch>
            <a:fillRect/>
          </a:stretch>
        </p:blipFill>
        <p:spPr bwMode="auto">
          <a:xfrm>
            <a:off x="4784725" y="1238250"/>
            <a:ext cx="4135438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First Principle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6005513" y="1325563"/>
            <a:ext cx="996950" cy="720725"/>
            <a:chOff x="6005513" y="1325563"/>
            <a:chExt cx="996950" cy="720725"/>
          </a:xfrm>
        </p:grpSpPr>
        <p:sp>
          <p:nvSpPr>
            <p:cNvPr id="19484" name="Oval 4"/>
            <p:cNvSpPr>
              <a:spLocks noChangeArrowheads="1"/>
            </p:cNvSpPr>
            <p:nvPr/>
          </p:nvSpPr>
          <p:spPr bwMode="auto">
            <a:xfrm>
              <a:off x="6005513" y="1808163"/>
              <a:ext cx="246063" cy="238125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5" name="Oval 5"/>
            <p:cNvSpPr>
              <a:spLocks noChangeArrowheads="1"/>
            </p:cNvSpPr>
            <p:nvPr/>
          </p:nvSpPr>
          <p:spPr bwMode="auto">
            <a:xfrm>
              <a:off x="6756400" y="1325563"/>
              <a:ext cx="246063" cy="238125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9486" name="Rectangle 6"/>
          <p:cNvSpPr>
            <a:spLocks noChangeArrowheads="1"/>
          </p:cNvSpPr>
          <p:nvPr/>
        </p:nvSpPr>
        <p:spPr bwMode="auto">
          <a:xfrm>
            <a:off x="187531" y="814388"/>
            <a:ext cx="4340225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much can we trust isolated data points?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5167313" y="927100"/>
            <a:ext cx="3671888" cy="2613025"/>
            <a:chOff x="5167313" y="927100"/>
            <a:chExt cx="3671888" cy="2613025"/>
          </a:xfrm>
        </p:grpSpPr>
        <p:sp>
          <p:nvSpPr>
            <p:cNvPr id="19483" name="Rectangle 3"/>
            <p:cNvSpPr>
              <a:spLocks noChangeArrowheads="1"/>
            </p:cNvSpPr>
            <p:nvPr/>
          </p:nvSpPr>
          <p:spPr bwMode="auto">
            <a:xfrm>
              <a:off x="5167313" y="927100"/>
              <a:ext cx="3671888" cy="2613025"/>
            </a:xfrm>
            <a:prstGeom prst="rect">
              <a:avLst/>
            </a:prstGeom>
            <a:noFill/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lIns="91429" tIns="45714" rIns="91429" bIns="45714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1" name="Oval 11"/>
            <p:cNvSpPr>
              <a:spLocks noChangeArrowheads="1"/>
            </p:cNvSpPr>
            <p:nvPr/>
          </p:nvSpPr>
          <p:spPr bwMode="auto">
            <a:xfrm>
              <a:off x="7053263" y="1892300"/>
              <a:ext cx="233362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2" name="Oval 12"/>
            <p:cNvSpPr>
              <a:spLocks noChangeArrowheads="1"/>
            </p:cNvSpPr>
            <p:nvPr/>
          </p:nvSpPr>
          <p:spPr bwMode="auto">
            <a:xfrm>
              <a:off x="6456363" y="2341563"/>
              <a:ext cx="233362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87531" y="1114425"/>
            <a:ext cx="7656307" cy="2238375"/>
            <a:chOff x="187531" y="1114425"/>
            <a:chExt cx="7656307" cy="2238375"/>
          </a:xfrm>
        </p:grpSpPr>
        <p:sp>
          <p:nvSpPr>
            <p:cNvPr id="19479" name="Line 14"/>
            <p:cNvSpPr>
              <a:spLocks noChangeShapeType="1"/>
            </p:cNvSpPr>
            <p:nvPr/>
          </p:nvSpPr>
          <p:spPr bwMode="auto">
            <a:xfrm>
              <a:off x="5984875" y="1114425"/>
              <a:ext cx="1858963" cy="2238375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</p:spPr>
          <p:txBody>
            <a:bodyPr lIns="91429" tIns="45714" rIns="91429" bIns="45714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80" name="Rectangle 15"/>
            <p:cNvSpPr>
              <a:spLocks noChangeArrowheads="1"/>
            </p:cNvSpPr>
            <p:nvPr/>
          </p:nvSpPr>
          <p:spPr bwMode="auto">
            <a:xfrm>
              <a:off x="187531" y="2028825"/>
              <a:ext cx="4340225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is a line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99043" y="1138238"/>
            <a:ext cx="7928156" cy="3968750"/>
            <a:chOff x="99043" y="1138238"/>
            <a:chExt cx="7928156" cy="3968750"/>
          </a:xfrm>
        </p:grpSpPr>
        <p:grpSp>
          <p:nvGrpSpPr>
            <p:cNvPr id="19471" name="Group 18"/>
            <p:cNvGrpSpPr>
              <a:grpSpLocks noChangeAspect="1"/>
            </p:cNvGrpSpPr>
            <p:nvPr/>
          </p:nvGrpSpPr>
          <p:grpSpPr bwMode="auto">
            <a:xfrm rot="707116" flipV="1">
              <a:off x="6280155" y="1138238"/>
              <a:ext cx="1012826" cy="604838"/>
              <a:chOff x="2405" y="3366"/>
              <a:chExt cx="950" cy="567"/>
            </a:xfrm>
            <a:noFill/>
          </p:grpSpPr>
          <p:sp>
            <p:nvSpPr>
              <p:cNvPr id="19477" name="Arc 19"/>
              <p:cNvSpPr>
                <a:spLocks noChangeAspect="1"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8" name="Arc 20"/>
              <p:cNvSpPr>
                <a:spLocks noChangeAspect="1"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6046788" y="1906588"/>
              <a:ext cx="809625" cy="1427163"/>
              <a:chOff x="6046788" y="1906588"/>
              <a:chExt cx="809625" cy="1427163"/>
            </a:xfrm>
          </p:grpSpPr>
          <p:sp>
            <p:nvSpPr>
              <p:cNvPr id="19472" name="Arc 21"/>
              <p:cNvSpPr>
                <a:spLocks noChangeAspect="1"/>
              </p:cNvSpPr>
              <p:nvPr/>
            </p:nvSpPr>
            <p:spPr bwMode="auto">
              <a:xfrm rot="2624509">
                <a:off x="6386513" y="2232026"/>
                <a:ext cx="469900" cy="1101725"/>
              </a:xfrm>
              <a:custGeom>
                <a:avLst/>
                <a:gdLst>
                  <a:gd name="T0" fmla="*/ 0 w 21600"/>
                  <a:gd name="T1" fmla="*/ 0 h 21600"/>
                  <a:gd name="T2" fmla="*/ 296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3" name="Arc 22"/>
              <p:cNvSpPr>
                <a:spLocks noChangeAspect="1"/>
              </p:cNvSpPr>
              <p:nvPr/>
            </p:nvSpPr>
            <p:spPr bwMode="auto">
              <a:xfrm rot="2624509" flipH="1">
                <a:off x="6046788" y="1906588"/>
                <a:ext cx="471488" cy="1101725"/>
              </a:xfrm>
              <a:custGeom>
                <a:avLst/>
                <a:gdLst>
                  <a:gd name="T0" fmla="*/ 0 w 21600"/>
                  <a:gd name="T1" fmla="*/ 0 h 21600"/>
                  <a:gd name="T2" fmla="*/ 297 w 21600"/>
                  <a:gd name="T3" fmla="*/ 694 h 21600"/>
                  <a:gd name="T4" fmla="*/ 0 w 21600"/>
                  <a:gd name="T5" fmla="*/ 694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9474" name="Group 23"/>
            <p:cNvGrpSpPr>
              <a:grpSpLocks/>
            </p:cNvGrpSpPr>
            <p:nvPr/>
          </p:nvGrpSpPr>
          <p:grpSpPr bwMode="auto">
            <a:xfrm rot="17332079">
              <a:off x="7105655" y="2192337"/>
              <a:ext cx="1117600" cy="725488"/>
              <a:chOff x="2405" y="3366"/>
              <a:chExt cx="950" cy="567"/>
            </a:xfrm>
            <a:noFill/>
          </p:grpSpPr>
          <p:sp>
            <p:nvSpPr>
              <p:cNvPr id="19475" name="Arc 24"/>
              <p:cNvSpPr>
                <a:spLocks/>
              </p:cNvSpPr>
              <p:nvPr/>
            </p:nvSpPr>
            <p:spPr bwMode="auto">
              <a:xfrm>
                <a:off x="2880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9476" name="Arc 25"/>
              <p:cNvSpPr>
                <a:spLocks/>
              </p:cNvSpPr>
              <p:nvPr/>
            </p:nvSpPr>
            <p:spPr bwMode="auto">
              <a:xfrm flipH="1">
                <a:off x="2405" y="3366"/>
                <a:ext cx="475" cy="567"/>
              </a:xfrm>
              <a:custGeom>
                <a:avLst/>
                <a:gdLst>
                  <a:gd name="T0" fmla="*/ 0 w 21600"/>
                  <a:gd name="T1" fmla="*/ 0 h 21600"/>
                  <a:gd name="T2" fmla="*/ 475 w 21600"/>
                  <a:gd name="T3" fmla="*/ 567 h 21600"/>
                  <a:gd name="T4" fmla="*/ 0 w 21600"/>
                  <a:gd name="T5" fmla="*/ 567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grpFill/>
              <a:ln w="3810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lIns="91429" tIns="45714" rIns="91429" bIns="45714" anchor="ctr"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9470" name="Rectangle 26"/>
            <p:cNvSpPr>
              <a:spLocks noChangeArrowheads="1"/>
            </p:cNvSpPr>
            <p:nvPr/>
          </p:nvSpPr>
          <p:spPr bwMode="auto">
            <a:xfrm>
              <a:off x="99043" y="4189413"/>
              <a:ext cx="4340225" cy="917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9" tIns="45714" rIns="91429" bIns="45714"/>
            <a:lstStyle/>
            <a:p>
              <a:pPr marL="176213" indent="-176213">
                <a:spcAft>
                  <a:spcPct val="500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Optimal decision surface changes abruptly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29450" y="2481263"/>
            <a:ext cx="777876" cy="717551"/>
            <a:chOff x="7029450" y="2481263"/>
            <a:chExt cx="777876" cy="717551"/>
          </a:xfrm>
        </p:grpSpPr>
        <p:sp>
          <p:nvSpPr>
            <p:cNvPr id="19467" name="Oval 28"/>
            <p:cNvSpPr>
              <a:spLocks noChangeArrowheads="1"/>
            </p:cNvSpPr>
            <p:nvPr/>
          </p:nvSpPr>
          <p:spPr bwMode="auto">
            <a:xfrm>
              <a:off x="7029450" y="2952751"/>
              <a:ext cx="233363" cy="246063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rgbClr val="000080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468" name="Oval 29"/>
            <p:cNvSpPr>
              <a:spLocks noChangeArrowheads="1"/>
            </p:cNvSpPr>
            <p:nvPr/>
          </p:nvSpPr>
          <p:spPr bwMode="auto">
            <a:xfrm>
              <a:off x="7573963" y="2481263"/>
              <a:ext cx="233363" cy="246063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29054" name="Rectangle 30"/>
          <p:cNvSpPr>
            <a:spLocks noChangeArrowheads="1"/>
          </p:cNvSpPr>
          <p:nvPr/>
        </p:nvSpPr>
        <p:spPr bwMode="auto">
          <a:xfrm>
            <a:off x="187531" y="3043238"/>
            <a:ext cx="43402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Optimal decision surface still a line</a:t>
            </a:r>
          </a:p>
        </p:txBody>
      </p:sp>
      <p:sp>
        <p:nvSpPr>
          <p:cNvPr id="129055" name="Rectangle 31"/>
          <p:cNvSpPr>
            <a:spLocks noChangeArrowheads="1"/>
          </p:cNvSpPr>
          <p:nvPr/>
        </p:nvSpPr>
        <p:spPr bwMode="auto">
          <a:xfrm>
            <a:off x="187531" y="5132388"/>
            <a:ext cx="85994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Aft>
                <a:spcPct val="500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Can we integrate prior knowledge about data, confidence, or willingness to take risk?</a:t>
            </a:r>
          </a:p>
        </p:txBody>
      </p:sp>
      <p:sp>
        <p:nvSpPr>
          <p:cNvPr id="19466" name="Text Box 3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Generalization And Risk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6" grpId="0"/>
      <p:bldP spid="129054" grpId="0"/>
      <p:bldP spid="1290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Bayesian Formulations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86547" y="1856105"/>
            <a:ext cx="8688388" cy="4083169"/>
            <a:chOff x="231775" y="2526665"/>
            <a:chExt cx="8688388" cy="4083169"/>
          </a:xfrm>
        </p:grpSpPr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231775" y="2526665"/>
              <a:ext cx="8688388" cy="40831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marL="171450" indent="-171450">
                <a:spcBef>
                  <a:spcPct val="50000"/>
                </a:spcBef>
                <a:buFontTx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Bayesian formulation for speech recognition:</a:t>
              </a:r>
            </a:p>
            <a:p>
              <a:pPr marL="171450" indent="-171450">
                <a:spcBef>
                  <a:spcPts val="64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Objective: minimize the word error rate by maximizing</a:t>
              </a:r>
            </a:p>
            <a:p>
              <a:pPr marL="171450" indent="-171450">
                <a:spcBef>
                  <a:spcPts val="1200"/>
                </a:spcBef>
                <a:buFont typeface="Arial" pitchFamily="34" charset="0"/>
                <a:buChar char="•"/>
              </a:pPr>
              <a:r>
                <a:rPr lang="en-US" sz="1800" b="1" dirty="0" smtClean="0">
                  <a:solidFill>
                    <a:schemeClr val="bg1"/>
                  </a:solidFill>
                </a:rPr>
                <a:t>Approach: maximize                (training)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 model (hidden Markov models, Gaussian mixtures, etc.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language model (finite state machines, N-grams)</a:t>
              </a:r>
            </a:p>
            <a:p>
              <a:pPr marL="350838" lvl="1" indent="-182563">
                <a:spcBef>
                  <a:spcPts val="1200"/>
                </a:spcBef>
                <a:buFont typeface="Wingdings" pitchFamily="2" charset="2"/>
                <a:buChar char="§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	acoustics (ignored during maximization)</a:t>
              </a:r>
              <a:endParaRPr lang="en-US" sz="1800" b="1" dirty="0">
                <a:solidFill>
                  <a:schemeClr val="bg1"/>
                </a:solidFill>
              </a:endParaRPr>
            </a:p>
            <a:p>
              <a:pPr marL="176213" lvl="1" indent="-176213">
                <a:spcBef>
                  <a:spcPts val="1200"/>
                </a:spcBef>
                <a:buFont typeface="Arial" pitchFamily="34" charset="0"/>
                <a:buChar char="•"/>
                <a:tabLst>
                  <a:tab pos="1371600" algn="l"/>
                </a:tabLst>
              </a:pPr>
              <a:r>
                <a:rPr lang="en-US" sz="1800" b="1" dirty="0" smtClean="0">
                  <a:solidFill>
                    <a:schemeClr val="bg1"/>
                  </a:solidFill>
                </a:rPr>
                <a:t>Bayes Rule allows us to convert the problem of estimating an unknown posterior probability to a process in which we can postulate a model, collect data under controlled conditions, and estimate the parameters of the model.</a:t>
              </a:r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8310" y="2993390"/>
            <a:ext cx="2425700" cy="596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8" name="Equation" r:id="rId3" imgW="2425680" imgH="596880" progId="Equation.3">
                    <p:embed/>
                  </p:oleObj>
                </mc:Choice>
                <mc:Fallback>
                  <p:oleObj name="Equation" r:id="rId3" imgW="2425680" imgH="5968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8310" y="2993390"/>
                          <a:ext cx="2425700" cy="5969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6324600" y="3661728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9" name="Equation" r:id="rId5" imgW="850680" imgH="266400" progId="Equation.3">
                    <p:embed/>
                  </p:oleObj>
                </mc:Choice>
                <mc:Fallback>
                  <p:oleObj name="Equation" r:id="rId5" imgW="850680" imgH="266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324600" y="3661728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8" name="Object 4"/>
            <p:cNvGraphicFramePr>
              <a:graphicFrameLocks noChangeAspect="1"/>
            </p:cNvGraphicFramePr>
            <p:nvPr/>
          </p:nvGraphicFramePr>
          <p:xfrm>
            <a:off x="2666365" y="4087813"/>
            <a:ext cx="850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0" name="Equation" r:id="rId7" imgW="850680" imgH="266400" progId="Equation.3">
                    <p:embed/>
                  </p:oleObj>
                </mc:Choice>
                <mc:Fallback>
                  <p:oleObj name="Equation" r:id="rId7" imgW="850680" imgH="2664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6365" y="4087813"/>
                          <a:ext cx="850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591820" y="4499293"/>
            <a:ext cx="9271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1" name="Equation" r:id="rId9" imgW="927000" imgH="266400" progId="Equation.3">
                    <p:embed/>
                  </p:oleObj>
                </mc:Choice>
                <mc:Fallback>
                  <p:oleObj name="Equation" r:id="rId9" imgW="927000" imgH="2664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1820" y="4499293"/>
                          <a:ext cx="9271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594360" y="4925695"/>
            <a:ext cx="6477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2" name="Equation" r:id="rId11" imgW="647640" imgH="266400" progId="Equation.3">
                    <p:embed/>
                  </p:oleObj>
                </mc:Choice>
                <mc:Fallback>
                  <p:oleObj name="Equation" r:id="rId11" imgW="647640" imgH="2664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60" y="4925695"/>
                          <a:ext cx="6477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590233" y="5335905"/>
            <a:ext cx="5969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3" name="Equation" r:id="rId13" imgW="596880" imgH="266400" progId="Equation.3">
                    <p:embed/>
                  </p:oleObj>
                </mc:Choice>
                <mc:Fallback>
                  <p:oleObj name="Equation" r:id="rId13" imgW="596880" imgH="2664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0233" y="5335905"/>
                          <a:ext cx="596900" cy="266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3" name="Group 52"/>
          <p:cNvGrpSpPr/>
          <p:nvPr/>
        </p:nvGrpSpPr>
        <p:grpSpPr>
          <a:xfrm>
            <a:off x="570230" y="830580"/>
            <a:ext cx="8025130" cy="910710"/>
            <a:chOff x="234950" y="830580"/>
            <a:chExt cx="8025130" cy="910710"/>
          </a:xfrm>
        </p:grpSpPr>
        <p:grpSp>
          <p:nvGrpSpPr>
            <p:cNvPr id="44" name="Group 43"/>
            <p:cNvGrpSpPr/>
            <p:nvPr/>
          </p:nvGrpSpPr>
          <p:grpSpPr>
            <a:xfrm>
              <a:off x="234950" y="830580"/>
              <a:ext cx="1869122" cy="553700"/>
              <a:chOff x="234950" y="822960"/>
              <a:chExt cx="1869122" cy="553700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686752" y="82296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671512" y="85344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Message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Source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>
                <a:off x="234950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2123758" y="830580"/>
              <a:ext cx="1869122" cy="553700"/>
              <a:chOff x="2580958" y="792480"/>
              <a:chExt cx="1869122" cy="553700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3032760" y="79248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002280" y="82296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Linguistic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8" name="Straight Arrow Connector 37"/>
              <p:cNvCxnSpPr/>
              <p:nvPr/>
            </p:nvCxnSpPr>
            <p:spPr>
              <a:xfrm>
                <a:off x="2580958" y="10972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6" name="Group 45"/>
            <p:cNvGrpSpPr/>
            <p:nvPr/>
          </p:nvGrpSpPr>
          <p:grpSpPr>
            <a:xfrm>
              <a:off x="4013518" y="830580"/>
              <a:ext cx="1884362" cy="553700"/>
              <a:chOff x="4729798" y="777240"/>
              <a:chExt cx="1884362" cy="553700"/>
            </a:xfrm>
          </p:grpSpPr>
          <p:sp>
            <p:nvSpPr>
              <p:cNvPr id="24" name="Rectangle 23"/>
              <p:cNvSpPr/>
              <p:nvPr/>
            </p:nvSpPr>
            <p:spPr>
              <a:xfrm>
                <a:off x="5196840" y="77724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166360" y="80772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Articulatory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40" name="Straight Arrow Connector 39"/>
              <p:cNvCxnSpPr/>
              <p:nvPr/>
            </p:nvCxnSpPr>
            <p:spPr>
              <a:xfrm>
                <a:off x="4729798" y="106680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5903278" y="830580"/>
              <a:ext cx="2356802" cy="553700"/>
              <a:chOff x="6695758" y="883920"/>
              <a:chExt cx="2356802" cy="5537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7147560" y="883920"/>
                <a:ext cx="1417320" cy="548640"/>
              </a:xfrm>
              <a:prstGeom prst="rect">
                <a:avLst/>
              </a:prstGeom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117080" y="914400"/>
                <a:ext cx="143256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accent3"/>
                    </a:solidFill>
                  </a:rPr>
                  <a:t>Acoustic</a:t>
                </a:r>
                <a:br>
                  <a:rPr lang="en-US" sz="1400" b="1" dirty="0" smtClean="0">
                    <a:solidFill>
                      <a:schemeClr val="accent3"/>
                    </a:solidFill>
                  </a:rPr>
                </a:br>
                <a:r>
                  <a:rPr lang="en-US" sz="1400" b="1" dirty="0" smtClean="0">
                    <a:solidFill>
                      <a:schemeClr val="accent3"/>
                    </a:solidFill>
                  </a:rPr>
                  <a:t>Channel</a:t>
                </a:r>
                <a:endParaRPr lang="en-US" sz="1400" b="1" dirty="0">
                  <a:solidFill>
                    <a:schemeClr val="accent3"/>
                  </a:solidFill>
                </a:endParaRPr>
              </a:p>
            </p:txBody>
          </p:sp>
          <p:cxnSp>
            <p:nvCxnSpPr>
              <p:cNvPr id="39" name="Straight Arrow Connector 38"/>
              <p:cNvCxnSpPr/>
              <p:nvPr/>
            </p:nvCxnSpPr>
            <p:spPr>
              <a:xfrm>
                <a:off x="6695758" y="118872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>
                <a:off x="8595360" y="1173480"/>
                <a:ext cx="457200" cy="2530"/>
              </a:xfrm>
              <a:prstGeom prst="straightConnector1">
                <a:avLst/>
              </a:prstGeom>
              <a:ln w="25400"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TextBox 48"/>
            <p:cNvSpPr txBox="1"/>
            <p:nvPr/>
          </p:nvSpPr>
          <p:spPr>
            <a:xfrm>
              <a:off x="701040" y="1417320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Message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2606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Words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51104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Phones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385560" y="1433513"/>
              <a:ext cx="1356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accent2"/>
                  </a:solidFill>
                </a:rPr>
                <a:t>Features</a:t>
              </a:r>
              <a:endParaRPr lang="en-US" sz="1400" b="1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Pattern recognition vs. machine learning vs. machine understanding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First principle of pattern recognition?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will focus more on decision theory and less on feature extraction.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This course emphasizes statistical and data-driven methods for optimizing system design and parameter values.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Second most important principle?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Pattern Recognition: </a:t>
            </a:r>
            <a:r>
              <a:rPr lang="en-US" sz="1800" b="1" dirty="0">
                <a:solidFill>
                  <a:schemeClr val="bg1"/>
                </a:solidFill>
              </a:rPr>
              <a:t>“the act of taking raw data and taking an action based on the category of the pattern.”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Common Applications: </a:t>
            </a:r>
            <a:r>
              <a:rPr lang="en-US" sz="1800" b="1" dirty="0">
                <a:solidFill>
                  <a:schemeClr val="bg1"/>
                </a:solidFill>
              </a:rPr>
              <a:t>speech recognition, fingerprint identification (biometrics), DNA sequence identification</a:t>
            </a:r>
          </a:p>
          <a:p>
            <a:pPr marL="171450" indent="-171450">
              <a:spcBef>
                <a:spcPct val="50000"/>
              </a:spcBef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Terminology:</a:t>
            </a:r>
          </a:p>
          <a:p>
            <a:pPr lvl="1" indent="-171450"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Learning: </a:t>
            </a:r>
            <a:r>
              <a:rPr lang="en-US" sz="1800" b="1" dirty="0">
                <a:solidFill>
                  <a:schemeClr val="bg1"/>
                </a:solidFill>
                <a:cs typeface="Arial" charset="0"/>
              </a:rPr>
              <a:t>The ability of a machine to improve its performance based on previous results. </a:t>
            </a:r>
            <a:endParaRPr lang="en-US" sz="1800" b="1" dirty="0">
              <a:solidFill>
                <a:schemeClr val="bg1"/>
              </a:solidFill>
            </a:endParaRPr>
          </a:p>
          <a:p>
            <a:pPr lvl="1" indent="-17145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1"/>
                </a:solidFill>
              </a:rPr>
              <a:t>Machine Understanding: </a:t>
            </a:r>
            <a:r>
              <a:rPr lang="en-US" sz="1800" b="1" dirty="0">
                <a:solidFill>
                  <a:schemeClr val="bg1"/>
                </a:solidFill>
              </a:rPr>
              <a:t>acting on the intentions of the </a:t>
            </a:r>
            <a:r>
              <a:rPr lang="en-US" sz="1800" b="1" dirty="0" smtClean="0">
                <a:solidFill>
                  <a:schemeClr val="bg1"/>
                </a:solidFill>
              </a:rPr>
              <a:t>user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generating </a:t>
            </a:r>
            <a:r>
              <a:rPr lang="en-US" sz="1800" b="1" dirty="0">
                <a:solidFill>
                  <a:schemeClr val="bg1"/>
                </a:solidFill>
              </a:rPr>
              <a:t>the data.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Related Fields: artificial intelligence, signal processing and discipline-specific research (e.g., target recognition, speech recognition, natural language processing).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Terminology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Which of these images are most scenic?</a:t>
            </a:r>
          </a:p>
        </p:txBody>
      </p:sp>
      <p:grpSp>
        <p:nvGrpSpPr>
          <p:cNvPr id="5123" name="Group 5"/>
          <p:cNvGrpSpPr>
            <a:grpSpLocks/>
          </p:cNvGrpSpPr>
          <p:nvPr/>
        </p:nvGrpSpPr>
        <p:grpSpPr bwMode="auto">
          <a:xfrm>
            <a:off x="1990725" y="1350963"/>
            <a:ext cx="5162550" cy="1336675"/>
            <a:chOff x="486" y="1193"/>
            <a:chExt cx="3252" cy="842"/>
          </a:xfrm>
        </p:grpSpPr>
        <p:pic>
          <p:nvPicPr>
            <p:cNvPr id="5126" name="Picture 6" descr="lsb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8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7" name="Picture 7" descr="msb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32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  <p:pic>
          <p:nvPicPr>
            <p:cNvPr id="5128" name="Picture 8" descr="hsbe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66" y="1193"/>
              <a:ext cx="972" cy="842"/>
            </a:xfrm>
            <a:prstGeom prst="rect">
              <a:avLst/>
            </a:prstGeom>
            <a:noFill/>
            <a:ln w="38100">
              <a:solidFill>
                <a:srgbClr val="004000"/>
              </a:solidFill>
              <a:miter lim="800000"/>
              <a:headEnd/>
              <a:tailEnd/>
            </a:ln>
          </p:spPr>
        </p:pic>
      </p:grp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190197" y="3000375"/>
            <a:ext cx="8548688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can we develop a system to automatically determine scenic beauty? (Hint: feature combination)</a:t>
            </a:r>
          </a:p>
          <a:p>
            <a:pPr marL="176213" indent="-176213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Solutions to such problems require good feature extraction and good decision theory.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Recognition or Understanding?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/>
          <a:srcRect l="24512" t="18484" r="13496" b="40942"/>
          <a:stretch>
            <a:fillRect/>
          </a:stretch>
        </p:blipFill>
        <p:spPr bwMode="auto">
          <a:xfrm>
            <a:off x="300038" y="508000"/>
            <a:ext cx="8577262" cy="478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Extraction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7171" name="Group 14"/>
          <p:cNvGrpSpPr>
            <a:grpSpLocks/>
          </p:cNvGrpSpPr>
          <p:nvPr/>
        </p:nvGrpSpPr>
        <p:grpSpPr bwMode="auto">
          <a:xfrm>
            <a:off x="423863" y="739775"/>
            <a:ext cx="4033837" cy="4933950"/>
            <a:chOff x="267" y="466"/>
            <a:chExt cx="2541" cy="3108"/>
          </a:xfrm>
        </p:grpSpPr>
        <p:pic>
          <p:nvPicPr>
            <p:cNvPr id="7177" name="Picture 6" descr="overlap_0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4" y="466"/>
              <a:ext cx="1710" cy="1573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8" name="Text Box 7"/>
            <p:cNvSpPr txBox="1">
              <a:spLocks noChangeArrowheads="1"/>
            </p:cNvSpPr>
            <p:nvPr/>
          </p:nvSpPr>
          <p:spPr bwMode="auto">
            <a:xfrm>
              <a:off x="267" y="2178"/>
              <a:ext cx="2541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Regions of overlap represent the classification error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Error rates can be computed with knowledge of the joint probability distributions (see </a:t>
              </a:r>
              <a:r>
                <a:rPr lang="en-US" sz="1800" b="1" dirty="0">
                  <a:solidFill>
                    <a:schemeClr val="bg1"/>
                  </a:solidFill>
                  <a:hlinkClick r:id="rId4"/>
                </a:rPr>
                <a:t>OCW-MIT-6-450Fall-2006</a:t>
              </a:r>
              <a:r>
                <a:rPr lang="en-US" sz="1800" b="1" dirty="0">
                  <a:solidFill>
                    <a:schemeClr val="bg1"/>
                  </a:solidFill>
                </a:rPr>
                <a:t>).</a:t>
              </a:r>
            </a:p>
            <a:p>
              <a:pPr marL="169863" indent="-169863">
                <a:spcBef>
                  <a:spcPct val="50000"/>
                </a:spcBef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</a:rPr>
                <a:t>Context is used to reduce overlap.</a:t>
              </a:r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5334000" y="730250"/>
            <a:ext cx="3586163" cy="4791075"/>
            <a:chOff x="3360" y="460"/>
            <a:chExt cx="2259" cy="3018"/>
          </a:xfrm>
        </p:grpSpPr>
        <p:pic>
          <p:nvPicPr>
            <p:cNvPr id="7175" name="Picture 9" descr="overlap_0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567" y="460"/>
              <a:ext cx="1647" cy="1589"/>
            </a:xfrm>
            <a:prstGeom prst="rect">
              <a:avLst/>
            </a:prstGeom>
            <a:noFill/>
            <a:ln w="38100">
              <a:solidFill>
                <a:srgbClr val="000080"/>
              </a:solidFill>
              <a:miter lim="800000"/>
              <a:headEnd/>
              <a:tailEnd/>
            </a:ln>
          </p:spPr>
        </p:pic>
        <p:sp>
          <p:nvSpPr>
            <p:cNvPr id="7176" name="Text Box 10"/>
            <p:cNvSpPr txBox="1">
              <a:spLocks noChangeArrowheads="1"/>
            </p:cNvSpPr>
            <p:nvPr/>
          </p:nvSpPr>
          <p:spPr bwMode="auto">
            <a:xfrm>
              <a:off x="3360" y="2180"/>
              <a:ext cx="2259" cy="1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In real problems, features are confusable and represent actual variation in the data.</a:t>
              </a:r>
            </a:p>
            <a:p>
              <a:pPr marL="173038" indent="-173038">
                <a:spcAft>
                  <a:spcPct val="50000"/>
                </a:spcAft>
                <a:buFontTx/>
                <a:buChar char="•"/>
              </a:pPr>
              <a:r>
                <a:rPr lang="en-US" sz="1800" b="1">
                  <a:solidFill>
                    <a:schemeClr val="bg1"/>
                  </a:solidFill>
                </a:rPr>
                <a:t>The traditional role of the signal processing engineer has been to develop better features (e.g., “invariants”).</a:t>
              </a:r>
            </a:p>
          </p:txBody>
        </p:sp>
      </p:grpSp>
      <p:sp>
        <p:nvSpPr>
          <p:cNvPr id="7173" name="Text Box 11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Features Are Confusable</a:t>
            </a:r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333375" y="6048375"/>
            <a:ext cx="85867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42925" y="709613"/>
            <a:ext cx="2162175" cy="5597526"/>
            <a:chOff x="542925" y="709613"/>
            <a:chExt cx="2162175" cy="5597526"/>
          </a:xfrm>
        </p:grpSpPr>
        <p:sp>
          <p:nvSpPr>
            <p:cNvPr id="8231" name="Rectangle 6"/>
            <p:cNvSpPr>
              <a:spLocks noChangeArrowheads="1"/>
            </p:cNvSpPr>
            <p:nvPr/>
          </p:nvSpPr>
          <p:spPr bwMode="auto">
            <a:xfrm>
              <a:off x="542925" y="3330576"/>
              <a:ext cx="21621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2" name="Text Box 7"/>
            <p:cNvSpPr txBox="1">
              <a:spLocks noChangeArrowheads="1"/>
            </p:cNvSpPr>
            <p:nvPr/>
          </p:nvSpPr>
          <p:spPr bwMode="auto">
            <a:xfrm>
              <a:off x="581025" y="3376614"/>
              <a:ext cx="20859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Feature Extraction</a:t>
              </a:r>
            </a:p>
          </p:txBody>
        </p:sp>
        <p:sp>
          <p:nvSpPr>
            <p:cNvPr id="8229" name="Rectangle 9"/>
            <p:cNvSpPr>
              <a:spLocks noChangeArrowheads="1"/>
            </p:cNvSpPr>
            <p:nvPr/>
          </p:nvSpPr>
          <p:spPr bwMode="auto">
            <a:xfrm>
              <a:off x="628650" y="1490663"/>
              <a:ext cx="199072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30" name="Text Box 10"/>
            <p:cNvSpPr txBox="1">
              <a:spLocks noChangeArrowheads="1"/>
            </p:cNvSpPr>
            <p:nvPr/>
          </p:nvSpPr>
          <p:spPr bwMode="auto">
            <a:xfrm>
              <a:off x="663575" y="1536701"/>
              <a:ext cx="192087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rgbClr val="FFFFFF"/>
                  </a:solidFill>
                </a:rPr>
                <a:t>Post-Processing</a:t>
              </a:r>
            </a:p>
          </p:txBody>
        </p:sp>
        <p:sp>
          <p:nvSpPr>
            <p:cNvPr id="8227" name="Rectangle 12"/>
            <p:cNvSpPr>
              <a:spLocks noChangeArrowheads="1"/>
            </p:cNvSpPr>
            <p:nvPr/>
          </p:nvSpPr>
          <p:spPr bwMode="auto">
            <a:xfrm>
              <a:off x="633413" y="2409826"/>
              <a:ext cx="198120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8" name="Text Box 13"/>
            <p:cNvSpPr txBox="1">
              <a:spLocks noChangeArrowheads="1"/>
            </p:cNvSpPr>
            <p:nvPr/>
          </p:nvSpPr>
          <p:spPr bwMode="auto">
            <a:xfrm>
              <a:off x="668338" y="2455864"/>
              <a:ext cx="19113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Classification</a:t>
              </a:r>
            </a:p>
          </p:txBody>
        </p:sp>
        <p:sp>
          <p:nvSpPr>
            <p:cNvPr id="8225" name="Rectangle 15"/>
            <p:cNvSpPr>
              <a:spLocks noChangeArrowheads="1"/>
            </p:cNvSpPr>
            <p:nvPr/>
          </p:nvSpPr>
          <p:spPr bwMode="auto">
            <a:xfrm>
              <a:off x="623888" y="4249738"/>
              <a:ext cx="2000250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6" name="Text Box 16"/>
            <p:cNvSpPr txBox="1">
              <a:spLocks noChangeArrowheads="1"/>
            </p:cNvSpPr>
            <p:nvPr/>
          </p:nvSpPr>
          <p:spPr bwMode="auto">
            <a:xfrm>
              <a:off x="658813" y="4295776"/>
              <a:ext cx="193040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Segmentation</a:t>
              </a:r>
            </a:p>
          </p:txBody>
        </p:sp>
        <p:sp>
          <p:nvSpPr>
            <p:cNvPr id="8223" name="Rectangle 18"/>
            <p:cNvSpPr>
              <a:spLocks noChangeArrowheads="1"/>
            </p:cNvSpPr>
            <p:nvPr/>
          </p:nvSpPr>
          <p:spPr bwMode="auto">
            <a:xfrm>
              <a:off x="619125" y="5168901"/>
              <a:ext cx="2009775" cy="365125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24" name="Text Box 19"/>
            <p:cNvSpPr txBox="1">
              <a:spLocks noChangeArrowheads="1"/>
            </p:cNvSpPr>
            <p:nvPr/>
          </p:nvSpPr>
          <p:spPr bwMode="auto">
            <a:xfrm>
              <a:off x="654050" y="5214939"/>
              <a:ext cx="19399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Sensing</a:t>
              </a:r>
            </a:p>
          </p:txBody>
        </p:sp>
        <p:grpSp>
          <p:nvGrpSpPr>
            <p:cNvPr id="8203" name="Group 20"/>
            <p:cNvGrpSpPr>
              <a:grpSpLocks/>
            </p:cNvGrpSpPr>
            <p:nvPr/>
          </p:nvGrpSpPr>
          <p:grpSpPr bwMode="auto">
            <a:xfrm>
              <a:off x="1500188" y="5656263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21" name="AutoShape 2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2" name="Rectangle 2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4" name="Group 23"/>
            <p:cNvGrpSpPr>
              <a:grpSpLocks/>
            </p:cNvGrpSpPr>
            <p:nvPr/>
          </p:nvGrpSpPr>
          <p:grpSpPr bwMode="auto">
            <a:xfrm>
              <a:off x="1500188" y="4737101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9" name="AutoShape 24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20" name="Rectangle 25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5" name="Group 26"/>
            <p:cNvGrpSpPr>
              <a:grpSpLocks/>
            </p:cNvGrpSpPr>
            <p:nvPr/>
          </p:nvGrpSpPr>
          <p:grpSpPr bwMode="auto">
            <a:xfrm>
              <a:off x="1500188" y="381793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7" name="AutoShape 27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8" name="Rectangle 28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6" name="Group 29"/>
            <p:cNvGrpSpPr>
              <a:grpSpLocks/>
            </p:cNvGrpSpPr>
            <p:nvPr/>
          </p:nvGrpSpPr>
          <p:grpSpPr bwMode="auto">
            <a:xfrm>
              <a:off x="1500188" y="2897188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5" name="AutoShape 30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6" name="Rectangle 31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207" name="Group 32"/>
            <p:cNvGrpSpPr>
              <a:grpSpLocks/>
            </p:cNvGrpSpPr>
            <p:nvPr/>
          </p:nvGrpSpPr>
          <p:grpSpPr bwMode="auto">
            <a:xfrm>
              <a:off x="1500188" y="1978026"/>
              <a:ext cx="247650" cy="309563"/>
              <a:chOff x="3504" y="2043"/>
              <a:chExt cx="666" cy="879"/>
            </a:xfrm>
            <a:solidFill>
              <a:schemeClr val="bg1"/>
            </a:solidFill>
          </p:grpSpPr>
          <p:sp>
            <p:nvSpPr>
              <p:cNvPr id="8213" name="AutoShape 33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14" name="Rectangle 34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1" name="AutoShape 36"/>
            <p:cNvSpPr>
              <a:spLocks noChangeArrowheads="1"/>
            </p:cNvSpPr>
            <p:nvPr/>
          </p:nvSpPr>
          <p:spPr bwMode="auto">
            <a:xfrm>
              <a:off x="1500188" y="1058863"/>
              <a:ext cx="247650" cy="202854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2" name="Rectangle 37"/>
            <p:cNvSpPr>
              <a:spLocks noChangeArrowheads="1"/>
            </p:cNvSpPr>
            <p:nvPr/>
          </p:nvSpPr>
          <p:spPr bwMode="auto">
            <a:xfrm>
              <a:off x="1553362" y="1261717"/>
              <a:ext cx="141674" cy="106709"/>
            </a:xfrm>
            <a:prstGeom prst="rect">
              <a:avLst/>
            </a:prstGeom>
            <a:solidFill>
              <a:schemeClr val="bg1"/>
            </a:solidFill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Text Box 38"/>
            <p:cNvSpPr txBox="1">
              <a:spLocks noChangeArrowheads="1"/>
            </p:cNvSpPr>
            <p:nvPr/>
          </p:nvSpPr>
          <p:spPr bwMode="auto">
            <a:xfrm>
              <a:off x="1238250" y="6032501"/>
              <a:ext cx="771525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Input</a:t>
              </a:r>
            </a:p>
          </p:txBody>
        </p:sp>
        <p:sp>
          <p:nvSpPr>
            <p:cNvPr id="8210" name="Text Box 39"/>
            <p:cNvSpPr txBox="1">
              <a:spLocks noChangeArrowheads="1"/>
            </p:cNvSpPr>
            <p:nvPr/>
          </p:nvSpPr>
          <p:spPr bwMode="auto">
            <a:xfrm>
              <a:off x="1042988" y="709613"/>
              <a:ext cx="1162050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 dirty="0">
                  <a:solidFill>
                    <a:schemeClr val="bg1"/>
                  </a:solidFill>
                </a:rPr>
                <a:t>Decision</a:t>
              </a:r>
            </a:p>
          </p:txBody>
        </p:sp>
      </p:grpSp>
      <p:pic>
        <p:nvPicPr>
          <p:cNvPr id="121896" name="Picture 40"/>
          <p:cNvPicPr>
            <a:picLocks noChangeAspect="1" noChangeArrowheads="1"/>
          </p:cNvPicPr>
          <p:nvPr/>
        </p:nvPicPr>
        <p:blipFill>
          <a:blip r:embed="rId3"/>
          <a:srcRect l="31067" t="19545" r="21629" b="16768"/>
          <a:stretch>
            <a:fillRect/>
          </a:stretch>
        </p:blipFill>
        <p:spPr bwMode="auto">
          <a:xfrm>
            <a:off x="3557588" y="763588"/>
            <a:ext cx="4902200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42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Decomposition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224" name="Group 8"/>
          <p:cNvGrpSpPr>
            <a:grpSpLocks/>
          </p:cNvGrpSpPr>
          <p:nvPr/>
        </p:nvGrpSpPr>
        <p:grpSpPr bwMode="auto">
          <a:xfrm>
            <a:off x="1038820" y="4259263"/>
            <a:ext cx="2124075" cy="365125"/>
            <a:chOff x="414" y="3037"/>
            <a:chExt cx="1260" cy="230"/>
          </a:xfrm>
          <a:solidFill>
            <a:schemeClr val="bg1"/>
          </a:solidFill>
        </p:grpSpPr>
        <p:sp>
          <p:nvSpPr>
            <p:cNvPr id="9257" name="Rectangle 9"/>
            <p:cNvSpPr>
              <a:spLocks noChangeArrowheads="1"/>
            </p:cNvSpPr>
            <p:nvPr/>
          </p:nvSpPr>
          <p:spPr bwMode="auto">
            <a:xfrm>
              <a:off x="414" y="3037"/>
              <a:ext cx="1260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8" name="Text Box 10"/>
            <p:cNvSpPr txBox="1">
              <a:spLocks noChangeArrowheads="1"/>
            </p:cNvSpPr>
            <p:nvPr/>
          </p:nvSpPr>
          <p:spPr bwMode="auto">
            <a:xfrm>
              <a:off x="436" y="3066"/>
              <a:ext cx="1216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Train Classifier</a:t>
              </a:r>
            </a:p>
          </p:txBody>
        </p:sp>
      </p:grpSp>
      <p:grpSp>
        <p:nvGrpSpPr>
          <p:cNvPr id="9225" name="Group 11"/>
          <p:cNvGrpSpPr>
            <a:grpSpLocks/>
          </p:cNvGrpSpPr>
          <p:nvPr/>
        </p:nvGrpSpPr>
        <p:grpSpPr bwMode="auto">
          <a:xfrm>
            <a:off x="1038820" y="3340101"/>
            <a:ext cx="2124075" cy="365125"/>
            <a:chOff x="312" y="2365"/>
            <a:chExt cx="1362" cy="230"/>
          </a:xfrm>
          <a:solidFill>
            <a:schemeClr val="bg1"/>
          </a:solidFill>
        </p:grpSpPr>
        <p:sp>
          <p:nvSpPr>
            <p:cNvPr id="9255" name="Rectangle 12"/>
            <p:cNvSpPr>
              <a:spLocks noChangeArrowheads="1"/>
            </p:cNvSpPr>
            <p:nvPr/>
          </p:nvSpPr>
          <p:spPr bwMode="auto">
            <a:xfrm>
              <a:off x="312" y="2365"/>
              <a:ext cx="1362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6" name="Text Box 13"/>
            <p:cNvSpPr txBox="1">
              <a:spLocks noChangeArrowheads="1"/>
            </p:cNvSpPr>
            <p:nvPr/>
          </p:nvSpPr>
          <p:spPr bwMode="auto">
            <a:xfrm>
              <a:off x="336" y="2394"/>
              <a:ext cx="131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Model</a:t>
              </a:r>
            </a:p>
          </p:txBody>
        </p:sp>
      </p:grpSp>
      <p:grpSp>
        <p:nvGrpSpPr>
          <p:cNvPr id="9226" name="Group 14"/>
          <p:cNvGrpSpPr>
            <a:grpSpLocks/>
          </p:cNvGrpSpPr>
          <p:nvPr/>
        </p:nvGrpSpPr>
        <p:grpSpPr bwMode="auto">
          <a:xfrm>
            <a:off x="1034057" y="2419351"/>
            <a:ext cx="2133600" cy="365125"/>
            <a:chOff x="426" y="1795"/>
            <a:chExt cx="1248" cy="230"/>
          </a:xfrm>
          <a:solidFill>
            <a:schemeClr val="bg1"/>
          </a:solidFill>
        </p:grpSpPr>
        <p:sp>
          <p:nvSpPr>
            <p:cNvPr id="9253" name="Rectangle 15"/>
            <p:cNvSpPr>
              <a:spLocks noChangeArrowheads="1"/>
            </p:cNvSpPr>
            <p:nvPr/>
          </p:nvSpPr>
          <p:spPr bwMode="auto">
            <a:xfrm>
              <a:off x="426" y="1795"/>
              <a:ext cx="1248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4" name="Text Box 16"/>
            <p:cNvSpPr txBox="1">
              <a:spLocks noChangeArrowheads="1"/>
            </p:cNvSpPr>
            <p:nvPr/>
          </p:nvSpPr>
          <p:spPr bwMode="auto">
            <a:xfrm>
              <a:off x="448" y="1824"/>
              <a:ext cx="1204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Choose Features</a:t>
              </a:r>
            </a:p>
          </p:txBody>
        </p:sp>
      </p:grpSp>
      <p:grpSp>
        <p:nvGrpSpPr>
          <p:cNvPr id="9227" name="Group 17"/>
          <p:cNvGrpSpPr>
            <a:grpSpLocks/>
          </p:cNvGrpSpPr>
          <p:nvPr/>
        </p:nvGrpSpPr>
        <p:grpSpPr bwMode="auto">
          <a:xfrm>
            <a:off x="1038820" y="5178426"/>
            <a:ext cx="2124075" cy="365125"/>
            <a:chOff x="408" y="3607"/>
            <a:chExt cx="1266" cy="230"/>
          </a:xfrm>
          <a:solidFill>
            <a:schemeClr val="bg1"/>
          </a:solidFill>
        </p:grpSpPr>
        <p:sp>
          <p:nvSpPr>
            <p:cNvPr id="9251" name="Rectangle 18"/>
            <p:cNvSpPr>
              <a:spLocks noChangeArrowheads="1"/>
            </p:cNvSpPr>
            <p:nvPr/>
          </p:nvSpPr>
          <p:spPr bwMode="auto">
            <a:xfrm>
              <a:off x="408" y="3607"/>
              <a:ext cx="1266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2" name="Text Box 19"/>
            <p:cNvSpPr txBox="1">
              <a:spLocks noChangeArrowheads="1"/>
            </p:cNvSpPr>
            <p:nvPr/>
          </p:nvSpPr>
          <p:spPr bwMode="auto">
            <a:xfrm>
              <a:off x="430" y="3636"/>
              <a:ext cx="1222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Evaluate Classifier</a:t>
              </a:r>
            </a:p>
          </p:txBody>
        </p:sp>
      </p:grpSp>
      <p:grpSp>
        <p:nvGrpSpPr>
          <p:cNvPr id="9228" name="Group 20"/>
          <p:cNvGrpSpPr>
            <a:grpSpLocks/>
          </p:cNvGrpSpPr>
          <p:nvPr/>
        </p:nvGrpSpPr>
        <p:grpSpPr bwMode="auto">
          <a:xfrm flipV="1">
            <a:off x="1977032" y="56657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9" name="AutoShape 21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50" name="Rectangle 22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29" name="Group 23"/>
          <p:cNvGrpSpPr>
            <a:grpSpLocks/>
          </p:cNvGrpSpPr>
          <p:nvPr/>
        </p:nvGrpSpPr>
        <p:grpSpPr bwMode="auto">
          <a:xfrm flipV="1">
            <a:off x="1977032" y="382746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7" name="AutoShape 24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8" name="Rectangle 25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0" name="Group 26"/>
          <p:cNvGrpSpPr>
            <a:grpSpLocks/>
          </p:cNvGrpSpPr>
          <p:nvPr/>
        </p:nvGrpSpPr>
        <p:grpSpPr bwMode="auto">
          <a:xfrm flipV="1">
            <a:off x="1977032" y="2906713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5" name="AutoShape 2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6" name="Rectangle 2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1" name="Group 29"/>
          <p:cNvGrpSpPr>
            <a:grpSpLocks/>
          </p:cNvGrpSpPr>
          <p:nvPr/>
        </p:nvGrpSpPr>
        <p:grpSpPr bwMode="auto">
          <a:xfrm flipV="1">
            <a:off x="1977032" y="1068388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43" name="AutoShape 3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4" name="Rectangle 3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2" name="Text Box 32"/>
          <p:cNvSpPr txBox="1">
            <a:spLocks noChangeArrowheads="1"/>
          </p:cNvSpPr>
          <p:nvPr/>
        </p:nvSpPr>
        <p:spPr bwMode="auto">
          <a:xfrm>
            <a:off x="1715095" y="6042026"/>
            <a:ext cx="7715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4000"/>
                </a:solidFill>
              </a:rPr>
              <a:t>End</a:t>
            </a:r>
          </a:p>
        </p:txBody>
      </p:sp>
      <p:grpSp>
        <p:nvGrpSpPr>
          <p:cNvPr id="9233" name="Group 33"/>
          <p:cNvGrpSpPr>
            <a:grpSpLocks/>
          </p:cNvGrpSpPr>
          <p:nvPr/>
        </p:nvGrpSpPr>
        <p:grpSpPr bwMode="auto">
          <a:xfrm>
            <a:off x="1038820" y="1500188"/>
            <a:ext cx="2124075" cy="365125"/>
            <a:chOff x="420" y="1195"/>
            <a:chExt cx="1254" cy="230"/>
          </a:xfrm>
          <a:solidFill>
            <a:schemeClr val="bg1"/>
          </a:solidFill>
        </p:grpSpPr>
        <p:sp>
          <p:nvSpPr>
            <p:cNvPr id="9241" name="Rectangle 34"/>
            <p:cNvSpPr>
              <a:spLocks noChangeArrowheads="1"/>
            </p:cNvSpPr>
            <p:nvPr/>
          </p:nvSpPr>
          <p:spPr bwMode="auto">
            <a:xfrm>
              <a:off x="420" y="1195"/>
              <a:ext cx="1254" cy="230"/>
            </a:xfrm>
            <a:prstGeom prst="rect">
              <a:avLst/>
            </a:prstGeom>
            <a:grpFill/>
            <a:ln w="38100">
              <a:solidFill>
                <a:srgbClr val="004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2" name="Text Box 35"/>
            <p:cNvSpPr txBox="1">
              <a:spLocks noChangeArrowheads="1"/>
            </p:cNvSpPr>
            <p:nvPr/>
          </p:nvSpPr>
          <p:spPr bwMode="auto">
            <a:xfrm>
              <a:off x="442" y="1224"/>
              <a:ext cx="1210" cy="17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b="1">
                  <a:solidFill>
                    <a:srgbClr val="FFFFFF"/>
                  </a:solidFill>
                </a:rPr>
                <a:t>Collect Data</a:t>
              </a:r>
            </a:p>
          </p:txBody>
        </p:sp>
      </p:grpSp>
      <p:grpSp>
        <p:nvGrpSpPr>
          <p:cNvPr id="9234" name="Group 36"/>
          <p:cNvGrpSpPr>
            <a:grpSpLocks/>
          </p:cNvGrpSpPr>
          <p:nvPr/>
        </p:nvGrpSpPr>
        <p:grpSpPr bwMode="auto">
          <a:xfrm flipV="1">
            <a:off x="1977032" y="4746626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9" name="AutoShape 37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Rectangle 38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235" name="Group 39"/>
          <p:cNvGrpSpPr>
            <a:grpSpLocks/>
          </p:cNvGrpSpPr>
          <p:nvPr/>
        </p:nvGrpSpPr>
        <p:grpSpPr bwMode="auto">
          <a:xfrm flipV="1">
            <a:off x="1977032" y="1987551"/>
            <a:ext cx="247650" cy="309563"/>
            <a:chOff x="3504" y="2043"/>
            <a:chExt cx="666" cy="879"/>
          </a:xfrm>
          <a:solidFill>
            <a:schemeClr val="bg1"/>
          </a:solidFill>
        </p:grpSpPr>
        <p:sp>
          <p:nvSpPr>
            <p:cNvPr id="9237" name="AutoShape 40"/>
            <p:cNvSpPr>
              <a:spLocks noChangeArrowheads="1"/>
            </p:cNvSpPr>
            <p:nvPr/>
          </p:nvSpPr>
          <p:spPr bwMode="auto">
            <a:xfrm>
              <a:off x="3504" y="2043"/>
              <a:ext cx="666" cy="576"/>
            </a:xfrm>
            <a:prstGeom prst="triangle">
              <a:avLst>
                <a:gd name="adj" fmla="val 50000"/>
              </a:avLst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8" name="Rectangle 41"/>
            <p:cNvSpPr>
              <a:spLocks noChangeArrowheads="1"/>
            </p:cNvSpPr>
            <p:nvPr/>
          </p:nvSpPr>
          <p:spPr bwMode="auto">
            <a:xfrm>
              <a:off x="3647" y="2619"/>
              <a:ext cx="381" cy="303"/>
            </a:xfrm>
            <a:prstGeom prst="rect">
              <a:avLst/>
            </a:prstGeom>
            <a:grpFill/>
            <a:ln w="381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36" name="Text Box 42"/>
          <p:cNvSpPr txBox="1">
            <a:spLocks noChangeArrowheads="1"/>
          </p:cNvSpPr>
          <p:nvPr/>
        </p:nvSpPr>
        <p:spPr bwMode="auto">
          <a:xfrm>
            <a:off x="1519832" y="719138"/>
            <a:ext cx="11620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b="1" dirty="0">
                <a:solidFill>
                  <a:srgbClr val="004000"/>
                </a:solidFill>
              </a:rPr>
              <a:t>Start</a:t>
            </a:r>
          </a:p>
        </p:txBody>
      </p:sp>
      <p:sp>
        <p:nvSpPr>
          <p:cNvPr id="123947" name="Text Box 43"/>
          <p:cNvSpPr txBox="1">
            <a:spLocks noChangeArrowheads="1"/>
          </p:cNvSpPr>
          <p:nvPr/>
        </p:nvSpPr>
        <p:spPr bwMode="auto">
          <a:xfrm>
            <a:off x="4144298" y="1790700"/>
            <a:ext cx="4752052" cy="3831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Key issues: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“There is no data like more data.”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Perceptually-meaningful features?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find the best model?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estimate parameters?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How do we evaluate performance?</a:t>
            </a:r>
          </a:p>
          <a:p>
            <a:pPr marL="114300" indent="-114300">
              <a:spcBef>
                <a:spcPct val="50000"/>
              </a:spcBef>
            </a:pPr>
            <a:r>
              <a:rPr lang="en-US" sz="1800" b="1" dirty="0">
                <a:solidFill>
                  <a:schemeClr val="accent1"/>
                </a:solidFill>
              </a:rPr>
              <a:t>Goal of the course:</a:t>
            </a:r>
          </a:p>
          <a:p>
            <a:pPr marL="400050" lvl="1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Introduce you to mathematically rigorous ways to train and evaluate models.</a:t>
            </a:r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Design Cycle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188658" y="676275"/>
            <a:ext cx="8629650" cy="573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1450" indent="-171450"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I got 100% accuracy on...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Almost any algorithm works some of the time, but few real-world problems have ever been completely solved.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Training on the evaluation data is forbidden.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Once you use evaluation data, you should discard it.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My algorithm is better because...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Statistical significance and experimental design play a big role in determining the validity of a result.</a:t>
            </a:r>
          </a:p>
          <a:p>
            <a:pPr lvl="1" indent="-171450">
              <a:spcBef>
                <a:spcPct val="25000"/>
              </a:spcBef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There is always some probability a random choice of an algorithm will produce a better result. 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Hence, in this course, we will also learn how to evaluate algorithms.</a:t>
            </a:r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Common Mistakes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183435" y="800100"/>
            <a:ext cx="475297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incoming fish are sorted according to species using optical sensing (sea bass or salmon?)</a:t>
            </a: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/>
          <a:srcRect l="3145" t="3354" r="33331" b="3145"/>
          <a:stretch>
            <a:fillRect/>
          </a:stretch>
        </p:blipFill>
        <p:spPr bwMode="auto">
          <a:xfrm>
            <a:off x="5556250" y="800100"/>
            <a:ext cx="3074988" cy="214471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6086475" y="320040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116760" y="3019425"/>
            <a:ext cx="516255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>
              <a:spcBef>
                <a:spcPct val="5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set up a camera and take some sample images to extract features</a:t>
            </a:r>
          </a:p>
          <a:p>
            <a:pPr marL="339725" lvl="1" indent="-163513">
              <a:spcBef>
                <a:spcPct val="20000"/>
              </a:spcBef>
              <a:buClr>
                <a:srgbClr val="004000"/>
              </a:buClr>
              <a:buSzPct val="100000"/>
              <a:buFont typeface="Wingdings" pitchFamily="2" charset="2"/>
              <a:buChar char="§"/>
            </a:pPr>
            <a:r>
              <a:rPr lang="en-US" sz="1800" b="1" dirty="0">
                <a:solidFill>
                  <a:schemeClr val="accent2"/>
                </a:solidFill>
              </a:rPr>
              <a:t>Consider features such as length, lightness, width, number and shape of fins, position of mouth, etc.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6695</TotalTime>
  <Words>818</Words>
  <Application>Microsoft Macintosh PowerPoint</Application>
  <PresentationFormat>Letter Paper (8.5x11 in)</PresentationFormat>
  <Paragraphs>125</Paragraphs>
  <Slides>19</Slides>
  <Notes>7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lecture_title</vt:lpstr>
      <vt:lpstr>isip_default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337</cp:revision>
  <dcterms:created xsi:type="dcterms:W3CDTF">2002-09-12T17:13:32Z</dcterms:created>
  <dcterms:modified xsi:type="dcterms:W3CDTF">2014-01-24T19:58:34Z</dcterms:modified>
</cp:coreProperties>
</file>