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7"/>
  </p:notesMasterIdLst>
  <p:handoutMasterIdLst>
    <p:handoutMasterId r:id="rId18"/>
  </p:handoutMasterIdLst>
  <p:sldIdLst>
    <p:sldId id="325" r:id="rId3"/>
    <p:sldId id="334" r:id="rId4"/>
    <p:sldId id="375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78" r:id="rId16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1719"/>
        <p:guide pos="2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19,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people.revoledu.com/kardi/tutorial/Bootstrap/index.html" TargetMode="External"/><Relationship Id="rId13" Type="http://schemas.openxmlformats.org/officeDocument/2006/relationships/hyperlink" Target="http://www.isip.piconepress.com/publications/courses/ece_8443/lectures/2009_spring/lecture_19.pptx" TargetMode="External"/><Relationship Id="rId3" Type="http://schemas.openxmlformats.org/officeDocument/2006/relationships/hyperlink" Target="http://en.wikipedia.org/wiki/Occam's_Razor" TargetMode="External"/><Relationship Id="rId7" Type="http://schemas.openxmlformats.org/officeDocument/2006/relationships/hyperlink" Target="http://www.physics.utah.edu/~detar/phycs6730/handouts/jackknife/jackknife/" TargetMode="External"/><Relationship Id="rId12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ecs.oregonstate.edu/~tgd/publications/tr-bias.ps.gz" TargetMode="External"/><Relationship Id="rId11" Type="http://schemas.openxmlformats.org/officeDocument/2006/relationships/hyperlink" Target="http://www.isip.piconepress.com/publications/courses/ece_8443/lectures/2009_spring/lecture_19.mp3" TargetMode="External"/><Relationship Id="rId5" Type="http://schemas.openxmlformats.org/officeDocument/2006/relationships/hyperlink" Target="http://www.no-free-lunch.org/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www.mdl-research.org/" TargetMode="External"/><Relationship Id="rId9" Type="http://schemas.openxmlformats.org/officeDocument/2006/relationships/image" Target="../media/image2.png"/><Relationship Id="rId1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jpeg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Occam’s Razor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No Free Lunch Theorem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Minimum Description Length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Bias and Variance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Jackknife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Bootstrap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WIKI: Occam's Razor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CSCG: MDL On the Web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MS: No Free Lunch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TGD: Bias and Variance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CD: Jackknife Error Estimates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KT: Bootstrap Sampling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19: </a:t>
            </a:r>
            <a:r>
              <a:rPr lang="en-US" b="1" dirty="0" smtClean="0">
                <a:solidFill>
                  <a:schemeClr val="accent2"/>
                </a:solidFill>
              </a:rPr>
              <a:t>FOUNDATIONS OF MACHINE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9"/>
          <a:srcRect l="4393" r="1823"/>
          <a:stretch>
            <a:fillRect/>
          </a:stretch>
        </p:blipFill>
        <p:spPr bwMode="auto">
          <a:xfrm>
            <a:off x="5726242" y="1304145"/>
            <a:ext cx="2955795" cy="248920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60104" y="3792510"/>
            <a:ext cx="3321934" cy="208332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grpSp>
        <p:nvGrpSpPr>
          <p:cNvPr id="7" name="Group 6"/>
          <p:cNvGrpSpPr/>
          <p:nvPr/>
        </p:nvGrpSpPr>
        <p:grpSpPr>
          <a:xfrm>
            <a:off x="434857" y="6116249"/>
            <a:ext cx="1942606" cy="357188"/>
            <a:chOff x="434857" y="6116249"/>
            <a:chExt cx="1942606" cy="357188"/>
          </a:xfrm>
        </p:grpSpPr>
        <p:grpSp>
          <p:nvGrpSpPr>
            <p:cNvPr id="8" name="Group 7"/>
            <p:cNvGrpSpPr/>
            <p:nvPr/>
          </p:nvGrpSpPr>
          <p:grpSpPr>
            <a:xfrm>
              <a:off x="1379779" y="6116249"/>
              <a:ext cx="997684" cy="357188"/>
              <a:chOff x="563833" y="6157254"/>
              <a:chExt cx="997684" cy="357188"/>
            </a:xfrm>
          </p:grpSpPr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>
                <a:off x="563833" y="6203854"/>
                <a:ext cx="913275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Audio:</a:t>
                </a:r>
              </a:p>
            </p:txBody>
          </p:sp>
          <p:pic>
            <p:nvPicPr>
              <p:cNvPr id="13" name="Picture 12" descr="x.JPG">
                <a:hlinkClick r:id="rId11"/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85279" y="6157254"/>
                <a:ext cx="376238" cy="357188"/>
              </a:xfrm>
              <a:prstGeom prst="rect">
                <a:avLst/>
              </a:prstGeom>
            </p:spPr>
          </p:pic>
        </p:grpSp>
        <p:grpSp>
          <p:nvGrpSpPr>
            <p:cNvPr id="9" name="Group 10"/>
            <p:cNvGrpSpPr/>
            <p:nvPr/>
          </p:nvGrpSpPr>
          <p:grpSpPr>
            <a:xfrm>
              <a:off x="434857" y="6165787"/>
              <a:ext cx="885361" cy="279514"/>
              <a:chOff x="5231962" y="6231988"/>
              <a:chExt cx="885361" cy="279514"/>
            </a:xfrm>
          </p:grpSpPr>
          <p:pic>
            <p:nvPicPr>
              <p:cNvPr id="10" name="Picture 4">
                <a:hlinkClick r:id="rId13"/>
              </p:cNvPr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5745659" y="6237182"/>
                <a:ext cx="371664" cy="27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5231962" y="6231988"/>
                <a:ext cx="648333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URL: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Bias and Variance For Classification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we assume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g</a:t>
            </a:r>
            <a:r>
              <a:rPr lang="en-US" sz="1800" dirty="0" smtClean="0"/>
              <a:t>(</a:t>
            </a:r>
            <a:r>
              <a:rPr lang="en-US" sz="1800" b="1" dirty="0" err="1" smtClean="0"/>
              <a:t>x</a:t>
            </a:r>
            <a:r>
              <a:rPr lang="en-US" sz="1800" dirty="0" err="1" smtClean="0"/>
              <a:t>;</a:t>
            </a:r>
            <a:r>
              <a:rPr lang="en-US" sz="1800" i="1" dirty="0" err="1" smtClean="0"/>
              <a:t>D</a:t>
            </a:r>
            <a:r>
              <a:rPr lang="en-US" sz="1800" dirty="0" smtClean="0"/>
              <a:t>))</a:t>
            </a:r>
            <a:r>
              <a:rPr lang="en-US" sz="1800" b="1" dirty="0" smtClean="0"/>
              <a:t> is a Gaussian distribution, we can compute this error by integrating the tails of the distribution (see the derivation of </a:t>
            </a:r>
            <a:r>
              <a:rPr lang="en-US" sz="1800" i="1" dirty="0" smtClean="0"/>
              <a:t>P</a:t>
            </a:r>
            <a:r>
              <a:rPr lang="en-US" sz="1800" dirty="0" smtClean="0"/>
              <a:t>(E)</a:t>
            </a:r>
            <a:r>
              <a:rPr lang="en-US" sz="1800" b="1" dirty="0" smtClean="0"/>
              <a:t> in Chapter 2). We can show: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The key point here is that the first term in the argument is the boundary bias and the second term is the variance.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Hence, we see that the bias and variance are related in a nonlinear manner.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For classification the relationship is multiplicative. Typically, variance dominates bias and hence classifiers are designed to minimize variance.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See Fig. 9.5 in the textbook for an example of how bias and variance interact for a two-category problem.</a:t>
            </a:r>
          </a:p>
        </p:txBody>
      </p:sp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452438" y="1570064"/>
          <a:ext cx="6743701" cy="342900"/>
        </p:xfrm>
        <a:graphic>
          <a:graphicData uri="http://schemas.openxmlformats.org/presentationml/2006/ole">
            <p:oleObj spid="_x0000_s66569" name="Equation" r:id="rId3" imgW="674352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Resampling For Estimating Statistics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How can we estimate the bias and variance from real data?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Suppose we have a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 of </a:t>
            </a:r>
            <a:r>
              <a:rPr lang="en-US" sz="1800" i="1" dirty="0" smtClean="0"/>
              <a:t>n</a:t>
            </a:r>
            <a:r>
              <a:rPr lang="en-US" sz="1800" b="1" dirty="0" smtClean="0"/>
              <a:t> data points, </a:t>
            </a:r>
            <a:r>
              <a:rPr lang="en-US" sz="1800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b="1" dirty="0" smtClean="0"/>
              <a:t> for </a:t>
            </a:r>
            <a:r>
              <a:rPr lang="en-US" sz="1800" dirty="0" err="1" smtClean="0"/>
              <a:t>i</a:t>
            </a:r>
            <a:r>
              <a:rPr lang="en-US" sz="1800" dirty="0" smtClean="0"/>
              <a:t>=1,…,n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estimates of the mean/sample variance are: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Suppose we wanted to estimate other statistics, such as the median or mode. There is no straightforward way to measure the error.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Jackknife and Bootstrap techniques are two of the most popular resampling techniques to estimate such statistics.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Use the “leave-one-out” method: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This is just the sample average if the </a:t>
            </a:r>
            <a:r>
              <a:rPr lang="en-US" sz="1800" b="1" i="1" dirty="0" err="1" smtClean="0"/>
              <a:t>i</a:t>
            </a:r>
            <a:r>
              <a:rPr lang="en-US" sz="1800" b="1" dirty="0" err="1" smtClean="0"/>
              <a:t>th</a:t>
            </a:r>
            <a:r>
              <a:rPr lang="en-US" sz="1800" b="1" dirty="0" smtClean="0"/>
              <a:t> point is deleted.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jackknife estimate of the mean is defined as: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variance of this estimate is: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The benefit of this expression is that it can be applied to any statistic.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612047" y="1374410"/>
          <a:ext cx="977900" cy="571500"/>
        </p:xfrm>
        <a:graphic>
          <a:graphicData uri="http://schemas.openxmlformats.org/presentationml/2006/ole">
            <p:oleObj spid="_x0000_s67586" name="Equation" r:id="rId3" imgW="977760" imgH="571320" progId="Equation.3">
              <p:embed/>
            </p:oleObj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6882567" y="1392211"/>
          <a:ext cx="2006600" cy="571500"/>
        </p:xfrm>
        <a:graphic>
          <a:graphicData uri="http://schemas.openxmlformats.org/presentationml/2006/ole">
            <p:oleObj spid="_x0000_s67587" name="Equation" r:id="rId4" imgW="2006280" imgH="571320" progId="Equation.3">
              <p:embed/>
            </p:oleObj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3911463" y="3643313"/>
          <a:ext cx="2374900" cy="596900"/>
        </p:xfrm>
        <a:graphic>
          <a:graphicData uri="http://schemas.openxmlformats.org/presentationml/2006/ole">
            <p:oleObj spid="_x0000_s67588" name="Equation" r:id="rId5" imgW="2374560" imgH="596880" progId="Equation.3">
              <p:embed/>
            </p:oleObj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714923" y="4812598"/>
          <a:ext cx="1320800" cy="571500"/>
        </p:xfrm>
        <a:graphic>
          <a:graphicData uri="http://schemas.openxmlformats.org/presentationml/2006/ole">
            <p:oleObj spid="_x0000_s67589" name="Equation" r:id="rId6" imgW="1320480" imgH="571320" progId="Equation.3">
              <p:embed/>
            </p:oleObj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3850435" y="5400675"/>
          <a:ext cx="2717800" cy="571500"/>
        </p:xfrm>
        <a:graphic>
          <a:graphicData uri="http://schemas.openxmlformats.org/presentationml/2006/ole">
            <p:oleObj spid="_x0000_s67590" name="Equation" r:id="rId7" imgW="2717640" imgH="571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Jackknife Bias and Variance Estimates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can write a general estimate for the bias as:</a:t>
            </a:r>
          </a:p>
          <a:p>
            <a:pPr marL="165100" indent="-165100" eaLnBrk="1" hangingPunct="1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jackknife method can be used to estimate this bias. The procedure is to delete points </a:t>
            </a:r>
            <a:r>
              <a:rPr lang="en-US" sz="1800" i="1" dirty="0" smtClean="0"/>
              <a:t>x</a:t>
            </a:r>
            <a:r>
              <a:rPr lang="en-US" sz="1800" baseline="-25000" dirty="0" smtClean="0"/>
              <a:t>i</a:t>
            </a:r>
            <a:r>
              <a:rPr lang="en-US" sz="1800" b="1" dirty="0" smtClean="0"/>
              <a:t> one at a time from </a:t>
            </a:r>
            <a:r>
              <a:rPr lang="en-US" sz="1800" i="1" dirty="0" smtClean="0"/>
              <a:t>D</a:t>
            </a:r>
            <a:r>
              <a:rPr lang="en-US" sz="1800" b="1" dirty="0" smtClean="0"/>
              <a:t> and then compute:                      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jackknife estimate is: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can rearrange terms:</a:t>
            </a:r>
          </a:p>
          <a:p>
            <a:pPr marL="165100" indent="-165100" eaLnBrk="1" hangingPunct="1">
              <a:spcAft>
                <a:spcPts val="1200"/>
              </a:spcAft>
              <a:defRPr/>
            </a:pPr>
            <a:r>
              <a:rPr lang="en-US" sz="1800" b="1" dirty="0" smtClean="0"/>
              <a:t>	This is an unbiased estimate of the bias.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Recall the traditional variance: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jackknife estimate of the variance is:</a:t>
            </a:r>
          </a:p>
          <a:p>
            <a:pPr marL="165100" indent="-165100" eaLnBrk="1" hangingPunct="1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This same strategy can be applied to estimation of other statistics. </a:t>
            </a: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5537226" y="565619"/>
          <a:ext cx="1422400" cy="317500"/>
        </p:xfrm>
        <a:graphic>
          <a:graphicData uri="http://schemas.openxmlformats.org/presentationml/2006/ole">
            <p:oleObj spid="_x0000_s68610" name="Equation" r:id="rId3" imgW="1422360" imgH="317160" progId="Equation.3">
              <p:embed/>
            </p:oleObj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6411133" y="1294750"/>
          <a:ext cx="1257300" cy="571500"/>
        </p:xfrm>
        <a:graphic>
          <a:graphicData uri="http://schemas.openxmlformats.org/presentationml/2006/ole">
            <p:oleObj spid="_x0000_s68611" name="Equation" r:id="rId4" imgW="1257120" imgH="571320" progId="Equation.3">
              <p:embed/>
            </p:oleObj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3089171" y="2345623"/>
          <a:ext cx="3022600" cy="368300"/>
        </p:xfrm>
        <a:graphic>
          <a:graphicData uri="http://schemas.openxmlformats.org/presentationml/2006/ole">
            <p:oleObj spid="_x0000_s68612" name="Equation" r:id="rId5" imgW="3022560" imgH="368280" progId="Equation.3">
              <p:embed/>
            </p:oleObj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3159125" y="1882775"/>
          <a:ext cx="2349500" cy="368300"/>
        </p:xfrm>
        <a:graphic>
          <a:graphicData uri="http://schemas.openxmlformats.org/presentationml/2006/ole">
            <p:oleObj spid="_x0000_s68613" name="Equation" r:id="rId6" imgW="2349360" imgH="368280" progId="Equation.3">
              <p:embed/>
            </p:oleObj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3721100" y="3140075"/>
          <a:ext cx="3352800" cy="342900"/>
        </p:xfrm>
        <a:graphic>
          <a:graphicData uri="http://schemas.openxmlformats.org/presentationml/2006/ole">
            <p:oleObj spid="_x0000_s68614" name="Equation" r:id="rId7" imgW="3352680" imgH="342720" progId="Equation.3">
              <p:embed/>
            </p:oleObj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452438" y="4002790"/>
          <a:ext cx="2870200" cy="571500"/>
        </p:xfrm>
        <a:graphic>
          <a:graphicData uri="http://schemas.openxmlformats.org/presentationml/2006/ole">
            <p:oleObj spid="_x0000_s68615" name="Equation" r:id="rId8" imgW="2869920" imgH="571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Bootstrap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bootstrap data set is one created by randomly selecting </a:t>
            </a:r>
            <a:r>
              <a:rPr lang="en-US" sz="1800" i="1" dirty="0" smtClean="0"/>
              <a:t>n</a:t>
            </a:r>
            <a:r>
              <a:rPr lang="en-US" sz="1800" b="1" dirty="0" smtClean="0"/>
              <a:t> points from the training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with replacement.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bootstrap estimation, this selection process is repeated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times to yield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bootstrap data sets, which are treated as independent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a statistic,   </a:t>
            </a:r>
            <a:r>
              <a:rPr lang="en-US" sz="1800" b="1" dirty="0" smtClean="0">
                <a:sym typeface="Symbol"/>
              </a:rPr>
              <a:t>, is denoted        and is merely the mean of the </a:t>
            </a:r>
            <a:r>
              <a:rPr lang="en-US" sz="1800" i="1" dirty="0" smtClean="0">
                <a:sym typeface="Symbol"/>
              </a:rPr>
              <a:t>B</a:t>
            </a:r>
            <a:r>
              <a:rPr lang="en-US" sz="1800" b="1" dirty="0" smtClean="0">
                <a:sym typeface="Symbol"/>
              </a:rPr>
              <a:t> estimates on the individual bootstrap data sets: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bias is:</a:t>
            </a:r>
          </a:p>
          <a:p>
            <a:pPr marL="165100" indent="-165100" eaLnBrk="1" hangingPunct="1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variance is: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variance of the mean can be shown to approach the traditional variance of the mean as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p:oleObj spid="_x0000_s69634" name="Equation" r:id="rId3" imgW="164880" imgH="228600" progId="Equation.3">
              <p:embed/>
            </p:oleObj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767360" y="1952808"/>
          <a:ext cx="431800" cy="292100"/>
        </p:xfrm>
        <a:graphic>
          <a:graphicData uri="http://schemas.openxmlformats.org/presentationml/2006/ole">
            <p:oleObj spid="_x0000_s69635" name="Equation" r:id="rId4" imgW="431640" imgH="291960" progId="Equation.3">
              <p:embed/>
            </p:oleObj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p:oleObj spid="_x0000_s69636" name="Equation" r:id="rId5" imgW="1536480" imgH="571320" progId="Equation.3">
              <p:embed/>
            </p:oleObj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p:oleObj spid="_x0000_s69637" name="Equation" r:id="rId6" imgW="3124080" imgH="571320" progId="Equation.3">
              <p:embed/>
            </p:oleObj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p:oleObj spid="_x0000_s69638" name="Equation" r:id="rId7" imgW="2590560" imgH="571320" progId="Equation.3">
              <p:embed/>
            </p:oleObj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p:oleObj spid="_x0000_s69639" name="Equation" r:id="rId8" imgW="685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some foundations of machine learning that are common to many algorithms.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No Free Lunch Theorem.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Minimum Description Length.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bias and variance using regression as an example.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Next: Introduce similar techniques for </a:t>
            </a:r>
            <a:r>
              <a:rPr lang="en-US" sz="1800" b="1" smtClean="0">
                <a:solidFill>
                  <a:schemeClr val="bg1"/>
                </a:solidFill>
              </a:rPr>
              <a:t>classifier design.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With such a wide variety of algorithms to choose from, which one is best?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Are there any reasons to prefer one algorithm over another?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Occam’s Razor: if performance of two algorithms on the same training data is the same, choose the simpler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Do simpler or smoother classifiers generalize better?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some fields, basic laws of physics or nature, such as conservation of energy, provide insight. Are there analogous concepts in machine learning?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</a:t>
            </a:r>
            <a:r>
              <a:rPr lang="en-US" sz="1800" b="1" dirty="0" smtClean="0">
                <a:solidFill>
                  <a:schemeClr val="accent1"/>
                </a:solidFill>
              </a:rPr>
              <a:t>Bayes Error Rate </a:t>
            </a:r>
            <a:r>
              <a:rPr lang="en-US" sz="1800" b="1" dirty="0" smtClean="0"/>
              <a:t>is one such example. But this is mainly of theoretical interest and is rarely, if ever, known in practice. Why?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this section of the course, we seek mathematical foundations that are </a:t>
            </a:r>
            <a:r>
              <a:rPr lang="en-US" sz="1800" b="1" dirty="0" smtClean="0">
                <a:solidFill>
                  <a:schemeClr val="accent1"/>
                </a:solidFill>
              </a:rPr>
              <a:t>independent</a:t>
            </a:r>
            <a:r>
              <a:rPr lang="en-US" sz="1800" b="1" dirty="0" smtClean="0"/>
              <a:t> of a particular classifier or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will discuss techniques, such as jackknifing or cross-validation, that can be applied to any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 pattern classification method is inherently superior to any other. It is the type of problem, prior distributions and other application-specific information that determine which algorithm is best.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Can we develop techniques or design guidelines to match an algorithm to an application and to predict its performance?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Can we combine classifiers to get better performance?</a:t>
            </a:r>
            <a:endParaRPr lang="en-U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Probabilistic Models of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one algorithm outperforms another, it is a consequence of its fit to the particular problem, not the general superiority of the algorithm.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Thus far, we have estimated performance using a test data set which is sampled independently from the problem space. This approach has many pitfalls, since it is hard to avoid overlap between the training and test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learned about methods that can drive the error rate to zero on the training set. Hence, using held-out data is important.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a two-category problem where the training set,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consists of patterns, x</a:t>
            </a:r>
            <a:r>
              <a:rPr lang="en-US" sz="1800" baseline="30000" dirty="0" smtClean="0"/>
              <a:t>i</a:t>
            </a:r>
            <a:r>
              <a:rPr lang="en-US" sz="1800" b="1" dirty="0" smtClean="0"/>
              <a:t>, and associated category labels, </a:t>
            </a:r>
            <a:r>
              <a:rPr lang="en-US" sz="1800" i="1" dirty="0" err="1" smtClean="0"/>
              <a:t>y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 = ±1</a:t>
            </a:r>
            <a:r>
              <a:rPr lang="en-US" sz="1800" b="1" dirty="0" smtClean="0"/>
              <a:t>, for </a:t>
            </a:r>
            <a:r>
              <a:rPr lang="en-US" sz="1800" dirty="0" err="1" smtClean="0"/>
              <a:t>i</a:t>
            </a:r>
            <a:r>
              <a:rPr lang="en-US" sz="1800" dirty="0" smtClean="0"/>
              <a:t>=1,…n</a:t>
            </a:r>
            <a:r>
              <a:rPr lang="en-US" sz="1800" b="1" dirty="0" smtClean="0"/>
              <a:t>, generated by the unknown target function to be learned, </a:t>
            </a:r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 where </a:t>
            </a:r>
            <a:r>
              <a:rPr lang="en-US" sz="1800" i="1" dirty="0" err="1" smtClean="0"/>
              <a:t>y</a:t>
            </a:r>
            <a:r>
              <a:rPr lang="en-US" sz="1800" baseline="-25000" dirty="0" err="1" smtClean="0"/>
              <a:t>i</a:t>
            </a:r>
            <a:r>
              <a:rPr lang="en-US" sz="1800" baseline="-25000" dirty="0" smtClean="0"/>
              <a:t>  </a:t>
            </a:r>
            <a:r>
              <a:rPr lang="en-US" sz="1800" dirty="0" smtClean="0"/>
              <a:t>= </a:t>
            </a:r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baseline="30000" dirty="0" smtClean="0"/>
              <a:t>i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H</a:t>
            </a:r>
            <a:r>
              <a:rPr lang="en-US" sz="1800" b="1" dirty="0" smtClean="0"/>
              <a:t> denote a discrete set of hypotheses or a possible set of parameters to be learned. Let </a:t>
            </a:r>
            <a:r>
              <a:rPr lang="en-US" sz="1800" i="1" dirty="0" smtClean="0"/>
              <a:t>h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 denote a particular set of parameters, </a:t>
            </a:r>
            <a:r>
              <a:rPr lang="en-US" sz="1800" i="1" dirty="0" smtClean="0"/>
              <a:t>h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dirty="0" smtClean="0">
                <a:sym typeface="Symbol"/>
              </a:rPr>
              <a:t> </a:t>
            </a:r>
            <a:r>
              <a:rPr lang="en-US" sz="1800" i="1" dirty="0" smtClean="0"/>
              <a:t>H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h</a:t>
            </a:r>
            <a:r>
              <a:rPr lang="en-US" sz="1800" dirty="0" smtClean="0"/>
              <a:t>)</a:t>
            </a:r>
            <a:r>
              <a:rPr lang="en-US" sz="1800" b="1" dirty="0" smtClean="0"/>
              <a:t> be the prior probability that the algorithm will produce </a:t>
            </a:r>
            <a:r>
              <a:rPr lang="en-US" sz="1800" i="1" dirty="0" smtClean="0"/>
              <a:t>h</a:t>
            </a:r>
            <a:r>
              <a:rPr lang="en-US" sz="1800" b="1" dirty="0" smtClean="0"/>
              <a:t> after training.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P</a:t>
            </a:r>
            <a:r>
              <a:rPr lang="en-US" sz="1800" b="1" dirty="0" smtClean="0"/>
              <a:t>(</a:t>
            </a:r>
            <a:r>
              <a:rPr lang="en-US" sz="1800" i="1" dirty="0" err="1" smtClean="0"/>
              <a:t>h</a:t>
            </a:r>
            <a:r>
              <a:rPr lang="en-US" sz="1800" b="1" dirty="0" err="1" smtClean="0"/>
              <a:t>|</a:t>
            </a:r>
            <a:r>
              <a:rPr lang="en-US" sz="1800" i="1" dirty="0" err="1" smtClean="0"/>
              <a:t>D</a:t>
            </a:r>
            <a:r>
              <a:rPr lang="en-US" sz="1800" b="1" dirty="0" smtClean="0"/>
              <a:t>) denote the probability that the algorithm will produce </a:t>
            </a:r>
            <a:r>
              <a:rPr lang="en-US" sz="1800" i="1" dirty="0" smtClean="0"/>
              <a:t>h</a:t>
            </a:r>
            <a:r>
              <a:rPr lang="en-US" sz="1800" b="1" dirty="0" smtClean="0"/>
              <a:t> when training on </a:t>
            </a:r>
            <a:r>
              <a:rPr lang="en-US" sz="1800" i="1" dirty="0" smtClean="0"/>
              <a:t>D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E</a:t>
            </a:r>
            <a:r>
              <a:rPr lang="en-US" sz="1800" b="1" dirty="0" smtClean="0"/>
              <a:t> be the error for a zero-one or other loss function.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Where have we seen this before? (Hint: Relevance Vector Machines)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No Free Lunch Theorem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natural measure of generalization is the expected value of the error given </a:t>
            </a:r>
            <a:r>
              <a:rPr lang="en-US" sz="1800" i="1" dirty="0" smtClean="0"/>
              <a:t>D</a:t>
            </a:r>
            <a:r>
              <a:rPr lang="en-US" sz="1800" b="1" dirty="0" smtClean="0"/>
              <a:t>:</a:t>
            </a:r>
          </a:p>
          <a:p>
            <a:pPr marL="165100" indent="-165100" eaLnBrk="1" hangingPunct="1">
              <a:spcBef>
                <a:spcPts val="48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</a:t>
            </a:r>
            <a:r>
              <a:rPr lang="en-US" sz="1800" dirty="0" smtClean="0">
                <a:sym typeface="Symbol"/>
              </a:rPr>
              <a:t>()</a:t>
            </a:r>
            <a:r>
              <a:rPr lang="en-US" sz="1800" b="1" dirty="0" smtClean="0">
                <a:sym typeface="Symbol"/>
              </a:rPr>
              <a:t> denotes the Kronecker delta function (value of 1 if the two arguments match, a value of zero otherwise).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expected off-training set classification error when the true function </a:t>
            </a:r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/>
              <a:t>and the probability for the </a:t>
            </a:r>
            <a:r>
              <a:rPr lang="en-US" sz="1800" i="1" dirty="0" smtClean="0"/>
              <a:t>k</a:t>
            </a:r>
            <a:r>
              <a:rPr lang="en-US" sz="1800" b="1" dirty="0" smtClean="0"/>
              <a:t>th candidate learning algorithm is </a:t>
            </a:r>
            <a:r>
              <a:rPr lang="en-US" sz="1800" i="1" dirty="0" err="1" smtClean="0"/>
              <a:t>P</a:t>
            </a:r>
            <a:r>
              <a:rPr lang="en-US" sz="1800" i="1" baseline="-25000" dirty="0" err="1" smtClean="0"/>
              <a:t>k</a:t>
            </a:r>
            <a:r>
              <a:rPr lang="en-US" sz="1800" dirty="0" smtClean="0"/>
              <a:t>(</a:t>
            </a:r>
            <a:r>
              <a:rPr lang="en-US" sz="1800" i="1" dirty="0" smtClean="0"/>
              <a:t>h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)|</a:t>
            </a:r>
            <a:r>
              <a:rPr lang="en-US" sz="1800" i="1" dirty="0" smtClean="0"/>
              <a:t>D</a:t>
            </a:r>
            <a:r>
              <a:rPr lang="en-US" sz="1800" dirty="0" smtClean="0"/>
              <a:t>)</a:t>
            </a:r>
            <a:r>
              <a:rPr lang="en-US" sz="1800" b="1" dirty="0" smtClean="0"/>
              <a:t> is:</a:t>
            </a:r>
          </a:p>
          <a:p>
            <a:pPr marL="165100" indent="-165100" eaLnBrk="1" hangingPunct="1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No Free Lunch Theorem</a:t>
            </a:r>
            <a:r>
              <a:rPr lang="en-US" sz="1800" b="1" dirty="0" smtClean="0"/>
              <a:t>: For any two learning algorithms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err="1" smtClean="0"/>
              <a:t>h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D</a:t>
            </a:r>
            <a:r>
              <a:rPr lang="en-US" sz="1800" dirty="0" smtClean="0"/>
              <a:t>)</a:t>
            </a:r>
            <a:r>
              <a:rPr lang="en-US" sz="1800" b="1" dirty="0" smtClean="0"/>
              <a:t> and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2</a:t>
            </a:r>
            <a:r>
              <a:rPr lang="en-US" sz="1800" dirty="0" smtClean="0"/>
              <a:t>(</a:t>
            </a:r>
            <a:r>
              <a:rPr lang="en-US" sz="1800" i="1" dirty="0" err="1" smtClean="0"/>
              <a:t>h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D</a:t>
            </a:r>
            <a:r>
              <a:rPr lang="en-US" sz="1800" dirty="0" smtClean="0"/>
              <a:t>), </a:t>
            </a:r>
            <a:r>
              <a:rPr lang="en-US" sz="1800" b="1" dirty="0" smtClean="0"/>
              <a:t>the following are true independent of the sampling distribution</a:t>
            </a:r>
            <a:r>
              <a:rPr lang="en-US" sz="1800" dirty="0" smtClean="0"/>
              <a:t>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/>
              <a:t>and the number of training points:</a:t>
            </a:r>
          </a:p>
          <a:p>
            <a:pPr marL="465138" indent="-300038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/>
              <a:t>Uniformly averaged over all target functions, </a:t>
            </a:r>
            <a:r>
              <a:rPr lang="en-US" sz="1800" i="1" dirty="0" smtClean="0"/>
              <a:t>F</a:t>
            </a:r>
            <a:r>
              <a:rPr lang="en-US" sz="1800" b="1" dirty="0" smtClean="0"/>
              <a:t>,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–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= 0</a:t>
            </a:r>
            <a:r>
              <a:rPr lang="en-US" sz="1800" b="1" dirty="0" smtClean="0"/>
              <a:t>.</a:t>
            </a:r>
          </a:p>
          <a:p>
            <a:pPr marL="465138" indent="-300038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/>
              <a:t>For any fixed training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uniformly averaged over </a:t>
            </a:r>
            <a:r>
              <a:rPr lang="en-US" sz="1800" i="1" dirty="0" smtClean="0"/>
              <a:t>F</a:t>
            </a:r>
            <a:r>
              <a:rPr lang="en-US" sz="1800" b="1" dirty="0" smtClean="0"/>
              <a:t>, </a:t>
            </a:r>
            <a:br>
              <a:rPr lang="en-US" sz="1800" b="1" dirty="0" smtClean="0"/>
            </a:br>
            <a:r>
              <a:rPr lang="en-US" sz="1800" i="1" dirty="0" smtClean="0"/>
              <a:t>E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–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= 0</a:t>
            </a:r>
            <a:r>
              <a:rPr lang="en-US" sz="1800" b="1" dirty="0" smtClean="0"/>
              <a:t>.</a:t>
            </a:r>
          </a:p>
          <a:p>
            <a:pPr marL="465138" indent="-300038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/>
              <a:t>Uniformly averaged over all priors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F</a:t>
            </a:r>
            <a:r>
              <a:rPr lang="en-US" sz="1800" dirty="0" smtClean="0"/>
              <a:t>)</a:t>
            </a:r>
            <a:r>
              <a:rPr lang="en-US" sz="1800" b="1" dirty="0" smtClean="0"/>
              <a:t>,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–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= 0</a:t>
            </a:r>
            <a:r>
              <a:rPr lang="en-US" sz="1800" b="1" dirty="0" smtClean="0"/>
              <a:t>.</a:t>
            </a:r>
          </a:p>
          <a:p>
            <a:pPr marL="465138" indent="-300038" eaLnBrk="1" hangingPunct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/>
              <a:t>For any fixed training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uniformly averaged over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F</a:t>
            </a:r>
            <a:r>
              <a:rPr lang="en-US" sz="1800" dirty="0" smtClean="0"/>
              <a:t>)</a:t>
            </a:r>
            <a:r>
              <a:rPr lang="en-US" sz="1800" b="1" dirty="0" smtClean="0"/>
              <a:t>, </a:t>
            </a:r>
            <a:br>
              <a:rPr lang="en-US" sz="1800" b="1" dirty="0" smtClean="0"/>
            </a:br>
            <a:r>
              <a:rPr lang="en-US" sz="1800" i="1" dirty="0" smtClean="0"/>
              <a:t>E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– </a:t>
            </a:r>
            <a:r>
              <a:rPr lang="en-US" sz="1800" i="1" dirty="0" smtClean="0"/>
              <a:t>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= 0</a:t>
            </a:r>
            <a:r>
              <a:rPr lang="en-US" sz="1800" b="1" dirty="0" smtClean="0"/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2802" y="1056807"/>
          <a:ext cx="4800600" cy="457200"/>
        </p:xfrm>
        <a:graphic>
          <a:graphicData uri="http://schemas.openxmlformats.org/presentationml/2006/ole">
            <p:oleObj spid="_x0000_s27649" name="Equation" r:id="rId3" imgW="4800600" imgH="457200" progId="Equation.3">
              <p:embed/>
            </p:oleObj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3038475"/>
          <a:ext cx="4470400" cy="457200"/>
        </p:xfrm>
        <a:graphic>
          <a:graphicData uri="http://schemas.openxmlformats.org/presentationml/2006/ole">
            <p:oleObj spid="_x0000_s27650" name="Equation" r:id="rId4" imgW="44701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first proposition states that uniformly averaged over all target functions the expected test set error for all learning algorithms is the same:</a:t>
            </a:r>
          </a:p>
          <a:p>
            <a:pPr marL="165100" indent="-165100" eaLnBrk="1" hangingPunct="1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Stated more generally, there are no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</a:t>
            </a:r>
            <a:r>
              <a:rPr lang="en-US" sz="1800" i="1" dirty="0" smtClean="0"/>
              <a:t> </a:t>
            </a:r>
            <a:r>
              <a:rPr lang="en-US" sz="1800" b="1" dirty="0" smtClean="0"/>
              <a:t>and </a:t>
            </a:r>
            <a:r>
              <a:rPr lang="en-US" sz="1800" i="1" dirty="0" smtClean="0"/>
              <a:t>j</a:t>
            </a:r>
            <a:r>
              <a:rPr lang="en-US" sz="1800" b="1" dirty="0" smtClean="0"/>
              <a:t> such that for all </a:t>
            </a:r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</a:t>
            </a:r>
            <a:br>
              <a:rPr lang="en-US" sz="1800" b="1" dirty="0" smtClean="0"/>
            </a:br>
            <a:r>
              <a:rPr lang="en-US" sz="1800" i="1" dirty="0" err="1" smtClean="0"/>
              <a:t>E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 &gt; </a:t>
            </a:r>
            <a:r>
              <a:rPr lang="en-US" sz="1800" i="1" dirty="0" err="1" smtClean="0"/>
              <a:t>E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</a:t>
            </a:r>
            <a:r>
              <a:rPr lang="en-US" sz="1800" dirty="0" err="1" smtClean="0"/>
              <a:t>|</a:t>
            </a:r>
            <a:r>
              <a:rPr lang="en-US" sz="1800" i="1" dirty="0" err="1" smtClean="0"/>
              <a:t>F,n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Further, no matter what algorithm we use, there is at least one target function for which random guessing Is better.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second proposition states that even if we know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then averaged over all target functions, no learning algorithm yields a test set error that is superior to any other: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six squares represent all possible</a:t>
            </a:r>
            <a:br>
              <a:rPr lang="en-US" sz="1800" b="1" dirty="0" smtClean="0"/>
            </a:br>
            <a:r>
              <a:rPr lang="en-US" sz="1800" b="1" dirty="0" smtClean="0"/>
              <a:t>classification problems. If a learning</a:t>
            </a:r>
            <a:br>
              <a:rPr lang="en-US" sz="1800" b="1" dirty="0" smtClean="0"/>
            </a:br>
            <a:r>
              <a:rPr lang="en-US" sz="1800" b="1" dirty="0" smtClean="0"/>
              <a:t>system performs well over some set</a:t>
            </a:r>
            <a:br>
              <a:rPr lang="en-US" sz="1800" b="1" dirty="0" smtClean="0"/>
            </a:br>
            <a:r>
              <a:rPr lang="en-US" sz="1800" b="1" dirty="0" smtClean="0"/>
              <a:t>of problems (better than average), it </a:t>
            </a:r>
            <a:br>
              <a:rPr lang="en-US" sz="1800" b="1" dirty="0" smtClean="0"/>
            </a:br>
            <a:r>
              <a:rPr lang="en-US" sz="1800" b="1" dirty="0" smtClean="0"/>
              <a:t>must perform worse than average</a:t>
            </a:r>
            <a:br>
              <a:rPr lang="en-US" sz="1800" b="1" dirty="0" smtClean="0"/>
            </a:br>
            <a:r>
              <a:rPr lang="en-US" sz="1800" b="1" dirty="0" smtClean="0"/>
              <a:t>elsewhere.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1299616"/>
          <a:ext cx="3429000" cy="457200"/>
        </p:xfrm>
        <a:graphic>
          <a:graphicData uri="http://schemas.openxmlformats.org/presentationml/2006/ole">
            <p:oleObj spid="_x0000_s61443" name="Equation" r:id="rId3" imgW="3429000" imgH="457200" progId="Equation.3">
              <p:embed/>
            </p:oleObj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452438" y="4259263"/>
          <a:ext cx="2374900" cy="419100"/>
        </p:xfrm>
        <a:graphic>
          <a:graphicData uri="http://schemas.openxmlformats.org/presentationml/2006/ole">
            <p:oleObj spid="_x0000_s61444" name="Equation" r:id="rId4" imgW="2374560" imgH="419040" progId="Equation.3">
              <p:embed/>
            </p:oleObj>
          </a:graphicData>
        </a:graphic>
      </p:graphicFrame>
      <p:pic>
        <p:nvPicPr>
          <p:cNvPr id="9" name="Picture 8" descr="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1802" y="4075561"/>
            <a:ext cx="4272197" cy="22979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Algorithmic Complexity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Can we find some irreducible representation of all members of a category?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Algorithmic complexity, also known as Kolmogorov complexity, seeks to measure the inherent complexity of a binary string.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the sender and receiver agree on a mapping, or compression technique, the pattern </a:t>
            </a:r>
            <a:r>
              <a:rPr lang="en-US" sz="1800" i="1" dirty="0" smtClean="0"/>
              <a:t>x</a:t>
            </a:r>
            <a:r>
              <a:rPr lang="en-US" sz="1800" b="1" dirty="0" smtClean="0"/>
              <a:t> can be transmitted as </a:t>
            </a:r>
            <a:r>
              <a:rPr lang="en-US" sz="1800" i="1" dirty="0" smtClean="0"/>
              <a:t>y</a:t>
            </a:r>
            <a:r>
              <a:rPr lang="en-US" sz="1800" b="1" dirty="0" smtClean="0"/>
              <a:t> and recovered as </a:t>
            </a:r>
            <a:r>
              <a:rPr lang="en-US" sz="1800" i="1" dirty="0" smtClean="0"/>
              <a:t>x</a:t>
            </a:r>
            <a:r>
              <a:rPr lang="en-US" sz="1800" dirty="0" smtClean="0"/>
              <a:t>=</a:t>
            </a:r>
            <a:r>
              <a:rPr lang="en-US" sz="1800" i="1" dirty="0" smtClean="0"/>
              <a:t>L</a:t>
            </a:r>
            <a:r>
              <a:rPr lang="en-US" sz="1800" dirty="0" smtClean="0"/>
              <a:t>(</a:t>
            </a:r>
            <a:r>
              <a:rPr lang="en-US" sz="1800" i="1" dirty="0" smtClean="0"/>
              <a:t>y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cost of transmission is the length of </a:t>
            </a:r>
            <a:r>
              <a:rPr lang="en-US" sz="1800" i="1" dirty="0" smtClean="0"/>
              <a:t>y</a:t>
            </a:r>
            <a:r>
              <a:rPr lang="en-US" sz="1800" b="1" dirty="0" smtClean="0"/>
              <a:t>,</a:t>
            </a:r>
            <a:r>
              <a:rPr lang="en-US" sz="1800" dirty="0" smtClean="0"/>
              <a:t> </a:t>
            </a:r>
            <a:r>
              <a:rPr lang="en-US" sz="1800" i="1" dirty="0" smtClean="0"/>
              <a:t>|y|</a:t>
            </a:r>
            <a:r>
              <a:rPr lang="en-US" sz="1800" b="1" dirty="0" smtClean="0"/>
              <a:t>. 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least such cost is the minimum length and denoted: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universal description should be independent of the specification (e.g., the programming language or machine assembly language).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Kolmogorov complexity of a binary string </a:t>
            </a:r>
            <a:r>
              <a:rPr lang="en-US" sz="1800" i="1" dirty="0" smtClean="0"/>
              <a:t>x</a:t>
            </a:r>
            <a:r>
              <a:rPr lang="en-US" sz="1800" b="1" dirty="0" smtClean="0"/>
              <a:t>, denoted </a:t>
            </a:r>
            <a:r>
              <a:rPr lang="en-US" sz="1800" i="1" dirty="0" smtClean="0"/>
              <a:t>K</a:t>
            </a:r>
            <a:r>
              <a:rPr lang="en-US" sz="1800" dirty="0" smtClean="0"/>
              <a:t>(</a:t>
            </a:r>
            <a:r>
              <a:rPr lang="en-US" sz="1800" i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 is defined as the size of the shortest program string </a:t>
            </a:r>
            <a:r>
              <a:rPr lang="en-US" sz="1800" i="1" dirty="0" smtClean="0"/>
              <a:t>y</a:t>
            </a:r>
            <a:r>
              <a:rPr lang="en-US" sz="1800" b="1" dirty="0" smtClean="0"/>
              <a:t>, that, without additional data, computes the string </a:t>
            </a:r>
            <a:r>
              <a:rPr lang="en-US" sz="1800" i="1" dirty="0" smtClean="0"/>
              <a:t>x</a:t>
            </a:r>
            <a:r>
              <a:rPr lang="en-US" sz="1800" b="1" dirty="0" smtClean="0"/>
              <a:t>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</a:t>
            </a:r>
            <a:r>
              <a:rPr lang="en-US" sz="1800" i="1" dirty="0" smtClean="0"/>
              <a:t>U</a:t>
            </a:r>
            <a:r>
              <a:rPr lang="en-US" sz="1800" b="1" dirty="0" smtClean="0"/>
              <a:t> represents an abstract universal Turing machine.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a string of </a:t>
            </a:r>
            <a:r>
              <a:rPr lang="en-US" sz="1800" i="1" dirty="0" smtClean="0"/>
              <a:t>n</a:t>
            </a:r>
            <a:r>
              <a:rPr lang="en-US" sz="1800" dirty="0" smtClean="0"/>
              <a:t> 1s</a:t>
            </a:r>
            <a:r>
              <a:rPr lang="en-US" sz="1800" b="1" dirty="0" smtClean="0"/>
              <a:t>. If our machine is a loop that prints </a:t>
            </a:r>
            <a:r>
              <a:rPr lang="en-US" sz="1800" dirty="0" smtClean="0"/>
              <a:t>1s</a:t>
            </a:r>
            <a:r>
              <a:rPr lang="en-US" sz="1800" b="1" dirty="0" smtClean="0"/>
              <a:t>, we only need </a:t>
            </a:r>
            <a:r>
              <a:rPr lang="en-US" sz="1800" dirty="0" smtClean="0"/>
              <a:t>log</a:t>
            </a:r>
            <a:r>
              <a:rPr lang="en-US" sz="1800" baseline="-25000" dirty="0" smtClean="0"/>
              <a:t>2</a:t>
            </a:r>
            <a:r>
              <a:rPr lang="en-US" sz="1800" i="1" dirty="0" smtClean="0"/>
              <a:t>n</a:t>
            </a:r>
            <a:r>
              <a:rPr lang="en-US" sz="1800" b="1" dirty="0" smtClean="0"/>
              <a:t> bits to specify the number of iterations. Hence, </a:t>
            </a:r>
            <a:r>
              <a:rPr lang="en-US" sz="1800" dirty="0" smtClean="0"/>
              <a:t>K(x) = O(log</a:t>
            </a:r>
            <a:r>
              <a:rPr lang="en-US" sz="1800" baseline="-25000" dirty="0" smtClean="0"/>
              <a:t>2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522179" y="2804306"/>
          <a:ext cx="1346200" cy="469900"/>
        </p:xfrm>
        <a:graphic>
          <a:graphicData uri="http://schemas.openxmlformats.org/presentationml/2006/ole">
            <p:oleObj spid="_x0000_s62468" name="Equation" r:id="rId3" imgW="1346040" imgH="469800" progId="Equation.3">
              <p:embed/>
            </p:oleObj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52438" y="4894107"/>
          <a:ext cx="1574800" cy="431800"/>
        </p:xfrm>
        <a:graphic>
          <a:graphicData uri="http://schemas.openxmlformats.org/presentationml/2006/ole">
            <p:oleObj spid="_x0000_s62469" name="Equation" r:id="rId4" imgW="15746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Description Length (MDL)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9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seek to design a classifier that minimizes the sum of the model’s algorithmic complexity and the description of </a:t>
            </a:r>
            <a:r>
              <a:rPr lang="en-US" sz="1800" b="1" smtClean="0"/>
              <a:t>the training data, </a:t>
            </a:r>
            <a:r>
              <a:rPr lang="en-US" sz="1800" i="1" smtClean="0"/>
              <a:t>D</a:t>
            </a:r>
            <a:r>
              <a:rPr lang="en-US" sz="1800" b="1" smtClean="0"/>
              <a:t>, with respect to that model: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Examples of MDL include:</a:t>
            </a:r>
          </a:p>
          <a:p>
            <a:pPr marL="344488" indent="-179388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Measuring the complexity of a decision tree in terms of the number of nodes.</a:t>
            </a:r>
          </a:p>
          <a:p>
            <a:pPr marL="344488" indent="-179388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Measuring the complexity of an HMM in terms of the number of states.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We can view MDL from a Bayesian perspective:</a:t>
            </a:r>
          </a:p>
          <a:p>
            <a:pPr marL="165100" indent="-165100" eaLnBrk="1" hangingPunct="1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The optimal hypothesis, h*, is the one yielding the highest posterior:</a:t>
            </a:r>
          </a:p>
          <a:p>
            <a:pPr marL="165100" indent="-165100" eaLnBrk="1" hangingPunct="1">
              <a:spcBef>
                <a:spcPts val="8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Shannon’s optimal coding theorem provides a link between MDL and Bayesian methods by stating that the lower bound on the cost of transmitting a string </a:t>
            </a:r>
            <a:r>
              <a:rPr lang="en-US" sz="1800" i="1" smtClean="0"/>
              <a:t>x</a:t>
            </a:r>
            <a:r>
              <a:rPr lang="en-US" sz="1800" b="1" smtClean="0"/>
              <a:t> is proportional to </a:t>
            </a:r>
            <a:r>
              <a:rPr lang="en-US" sz="1800" smtClean="0"/>
              <a:t>log</a:t>
            </a:r>
            <a:r>
              <a:rPr lang="en-US" sz="1800" baseline="-25000" smtClean="0"/>
              <a:t>2</a:t>
            </a:r>
            <a:r>
              <a:rPr lang="en-US" sz="1800" i="1" smtClean="0"/>
              <a:t>P(x)</a:t>
            </a:r>
            <a:r>
              <a:rPr lang="en-US" sz="1800" b="1" smtClean="0"/>
              <a:t>.</a:t>
            </a:r>
            <a:endParaRPr lang="en-US" sz="1800" b="1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2438" y="1565821"/>
          <a:ext cx="2933701" cy="279400"/>
        </p:xfrm>
        <a:graphic>
          <a:graphicData uri="http://schemas.openxmlformats.org/presentationml/2006/ole">
            <p:oleObj spid="_x0000_s63490" name="Equation" r:id="rId3" imgW="2933640" imgH="279360" progId="Equation.3">
              <p:embed/>
            </p:oleObj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52438" y="3587413"/>
          <a:ext cx="2222500" cy="596900"/>
        </p:xfrm>
        <a:graphic>
          <a:graphicData uri="http://schemas.openxmlformats.org/presentationml/2006/ole">
            <p:oleObj spid="_x0000_s63491" name="Equation" r:id="rId4" imgW="2222280" imgH="596880" progId="Equation.3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452438" y="4643984"/>
          <a:ext cx="3644900" cy="977900"/>
        </p:xfrm>
        <a:graphic>
          <a:graphicData uri="http://schemas.openxmlformats.org/presentationml/2006/ole">
            <p:oleObj spid="_x0000_s63492" name="Equation" r:id="rId5" imgW="3644640" imgH="977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Bias and Variance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Two ways to measure the match of alignment of the learning algorithm to the classification problem involve the bias and variance.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Bias measures the accuracy in terms of the distance from the true value of a parameter – high bias implies a poor match.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Variance measures the precision of a match in terms of the squared distance from the true value – high variance implies a weak match.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For mean-square error, bias and variance are related.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these in the context of modeling data using regression analysis. Suppose there is an unknown function </a:t>
            </a:r>
            <a:r>
              <a:rPr lang="en-US" sz="1800" i="1" dirty="0" smtClean="0"/>
              <a:t>F(x)</a:t>
            </a:r>
            <a:r>
              <a:rPr lang="en-US" sz="1800" b="1" dirty="0" smtClean="0"/>
              <a:t> which we seek to estimate based on n samples in a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 drawn from </a:t>
            </a:r>
            <a:r>
              <a:rPr lang="en-US" sz="1800" i="1" dirty="0" smtClean="0"/>
              <a:t>F(x)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regression function will be denoted </a:t>
            </a:r>
            <a:r>
              <a:rPr lang="en-US" sz="1800" i="1" dirty="0" smtClean="0"/>
              <a:t>g(</a:t>
            </a:r>
            <a:r>
              <a:rPr lang="en-US" sz="1800" b="1" i="1" dirty="0" err="1" smtClean="0"/>
              <a:t>x</a:t>
            </a:r>
            <a:r>
              <a:rPr lang="en-US" sz="1800" i="1" dirty="0" err="1" smtClean="0"/>
              <a:t>;D</a:t>
            </a:r>
            <a:r>
              <a:rPr lang="en-US" sz="1800" i="1" dirty="0" smtClean="0"/>
              <a:t>)</a:t>
            </a:r>
            <a:r>
              <a:rPr lang="en-US" sz="1800" b="1" dirty="0" smtClean="0"/>
              <a:t>. The mean square error of this estimate is (see lecture 5, slide 12):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The first term is the bias and the second term is the variance.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This is known as the bias-variance tradeoff since more flexible classifiers tend to have lower bias but higher variance.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4756566"/>
          <a:ext cx="7264400" cy="342900"/>
        </p:xfrm>
        <a:graphic>
          <a:graphicData uri="http://schemas.openxmlformats.org/presentationml/2006/ole">
            <p:oleObj spid="_x0000_s64517" name="Equation" r:id="rId3" imgW="726408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Bias and Variance For Classification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our two-category classification problem: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a discriminant function: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Where </a:t>
            </a:r>
            <a:r>
              <a:rPr lang="en-US" sz="1800" i="1" dirty="0" smtClean="0">
                <a:sym typeface="Symbol"/>
              </a:rPr>
              <a:t></a:t>
            </a:r>
            <a:r>
              <a:rPr lang="en-US" sz="1800" b="1" dirty="0" smtClean="0">
                <a:sym typeface="Symbol"/>
              </a:rPr>
              <a:t> is a zero-mean random variable with a binomial distribution with variance: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The target function can be expressed as                         . 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Our goal is to minimize                             . 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Assuming equal priors, the classification error rate can be shown to be: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ym typeface="Symbol"/>
              </a:rPr>
              <a:t>	where </a:t>
            </a:r>
            <a:r>
              <a:rPr lang="en-US" sz="1800" dirty="0" err="1" smtClean="0">
                <a:sym typeface="Symbol"/>
              </a:rPr>
              <a:t>y</a:t>
            </a:r>
            <a:r>
              <a:rPr lang="en-US" sz="1800" baseline="-25000" dirty="0" err="1" smtClean="0">
                <a:sym typeface="Symbol"/>
              </a:rPr>
              <a:t>B</a:t>
            </a:r>
            <a:r>
              <a:rPr lang="en-US" sz="1800" b="1" dirty="0" smtClean="0">
                <a:sym typeface="Symbol"/>
              </a:rPr>
              <a:t> is the Bayes discriminant (1/2 in the case of equal priors).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The key point here is that the classification error is linearly proportional to</a:t>
            </a:r>
            <a:br>
              <a:rPr lang="en-US" sz="1800" b="1" dirty="0" smtClean="0">
                <a:sym typeface="Symbol"/>
              </a:rPr>
            </a:br>
            <a:r>
              <a:rPr lang="en-US" sz="1800" b="1" dirty="0" smtClean="0">
                <a:sym typeface="Symbol"/>
              </a:rPr>
              <a:t>                           , which can be considered a boundary error in that it represents the incorrect estimation of the optimal (Bayes) boundary.</a:t>
            </a:r>
            <a:endParaRPr lang="en-US" sz="1800" b="1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956768"/>
          <a:ext cx="3416300" cy="266700"/>
        </p:xfrm>
        <a:graphic>
          <a:graphicData uri="http://schemas.openxmlformats.org/presentationml/2006/ole">
            <p:oleObj spid="_x0000_s65538" name="Equation" r:id="rId3" imgW="3416040" imgH="266400" progId="Equation.3">
              <p:embed/>
            </p:oleObj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52438" y="1768840"/>
          <a:ext cx="1219200" cy="266700"/>
        </p:xfrm>
        <a:graphic>
          <a:graphicData uri="http://schemas.openxmlformats.org/presentationml/2006/ole">
            <p:oleObj spid="_x0000_s65539" name="Equation" r:id="rId4" imgW="1218960" imgH="266400" progId="Equation.3">
              <p:embed/>
            </p:oleObj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452438" y="2895704"/>
          <a:ext cx="2476500" cy="266700"/>
        </p:xfrm>
        <a:graphic>
          <a:graphicData uri="http://schemas.openxmlformats.org/presentationml/2006/ole">
            <p:oleObj spid="_x0000_s65540" name="Equation" r:id="rId5" imgW="2476440" imgH="266400" progId="Equation.3">
              <p:embed/>
            </p:oleObj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4813587" y="3287713"/>
          <a:ext cx="1435100" cy="266700"/>
        </p:xfrm>
        <a:graphic>
          <a:graphicData uri="http://schemas.openxmlformats.org/presentationml/2006/ole">
            <p:oleObj spid="_x0000_s65541" name="Equation" r:id="rId6" imgW="1434960" imgH="266400" progId="Equation.3">
              <p:embed/>
            </p:oleObj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2882355" y="3654138"/>
          <a:ext cx="1765300" cy="342900"/>
        </p:xfrm>
        <a:graphic>
          <a:graphicData uri="http://schemas.openxmlformats.org/presentationml/2006/ole">
            <p:oleObj spid="_x0000_s65542" name="Equation" r:id="rId7" imgW="1765080" imgH="342720" progId="Equation.3">
              <p:embed/>
            </p:oleObj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452438" y="4565833"/>
          <a:ext cx="5448301" cy="317500"/>
        </p:xfrm>
        <a:graphic>
          <a:graphicData uri="http://schemas.openxmlformats.org/presentationml/2006/ole">
            <p:oleObj spid="_x0000_s65543" name="Equation" r:id="rId8" imgW="5448240" imgH="317160" progId="Equation.3">
              <p:embed/>
            </p:oleObj>
          </a:graphicData>
        </a:graphic>
      </p:graphicFrame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452438" y="5734779"/>
          <a:ext cx="1574800" cy="292100"/>
        </p:xfrm>
        <a:graphic>
          <a:graphicData uri="http://schemas.openxmlformats.org/presentationml/2006/ole">
            <p:oleObj spid="_x0000_s65544" name="Equation" r:id="rId9" imgW="157464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9682</TotalTime>
  <Words>1396</Words>
  <Application>Microsoft PowerPoint</Application>
  <PresentationFormat>Letter Paper (8.5x11 in)</PresentationFormat>
  <Paragraphs>124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675</cp:revision>
  <dcterms:created xsi:type="dcterms:W3CDTF">2002-09-12T17:13:32Z</dcterms:created>
  <dcterms:modified xsi:type="dcterms:W3CDTF">2009-03-10T21:06:10Z</dcterms:modified>
</cp:coreProperties>
</file>