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tags/tag71.xml" ContentType="application/vnd.openxmlformats-officedocument.presentationml.tags+xml"/>
  <Default Extension="vml" ContentType="application/vnd.openxmlformats-officedocument.vmlDrawing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notesSlides/notesSlide11.xml" ContentType="application/vnd.openxmlformats-officedocument.presentationml.notesSlide+xml"/>
  <Override PartName="/ppt/tags/tag8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7" r:id="rId3"/>
    <p:sldId id="270" r:id="rId4"/>
    <p:sldId id="288" r:id="rId5"/>
    <p:sldId id="289" r:id="rId6"/>
    <p:sldId id="290" r:id="rId7"/>
    <p:sldId id="291" r:id="rId8"/>
    <p:sldId id="341" r:id="rId9"/>
    <p:sldId id="344" r:id="rId10"/>
    <p:sldId id="345" r:id="rId11"/>
    <p:sldId id="346" r:id="rId12"/>
    <p:sldId id="347" r:id="rId13"/>
    <p:sldId id="260" r:id="rId14"/>
    <p:sldId id="261" r:id="rId15"/>
    <p:sldId id="342" r:id="rId16"/>
    <p:sldId id="302" r:id="rId17"/>
    <p:sldId id="262" r:id="rId18"/>
    <p:sldId id="305" r:id="rId19"/>
    <p:sldId id="307" r:id="rId20"/>
    <p:sldId id="264" r:id="rId21"/>
    <p:sldId id="322" r:id="rId22"/>
    <p:sldId id="323" r:id="rId23"/>
    <p:sldId id="324" r:id="rId24"/>
    <p:sldId id="329" r:id="rId25"/>
    <p:sldId id="265" r:id="rId26"/>
    <p:sldId id="297" r:id="rId27"/>
    <p:sldId id="313" r:id="rId28"/>
    <p:sldId id="349" r:id="rId29"/>
    <p:sldId id="350" r:id="rId30"/>
    <p:sldId id="316" r:id="rId31"/>
    <p:sldId id="317" r:id="rId32"/>
    <p:sldId id="318" r:id="rId33"/>
    <p:sldId id="334" r:id="rId34"/>
    <p:sldId id="339" r:id="rId35"/>
    <p:sldId id="352" r:id="rId36"/>
    <p:sldId id="353" r:id="rId37"/>
    <p:sldId id="354" r:id="rId38"/>
    <p:sldId id="355" r:id="rId39"/>
    <p:sldId id="356" r:id="rId40"/>
    <p:sldId id="351" r:id="rId41"/>
    <p:sldId id="320" r:id="rId42"/>
    <p:sldId id="340" r:id="rId43"/>
    <p:sldId id="268" r:id="rId44"/>
    <p:sldId id="266" r:id="rId45"/>
    <p:sldId id="273" r:id="rId46"/>
    <p:sldId id="277" r:id="rId47"/>
    <p:sldId id="287" r:id="rId48"/>
    <p:sldId id="272" r:id="rId49"/>
    <p:sldId id="330" r:id="rId50"/>
    <p:sldId id="331" r:id="rId51"/>
    <p:sldId id="279" r:id="rId52"/>
    <p:sldId id="298" r:id="rId53"/>
    <p:sldId id="280" r:id="rId54"/>
    <p:sldId id="269" r:id="rId55"/>
    <p:sldId id="314" r:id="rId56"/>
    <p:sldId id="315" r:id="rId57"/>
  </p:sldIdLst>
  <p:sldSz cx="9144000" cy="6858000" type="screen4x3"/>
  <p:notesSz cx="6985000" cy="9271000"/>
  <p:custDataLst>
    <p:tags r:id="rId6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 horzBarState="maximized">
    <p:restoredLeft sz="37468" autoAdjust="0"/>
    <p:restoredTop sz="90940" autoAdjust="0"/>
  </p:normalViewPr>
  <p:slideViewPr>
    <p:cSldViewPr showGuides="1">
      <p:cViewPr varScale="1">
        <p:scale>
          <a:sx n="67" d="100"/>
          <a:sy n="67" d="100"/>
        </p:scale>
        <p:origin x="-7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6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0.xml"/><Relationship Id="rId3" Type="http://schemas.openxmlformats.org/officeDocument/2006/relationships/slide" Target="slides/slide13.xml"/><Relationship Id="rId7" Type="http://schemas.openxmlformats.org/officeDocument/2006/relationships/slide" Target="slides/slide19.xml"/><Relationship Id="rId2" Type="http://schemas.openxmlformats.org/officeDocument/2006/relationships/slide" Target="slides/slide6.xml"/><Relationship Id="rId1" Type="http://schemas.openxmlformats.org/officeDocument/2006/relationships/slide" Target="slides/slide1.xml"/><Relationship Id="rId6" Type="http://schemas.openxmlformats.org/officeDocument/2006/relationships/slide" Target="slides/slide18.xml"/><Relationship Id="rId11" Type="http://schemas.openxmlformats.org/officeDocument/2006/relationships/slide" Target="slides/slide30.xml"/><Relationship Id="rId5" Type="http://schemas.openxmlformats.org/officeDocument/2006/relationships/slide" Target="slides/slide17.xml"/><Relationship Id="rId10" Type="http://schemas.openxmlformats.org/officeDocument/2006/relationships/slide" Target="slides/slide27.xml"/><Relationship Id="rId4" Type="http://schemas.openxmlformats.org/officeDocument/2006/relationships/slide" Target="slides/slide14.xml"/><Relationship Id="rId9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US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endParaRPr lang="en-US"/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US"/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1E462D3E-CAD5-45C6-A85D-2CFB16CA247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endParaRPr lang="en-US"/>
          </a:p>
        </p:txBody>
      </p:sp>
      <p:sp>
        <p:nvSpPr>
          <p:cNvPr id="1341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US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D542C6DD-4C06-40AB-9CC4-50EAEC37E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E6C6FE-1BE8-4853-A83A-60BBC0DF6E35}" type="slidenum">
              <a:rPr lang="en-US"/>
              <a:pPr/>
              <a:t>3</a:t>
            </a:fld>
            <a:endParaRPr lang="en-US"/>
          </a:p>
        </p:txBody>
      </p:sp>
      <p:sp>
        <p:nvSpPr>
          <p:cNvPr id="135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First introduced in COLT-92 by Boser, Guyon and Vapnik</a:t>
            </a:r>
          </a:p>
          <a:p>
            <a:r>
              <a:rPr lang="en-US"/>
              <a:t>COLT = computational learning theory</a:t>
            </a:r>
          </a:p>
          <a:p>
            <a:pPr lvl="2"/>
            <a:r>
              <a:rPr lang="en-US"/>
              <a:t>B. Scholkopf et al. ICANN 96. 47-52.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12B069-92CE-4FEB-A451-51BE4CF127C2}" type="slidenum">
              <a:rPr lang="en-US"/>
              <a:pPr/>
              <a:t>25</a:t>
            </a:fld>
            <a:endParaRPr lang="en-US"/>
          </a:p>
        </p:txBody>
      </p:sp>
      <p:sp>
        <p:nvSpPr>
          <p:cNvPr id="214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Despite violating Mercer condition, the sigmoid kernel function can still work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925275-62BD-4574-ABFA-6B4BC3E1DB76}" type="slidenum">
              <a:rPr lang="en-US"/>
              <a:pPr/>
              <a:t>30</a:t>
            </a:fld>
            <a:endParaRPr lang="en-US"/>
          </a:p>
        </p:txBody>
      </p:sp>
      <p:sp>
        <p:nvSpPr>
          <p:cNvPr id="211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 =</a:t>
            </a:r>
          </a:p>
          <a:p>
            <a:r>
              <a:rPr lang="en-US"/>
              <a:t>           4           9         -25         -36          49</a:t>
            </a:r>
          </a:p>
          <a:p>
            <a:r>
              <a:rPr lang="en-US"/>
              <a:t>           9          25         -81        -121         169</a:t>
            </a:r>
          </a:p>
          <a:p>
            <a:r>
              <a:rPr lang="en-US"/>
              <a:t>         -25         -81         289         441        -625</a:t>
            </a:r>
          </a:p>
          <a:p>
            <a:r>
              <a:rPr lang="en-US"/>
              <a:t>         -36        -121         441         676        -961</a:t>
            </a:r>
          </a:p>
          <a:p>
            <a:r>
              <a:rPr lang="en-US"/>
              <a:t>          49         169        -625        -961        1369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753A81-D631-4028-AF0E-BEEBC9CBA7FF}" type="slidenum">
              <a:rPr lang="en-US"/>
              <a:pPr/>
              <a:t>31</a:t>
            </a:fld>
            <a:endParaRPr lang="en-US"/>
          </a:p>
        </p:txBody>
      </p:sp>
      <p:sp>
        <p:nvSpPr>
          <p:cNvPr id="215042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optimization toolbox of matlab contains a quadratic programming solver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56D97F-8D97-41D3-A4DA-A227C85F9ABA}" type="slidenum">
              <a:rPr lang="en-US"/>
              <a:pPr/>
              <a:t>34</a:t>
            </a:fld>
            <a:endParaRPr lang="en-US"/>
          </a:p>
        </p:txBody>
      </p:sp>
      <p:sp>
        <p:nvSpPr>
          <p:cNvPr id="247810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900"/>
              <a:t>Another view. When you fit splines (for example), a large ||w|| corresponds to a “rough” decision boundaries.</a:t>
            </a:r>
            <a:endParaRPr lang="de-CH" sz="900"/>
          </a:p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E3D0FF-0FD2-4C7D-9E01-0AE6508D4816}" type="slidenum">
              <a:rPr lang="en-US"/>
              <a:pPr/>
              <a:t>52</a:t>
            </a:fld>
            <a:endParaRPr lang="en-US"/>
          </a:p>
        </p:txBody>
      </p:sp>
      <p:sp>
        <p:nvSpPr>
          <p:cNvPr id="197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C6CF06-52FC-443B-8009-C1B526831E25}" type="slidenum">
              <a:rPr lang="en-US"/>
              <a:pPr/>
              <a:t>53</a:t>
            </a:fld>
            <a:endParaRPr lang="en-US"/>
          </a:p>
        </p:txBody>
      </p:sp>
      <p:sp>
        <p:nvSpPr>
          <p:cNvPr id="2519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Multi-class classification is done by combining the output of all the SVM classifiers</a:t>
            </a:r>
          </a:p>
          <a:p>
            <a:pPr lvl="1"/>
            <a:r>
              <a:rPr lang="en-US"/>
              <a:t>Majority rule</a:t>
            </a:r>
          </a:p>
          <a:p>
            <a:pPr lvl="1"/>
            <a:r>
              <a:rPr lang="en-US"/>
              <a:t>Error correcting code</a:t>
            </a:r>
          </a:p>
          <a:p>
            <a:pPr lvl="1"/>
            <a:r>
              <a:rPr lang="en-US"/>
              <a:t>Directed acyclic graph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F6F364-81B4-451D-ABE5-288DFE4B6B41}" type="slidenum">
              <a:rPr lang="en-US"/>
              <a:pPr/>
              <a:t>4</a:t>
            </a:fld>
            <a:endParaRPr lang="en-US"/>
          </a:p>
        </p:txBody>
      </p:sp>
      <p:sp>
        <p:nvSpPr>
          <p:cNvPr id="152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Perceptron learning rule can be used to find any decision boundary between class 1 and class 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1B1140-D800-41B6-AC80-2717D80A0155}" type="slidenum">
              <a:rPr lang="en-US"/>
              <a:pPr/>
              <a:t>6</a:t>
            </a:fld>
            <a:endParaRPr lang="en-US"/>
          </a:p>
        </p:txBody>
      </p:sp>
      <p:sp>
        <p:nvSpPr>
          <p:cNvPr id="169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B6D728-EC36-4E88-BFFA-D5C6912BCDB7}" type="slidenum">
              <a:rPr lang="en-US"/>
              <a:pPr/>
              <a:t>7</a:t>
            </a:fld>
            <a:endParaRPr lang="en-US"/>
          </a:p>
        </p:txBody>
      </p:sp>
      <p:sp>
        <p:nvSpPr>
          <p:cNvPr id="171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1D125A-EDA7-4CE6-96F0-AA8D0312EE37}" type="slidenum">
              <a:rPr lang="en-US"/>
              <a:pPr/>
              <a:t>13</a:t>
            </a:fld>
            <a:endParaRPr lang="en-US"/>
          </a:p>
        </p:txBody>
      </p:sp>
      <p:sp>
        <p:nvSpPr>
          <p:cNvPr id="172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x(1) and x(-1) be two S.V.</a:t>
            </a:r>
          </a:p>
          <a:p>
            <a:r>
              <a:rPr lang="en-US"/>
              <a:t>Then b = -1/2( w^T x(1) + w^T x(-1) 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51A0F8-B9A1-40DB-989B-34E089FB3901}" type="slidenum">
              <a:rPr lang="en-US"/>
              <a:pPr/>
              <a:t>14</a:t>
            </a:fld>
            <a:endParaRPr lang="en-US"/>
          </a:p>
        </p:txBody>
      </p:sp>
      <p:sp>
        <p:nvSpPr>
          <p:cNvPr id="176130" name="Rectangle 2050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EAB96D-637F-47CE-8B58-D8E134F9589F}" type="slidenum">
              <a:rPr lang="en-US"/>
              <a:pPr/>
              <a:t>16</a:t>
            </a:fld>
            <a:endParaRPr lang="en-US"/>
          </a:p>
        </p:txBody>
      </p:sp>
      <p:sp>
        <p:nvSpPr>
          <p:cNvPr id="18227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So, if change internal points, no effect on the decision boundary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244A5-6F65-429F-89E5-1604805F0D03}" type="slidenum">
              <a:rPr lang="en-US"/>
              <a:pPr/>
              <a:t>19</a:t>
            </a:fld>
            <a:endParaRPr lang="en-US"/>
          </a:p>
        </p:txBody>
      </p:sp>
      <p:sp>
        <p:nvSpPr>
          <p:cNvPr id="190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 also, everything is done by inner-products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DC6FA-9CCE-4287-BC5E-0D385E2FAC5B}" type="slidenum">
              <a:rPr lang="en-US"/>
              <a:pPr/>
              <a:t>20</a:t>
            </a:fld>
            <a:endParaRPr lang="en-US"/>
          </a:p>
        </p:txBody>
      </p:sp>
      <p:sp>
        <p:nvSpPr>
          <p:cNvPr id="193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XOR: x_1, x_2, and we want to transform to x_1^2, x_2^2, x_1 x_2</a:t>
            </a:r>
          </a:p>
          <a:p>
            <a:endParaRPr lang="en-US"/>
          </a:p>
          <a:p>
            <a:r>
              <a:rPr lang="en-US"/>
              <a:t>It can also be viewed as feature extraction from the feature vector </a:t>
            </a:r>
            <a:r>
              <a:rPr lang="en-US" b="1"/>
              <a:t>x</a:t>
            </a:r>
            <a:r>
              <a:rPr lang="en-US"/>
              <a:t>, but now we extract </a:t>
            </a:r>
            <a:r>
              <a:rPr lang="en-US" i="1"/>
              <a:t>more</a:t>
            </a:r>
            <a:r>
              <a:rPr lang="en-US"/>
              <a:t> feature than the number of features in </a:t>
            </a:r>
            <a:r>
              <a:rPr lang="en-US" b="1"/>
              <a:t>x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553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554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4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554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554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B3B71A-0061-4ECE-92B1-0108E2B31144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CSE 802. Prepared by Martin Law</a:t>
            </a:r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7BCC7B-1883-4466-AE8E-17BB2D48F0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059123-7462-4ADD-8660-280235D30F36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CSE 802. Prepared by Martin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24DDF-2CFE-4AC2-AFE3-36167FA3F7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5313" y="76200"/>
            <a:ext cx="2009775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5878513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15D940-C9AF-4A02-BA73-ADDF1FEAEDF7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CSE 802. Prepared by Martin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9D69F-2750-467E-8CB9-7C300CE3B0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27930-E430-4A3F-A5A8-CB04B58A09F7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CSE 802. Prepared by Martin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C5C2F-C3AB-4D60-A063-610076F0AE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E218C3-8390-4D21-8131-9483C688BD39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CSE 802. Prepared by Martin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6BAD4-605D-4542-950F-2140397176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66800"/>
            <a:ext cx="394335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0150" y="1066800"/>
            <a:ext cx="3944938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755D9D-9546-4C35-84B0-B00E1A5EACED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CSE 802. Prepared by Martin Law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25D7A-2E6A-406B-810C-04C2F6295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054F6E-96D9-45CB-9317-75B303EF3EFF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CSE 802. Prepared by Martin Law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9F737-1EED-4061-BB75-4316792D81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06735D-72C6-48AB-9806-47113F4FF190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CSE 802. Prepared by Martin Law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484E5-EE2F-455F-A3EB-A64DCD9B04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EB4D8-C5A8-4DD6-994D-3EF31FC86051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CSE 802. Prepared by Martin Law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A7505-67A2-4062-80E5-D012258766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707002-DD40-4502-9A4F-58538E5AD836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CSE 802. Prepared by Martin Law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F0FBB-B3BE-4A56-8CDF-0081F87F4D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B92EA-26F9-4352-8CEE-1A31E136B123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CSE 802. Prepared by Martin Law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907C5-4389-4410-B0CD-E4586A3992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ltGray">
          <a:xfrm>
            <a:off x="304800" y="2603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de-CH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ltGray">
          <a:xfrm>
            <a:off x="609600" y="77946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de-CH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ltGray">
          <a:xfrm>
            <a:off x="381000" y="1201738"/>
            <a:ext cx="422275" cy="4746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de-CH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ltGray">
          <a:xfrm>
            <a:off x="685800" y="6826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de-CH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ltGray">
          <a:xfrm>
            <a:off x="76200" y="609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de-CH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gray">
          <a:xfrm>
            <a:off x="654050" y="1524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de-CH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442913" y="9429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de-CH"/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8029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066800"/>
            <a:ext cx="804068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6AA4ED7-D099-41BB-8042-CE2D16BDF783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CSE 802. Prepared by Martin Law</a:t>
            </a: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2932BC-4996-456C-8B30-9304DBC9BBF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9pPr>
    </p:titleStyle>
    <p:bodyStyle>
      <a:lvl1pPr marL="174625" indent="-17462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651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742950" indent="-17462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031875" indent="-174625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1258888" indent="-1127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1716088" indent="-1127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173288" indent="-1127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630488" indent="-1127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087688" indent="-1127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7.xml"/><Relationship Id="rId7" Type="http://schemas.openxmlformats.org/officeDocument/2006/relationships/image" Target="../media/image7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5" Type="http://schemas.openxmlformats.org/officeDocument/2006/relationships/tags" Target="../tags/tag19.xml"/><Relationship Id="rId10" Type="http://schemas.openxmlformats.org/officeDocument/2006/relationships/image" Target="../media/image16.png"/><Relationship Id="rId4" Type="http://schemas.openxmlformats.org/officeDocument/2006/relationships/tags" Target="../tags/tag18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2.xml"/><Relationship Id="rId7" Type="http://schemas.openxmlformats.org/officeDocument/2006/relationships/image" Target="../media/image16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28.xml"/><Relationship Id="rId7" Type="http://schemas.openxmlformats.org/officeDocument/2006/relationships/image" Target="../media/image22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merical.rl.ac.uk/qp/qp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3.xml"/><Relationship Id="rId7" Type="http://schemas.openxmlformats.org/officeDocument/2006/relationships/image" Target="../media/image1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tags" Target="../tags/tag34.xml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5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../media/image3.png"/><Relationship Id="rId17" Type="http://schemas.openxmlformats.org/officeDocument/2006/relationships/image" Target="../media/image30.png"/><Relationship Id="rId2" Type="http://schemas.openxmlformats.org/officeDocument/2006/relationships/tags" Target="../tags/tag36.xml"/><Relationship Id="rId16" Type="http://schemas.openxmlformats.org/officeDocument/2006/relationships/image" Target="../media/image29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2.png"/><Relationship Id="rId5" Type="http://schemas.openxmlformats.org/officeDocument/2006/relationships/tags" Target="../tags/tag39.xml"/><Relationship Id="rId15" Type="http://schemas.openxmlformats.org/officeDocument/2006/relationships/image" Target="../media/image28.png"/><Relationship Id="rId10" Type="http://schemas.openxmlformats.org/officeDocument/2006/relationships/image" Target="../media/image1.png"/><Relationship Id="rId4" Type="http://schemas.openxmlformats.org/officeDocument/2006/relationships/tags" Target="../tags/tag3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45.xml"/><Relationship Id="rId7" Type="http://schemas.openxmlformats.org/officeDocument/2006/relationships/image" Target="../media/image32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.xml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49.xml"/><Relationship Id="rId7" Type="http://schemas.openxmlformats.org/officeDocument/2006/relationships/image" Target="../media/image35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36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35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39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58.xml"/><Relationship Id="rId7" Type="http://schemas.openxmlformats.org/officeDocument/2006/relationships/image" Target="../media/image41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40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61.xml"/><Relationship Id="rId7" Type="http://schemas.openxmlformats.org/officeDocument/2006/relationships/image" Target="../media/image35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65.xml"/><Relationship Id="rId7" Type="http://schemas.openxmlformats.org/officeDocument/2006/relationships/image" Target="../media/image45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4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Relationship Id="rId9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4.png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image" Target="../media/image53.png"/><Relationship Id="rId2" Type="http://schemas.openxmlformats.org/officeDocument/2006/relationships/tags" Target="../tags/tag71.xml"/><Relationship Id="rId16" Type="http://schemas.openxmlformats.org/officeDocument/2006/relationships/image" Target="../media/image57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52.png"/><Relationship Id="rId5" Type="http://schemas.openxmlformats.org/officeDocument/2006/relationships/tags" Target="../tags/tag74.xml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tags" Target="../tags/tag73.xml"/><Relationship Id="rId9" Type="http://schemas.openxmlformats.org/officeDocument/2006/relationships/notesSlide" Target="../notesSlides/notesSlide12.xml"/><Relationship Id="rId1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vms.org/sr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port-vector.net/" TargetMode="External"/><Relationship Id="rId2" Type="http://schemas.openxmlformats.org/officeDocument/2006/relationships/hyperlink" Target="http://www.kernel-machine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opinet.com/isabelle/Projects/SVM/applist.html" TargetMode="External"/><Relationship Id="rId5" Type="http://schemas.openxmlformats.org/officeDocument/2006/relationships/hyperlink" Target="http://www.kernel-machines.org/papers/tutorial-nips.ps.gz" TargetMode="External"/><Relationship Id="rId4" Type="http://schemas.openxmlformats.org/officeDocument/2006/relationships/hyperlink" Target="http://www.support-vector.net/icml-tutorial.pdf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.png"/><Relationship Id="rId5" Type="http://schemas.openxmlformats.org/officeDocument/2006/relationships/tags" Target="../tags/tag6.xml"/><Relationship Id="rId10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9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3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 Simple Introduction to Support Vector Machines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86200"/>
            <a:ext cx="7467600" cy="1752600"/>
          </a:xfrm>
        </p:spPr>
        <p:txBody>
          <a:bodyPr/>
          <a:lstStyle/>
          <a:p>
            <a:r>
              <a:rPr lang="en-US"/>
              <a:t>Martin Law</a:t>
            </a:r>
          </a:p>
          <a:p>
            <a:r>
              <a:rPr lang="en-US"/>
              <a:t>Lecture for CSE 802</a:t>
            </a:r>
          </a:p>
          <a:p>
            <a:r>
              <a:rPr lang="en-US"/>
              <a:t>Department of Computer Science and Engineering</a:t>
            </a:r>
          </a:p>
          <a:p>
            <a:r>
              <a:rPr lang="en-US"/>
              <a:t>Michigan State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9D08-73EB-4B50-94AE-4E96A65116B5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B42B-18AA-460E-B54A-81DC0614B86E}" type="slidenum">
              <a:rPr lang="en-US"/>
              <a:pPr/>
              <a:t>10</a:t>
            </a:fld>
            <a:endParaRPr lang="en-US"/>
          </a:p>
        </p:txBody>
      </p:sp>
      <p:sp>
        <p:nvSpPr>
          <p:cNvPr id="26009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 to the Original Problem</a:t>
            </a:r>
          </a:p>
        </p:txBody>
      </p:sp>
      <p:sp>
        <p:nvSpPr>
          <p:cNvPr id="26009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14400" y="2438400"/>
            <a:ext cx="8040688" cy="3733800"/>
          </a:xfrm>
        </p:spPr>
        <p:txBody>
          <a:bodyPr/>
          <a:lstStyle/>
          <a:p>
            <a:r>
              <a:rPr lang="en-US"/>
              <a:t>The Lagrangian is</a:t>
            </a:r>
          </a:p>
          <a:p>
            <a:endParaRPr lang="en-US"/>
          </a:p>
          <a:p>
            <a:endParaRPr lang="en-US"/>
          </a:p>
          <a:p>
            <a:pPr lvl="1"/>
            <a:r>
              <a:rPr lang="en-US"/>
              <a:t>Note that ||</a:t>
            </a:r>
            <a:r>
              <a:rPr lang="en-US" b="1"/>
              <a:t>w</a:t>
            </a:r>
            <a:r>
              <a:rPr lang="en-US"/>
              <a:t>||</a:t>
            </a:r>
            <a:r>
              <a:rPr lang="en-US" baseline="30000"/>
              <a:t>2</a:t>
            </a:r>
            <a:r>
              <a:rPr lang="en-US"/>
              <a:t> = </a:t>
            </a:r>
            <a:r>
              <a:rPr lang="en-US" b="1"/>
              <a:t>w</a:t>
            </a:r>
            <a:r>
              <a:rPr lang="en-US" baseline="30000"/>
              <a:t>T</a:t>
            </a:r>
            <a:r>
              <a:rPr lang="en-US" b="1"/>
              <a:t>w</a:t>
            </a:r>
          </a:p>
          <a:p>
            <a:r>
              <a:rPr lang="en-US"/>
              <a:t> Setting the gradient of     w.r.t. </a:t>
            </a:r>
            <a:r>
              <a:rPr lang="en-US" b="1"/>
              <a:t>w</a:t>
            </a:r>
            <a:r>
              <a:rPr lang="en-US"/>
              <a:t> and b to zero, we have</a:t>
            </a:r>
            <a:endParaRPr lang="en-US" b="1"/>
          </a:p>
        </p:txBody>
      </p:sp>
      <p:pic>
        <p:nvPicPr>
          <p:cNvPr id="260102" name="Picture 205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209800" y="1295400"/>
            <a:ext cx="21764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0108" name="Picture 2060" descr="C:\Documents and Settings\martin\DESKTOP\txp_fig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063625" y="1968500"/>
            <a:ext cx="69977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0109" name="Picture 2061" descr="C:\Documents and Settings\martin\DESKTOP\txp_fig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943100" y="3011488"/>
            <a:ext cx="5092700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0110" name="Picture 2062" descr="C:\Documents and Settings\martin\DESKTOP\txp_fig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95800" y="4267200"/>
            <a:ext cx="1778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0114" name="Picture 2066" descr="C:\Documents and Settings\martin\DESKTOP\txp_fig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2209800" y="4724400"/>
            <a:ext cx="61944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B95C-9FA7-495D-9E38-E1A59F2C837E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9608-2C74-4B39-B3DD-FCBF2F8813FA}" type="slidenum">
              <a:rPr lang="en-US"/>
              <a:pPr/>
              <a:t>11</a:t>
            </a:fld>
            <a:endParaRPr lang="en-US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Dual Problem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we substitute                        to     , we have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Note that </a:t>
            </a:r>
          </a:p>
          <a:p>
            <a:endParaRPr lang="en-US"/>
          </a:p>
          <a:p>
            <a:r>
              <a:rPr lang="en-US"/>
              <a:t>This is a function of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i</a:t>
            </a:r>
            <a:r>
              <a:rPr lang="en-US"/>
              <a:t> only</a:t>
            </a:r>
          </a:p>
        </p:txBody>
      </p:sp>
      <p:pic>
        <p:nvPicPr>
          <p:cNvPr id="261125" name="Picture 5" descr="C:\Documents and Settings\martin\DESKTOP\txp_fig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429000" y="990600"/>
            <a:ext cx="17526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1126" name="Picture 6" descr="C:\Documents and Settings\martin\DESKTOP\txp_fig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019800" y="1219200"/>
            <a:ext cx="1778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1131" name="Picture 11" descr="C:\Documents and Settings\martin\DESKTOP\txp_fig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90550" y="1905000"/>
            <a:ext cx="839470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1133" name="Picture 13" descr="C:\Documents and Settings\martin\DESKTOP\txp_fig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4495800"/>
            <a:ext cx="1296988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17D3-8978-402E-969F-09F2643E097F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9FA5-267D-4AAE-842F-37279C3AD433}" type="slidenum">
              <a:rPr lang="en-US"/>
              <a:pPr/>
              <a:t>12</a:t>
            </a:fld>
            <a:endParaRPr lang="en-US"/>
          </a:p>
        </p:txBody>
      </p:sp>
      <p:pic>
        <p:nvPicPr>
          <p:cNvPr id="262154" name="Picture 2058" descr="C:\Documents and Settings\martin\DESKTOP\txp_fig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4588" y="4956175"/>
            <a:ext cx="533082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214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Dual Problem</a:t>
            </a:r>
          </a:p>
        </p:txBody>
      </p:sp>
      <p:sp>
        <p:nvSpPr>
          <p:cNvPr id="26214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new objective function is in terms of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i</a:t>
            </a:r>
            <a:r>
              <a:rPr lang="en-US"/>
              <a:t> only</a:t>
            </a:r>
          </a:p>
          <a:p>
            <a:r>
              <a:rPr lang="en-US"/>
              <a:t>It is known as the dual problem: if we know </a:t>
            </a:r>
            <a:r>
              <a:rPr lang="en-US" b="1"/>
              <a:t>w</a:t>
            </a:r>
            <a:r>
              <a:rPr lang="en-US"/>
              <a:t>, we know all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i</a:t>
            </a:r>
            <a:r>
              <a:rPr lang="en-US"/>
              <a:t>; if we know all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i</a:t>
            </a:r>
            <a:r>
              <a:rPr lang="en-US"/>
              <a:t>, we know </a:t>
            </a:r>
            <a:r>
              <a:rPr lang="en-US" b="1"/>
              <a:t>w</a:t>
            </a:r>
          </a:p>
          <a:p>
            <a:r>
              <a:rPr lang="en-US"/>
              <a:t>The original problem is known as the primal problem</a:t>
            </a:r>
          </a:p>
          <a:p>
            <a:r>
              <a:rPr lang="en-US"/>
              <a:t>The objective function of the dual problem needs to be maximized!</a:t>
            </a:r>
          </a:p>
          <a:p>
            <a:r>
              <a:rPr lang="en-US"/>
              <a:t>The dual problem is therefore:</a:t>
            </a:r>
          </a:p>
        </p:txBody>
      </p:sp>
      <p:pic>
        <p:nvPicPr>
          <p:cNvPr id="262149" name="Picture 205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040188"/>
            <a:ext cx="73152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2150" name="Text Box 2054"/>
          <p:cNvSpPr txBox="1">
            <a:spLocks noChangeArrowheads="1"/>
          </p:cNvSpPr>
          <p:nvPr/>
        </p:nvSpPr>
        <p:spPr bwMode="auto">
          <a:xfrm>
            <a:off x="517525" y="5824538"/>
            <a:ext cx="3978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Properties of </a:t>
            </a:r>
            <a:r>
              <a:rPr lang="en-US" sz="1800">
                <a:latin typeface="Symbol" pitchFamily="18" charset="2"/>
              </a:rPr>
              <a:t>a</a:t>
            </a:r>
            <a:r>
              <a:rPr lang="en-US" sz="1800" baseline="-25000"/>
              <a:t>i</a:t>
            </a:r>
            <a:r>
              <a:rPr lang="en-US" sz="1800"/>
              <a:t> when we introduce the Lagrange multipliers</a:t>
            </a:r>
          </a:p>
        </p:txBody>
      </p:sp>
      <p:sp>
        <p:nvSpPr>
          <p:cNvPr id="262151" name="Text Box 2055"/>
          <p:cNvSpPr txBox="1">
            <a:spLocks noChangeArrowheads="1"/>
          </p:cNvSpPr>
          <p:nvPr/>
        </p:nvSpPr>
        <p:spPr bwMode="auto">
          <a:xfrm>
            <a:off x="5089525" y="5835650"/>
            <a:ext cx="3978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The result when we differentiate the original Lagrangian w.r.t. b</a:t>
            </a:r>
          </a:p>
        </p:txBody>
      </p:sp>
      <p:sp>
        <p:nvSpPr>
          <p:cNvPr id="262152" name="AutoShape 2056"/>
          <p:cNvSpPr>
            <a:spLocks noChangeArrowheads="1"/>
          </p:cNvSpPr>
          <p:nvPr/>
        </p:nvSpPr>
        <p:spPr bwMode="auto">
          <a:xfrm rot="-7243134">
            <a:off x="2895600" y="54864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153" name="AutoShape 2057"/>
          <p:cNvSpPr>
            <a:spLocks noChangeArrowheads="1"/>
          </p:cNvSpPr>
          <p:nvPr/>
        </p:nvSpPr>
        <p:spPr bwMode="auto">
          <a:xfrm rot="-15229533">
            <a:off x="6553200" y="51816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8AD0-AD5D-46E1-913A-42A6951FA472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2187-DB59-43FD-9EF9-79A471AADE59}" type="slidenum">
              <a:rPr lang="en-US"/>
              <a:pPr/>
              <a:t>13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Dual Problem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4"/>
            <a:endParaRPr lang="en-US" sz="800"/>
          </a:p>
          <a:p>
            <a:r>
              <a:rPr lang="en-US"/>
              <a:t>This is a quadratic programming (QP) problem</a:t>
            </a:r>
          </a:p>
          <a:p>
            <a:pPr lvl="1"/>
            <a:r>
              <a:rPr lang="en-US"/>
              <a:t>A global maximum of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i </a:t>
            </a:r>
            <a:r>
              <a:rPr lang="en-US"/>
              <a:t>can always be found</a:t>
            </a:r>
          </a:p>
          <a:p>
            <a:pPr lvl="4"/>
            <a:endParaRPr lang="en-US" sz="1600"/>
          </a:p>
          <a:p>
            <a:r>
              <a:rPr lang="en-US" b="1"/>
              <a:t>w</a:t>
            </a:r>
            <a:r>
              <a:rPr lang="en-US"/>
              <a:t> can be recovered by</a:t>
            </a:r>
          </a:p>
        </p:txBody>
      </p:sp>
      <p:pic>
        <p:nvPicPr>
          <p:cNvPr id="102407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371600" y="2135188"/>
            <a:ext cx="4572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371600" y="1220788"/>
            <a:ext cx="73152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11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572000" y="3887788"/>
            <a:ext cx="2743200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69DE-C044-4226-A54C-1DC5FF338727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5373-568A-4900-8A4E-7173D526472A}" type="slidenum">
              <a:rPr lang="en-US"/>
              <a:pPr/>
              <a:t>14</a:t>
            </a:fld>
            <a:endParaRPr 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Characteristics of the Solution</a:t>
            </a:r>
          </a:p>
        </p:txBody>
      </p:sp>
      <p:sp>
        <p:nvSpPr>
          <p:cNvPr id="104478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8077200" cy="5410200"/>
          </a:xfrm>
        </p:spPr>
        <p:txBody>
          <a:bodyPr/>
          <a:lstStyle/>
          <a:p>
            <a:r>
              <a:rPr lang="en-US"/>
              <a:t>Many of the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i</a:t>
            </a:r>
            <a:r>
              <a:rPr lang="en-US"/>
              <a:t> are zero</a:t>
            </a:r>
          </a:p>
          <a:p>
            <a:pPr lvl="1"/>
            <a:r>
              <a:rPr lang="en-US" b="1"/>
              <a:t>w</a:t>
            </a:r>
            <a:r>
              <a:rPr lang="en-US"/>
              <a:t> is a linear combination of a small number of data points</a:t>
            </a:r>
          </a:p>
          <a:p>
            <a:pPr lvl="1"/>
            <a:r>
              <a:rPr lang="en-US"/>
              <a:t>This “sparse” representation can be viewed as data compression as in the construction of knn classifier</a:t>
            </a:r>
          </a:p>
          <a:p>
            <a:r>
              <a:rPr lang="en-US" sz="2300" b="1"/>
              <a:t>x</a:t>
            </a:r>
            <a:r>
              <a:rPr lang="en-US" sz="2300" baseline="-25000"/>
              <a:t>i</a:t>
            </a:r>
            <a:r>
              <a:rPr lang="en-US" sz="2300"/>
              <a:t> with non-zero </a:t>
            </a:r>
            <a:r>
              <a:rPr lang="en-US" sz="2300">
                <a:latin typeface="Symbol" pitchFamily="18" charset="2"/>
              </a:rPr>
              <a:t>a</a:t>
            </a:r>
            <a:r>
              <a:rPr lang="en-US" sz="2300" baseline="-25000"/>
              <a:t>i</a:t>
            </a:r>
            <a:r>
              <a:rPr lang="en-US" sz="2300"/>
              <a:t> are called support vectors (SV)</a:t>
            </a:r>
          </a:p>
          <a:p>
            <a:pPr lvl="1"/>
            <a:r>
              <a:rPr lang="en-US"/>
              <a:t>The decision boundary is determined only by the SV</a:t>
            </a:r>
          </a:p>
          <a:p>
            <a:pPr lvl="1"/>
            <a:r>
              <a:rPr lang="en-US"/>
              <a:t>Let </a:t>
            </a:r>
            <a:r>
              <a:rPr lang="en-US" i="1"/>
              <a:t>t</a:t>
            </a:r>
            <a:r>
              <a:rPr lang="en-US" baseline="-25000"/>
              <a:t>j</a:t>
            </a:r>
            <a:r>
              <a:rPr lang="en-US"/>
              <a:t> (</a:t>
            </a:r>
            <a:r>
              <a:rPr lang="en-US" i="1"/>
              <a:t>j</a:t>
            </a:r>
            <a:r>
              <a:rPr lang="en-US"/>
              <a:t>=1, ..., </a:t>
            </a:r>
            <a:r>
              <a:rPr lang="en-US" i="1"/>
              <a:t>s</a:t>
            </a:r>
            <a:r>
              <a:rPr lang="en-US"/>
              <a:t>) be the indices of the </a:t>
            </a:r>
            <a:r>
              <a:rPr lang="en-US" i="1"/>
              <a:t>s</a:t>
            </a:r>
            <a:r>
              <a:rPr lang="en-US"/>
              <a:t> support vectors. We can write</a:t>
            </a:r>
            <a:endParaRPr lang="en-US" i="1"/>
          </a:p>
          <a:p>
            <a:r>
              <a:rPr lang="en-US"/>
              <a:t>For testing with a new data </a:t>
            </a:r>
            <a:r>
              <a:rPr lang="en-US" b="1"/>
              <a:t>z</a:t>
            </a:r>
            <a:endParaRPr lang="en-US" sz="1000"/>
          </a:p>
          <a:p>
            <a:pPr lvl="1">
              <a:lnSpc>
                <a:spcPct val="120000"/>
              </a:lnSpc>
            </a:pPr>
            <a:r>
              <a:rPr lang="en-US"/>
              <a:t>Compute                                                      	      and classify </a:t>
            </a:r>
            <a:r>
              <a:rPr lang="en-US" b="1"/>
              <a:t>z</a:t>
            </a:r>
            <a:r>
              <a:rPr lang="en-US"/>
              <a:t> as class 1 if the sum is positive, and class 2 otherwise</a:t>
            </a:r>
          </a:p>
          <a:p>
            <a:pPr lvl="1">
              <a:lnSpc>
                <a:spcPct val="120000"/>
              </a:lnSpc>
            </a:pPr>
            <a:r>
              <a:rPr lang="en-US"/>
              <a:t>Note: </a:t>
            </a:r>
            <a:r>
              <a:rPr lang="en-US" b="1"/>
              <a:t>w</a:t>
            </a:r>
            <a:r>
              <a:rPr lang="en-US"/>
              <a:t> need not be formed explicitly</a:t>
            </a:r>
          </a:p>
        </p:txBody>
      </p:sp>
      <p:pic>
        <p:nvPicPr>
          <p:cNvPr id="104486" name="Picture 3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94225" y="3965575"/>
            <a:ext cx="330993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87" name="Picture 3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743200" y="4781550"/>
            <a:ext cx="4787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E9DD-5304-44F5-90E4-A2DC4A1DCC04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5F6B-579B-4659-8377-B2E5C0BA267E}" type="slidenum">
              <a:rPr lang="en-US"/>
              <a:pPr/>
              <a:t>15</a:t>
            </a:fld>
            <a:endParaRPr lang="en-US"/>
          </a:p>
        </p:txBody>
      </p:sp>
      <p:sp>
        <p:nvSpPr>
          <p:cNvPr id="25395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Quadratic Programming Problem</a:t>
            </a:r>
          </a:p>
        </p:txBody>
      </p:sp>
      <p:sp>
        <p:nvSpPr>
          <p:cNvPr id="25395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Many approaches have been proposed</a:t>
            </a:r>
          </a:p>
          <a:p>
            <a:pPr lvl="1"/>
            <a:r>
              <a:rPr lang="en-US"/>
              <a:t>Loqo, cplex, etc. (see </a:t>
            </a:r>
            <a:r>
              <a:rPr lang="en-US" sz="1900">
                <a:hlinkClick r:id="rId2"/>
              </a:rPr>
              <a:t>http://www.numerical.rl.ac.uk/qp/qp.html</a:t>
            </a:r>
            <a:r>
              <a:rPr lang="en-US"/>
              <a:t>)</a:t>
            </a:r>
          </a:p>
          <a:p>
            <a:r>
              <a:rPr lang="en-US"/>
              <a:t>Most are “interior-point” methods</a:t>
            </a:r>
          </a:p>
          <a:p>
            <a:pPr lvl="1"/>
            <a:r>
              <a:rPr lang="en-US"/>
              <a:t>Start with an initial solution that can violate the constraints</a:t>
            </a:r>
          </a:p>
          <a:p>
            <a:pPr lvl="1"/>
            <a:r>
              <a:rPr lang="en-US"/>
              <a:t>Improve this solution by optimizing the objective function and/or reducing the amount of constraint violation</a:t>
            </a:r>
          </a:p>
          <a:p>
            <a:r>
              <a:rPr lang="en-US"/>
              <a:t>For SVM, sequential minimal optimization (SMO) seems to be the most popular</a:t>
            </a:r>
          </a:p>
          <a:p>
            <a:pPr lvl="1"/>
            <a:r>
              <a:rPr lang="en-US"/>
              <a:t>A QP with two variables is trivial to solve</a:t>
            </a:r>
          </a:p>
          <a:p>
            <a:pPr lvl="1"/>
            <a:r>
              <a:rPr lang="en-US"/>
              <a:t>Each iteration of SMO picks a pair of (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i</a:t>
            </a:r>
            <a:r>
              <a:rPr lang="en-US"/>
              <a:t>,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j</a:t>
            </a:r>
            <a:r>
              <a:rPr lang="en-US"/>
              <a:t>) and solve the QP with these two variables; repeat until convergence</a:t>
            </a:r>
          </a:p>
          <a:p>
            <a:r>
              <a:rPr lang="en-US"/>
              <a:t>In practice, we can just regard the QP solver as a “black-box” without bothering how it works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D74E-E0B3-4069-91A4-CBE5F54E1961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5525-4F99-4347-B174-719D8EBFF640}" type="slidenum">
              <a:rPr lang="en-US"/>
              <a:pPr/>
              <a:t>16</a:t>
            </a:fld>
            <a:endParaRPr lang="en-US"/>
          </a:p>
        </p:txBody>
      </p:sp>
      <p:sp>
        <p:nvSpPr>
          <p:cNvPr id="180280" name="Text Box 56"/>
          <p:cNvSpPr txBox="1">
            <a:spLocks noChangeArrowheads="1"/>
          </p:cNvSpPr>
          <p:nvPr/>
        </p:nvSpPr>
        <p:spPr bwMode="auto">
          <a:xfrm>
            <a:off x="3352800" y="4495800"/>
            <a:ext cx="1135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6</a:t>
            </a:r>
            <a:r>
              <a:rPr lang="en-US"/>
              <a:t>=1.4</a:t>
            </a:r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Geometrical Interpretation</a:t>
            </a:r>
          </a:p>
        </p:txBody>
      </p:sp>
      <p:sp>
        <p:nvSpPr>
          <p:cNvPr id="180246" name="Line 22"/>
          <p:cNvSpPr>
            <a:spLocks noChangeShapeType="1"/>
          </p:cNvSpPr>
          <p:nvPr/>
        </p:nvSpPr>
        <p:spPr bwMode="auto">
          <a:xfrm flipV="1">
            <a:off x="1219200" y="1611313"/>
            <a:ext cx="0" cy="42799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0247" name="Line 23"/>
          <p:cNvSpPr>
            <a:spLocks noChangeShapeType="1"/>
          </p:cNvSpPr>
          <p:nvPr/>
        </p:nvSpPr>
        <p:spPr bwMode="auto">
          <a:xfrm flipV="1">
            <a:off x="1219200" y="5891213"/>
            <a:ext cx="40767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0248" name="Oval 24"/>
          <p:cNvSpPr>
            <a:spLocks noChangeArrowheads="1"/>
          </p:cNvSpPr>
          <p:nvPr/>
        </p:nvSpPr>
        <p:spPr bwMode="auto">
          <a:xfrm>
            <a:off x="3971925" y="2427288"/>
            <a:ext cx="203200" cy="203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49" name="Oval 25"/>
          <p:cNvSpPr>
            <a:spLocks noChangeArrowheads="1"/>
          </p:cNvSpPr>
          <p:nvPr/>
        </p:nvSpPr>
        <p:spPr bwMode="auto">
          <a:xfrm>
            <a:off x="4648200" y="3276600"/>
            <a:ext cx="204788" cy="204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50" name="Oval 26"/>
          <p:cNvSpPr>
            <a:spLocks noChangeArrowheads="1"/>
          </p:cNvSpPr>
          <p:nvPr/>
        </p:nvSpPr>
        <p:spPr bwMode="auto">
          <a:xfrm>
            <a:off x="5399088" y="3548063"/>
            <a:ext cx="203200" cy="203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51" name="Oval 27"/>
          <p:cNvSpPr>
            <a:spLocks noChangeArrowheads="1"/>
          </p:cNvSpPr>
          <p:nvPr/>
        </p:nvSpPr>
        <p:spPr bwMode="auto">
          <a:xfrm>
            <a:off x="3359150" y="2630488"/>
            <a:ext cx="204788" cy="204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52" name="Oval 28"/>
          <p:cNvSpPr>
            <a:spLocks noChangeArrowheads="1"/>
          </p:cNvSpPr>
          <p:nvPr/>
        </p:nvSpPr>
        <p:spPr bwMode="auto">
          <a:xfrm>
            <a:off x="4684713" y="3956050"/>
            <a:ext cx="203200" cy="203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53" name="Rectangle 29"/>
          <p:cNvSpPr>
            <a:spLocks noChangeArrowheads="1"/>
          </p:cNvSpPr>
          <p:nvPr/>
        </p:nvSpPr>
        <p:spPr bwMode="auto">
          <a:xfrm>
            <a:off x="1676400" y="4038600"/>
            <a:ext cx="203200" cy="203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54" name="Rectangle 30"/>
          <p:cNvSpPr>
            <a:spLocks noChangeArrowheads="1"/>
          </p:cNvSpPr>
          <p:nvPr/>
        </p:nvSpPr>
        <p:spPr bwMode="auto">
          <a:xfrm>
            <a:off x="3352800" y="4419600"/>
            <a:ext cx="204788" cy="203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55" name="Rectangle 31"/>
          <p:cNvSpPr>
            <a:spLocks noChangeArrowheads="1"/>
          </p:cNvSpPr>
          <p:nvPr/>
        </p:nvSpPr>
        <p:spPr bwMode="auto">
          <a:xfrm>
            <a:off x="3054350" y="5076825"/>
            <a:ext cx="203200" cy="203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57" name="Rectangle 33"/>
          <p:cNvSpPr>
            <a:spLocks noChangeArrowheads="1"/>
          </p:cNvSpPr>
          <p:nvPr/>
        </p:nvSpPr>
        <p:spPr bwMode="auto">
          <a:xfrm>
            <a:off x="1830388" y="4975225"/>
            <a:ext cx="204787" cy="203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58" name="Rectangle 34"/>
          <p:cNvSpPr>
            <a:spLocks noChangeArrowheads="1"/>
          </p:cNvSpPr>
          <p:nvPr/>
        </p:nvSpPr>
        <p:spPr bwMode="auto">
          <a:xfrm>
            <a:off x="2035175" y="3446463"/>
            <a:ext cx="203200" cy="203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59" name="Text Box 35"/>
          <p:cNvSpPr txBox="1">
            <a:spLocks noChangeArrowheads="1"/>
          </p:cNvSpPr>
          <p:nvPr/>
        </p:nvSpPr>
        <p:spPr bwMode="auto">
          <a:xfrm>
            <a:off x="1752600" y="5486400"/>
            <a:ext cx="97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Class 1</a:t>
            </a:r>
          </a:p>
        </p:txBody>
      </p:sp>
      <p:sp>
        <p:nvSpPr>
          <p:cNvPr id="180260" name="Text Box 36"/>
          <p:cNvSpPr txBox="1">
            <a:spLocks noChangeArrowheads="1"/>
          </p:cNvSpPr>
          <p:nvPr/>
        </p:nvSpPr>
        <p:spPr bwMode="auto">
          <a:xfrm>
            <a:off x="3048000" y="1447800"/>
            <a:ext cx="97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Class 2</a:t>
            </a:r>
          </a:p>
        </p:txBody>
      </p:sp>
      <p:sp>
        <p:nvSpPr>
          <p:cNvPr id="180261" name="Line 37"/>
          <p:cNvSpPr>
            <a:spLocks noChangeShapeType="1"/>
          </p:cNvSpPr>
          <p:nvPr/>
        </p:nvSpPr>
        <p:spPr bwMode="auto">
          <a:xfrm>
            <a:off x="2646363" y="1917700"/>
            <a:ext cx="3363912" cy="3362325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0262" name="Line 38"/>
          <p:cNvSpPr>
            <a:spLocks noChangeShapeType="1"/>
          </p:cNvSpPr>
          <p:nvPr/>
        </p:nvSpPr>
        <p:spPr bwMode="auto">
          <a:xfrm>
            <a:off x="1320800" y="2427288"/>
            <a:ext cx="3632200" cy="3590925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0263" name="Line 39"/>
          <p:cNvSpPr>
            <a:spLocks noChangeShapeType="1"/>
          </p:cNvSpPr>
          <p:nvPr/>
        </p:nvSpPr>
        <p:spPr bwMode="auto">
          <a:xfrm>
            <a:off x="1320800" y="1509713"/>
            <a:ext cx="4165600" cy="4129087"/>
          </a:xfrm>
          <a:prstGeom prst="line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180264" name="Picture 4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334000" y="5410200"/>
            <a:ext cx="1905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0265" name="Picture 4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867400" y="4800600"/>
            <a:ext cx="1828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0266" name="Picture 4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191000" y="5943600"/>
            <a:ext cx="21336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0270" name="Line 46"/>
          <p:cNvSpPr>
            <a:spLocks noChangeShapeType="1"/>
          </p:cNvSpPr>
          <p:nvPr/>
        </p:nvSpPr>
        <p:spPr bwMode="auto">
          <a:xfrm flipV="1">
            <a:off x="2849563" y="2427288"/>
            <a:ext cx="2141537" cy="2241550"/>
          </a:xfrm>
          <a:prstGeom prst="line">
            <a:avLst/>
          </a:prstGeom>
          <a:noFill/>
          <a:ln w="25400">
            <a:solidFill>
              <a:srgbClr val="993366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180271" name="Picture 4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962400" y="2971800"/>
            <a:ext cx="381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0275" name="Text Box 51"/>
          <p:cNvSpPr txBox="1">
            <a:spLocks noChangeArrowheads="1"/>
          </p:cNvSpPr>
          <p:nvPr/>
        </p:nvSpPr>
        <p:spPr bwMode="auto">
          <a:xfrm>
            <a:off x="4876800" y="3886200"/>
            <a:ext cx="1135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1</a:t>
            </a:r>
            <a:r>
              <a:rPr lang="en-US"/>
              <a:t>=0.8</a:t>
            </a:r>
          </a:p>
        </p:txBody>
      </p:sp>
      <p:sp>
        <p:nvSpPr>
          <p:cNvPr id="180276" name="Text Box 52"/>
          <p:cNvSpPr txBox="1">
            <a:spLocks noChangeArrowheads="1"/>
          </p:cNvSpPr>
          <p:nvPr/>
        </p:nvSpPr>
        <p:spPr bwMode="auto">
          <a:xfrm>
            <a:off x="5410200" y="3124200"/>
            <a:ext cx="87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2</a:t>
            </a:r>
            <a:r>
              <a:rPr lang="en-US"/>
              <a:t>=0</a:t>
            </a:r>
          </a:p>
        </p:txBody>
      </p:sp>
      <p:sp>
        <p:nvSpPr>
          <p:cNvPr id="180277" name="Text Box 53"/>
          <p:cNvSpPr txBox="1">
            <a:spLocks noChangeArrowheads="1"/>
          </p:cNvSpPr>
          <p:nvPr/>
        </p:nvSpPr>
        <p:spPr bwMode="auto">
          <a:xfrm>
            <a:off x="2971800" y="5257800"/>
            <a:ext cx="87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3</a:t>
            </a:r>
            <a:r>
              <a:rPr lang="en-US"/>
              <a:t>=0</a:t>
            </a:r>
          </a:p>
        </p:txBody>
      </p:sp>
      <p:sp>
        <p:nvSpPr>
          <p:cNvPr id="180278" name="Text Box 54"/>
          <p:cNvSpPr txBox="1">
            <a:spLocks noChangeArrowheads="1"/>
          </p:cNvSpPr>
          <p:nvPr/>
        </p:nvSpPr>
        <p:spPr bwMode="auto">
          <a:xfrm>
            <a:off x="1295400" y="4114800"/>
            <a:ext cx="87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4</a:t>
            </a:r>
            <a:r>
              <a:rPr lang="en-US"/>
              <a:t>=0</a:t>
            </a:r>
          </a:p>
        </p:txBody>
      </p:sp>
      <p:sp>
        <p:nvSpPr>
          <p:cNvPr id="180279" name="Text Box 55"/>
          <p:cNvSpPr txBox="1">
            <a:spLocks noChangeArrowheads="1"/>
          </p:cNvSpPr>
          <p:nvPr/>
        </p:nvSpPr>
        <p:spPr bwMode="auto">
          <a:xfrm>
            <a:off x="1066800" y="3276600"/>
            <a:ext cx="87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5</a:t>
            </a:r>
            <a:r>
              <a:rPr lang="en-US"/>
              <a:t>=0</a:t>
            </a:r>
          </a:p>
        </p:txBody>
      </p:sp>
      <p:sp>
        <p:nvSpPr>
          <p:cNvPr id="180282" name="Text Box 58"/>
          <p:cNvSpPr txBox="1">
            <a:spLocks noChangeArrowheads="1"/>
          </p:cNvSpPr>
          <p:nvPr/>
        </p:nvSpPr>
        <p:spPr bwMode="auto">
          <a:xfrm>
            <a:off x="4648200" y="2895600"/>
            <a:ext cx="87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7</a:t>
            </a:r>
            <a:r>
              <a:rPr lang="en-US"/>
              <a:t>=0</a:t>
            </a:r>
          </a:p>
        </p:txBody>
      </p:sp>
      <p:sp>
        <p:nvSpPr>
          <p:cNvPr id="180283" name="Text Box 59"/>
          <p:cNvSpPr txBox="1">
            <a:spLocks noChangeArrowheads="1"/>
          </p:cNvSpPr>
          <p:nvPr/>
        </p:nvSpPr>
        <p:spPr bwMode="auto">
          <a:xfrm>
            <a:off x="2743200" y="2209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8</a:t>
            </a:r>
            <a:r>
              <a:rPr lang="en-US"/>
              <a:t>=0.6</a:t>
            </a:r>
          </a:p>
        </p:txBody>
      </p:sp>
      <p:sp>
        <p:nvSpPr>
          <p:cNvPr id="180284" name="Text Box 60"/>
          <p:cNvSpPr txBox="1">
            <a:spLocks noChangeArrowheads="1"/>
          </p:cNvSpPr>
          <p:nvPr/>
        </p:nvSpPr>
        <p:spPr bwMode="auto">
          <a:xfrm>
            <a:off x="1600200" y="5029200"/>
            <a:ext cx="87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9</a:t>
            </a:r>
            <a:r>
              <a:rPr lang="en-US"/>
              <a:t>=0</a:t>
            </a:r>
          </a:p>
        </p:txBody>
      </p:sp>
      <p:sp>
        <p:nvSpPr>
          <p:cNvPr id="180285" name="Text Box 61"/>
          <p:cNvSpPr txBox="1">
            <a:spLocks noChangeArrowheads="1"/>
          </p:cNvSpPr>
          <p:nvPr/>
        </p:nvSpPr>
        <p:spPr bwMode="auto">
          <a:xfrm>
            <a:off x="3962400" y="2057400"/>
            <a:ext cx="98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10</a:t>
            </a:r>
            <a:r>
              <a:rPr lang="en-US"/>
              <a:t>=0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6F84-A9D1-434E-8A82-17E9DD6CB25D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C223-E330-4559-A3E2-603AC7EF6B1E}" type="slidenum">
              <a:rPr lang="en-US"/>
              <a:pPr/>
              <a:t>17</a:t>
            </a:fld>
            <a:endParaRPr lang="en-US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Non-linearly Separable Problems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allow “error” </a:t>
            </a:r>
            <a:r>
              <a:rPr lang="en-US">
                <a:latin typeface="Symbol" pitchFamily="18" charset="2"/>
              </a:rPr>
              <a:t>x</a:t>
            </a:r>
            <a:r>
              <a:rPr lang="en-US" baseline="-25000"/>
              <a:t>i</a:t>
            </a:r>
            <a:r>
              <a:rPr lang="en-US"/>
              <a:t> in classification; it is based on the output of the discriminant function </a:t>
            </a:r>
            <a:r>
              <a:rPr lang="en-US" b="1"/>
              <a:t>w</a:t>
            </a:r>
            <a:r>
              <a:rPr lang="en-US" baseline="30000"/>
              <a:t>T</a:t>
            </a:r>
            <a:r>
              <a:rPr lang="en-US" b="1"/>
              <a:t>x</a:t>
            </a:r>
            <a:r>
              <a:rPr lang="en-US"/>
              <a:t>+b</a:t>
            </a:r>
          </a:p>
          <a:p>
            <a:r>
              <a:rPr lang="en-US"/>
              <a:t> </a:t>
            </a:r>
            <a:r>
              <a:rPr lang="en-US">
                <a:latin typeface="Symbol" pitchFamily="18" charset="2"/>
              </a:rPr>
              <a:t>x</a:t>
            </a:r>
            <a:r>
              <a:rPr lang="en-US" baseline="-25000"/>
              <a:t>i</a:t>
            </a:r>
            <a:r>
              <a:rPr lang="en-US"/>
              <a:t> approximates the number of misclassified samples</a:t>
            </a:r>
          </a:p>
        </p:txBody>
      </p:sp>
      <p:grpSp>
        <p:nvGrpSpPr>
          <p:cNvPr id="106542" name="Group 46"/>
          <p:cNvGrpSpPr>
            <a:grpSpLocks/>
          </p:cNvGrpSpPr>
          <p:nvPr/>
        </p:nvGrpSpPr>
        <p:grpSpPr bwMode="auto">
          <a:xfrm>
            <a:off x="1371600" y="2482850"/>
            <a:ext cx="5943600" cy="4070350"/>
            <a:chOff x="1008" y="1056"/>
            <a:chExt cx="4416" cy="3024"/>
          </a:xfrm>
        </p:grpSpPr>
        <p:sp>
          <p:nvSpPr>
            <p:cNvPr id="106502" name="Line 6"/>
            <p:cNvSpPr>
              <a:spLocks noChangeShapeType="1"/>
            </p:cNvSpPr>
            <p:nvPr/>
          </p:nvSpPr>
          <p:spPr bwMode="auto">
            <a:xfrm flipV="1">
              <a:off x="1344" y="1128"/>
              <a:ext cx="0" cy="2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6503" name="Line 7"/>
            <p:cNvSpPr>
              <a:spLocks noChangeShapeType="1"/>
            </p:cNvSpPr>
            <p:nvPr/>
          </p:nvSpPr>
          <p:spPr bwMode="auto">
            <a:xfrm flipV="1">
              <a:off x="1344" y="3824"/>
              <a:ext cx="2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6504" name="Oval 8"/>
            <p:cNvSpPr>
              <a:spLocks noChangeArrowheads="1"/>
            </p:cNvSpPr>
            <p:nvPr/>
          </p:nvSpPr>
          <p:spPr bwMode="auto">
            <a:xfrm>
              <a:off x="3078" y="1642"/>
              <a:ext cx="128" cy="1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5" name="Oval 9"/>
            <p:cNvSpPr>
              <a:spLocks noChangeArrowheads="1"/>
            </p:cNvSpPr>
            <p:nvPr/>
          </p:nvSpPr>
          <p:spPr bwMode="auto">
            <a:xfrm>
              <a:off x="3600" y="1344"/>
              <a:ext cx="129" cy="12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6" name="Oval 10"/>
            <p:cNvSpPr>
              <a:spLocks noChangeArrowheads="1"/>
            </p:cNvSpPr>
            <p:nvPr/>
          </p:nvSpPr>
          <p:spPr bwMode="auto">
            <a:xfrm>
              <a:off x="3936" y="2496"/>
              <a:ext cx="128" cy="1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7" name="Oval 11"/>
            <p:cNvSpPr>
              <a:spLocks noChangeArrowheads="1"/>
            </p:cNvSpPr>
            <p:nvPr/>
          </p:nvSpPr>
          <p:spPr bwMode="auto">
            <a:xfrm>
              <a:off x="2400" y="1728"/>
              <a:ext cx="129" cy="12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8" name="Oval 12"/>
            <p:cNvSpPr>
              <a:spLocks noChangeArrowheads="1"/>
            </p:cNvSpPr>
            <p:nvPr/>
          </p:nvSpPr>
          <p:spPr bwMode="auto">
            <a:xfrm>
              <a:off x="4080" y="2064"/>
              <a:ext cx="128" cy="1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9" name="Rectangle 13"/>
            <p:cNvSpPr>
              <a:spLocks noChangeArrowheads="1"/>
            </p:cNvSpPr>
            <p:nvPr/>
          </p:nvSpPr>
          <p:spPr bwMode="auto">
            <a:xfrm>
              <a:off x="1632" y="2657"/>
              <a:ext cx="128" cy="12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10" name="Rectangle 14"/>
            <p:cNvSpPr>
              <a:spLocks noChangeArrowheads="1"/>
            </p:cNvSpPr>
            <p:nvPr/>
          </p:nvSpPr>
          <p:spPr bwMode="auto">
            <a:xfrm>
              <a:off x="3360" y="2448"/>
              <a:ext cx="129" cy="12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11" name="Rectangle 15"/>
            <p:cNvSpPr>
              <a:spLocks noChangeArrowheads="1"/>
            </p:cNvSpPr>
            <p:nvPr/>
          </p:nvSpPr>
          <p:spPr bwMode="auto">
            <a:xfrm>
              <a:off x="2208" y="2928"/>
              <a:ext cx="128" cy="12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12" name="Rectangle 16"/>
            <p:cNvSpPr>
              <a:spLocks noChangeArrowheads="1"/>
            </p:cNvSpPr>
            <p:nvPr/>
          </p:nvSpPr>
          <p:spPr bwMode="auto">
            <a:xfrm>
              <a:off x="1729" y="3247"/>
              <a:ext cx="129" cy="12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13" name="Rectangle 17"/>
            <p:cNvSpPr>
              <a:spLocks noChangeArrowheads="1"/>
            </p:cNvSpPr>
            <p:nvPr/>
          </p:nvSpPr>
          <p:spPr bwMode="auto">
            <a:xfrm>
              <a:off x="1440" y="2832"/>
              <a:ext cx="128" cy="12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14" name="Text Box 18"/>
            <p:cNvSpPr txBox="1">
              <a:spLocks noChangeArrowheads="1"/>
            </p:cNvSpPr>
            <p:nvPr/>
          </p:nvSpPr>
          <p:spPr bwMode="auto">
            <a:xfrm>
              <a:off x="1680" y="3569"/>
              <a:ext cx="722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Class 1</a:t>
              </a:r>
            </a:p>
          </p:txBody>
        </p:sp>
        <p:sp>
          <p:nvSpPr>
            <p:cNvPr id="106515" name="Text Box 19"/>
            <p:cNvSpPr txBox="1">
              <a:spLocks noChangeArrowheads="1"/>
            </p:cNvSpPr>
            <p:nvPr/>
          </p:nvSpPr>
          <p:spPr bwMode="auto">
            <a:xfrm>
              <a:off x="3792" y="1488"/>
              <a:ext cx="721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Class 2</a:t>
              </a:r>
            </a:p>
          </p:txBody>
        </p:sp>
        <p:sp>
          <p:nvSpPr>
            <p:cNvPr id="106516" name="Line 20"/>
            <p:cNvSpPr>
              <a:spLocks noChangeShapeType="1"/>
            </p:cNvSpPr>
            <p:nvPr/>
          </p:nvSpPr>
          <p:spPr bwMode="auto">
            <a:xfrm>
              <a:off x="2496" y="1056"/>
              <a:ext cx="2119" cy="2118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6517" name="Line 21"/>
            <p:cNvSpPr>
              <a:spLocks noChangeShapeType="1"/>
            </p:cNvSpPr>
            <p:nvPr/>
          </p:nvSpPr>
          <p:spPr bwMode="auto">
            <a:xfrm>
              <a:off x="1008" y="1728"/>
              <a:ext cx="2288" cy="2262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6518" name="Line 22"/>
            <p:cNvSpPr>
              <a:spLocks noChangeShapeType="1"/>
            </p:cNvSpPr>
            <p:nvPr/>
          </p:nvSpPr>
          <p:spPr bwMode="auto">
            <a:xfrm>
              <a:off x="1408" y="1064"/>
              <a:ext cx="2624" cy="2601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06519" name="Picture 2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936" y="3521"/>
              <a:ext cx="120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6520" name="Picture 24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272" y="3137"/>
              <a:ext cx="1152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6521" name="Picture 25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216" y="3857"/>
              <a:ext cx="1344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6522" name="Line 26"/>
            <p:cNvSpPr>
              <a:spLocks noChangeShapeType="1"/>
            </p:cNvSpPr>
            <p:nvPr/>
          </p:nvSpPr>
          <p:spPr bwMode="auto">
            <a:xfrm flipV="1">
              <a:off x="2371" y="1642"/>
              <a:ext cx="1349" cy="1412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06523" name="Picture 2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024" y="1968"/>
              <a:ext cx="240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6533" name="Line 37"/>
            <p:cNvSpPr>
              <a:spLocks noChangeShapeType="1"/>
            </p:cNvSpPr>
            <p:nvPr/>
          </p:nvSpPr>
          <p:spPr bwMode="auto">
            <a:xfrm flipH="1">
              <a:off x="2621" y="2554"/>
              <a:ext cx="768" cy="768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06534" name="Picture 3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976" y="2976"/>
              <a:ext cx="19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6536" name="Picture 40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497" y="2592"/>
              <a:ext cx="19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6537" name="Line 41"/>
            <p:cNvSpPr>
              <a:spLocks noChangeShapeType="1"/>
            </p:cNvSpPr>
            <p:nvPr/>
          </p:nvSpPr>
          <p:spPr bwMode="auto">
            <a:xfrm flipH="1">
              <a:off x="2496" y="1429"/>
              <a:ext cx="374" cy="347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06540" name="Picture 4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530" y="1802"/>
              <a:ext cx="221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6541" name="Picture 4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389" y="1373"/>
              <a:ext cx="215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DCBD9-FB7A-4CD1-9931-73CFE329AEAD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0456-769F-4C69-B634-051A73DBBFDD}" type="slidenum">
              <a:rPr lang="en-US"/>
              <a:pPr/>
              <a:t>18</a:t>
            </a:fld>
            <a:endParaRPr lang="en-US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 Margin Hyperplane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we minimize </a:t>
            </a:r>
            <a:r>
              <a:rPr lang="en-US">
                <a:latin typeface="Symbol" pitchFamily="18" charset="2"/>
              </a:rPr>
              <a:t>å</a:t>
            </a:r>
            <a:r>
              <a:rPr lang="en-US" baseline="-25000"/>
              <a:t>i</a:t>
            </a:r>
            <a:r>
              <a:rPr lang="en-US">
                <a:latin typeface="Symbol" pitchFamily="18" charset="2"/>
              </a:rPr>
              <a:t>x</a:t>
            </a:r>
            <a:r>
              <a:rPr lang="en-US" baseline="-25000"/>
              <a:t>i</a:t>
            </a:r>
            <a:r>
              <a:rPr lang="en-US"/>
              <a:t>, </a:t>
            </a:r>
            <a:r>
              <a:rPr lang="en-US">
                <a:latin typeface="Symbol" pitchFamily="18" charset="2"/>
              </a:rPr>
              <a:t>x</a:t>
            </a:r>
            <a:r>
              <a:rPr lang="en-US" baseline="-25000"/>
              <a:t>i</a:t>
            </a:r>
            <a:r>
              <a:rPr lang="en-US"/>
              <a:t> can be computed by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r>
              <a:rPr lang="en-US">
                <a:latin typeface="Symbol" pitchFamily="18" charset="2"/>
              </a:rPr>
              <a:t>x</a:t>
            </a:r>
            <a:r>
              <a:rPr lang="en-US" baseline="-25000"/>
              <a:t>i</a:t>
            </a:r>
            <a:r>
              <a:rPr lang="en-US"/>
              <a:t> are “slack variables” in optimization</a:t>
            </a:r>
          </a:p>
          <a:p>
            <a:pPr lvl="1"/>
            <a:r>
              <a:rPr lang="en-US"/>
              <a:t>Note that </a:t>
            </a:r>
            <a:r>
              <a:rPr lang="en-US">
                <a:latin typeface="Symbol" pitchFamily="18" charset="2"/>
              </a:rPr>
              <a:t>x</a:t>
            </a:r>
            <a:r>
              <a:rPr lang="en-US" baseline="-25000"/>
              <a:t>i</a:t>
            </a:r>
            <a:r>
              <a:rPr lang="en-US"/>
              <a:t>=0 if there is no error for </a:t>
            </a:r>
            <a:r>
              <a:rPr lang="en-US" b="1"/>
              <a:t>x</a:t>
            </a:r>
            <a:r>
              <a:rPr lang="en-US" baseline="-25000"/>
              <a:t>i</a:t>
            </a:r>
            <a:endParaRPr lang="en-US"/>
          </a:p>
          <a:p>
            <a:pPr lvl="1"/>
            <a:r>
              <a:rPr lang="en-US">
                <a:latin typeface="Symbol" pitchFamily="18" charset="2"/>
              </a:rPr>
              <a:t>x</a:t>
            </a:r>
            <a:r>
              <a:rPr lang="en-US" baseline="-25000"/>
              <a:t>i</a:t>
            </a:r>
            <a:r>
              <a:rPr lang="en-US"/>
              <a:t> is an upper bound of the number of errors</a:t>
            </a:r>
          </a:p>
          <a:p>
            <a:r>
              <a:rPr lang="en-US"/>
              <a:t>We want to minimize</a:t>
            </a:r>
          </a:p>
          <a:p>
            <a:pPr lvl="1">
              <a:buFont typeface="Wingdings" pitchFamily="2" charset="2"/>
              <a:buNone/>
            </a:pPr>
            <a:r>
              <a:rPr lang="en-US" sz="1000" i="1"/>
              <a:t> </a:t>
            </a:r>
          </a:p>
          <a:p>
            <a:pPr lvl="1"/>
            <a:r>
              <a:rPr lang="en-US" i="1"/>
              <a:t>C</a:t>
            </a:r>
            <a:r>
              <a:rPr lang="en-US"/>
              <a:t> : tradeoff parameter between error and margin</a:t>
            </a:r>
          </a:p>
          <a:p>
            <a:r>
              <a:rPr lang="en-US"/>
              <a:t>The optimization problem becomes</a:t>
            </a:r>
          </a:p>
        </p:txBody>
      </p:sp>
      <p:pic>
        <p:nvPicPr>
          <p:cNvPr id="18534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471738" y="1658938"/>
            <a:ext cx="4157662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5353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905000" y="5510213"/>
            <a:ext cx="43053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5356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905000" y="5991225"/>
            <a:ext cx="640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5358" name="Picture 14" descr="C:\Documents and Settings\martin\Desktop\txp_fig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133850" y="4041775"/>
            <a:ext cx="29527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1540-8329-4736-8CE5-B2C6126A4595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C62B-6CAD-43F8-A358-FF074DE1E8D5}" type="slidenum">
              <a:rPr lang="en-US"/>
              <a:pPr/>
              <a:t>19</a:t>
            </a:fld>
            <a:endParaRPr lang="en-US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Optimization Problem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dual of this new constrained optimization problem is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b="1"/>
              <a:t>w</a:t>
            </a:r>
            <a:r>
              <a:rPr lang="en-US"/>
              <a:t> is recovered as</a:t>
            </a:r>
          </a:p>
          <a:p>
            <a:endParaRPr lang="en-US"/>
          </a:p>
          <a:p>
            <a:r>
              <a:rPr lang="en-US"/>
              <a:t>This is very similar to the optimization problem in the linear separable case, except that there is an upper bound </a:t>
            </a:r>
            <a:r>
              <a:rPr lang="en-US" i="1"/>
              <a:t>C</a:t>
            </a:r>
            <a:r>
              <a:rPr lang="en-US"/>
              <a:t> on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i </a:t>
            </a:r>
            <a:r>
              <a:rPr lang="en-US"/>
              <a:t>now</a:t>
            </a:r>
          </a:p>
          <a:p>
            <a:r>
              <a:rPr lang="en-US"/>
              <a:t>Once again, a QP solver can be used to find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i</a:t>
            </a:r>
            <a:r>
              <a:rPr lang="en-US"/>
              <a:t> </a:t>
            </a:r>
          </a:p>
        </p:txBody>
      </p:sp>
      <p:pic>
        <p:nvPicPr>
          <p:cNvPr id="188421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695450" y="1531938"/>
            <a:ext cx="620553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842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719263" y="2378075"/>
            <a:ext cx="4681537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8426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886200" y="3355975"/>
            <a:ext cx="330993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4B3F-3F56-4C87-8D19-462155C5EB3D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4EA3-EB98-482E-8F6F-8989AB9621D6}" type="slidenum">
              <a:rPr lang="en-US"/>
              <a:pPr/>
              <a:t>2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brief history of SVM</a:t>
            </a:r>
          </a:p>
          <a:p>
            <a:r>
              <a:rPr lang="en-US"/>
              <a:t>Large-margin linear classifier</a:t>
            </a:r>
          </a:p>
          <a:p>
            <a:pPr lvl="1"/>
            <a:r>
              <a:rPr lang="en-US"/>
              <a:t>Linear separable</a:t>
            </a:r>
          </a:p>
          <a:p>
            <a:pPr lvl="1"/>
            <a:r>
              <a:rPr lang="en-US"/>
              <a:t>Nonlinear separable</a:t>
            </a:r>
          </a:p>
          <a:p>
            <a:r>
              <a:rPr lang="en-US"/>
              <a:t>Creating nonlinear classifiers: kernel trick</a:t>
            </a:r>
          </a:p>
          <a:p>
            <a:r>
              <a:rPr lang="en-US"/>
              <a:t>A simple example</a:t>
            </a:r>
          </a:p>
          <a:p>
            <a:r>
              <a:rPr lang="en-US"/>
              <a:t>Discussion on SVM</a:t>
            </a:r>
          </a:p>
          <a:p>
            <a:r>
              <a:rPr lang="en-US"/>
              <a:t>Conclusion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4EEB-D7D7-431C-8066-EAF823133C0A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A8B9-D565-4915-A812-849523B6B4F0}" type="slidenum">
              <a:rPr lang="en-US"/>
              <a:pPr/>
              <a:t>20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Extension to Non-linear Decision Boundary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 far, we have only considered large-margin classifier with a linear decision boundary</a:t>
            </a:r>
          </a:p>
          <a:p>
            <a:r>
              <a:rPr lang="en-US"/>
              <a:t>How to generalize it to become nonlinear?</a:t>
            </a:r>
          </a:p>
          <a:p>
            <a:r>
              <a:rPr lang="en-US"/>
              <a:t>Key idea: transform </a:t>
            </a:r>
            <a:r>
              <a:rPr lang="en-US" b="1"/>
              <a:t>x</a:t>
            </a:r>
            <a:r>
              <a:rPr lang="en-US" baseline="-25000"/>
              <a:t>i</a:t>
            </a:r>
            <a:r>
              <a:rPr lang="en-US"/>
              <a:t> to a higher dimensional space to “make life easier”</a:t>
            </a:r>
          </a:p>
          <a:p>
            <a:pPr lvl="1"/>
            <a:r>
              <a:rPr lang="en-US"/>
              <a:t>Input space: the space the point </a:t>
            </a:r>
            <a:r>
              <a:rPr lang="en-US" b="1"/>
              <a:t>x</a:t>
            </a:r>
            <a:r>
              <a:rPr lang="en-US" baseline="-25000"/>
              <a:t>i</a:t>
            </a:r>
            <a:r>
              <a:rPr lang="en-US"/>
              <a:t> are located</a:t>
            </a:r>
          </a:p>
          <a:p>
            <a:pPr lvl="1"/>
            <a:r>
              <a:rPr lang="en-US"/>
              <a:t>Feature space: the space of </a:t>
            </a:r>
            <a:r>
              <a:rPr lang="en-US">
                <a:latin typeface="Symbol" pitchFamily="18" charset="2"/>
              </a:rPr>
              <a:t>f</a:t>
            </a:r>
            <a:r>
              <a:rPr lang="en-US"/>
              <a:t>(</a:t>
            </a:r>
            <a:r>
              <a:rPr lang="en-US" b="1"/>
              <a:t>x</a:t>
            </a:r>
            <a:r>
              <a:rPr lang="en-US" baseline="-25000"/>
              <a:t>i</a:t>
            </a:r>
            <a:r>
              <a:rPr lang="en-US"/>
              <a:t>) after transformation</a:t>
            </a:r>
          </a:p>
          <a:p>
            <a:r>
              <a:rPr lang="en-US"/>
              <a:t>Why transform?</a:t>
            </a:r>
          </a:p>
          <a:p>
            <a:pPr lvl="1"/>
            <a:r>
              <a:rPr lang="en-US"/>
              <a:t>Linear operation in the feature space is equivalent to non-linear operation in input space</a:t>
            </a:r>
          </a:p>
          <a:p>
            <a:pPr lvl="1"/>
            <a:r>
              <a:rPr lang="en-US"/>
              <a:t>Classification can become easier with a proper transformation. In the XOR problem, for example, adding a new feature of x</a:t>
            </a:r>
            <a:r>
              <a:rPr lang="en-US" baseline="-25000"/>
              <a:t>1</a:t>
            </a:r>
            <a:r>
              <a:rPr lang="en-US"/>
              <a:t>x</a:t>
            </a:r>
            <a:r>
              <a:rPr lang="en-US" baseline="-25000"/>
              <a:t>2</a:t>
            </a:r>
            <a:r>
              <a:rPr lang="en-US"/>
              <a:t> make the problem linearly separable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6414-FECB-47FD-82D6-76AD48C66B6D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A1A1-CC79-4FE4-94C4-016942110526}" type="slidenum">
              <a:rPr lang="en-US"/>
              <a:pPr/>
              <a:t>21</a:t>
            </a:fld>
            <a:endParaRPr lang="en-US"/>
          </a:p>
        </p:txBody>
      </p:sp>
      <p:sp>
        <p:nvSpPr>
          <p:cNvPr id="2222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Transforming the Data (c.f. DHS Ch. 5)</a:t>
            </a:r>
          </a:p>
        </p:txBody>
      </p:sp>
      <p:sp>
        <p:nvSpPr>
          <p:cNvPr id="2222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4343400"/>
            <a:ext cx="8650288" cy="2590800"/>
          </a:xfrm>
        </p:spPr>
        <p:txBody>
          <a:bodyPr/>
          <a:lstStyle/>
          <a:p>
            <a:r>
              <a:rPr lang="en-US"/>
              <a:t>Computation in the feature space can be costly because it is high dimensional</a:t>
            </a:r>
          </a:p>
          <a:p>
            <a:pPr lvl="1"/>
            <a:r>
              <a:rPr lang="en-US"/>
              <a:t>The feature space is typically infinite-dimensional!</a:t>
            </a:r>
          </a:p>
          <a:p>
            <a:r>
              <a:rPr lang="en-US"/>
              <a:t>The kernel trick comes to rescue</a:t>
            </a:r>
          </a:p>
        </p:txBody>
      </p:sp>
      <p:sp>
        <p:nvSpPr>
          <p:cNvPr id="222212" name="Freeform 1028"/>
          <p:cNvSpPr>
            <a:spLocks/>
          </p:cNvSpPr>
          <p:nvPr/>
        </p:nvSpPr>
        <p:spPr bwMode="auto">
          <a:xfrm>
            <a:off x="2209800" y="1295400"/>
            <a:ext cx="1600200" cy="1524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432"/>
              </a:cxn>
              <a:cxn ang="0">
                <a:pos x="384" y="624"/>
              </a:cxn>
              <a:cxn ang="0">
                <a:pos x="768" y="672"/>
              </a:cxn>
              <a:cxn ang="0">
                <a:pos x="1008" y="960"/>
              </a:cxn>
            </a:cxnLst>
            <a:rect l="0" t="0" r="r" b="b"/>
            <a:pathLst>
              <a:path w="1008" h="960">
                <a:moveTo>
                  <a:pt x="0" y="0"/>
                </a:moveTo>
                <a:cubicBezTo>
                  <a:pt x="16" y="164"/>
                  <a:pt x="32" y="328"/>
                  <a:pt x="96" y="432"/>
                </a:cubicBezTo>
                <a:cubicBezTo>
                  <a:pt x="160" y="536"/>
                  <a:pt x="272" y="584"/>
                  <a:pt x="384" y="624"/>
                </a:cubicBezTo>
                <a:cubicBezTo>
                  <a:pt x="496" y="664"/>
                  <a:pt x="664" y="616"/>
                  <a:pt x="768" y="672"/>
                </a:cubicBezTo>
                <a:cubicBezTo>
                  <a:pt x="872" y="728"/>
                  <a:pt x="940" y="844"/>
                  <a:pt x="1008" y="96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2213" name="Line 1029"/>
          <p:cNvSpPr>
            <a:spLocks noChangeShapeType="1"/>
          </p:cNvSpPr>
          <p:nvPr/>
        </p:nvSpPr>
        <p:spPr bwMode="auto">
          <a:xfrm flipV="1">
            <a:off x="1981200" y="1143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2214" name="Line 1030"/>
          <p:cNvSpPr>
            <a:spLocks noChangeShapeType="1"/>
          </p:cNvSpPr>
          <p:nvPr/>
        </p:nvSpPr>
        <p:spPr bwMode="auto">
          <a:xfrm>
            <a:off x="1981200" y="32004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2215" name="Oval 1031"/>
          <p:cNvSpPr>
            <a:spLocks noChangeArrowheads="1"/>
          </p:cNvSpPr>
          <p:nvPr/>
        </p:nvSpPr>
        <p:spPr bwMode="auto">
          <a:xfrm>
            <a:off x="2362200" y="1295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16" name="Rectangle 1032"/>
          <p:cNvSpPr>
            <a:spLocks noChangeArrowheads="1"/>
          </p:cNvSpPr>
          <p:nvPr/>
        </p:nvSpPr>
        <p:spPr bwMode="auto">
          <a:xfrm>
            <a:off x="2133600" y="1676400"/>
            <a:ext cx="762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17" name="Oval 1033"/>
          <p:cNvSpPr>
            <a:spLocks noChangeArrowheads="1"/>
          </p:cNvSpPr>
          <p:nvPr/>
        </p:nvSpPr>
        <p:spPr bwMode="auto">
          <a:xfrm>
            <a:off x="2667000" y="1524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18" name="Oval 1034"/>
          <p:cNvSpPr>
            <a:spLocks noChangeArrowheads="1"/>
          </p:cNvSpPr>
          <p:nvPr/>
        </p:nvSpPr>
        <p:spPr bwMode="auto">
          <a:xfrm>
            <a:off x="29718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19" name="Oval 1035"/>
          <p:cNvSpPr>
            <a:spLocks noChangeArrowheads="1"/>
          </p:cNvSpPr>
          <p:nvPr/>
        </p:nvSpPr>
        <p:spPr bwMode="auto">
          <a:xfrm>
            <a:off x="3200400" y="1447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20" name="Oval 1036"/>
          <p:cNvSpPr>
            <a:spLocks noChangeArrowheads="1"/>
          </p:cNvSpPr>
          <p:nvPr/>
        </p:nvSpPr>
        <p:spPr bwMode="auto">
          <a:xfrm>
            <a:off x="35814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21" name="Rectangle 1037"/>
          <p:cNvSpPr>
            <a:spLocks noChangeArrowheads="1"/>
          </p:cNvSpPr>
          <p:nvPr/>
        </p:nvSpPr>
        <p:spPr bwMode="auto">
          <a:xfrm>
            <a:off x="2133600" y="1981200"/>
            <a:ext cx="762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22" name="Rectangle 1038"/>
          <p:cNvSpPr>
            <a:spLocks noChangeArrowheads="1"/>
          </p:cNvSpPr>
          <p:nvPr/>
        </p:nvSpPr>
        <p:spPr bwMode="auto">
          <a:xfrm>
            <a:off x="2362200" y="2209800"/>
            <a:ext cx="762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23" name="Rectangle 1039"/>
          <p:cNvSpPr>
            <a:spLocks noChangeArrowheads="1"/>
          </p:cNvSpPr>
          <p:nvPr/>
        </p:nvSpPr>
        <p:spPr bwMode="auto">
          <a:xfrm>
            <a:off x="2209800" y="2438400"/>
            <a:ext cx="762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24" name="Rectangle 1040"/>
          <p:cNvSpPr>
            <a:spLocks noChangeArrowheads="1"/>
          </p:cNvSpPr>
          <p:nvPr/>
        </p:nvSpPr>
        <p:spPr bwMode="auto">
          <a:xfrm>
            <a:off x="2743200" y="2438400"/>
            <a:ext cx="762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25" name="Rectangle 1041"/>
          <p:cNvSpPr>
            <a:spLocks noChangeArrowheads="1"/>
          </p:cNvSpPr>
          <p:nvPr/>
        </p:nvSpPr>
        <p:spPr bwMode="auto">
          <a:xfrm>
            <a:off x="3124200" y="2514600"/>
            <a:ext cx="762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26" name="Rectangle 1042"/>
          <p:cNvSpPr>
            <a:spLocks noChangeArrowheads="1"/>
          </p:cNvSpPr>
          <p:nvPr/>
        </p:nvSpPr>
        <p:spPr bwMode="auto">
          <a:xfrm>
            <a:off x="3429000" y="2743200"/>
            <a:ext cx="762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27" name="Rectangle 1043"/>
          <p:cNvSpPr>
            <a:spLocks noChangeArrowheads="1"/>
          </p:cNvSpPr>
          <p:nvPr/>
        </p:nvSpPr>
        <p:spPr bwMode="auto">
          <a:xfrm>
            <a:off x="2819400" y="2895600"/>
            <a:ext cx="762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28" name="Oval 1044"/>
          <p:cNvSpPr>
            <a:spLocks noChangeArrowheads="1"/>
          </p:cNvSpPr>
          <p:nvPr/>
        </p:nvSpPr>
        <p:spPr bwMode="auto">
          <a:xfrm>
            <a:off x="2438400" y="1752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29" name="Oval 1045"/>
          <p:cNvSpPr>
            <a:spLocks noChangeArrowheads="1"/>
          </p:cNvSpPr>
          <p:nvPr/>
        </p:nvSpPr>
        <p:spPr bwMode="auto">
          <a:xfrm>
            <a:off x="2743200" y="2057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30" name="Oval 1046"/>
          <p:cNvSpPr>
            <a:spLocks noChangeArrowheads="1"/>
          </p:cNvSpPr>
          <p:nvPr/>
        </p:nvSpPr>
        <p:spPr bwMode="auto">
          <a:xfrm>
            <a:off x="3352800" y="2209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31" name="Oval 1047"/>
          <p:cNvSpPr>
            <a:spLocks noChangeArrowheads="1"/>
          </p:cNvSpPr>
          <p:nvPr/>
        </p:nvSpPr>
        <p:spPr bwMode="auto">
          <a:xfrm>
            <a:off x="3657600" y="2362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32" name="Oval 1048"/>
          <p:cNvSpPr>
            <a:spLocks noChangeArrowheads="1"/>
          </p:cNvSpPr>
          <p:nvPr/>
        </p:nvSpPr>
        <p:spPr bwMode="auto">
          <a:xfrm>
            <a:off x="3810000" y="2667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33" name="Line 1049"/>
          <p:cNvSpPr>
            <a:spLocks noChangeShapeType="1"/>
          </p:cNvSpPr>
          <p:nvPr/>
        </p:nvSpPr>
        <p:spPr bwMode="auto">
          <a:xfrm flipV="1">
            <a:off x="5943600" y="1143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2234" name="Line 1050"/>
          <p:cNvSpPr>
            <a:spLocks noChangeShapeType="1"/>
          </p:cNvSpPr>
          <p:nvPr/>
        </p:nvSpPr>
        <p:spPr bwMode="auto">
          <a:xfrm>
            <a:off x="5943600" y="32004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2235" name="Line 1051"/>
          <p:cNvSpPr>
            <a:spLocks noChangeShapeType="1"/>
          </p:cNvSpPr>
          <p:nvPr/>
        </p:nvSpPr>
        <p:spPr bwMode="auto">
          <a:xfrm>
            <a:off x="6324600" y="1295400"/>
            <a:ext cx="1447800" cy="1828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22236" name="Group 1052"/>
          <p:cNvGrpSpPr>
            <a:grpSpLocks/>
          </p:cNvGrpSpPr>
          <p:nvPr/>
        </p:nvGrpSpPr>
        <p:grpSpPr bwMode="auto">
          <a:xfrm>
            <a:off x="6019800" y="1371600"/>
            <a:ext cx="528638" cy="336550"/>
            <a:chOff x="3001" y="2496"/>
            <a:chExt cx="333" cy="212"/>
          </a:xfrm>
        </p:grpSpPr>
        <p:sp>
          <p:nvSpPr>
            <p:cNvPr id="222237" name="Rectangle 1053"/>
            <p:cNvSpPr>
              <a:spLocks noChangeArrowheads="1"/>
            </p:cNvSpPr>
            <p:nvPr/>
          </p:nvSpPr>
          <p:spPr bwMode="auto">
            <a:xfrm>
              <a:off x="3168" y="2592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38" name="Text Box 1054"/>
            <p:cNvSpPr txBox="1">
              <a:spLocks noChangeArrowheads="1"/>
            </p:cNvSpPr>
            <p:nvPr/>
          </p:nvSpPr>
          <p:spPr bwMode="auto">
            <a:xfrm>
              <a:off x="3001" y="2496"/>
              <a:ext cx="33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222239" name="Group 1055"/>
          <p:cNvGrpSpPr>
            <a:grpSpLocks/>
          </p:cNvGrpSpPr>
          <p:nvPr/>
        </p:nvGrpSpPr>
        <p:grpSpPr bwMode="auto">
          <a:xfrm>
            <a:off x="6253163" y="1797050"/>
            <a:ext cx="528637" cy="336550"/>
            <a:chOff x="3001" y="2496"/>
            <a:chExt cx="333" cy="212"/>
          </a:xfrm>
        </p:grpSpPr>
        <p:sp>
          <p:nvSpPr>
            <p:cNvPr id="222240" name="Rectangle 1056"/>
            <p:cNvSpPr>
              <a:spLocks noChangeArrowheads="1"/>
            </p:cNvSpPr>
            <p:nvPr/>
          </p:nvSpPr>
          <p:spPr bwMode="auto">
            <a:xfrm>
              <a:off x="3168" y="2592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41" name="Text Box 1057"/>
            <p:cNvSpPr txBox="1">
              <a:spLocks noChangeArrowheads="1"/>
            </p:cNvSpPr>
            <p:nvPr/>
          </p:nvSpPr>
          <p:spPr bwMode="auto">
            <a:xfrm>
              <a:off x="3001" y="2496"/>
              <a:ext cx="33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222242" name="Group 1058"/>
          <p:cNvGrpSpPr>
            <a:grpSpLocks/>
          </p:cNvGrpSpPr>
          <p:nvPr/>
        </p:nvGrpSpPr>
        <p:grpSpPr bwMode="auto">
          <a:xfrm>
            <a:off x="6634163" y="2254250"/>
            <a:ext cx="528637" cy="336550"/>
            <a:chOff x="3001" y="2496"/>
            <a:chExt cx="333" cy="212"/>
          </a:xfrm>
        </p:grpSpPr>
        <p:sp>
          <p:nvSpPr>
            <p:cNvPr id="222243" name="Rectangle 1059"/>
            <p:cNvSpPr>
              <a:spLocks noChangeArrowheads="1"/>
            </p:cNvSpPr>
            <p:nvPr/>
          </p:nvSpPr>
          <p:spPr bwMode="auto">
            <a:xfrm>
              <a:off x="3168" y="2592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44" name="Text Box 1060"/>
            <p:cNvSpPr txBox="1">
              <a:spLocks noChangeArrowheads="1"/>
            </p:cNvSpPr>
            <p:nvPr/>
          </p:nvSpPr>
          <p:spPr bwMode="auto">
            <a:xfrm>
              <a:off x="3001" y="2496"/>
              <a:ext cx="33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222245" name="Group 1061"/>
          <p:cNvGrpSpPr>
            <a:grpSpLocks/>
          </p:cNvGrpSpPr>
          <p:nvPr/>
        </p:nvGrpSpPr>
        <p:grpSpPr bwMode="auto">
          <a:xfrm>
            <a:off x="6786563" y="2482850"/>
            <a:ext cx="528637" cy="336550"/>
            <a:chOff x="3001" y="2496"/>
            <a:chExt cx="333" cy="212"/>
          </a:xfrm>
        </p:grpSpPr>
        <p:sp>
          <p:nvSpPr>
            <p:cNvPr id="222246" name="Rectangle 1062"/>
            <p:cNvSpPr>
              <a:spLocks noChangeArrowheads="1"/>
            </p:cNvSpPr>
            <p:nvPr/>
          </p:nvSpPr>
          <p:spPr bwMode="auto">
            <a:xfrm>
              <a:off x="3168" y="2592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47" name="Text Box 1063"/>
            <p:cNvSpPr txBox="1">
              <a:spLocks noChangeArrowheads="1"/>
            </p:cNvSpPr>
            <p:nvPr/>
          </p:nvSpPr>
          <p:spPr bwMode="auto">
            <a:xfrm>
              <a:off x="3001" y="2496"/>
              <a:ext cx="33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222248" name="Group 1064"/>
          <p:cNvGrpSpPr>
            <a:grpSpLocks/>
          </p:cNvGrpSpPr>
          <p:nvPr/>
        </p:nvGrpSpPr>
        <p:grpSpPr bwMode="auto">
          <a:xfrm>
            <a:off x="6096000" y="2438400"/>
            <a:ext cx="528638" cy="336550"/>
            <a:chOff x="3001" y="2496"/>
            <a:chExt cx="333" cy="212"/>
          </a:xfrm>
        </p:grpSpPr>
        <p:sp>
          <p:nvSpPr>
            <p:cNvPr id="222249" name="Rectangle 1065"/>
            <p:cNvSpPr>
              <a:spLocks noChangeArrowheads="1"/>
            </p:cNvSpPr>
            <p:nvPr/>
          </p:nvSpPr>
          <p:spPr bwMode="auto">
            <a:xfrm>
              <a:off x="3168" y="2592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50" name="Text Box 1066"/>
            <p:cNvSpPr txBox="1">
              <a:spLocks noChangeArrowheads="1"/>
            </p:cNvSpPr>
            <p:nvPr/>
          </p:nvSpPr>
          <p:spPr bwMode="auto">
            <a:xfrm>
              <a:off x="3001" y="2496"/>
              <a:ext cx="33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222251" name="Group 1067"/>
          <p:cNvGrpSpPr>
            <a:grpSpLocks/>
          </p:cNvGrpSpPr>
          <p:nvPr/>
        </p:nvGrpSpPr>
        <p:grpSpPr bwMode="auto">
          <a:xfrm>
            <a:off x="5867400" y="1905000"/>
            <a:ext cx="528638" cy="336550"/>
            <a:chOff x="3001" y="2496"/>
            <a:chExt cx="333" cy="212"/>
          </a:xfrm>
        </p:grpSpPr>
        <p:sp>
          <p:nvSpPr>
            <p:cNvPr id="222252" name="Rectangle 1068"/>
            <p:cNvSpPr>
              <a:spLocks noChangeArrowheads="1"/>
            </p:cNvSpPr>
            <p:nvPr/>
          </p:nvSpPr>
          <p:spPr bwMode="auto">
            <a:xfrm>
              <a:off x="3168" y="2592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53" name="Text Box 1069"/>
            <p:cNvSpPr txBox="1">
              <a:spLocks noChangeArrowheads="1"/>
            </p:cNvSpPr>
            <p:nvPr/>
          </p:nvSpPr>
          <p:spPr bwMode="auto">
            <a:xfrm>
              <a:off x="3001" y="2496"/>
              <a:ext cx="33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222254" name="Group 1070"/>
          <p:cNvGrpSpPr>
            <a:grpSpLocks/>
          </p:cNvGrpSpPr>
          <p:nvPr/>
        </p:nvGrpSpPr>
        <p:grpSpPr bwMode="auto">
          <a:xfrm>
            <a:off x="7091363" y="2863850"/>
            <a:ext cx="528637" cy="336550"/>
            <a:chOff x="3001" y="2496"/>
            <a:chExt cx="333" cy="212"/>
          </a:xfrm>
        </p:grpSpPr>
        <p:sp>
          <p:nvSpPr>
            <p:cNvPr id="222255" name="Rectangle 1071"/>
            <p:cNvSpPr>
              <a:spLocks noChangeArrowheads="1"/>
            </p:cNvSpPr>
            <p:nvPr/>
          </p:nvSpPr>
          <p:spPr bwMode="auto">
            <a:xfrm>
              <a:off x="3168" y="2592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56" name="Text Box 1072"/>
            <p:cNvSpPr txBox="1">
              <a:spLocks noChangeArrowheads="1"/>
            </p:cNvSpPr>
            <p:nvPr/>
          </p:nvSpPr>
          <p:spPr bwMode="auto">
            <a:xfrm>
              <a:off x="3001" y="2496"/>
              <a:ext cx="33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222257" name="Group 1073"/>
          <p:cNvGrpSpPr>
            <a:grpSpLocks/>
          </p:cNvGrpSpPr>
          <p:nvPr/>
        </p:nvGrpSpPr>
        <p:grpSpPr bwMode="auto">
          <a:xfrm>
            <a:off x="6248400" y="2743200"/>
            <a:ext cx="528638" cy="336550"/>
            <a:chOff x="3001" y="2496"/>
            <a:chExt cx="333" cy="212"/>
          </a:xfrm>
        </p:grpSpPr>
        <p:sp>
          <p:nvSpPr>
            <p:cNvPr id="222258" name="Rectangle 1074"/>
            <p:cNvSpPr>
              <a:spLocks noChangeArrowheads="1"/>
            </p:cNvSpPr>
            <p:nvPr/>
          </p:nvSpPr>
          <p:spPr bwMode="auto">
            <a:xfrm>
              <a:off x="3168" y="2592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59" name="Text Box 1075"/>
            <p:cNvSpPr txBox="1">
              <a:spLocks noChangeArrowheads="1"/>
            </p:cNvSpPr>
            <p:nvPr/>
          </p:nvSpPr>
          <p:spPr bwMode="auto">
            <a:xfrm>
              <a:off x="3001" y="2496"/>
              <a:ext cx="33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sp>
        <p:nvSpPr>
          <p:cNvPr id="222260" name="AutoShape 1076"/>
          <p:cNvSpPr>
            <a:spLocks noChangeArrowheads="1"/>
          </p:cNvSpPr>
          <p:nvPr/>
        </p:nvSpPr>
        <p:spPr bwMode="auto">
          <a:xfrm>
            <a:off x="4343400" y="2209800"/>
            <a:ext cx="990600" cy="381000"/>
          </a:xfrm>
          <a:prstGeom prst="righ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61" name="Text Box 1077"/>
          <p:cNvSpPr txBox="1">
            <a:spLocks noChangeArrowheads="1"/>
          </p:cNvSpPr>
          <p:nvPr/>
        </p:nvSpPr>
        <p:spPr bwMode="auto">
          <a:xfrm>
            <a:off x="4418013" y="1624013"/>
            <a:ext cx="7667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>
                <a:latin typeface="Symbol" pitchFamily="18" charset="2"/>
              </a:rPr>
              <a:t>f</a:t>
            </a:r>
            <a:r>
              <a:rPr lang="en-US" sz="3200">
                <a:latin typeface="Times New Roman" pitchFamily="18" charset="0"/>
              </a:rPr>
              <a:t>(.)</a:t>
            </a:r>
          </a:p>
        </p:txBody>
      </p:sp>
      <p:grpSp>
        <p:nvGrpSpPr>
          <p:cNvPr id="222262" name="Group 1078"/>
          <p:cNvGrpSpPr>
            <a:grpSpLocks/>
          </p:cNvGrpSpPr>
          <p:nvPr/>
        </p:nvGrpSpPr>
        <p:grpSpPr bwMode="auto">
          <a:xfrm>
            <a:off x="7162800" y="1600200"/>
            <a:ext cx="528638" cy="336550"/>
            <a:chOff x="4307" y="2352"/>
            <a:chExt cx="333" cy="212"/>
          </a:xfrm>
        </p:grpSpPr>
        <p:sp>
          <p:nvSpPr>
            <p:cNvPr id="222263" name="Oval 1079"/>
            <p:cNvSpPr>
              <a:spLocks noChangeArrowheads="1"/>
            </p:cNvSpPr>
            <p:nvPr/>
          </p:nvSpPr>
          <p:spPr bwMode="auto">
            <a:xfrm>
              <a:off x="4464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64" name="Text Box 1080"/>
            <p:cNvSpPr txBox="1">
              <a:spLocks noChangeArrowheads="1"/>
            </p:cNvSpPr>
            <p:nvPr/>
          </p:nvSpPr>
          <p:spPr bwMode="auto">
            <a:xfrm>
              <a:off x="4307" y="2352"/>
              <a:ext cx="33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222265" name="Group 1081"/>
          <p:cNvGrpSpPr>
            <a:grpSpLocks/>
          </p:cNvGrpSpPr>
          <p:nvPr/>
        </p:nvGrpSpPr>
        <p:grpSpPr bwMode="auto">
          <a:xfrm>
            <a:off x="6553200" y="1143000"/>
            <a:ext cx="528638" cy="336550"/>
            <a:chOff x="4307" y="2352"/>
            <a:chExt cx="333" cy="212"/>
          </a:xfrm>
        </p:grpSpPr>
        <p:sp>
          <p:nvSpPr>
            <p:cNvPr id="222266" name="Oval 1082"/>
            <p:cNvSpPr>
              <a:spLocks noChangeArrowheads="1"/>
            </p:cNvSpPr>
            <p:nvPr/>
          </p:nvSpPr>
          <p:spPr bwMode="auto">
            <a:xfrm>
              <a:off x="4464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67" name="Text Box 1083"/>
            <p:cNvSpPr txBox="1">
              <a:spLocks noChangeArrowheads="1"/>
            </p:cNvSpPr>
            <p:nvPr/>
          </p:nvSpPr>
          <p:spPr bwMode="auto">
            <a:xfrm>
              <a:off x="4307" y="2352"/>
              <a:ext cx="33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222268" name="Group 1084"/>
          <p:cNvGrpSpPr>
            <a:grpSpLocks/>
          </p:cNvGrpSpPr>
          <p:nvPr/>
        </p:nvGrpSpPr>
        <p:grpSpPr bwMode="auto">
          <a:xfrm>
            <a:off x="6934200" y="1828800"/>
            <a:ext cx="528638" cy="336550"/>
            <a:chOff x="4307" y="2352"/>
            <a:chExt cx="333" cy="212"/>
          </a:xfrm>
        </p:grpSpPr>
        <p:sp>
          <p:nvSpPr>
            <p:cNvPr id="222269" name="Oval 1085"/>
            <p:cNvSpPr>
              <a:spLocks noChangeArrowheads="1"/>
            </p:cNvSpPr>
            <p:nvPr/>
          </p:nvSpPr>
          <p:spPr bwMode="auto">
            <a:xfrm>
              <a:off x="4464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70" name="Text Box 1086"/>
            <p:cNvSpPr txBox="1">
              <a:spLocks noChangeArrowheads="1"/>
            </p:cNvSpPr>
            <p:nvPr/>
          </p:nvSpPr>
          <p:spPr bwMode="auto">
            <a:xfrm>
              <a:off x="4307" y="2352"/>
              <a:ext cx="33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222271" name="Group 1087"/>
          <p:cNvGrpSpPr>
            <a:grpSpLocks/>
          </p:cNvGrpSpPr>
          <p:nvPr/>
        </p:nvGrpSpPr>
        <p:grpSpPr bwMode="auto">
          <a:xfrm>
            <a:off x="6705600" y="1524000"/>
            <a:ext cx="528638" cy="336550"/>
            <a:chOff x="4307" y="2352"/>
            <a:chExt cx="333" cy="212"/>
          </a:xfrm>
        </p:grpSpPr>
        <p:sp>
          <p:nvSpPr>
            <p:cNvPr id="222272" name="Oval 1088"/>
            <p:cNvSpPr>
              <a:spLocks noChangeArrowheads="1"/>
            </p:cNvSpPr>
            <p:nvPr/>
          </p:nvSpPr>
          <p:spPr bwMode="auto">
            <a:xfrm>
              <a:off x="4464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73" name="Text Box 1089"/>
            <p:cNvSpPr txBox="1">
              <a:spLocks noChangeArrowheads="1"/>
            </p:cNvSpPr>
            <p:nvPr/>
          </p:nvSpPr>
          <p:spPr bwMode="auto">
            <a:xfrm>
              <a:off x="4307" y="2352"/>
              <a:ext cx="33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222274" name="Group 1090"/>
          <p:cNvGrpSpPr>
            <a:grpSpLocks/>
          </p:cNvGrpSpPr>
          <p:nvPr/>
        </p:nvGrpSpPr>
        <p:grpSpPr bwMode="auto">
          <a:xfrm>
            <a:off x="6858000" y="1295400"/>
            <a:ext cx="528638" cy="336550"/>
            <a:chOff x="4307" y="2352"/>
            <a:chExt cx="333" cy="212"/>
          </a:xfrm>
        </p:grpSpPr>
        <p:sp>
          <p:nvSpPr>
            <p:cNvPr id="222275" name="Oval 1091"/>
            <p:cNvSpPr>
              <a:spLocks noChangeArrowheads="1"/>
            </p:cNvSpPr>
            <p:nvPr/>
          </p:nvSpPr>
          <p:spPr bwMode="auto">
            <a:xfrm>
              <a:off x="4464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76" name="Text Box 1092"/>
            <p:cNvSpPr txBox="1">
              <a:spLocks noChangeArrowheads="1"/>
            </p:cNvSpPr>
            <p:nvPr/>
          </p:nvSpPr>
          <p:spPr bwMode="auto">
            <a:xfrm>
              <a:off x="4307" y="2352"/>
              <a:ext cx="33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222277" name="Group 1093"/>
          <p:cNvGrpSpPr>
            <a:grpSpLocks/>
          </p:cNvGrpSpPr>
          <p:nvPr/>
        </p:nvGrpSpPr>
        <p:grpSpPr bwMode="auto">
          <a:xfrm>
            <a:off x="7391400" y="2406650"/>
            <a:ext cx="528638" cy="336550"/>
            <a:chOff x="4307" y="2352"/>
            <a:chExt cx="333" cy="212"/>
          </a:xfrm>
        </p:grpSpPr>
        <p:sp>
          <p:nvSpPr>
            <p:cNvPr id="222278" name="Oval 1094"/>
            <p:cNvSpPr>
              <a:spLocks noChangeArrowheads="1"/>
            </p:cNvSpPr>
            <p:nvPr/>
          </p:nvSpPr>
          <p:spPr bwMode="auto">
            <a:xfrm>
              <a:off x="4464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79" name="Text Box 1095"/>
            <p:cNvSpPr txBox="1">
              <a:spLocks noChangeArrowheads="1"/>
            </p:cNvSpPr>
            <p:nvPr/>
          </p:nvSpPr>
          <p:spPr bwMode="auto">
            <a:xfrm>
              <a:off x="4307" y="2352"/>
              <a:ext cx="33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222280" name="Group 1096"/>
          <p:cNvGrpSpPr>
            <a:grpSpLocks/>
          </p:cNvGrpSpPr>
          <p:nvPr/>
        </p:nvGrpSpPr>
        <p:grpSpPr bwMode="auto">
          <a:xfrm>
            <a:off x="7620000" y="1447800"/>
            <a:ext cx="528638" cy="336550"/>
            <a:chOff x="4307" y="2352"/>
            <a:chExt cx="333" cy="212"/>
          </a:xfrm>
        </p:grpSpPr>
        <p:sp>
          <p:nvSpPr>
            <p:cNvPr id="222281" name="Oval 1097"/>
            <p:cNvSpPr>
              <a:spLocks noChangeArrowheads="1"/>
            </p:cNvSpPr>
            <p:nvPr/>
          </p:nvSpPr>
          <p:spPr bwMode="auto">
            <a:xfrm>
              <a:off x="4464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82" name="Text Box 1098"/>
            <p:cNvSpPr txBox="1">
              <a:spLocks noChangeArrowheads="1"/>
            </p:cNvSpPr>
            <p:nvPr/>
          </p:nvSpPr>
          <p:spPr bwMode="auto">
            <a:xfrm>
              <a:off x="4307" y="2352"/>
              <a:ext cx="33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222283" name="Group 1099"/>
          <p:cNvGrpSpPr>
            <a:grpSpLocks/>
          </p:cNvGrpSpPr>
          <p:nvPr/>
        </p:nvGrpSpPr>
        <p:grpSpPr bwMode="auto">
          <a:xfrm>
            <a:off x="7391400" y="1981200"/>
            <a:ext cx="528638" cy="336550"/>
            <a:chOff x="4307" y="2352"/>
            <a:chExt cx="333" cy="212"/>
          </a:xfrm>
        </p:grpSpPr>
        <p:sp>
          <p:nvSpPr>
            <p:cNvPr id="222284" name="Oval 1100"/>
            <p:cNvSpPr>
              <a:spLocks noChangeArrowheads="1"/>
            </p:cNvSpPr>
            <p:nvPr/>
          </p:nvSpPr>
          <p:spPr bwMode="auto">
            <a:xfrm>
              <a:off x="4464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85" name="Text Box 1101"/>
            <p:cNvSpPr txBox="1">
              <a:spLocks noChangeArrowheads="1"/>
            </p:cNvSpPr>
            <p:nvPr/>
          </p:nvSpPr>
          <p:spPr bwMode="auto">
            <a:xfrm>
              <a:off x="4307" y="2352"/>
              <a:ext cx="33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222286" name="Group 1102"/>
          <p:cNvGrpSpPr>
            <a:grpSpLocks/>
          </p:cNvGrpSpPr>
          <p:nvPr/>
        </p:nvGrpSpPr>
        <p:grpSpPr bwMode="auto">
          <a:xfrm>
            <a:off x="7239000" y="2178050"/>
            <a:ext cx="528638" cy="336550"/>
            <a:chOff x="4307" y="2352"/>
            <a:chExt cx="333" cy="212"/>
          </a:xfrm>
        </p:grpSpPr>
        <p:sp>
          <p:nvSpPr>
            <p:cNvPr id="222287" name="Oval 1103"/>
            <p:cNvSpPr>
              <a:spLocks noChangeArrowheads="1"/>
            </p:cNvSpPr>
            <p:nvPr/>
          </p:nvSpPr>
          <p:spPr bwMode="auto">
            <a:xfrm>
              <a:off x="4464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88" name="Text Box 1104"/>
            <p:cNvSpPr txBox="1">
              <a:spLocks noChangeArrowheads="1"/>
            </p:cNvSpPr>
            <p:nvPr/>
          </p:nvSpPr>
          <p:spPr bwMode="auto">
            <a:xfrm>
              <a:off x="4307" y="2352"/>
              <a:ext cx="33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grpSp>
        <p:nvGrpSpPr>
          <p:cNvPr id="222289" name="Group 1105"/>
          <p:cNvGrpSpPr>
            <a:grpSpLocks/>
          </p:cNvGrpSpPr>
          <p:nvPr/>
        </p:nvGrpSpPr>
        <p:grpSpPr bwMode="auto">
          <a:xfrm>
            <a:off x="7777163" y="2057400"/>
            <a:ext cx="528637" cy="336550"/>
            <a:chOff x="4307" y="2352"/>
            <a:chExt cx="333" cy="212"/>
          </a:xfrm>
        </p:grpSpPr>
        <p:sp>
          <p:nvSpPr>
            <p:cNvPr id="222290" name="Oval 1106"/>
            <p:cNvSpPr>
              <a:spLocks noChangeArrowheads="1"/>
            </p:cNvSpPr>
            <p:nvPr/>
          </p:nvSpPr>
          <p:spPr bwMode="auto">
            <a:xfrm>
              <a:off x="4464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91" name="Text Box 1107"/>
            <p:cNvSpPr txBox="1">
              <a:spLocks noChangeArrowheads="1"/>
            </p:cNvSpPr>
            <p:nvPr/>
          </p:nvSpPr>
          <p:spPr bwMode="auto">
            <a:xfrm>
              <a:off x="4307" y="2352"/>
              <a:ext cx="33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>
                  <a:latin typeface="Times New Roman" pitchFamily="18" charset="0"/>
                </a:rPr>
                <a:t>(  )</a:t>
              </a:r>
            </a:p>
          </p:txBody>
        </p:sp>
      </p:grpSp>
      <p:sp>
        <p:nvSpPr>
          <p:cNvPr id="222292" name="Text Box 1108"/>
          <p:cNvSpPr txBox="1">
            <a:spLocks noChangeArrowheads="1"/>
          </p:cNvSpPr>
          <p:nvPr/>
        </p:nvSpPr>
        <p:spPr bwMode="auto">
          <a:xfrm>
            <a:off x="6019800" y="3124200"/>
            <a:ext cx="1849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latin typeface="Times New Roman" pitchFamily="18" charset="0"/>
              </a:rPr>
              <a:t>Feature space</a:t>
            </a:r>
          </a:p>
        </p:txBody>
      </p:sp>
      <p:sp>
        <p:nvSpPr>
          <p:cNvPr id="222293" name="Text Box 1109"/>
          <p:cNvSpPr txBox="1">
            <a:spLocks noChangeArrowheads="1"/>
          </p:cNvSpPr>
          <p:nvPr/>
        </p:nvSpPr>
        <p:spPr bwMode="auto">
          <a:xfrm>
            <a:off x="2192338" y="3200400"/>
            <a:ext cx="1579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latin typeface="Times New Roman" pitchFamily="18" charset="0"/>
              </a:rPr>
              <a:t>Input space</a:t>
            </a:r>
          </a:p>
        </p:txBody>
      </p:sp>
      <p:sp>
        <p:nvSpPr>
          <p:cNvPr id="222296" name="Text Box 1112"/>
          <p:cNvSpPr txBox="1">
            <a:spLocks noChangeArrowheads="1"/>
          </p:cNvSpPr>
          <p:nvPr/>
        </p:nvSpPr>
        <p:spPr bwMode="auto">
          <a:xfrm>
            <a:off x="5316538" y="3581400"/>
            <a:ext cx="3827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latin typeface="Arial Narrow" pitchFamily="34" charset="0"/>
              </a:rPr>
              <a:t>Note: feature space is of higher dimension than the input space in practice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5ED3-895C-4BF0-A531-D71ED3148C1A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28DF-7C63-4FC7-80E8-4B384D8B72BD}" type="slidenum">
              <a:rPr lang="en-US"/>
              <a:pPr/>
              <a:t>22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Kernel Trick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Recall the SVM optimization problem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data points only appear as</a:t>
            </a:r>
            <a:r>
              <a:rPr lang="en-US">
                <a:solidFill>
                  <a:schemeClr val="hlink"/>
                </a:solidFill>
              </a:rPr>
              <a:t> inner product</a:t>
            </a:r>
          </a:p>
          <a:p>
            <a:r>
              <a:rPr lang="en-US"/>
              <a:t>As long as we can calculate the inner product in the feature space, we do not need the mapping explicitly</a:t>
            </a:r>
          </a:p>
          <a:p>
            <a:r>
              <a:rPr lang="en-US"/>
              <a:t>Many common geometric operations (angles, distances) can be expressed by inner products</a:t>
            </a:r>
          </a:p>
          <a:p>
            <a:r>
              <a:rPr lang="en-US"/>
              <a:t>Define the kernel function </a:t>
            </a:r>
            <a:r>
              <a:rPr lang="en-US" i="1"/>
              <a:t>K</a:t>
            </a:r>
            <a:r>
              <a:rPr lang="en-US"/>
              <a:t>  by</a:t>
            </a:r>
          </a:p>
        </p:txBody>
      </p:sp>
      <p:pic>
        <p:nvPicPr>
          <p:cNvPr id="22426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771650" y="1600200"/>
            <a:ext cx="638175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4261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795463" y="2433638"/>
            <a:ext cx="4811712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4262" name="Oval 6"/>
          <p:cNvSpPr>
            <a:spLocks noChangeArrowheads="1"/>
          </p:cNvSpPr>
          <p:nvPr/>
        </p:nvSpPr>
        <p:spPr bwMode="auto">
          <a:xfrm>
            <a:off x="7467600" y="1600200"/>
            <a:ext cx="838200" cy="685800"/>
          </a:xfrm>
          <a:prstGeom prst="ellipse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263" name="Line 7"/>
          <p:cNvSpPr>
            <a:spLocks noChangeShapeType="1"/>
          </p:cNvSpPr>
          <p:nvPr/>
        </p:nvSpPr>
        <p:spPr bwMode="auto">
          <a:xfrm flipV="1">
            <a:off x="7391400" y="22860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22426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514600" y="5715000"/>
            <a:ext cx="45847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7D36-F105-4F83-9BE8-8F2E3499A8D2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3FD3-D0F3-4151-BA47-2B626A8E1949}" type="slidenum">
              <a:rPr lang="en-US"/>
              <a:pPr/>
              <a:t>23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Example for </a:t>
            </a:r>
            <a:r>
              <a:rPr lang="en-US">
                <a:latin typeface="Symbol" pitchFamily="18" charset="2"/>
              </a:rPr>
              <a:t>f</a:t>
            </a:r>
            <a:r>
              <a:rPr lang="en-US"/>
              <a:t>(.) and K(.,.)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Suppose </a:t>
            </a:r>
            <a:r>
              <a:rPr lang="en-US">
                <a:latin typeface="Symbol" pitchFamily="18" charset="2"/>
              </a:rPr>
              <a:t>f</a:t>
            </a:r>
            <a:r>
              <a:rPr lang="en-US"/>
              <a:t>(.) is given as follows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An inner product in the feature space is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So, if we define the kernel function as follows, there is no need to carry out </a:t>
            </a:r>
            <a:r>
              <a:rPr lang="en-US">
                <a:latin typeface="Symbol" pitchFamily="18" charset="2"/>
              </a:rPr>
              <a:t>f</a:t>
            </a:r>
            <a:r>
              <a:rPr lang="en-US"/>
              <a:t>(.) explicitly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This use of kernel function to avoid carrying out </a:t>
            </a:r>
            <a:r>
              <a:rPr lang="en-US">
                <a:latin typeface="Symbol" pitchFamily="18" charset="2"/>
              </a:rPr>
              <a:t>f</a:t>
            </a:r>
            <a:r>
              <a:rPr lang="en-US"/>
              <a:t>(.) explicitly is known as the </a:t>
            </a:r>
            <a:r>
              <a:rPr lang="en-US">
                <a:solidFill>
                  <a:schemeClr val="hlink"/>
                </a:solidFill>
              </a:rPr>
              <a:t>kernel trick</a:t>
            </a:r>
          </a:p>
        </p:txBody>
      </p:sp>
      <p:pic>
        <p:nvPicPr>
          <p:cNvPr id="22528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693863"/>
            <a:ext cx="65532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28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784350" y="4572000"/>
            <a:ext cx="59118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28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447800" y="2894013"/>
            <a:ext cx="6705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3349-B03D-40D4-9E19-3B9E6F04A1DE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1D27-6457-4B18-BB73-3848D8FE82DD}" type="slidenum">
              <a:rPr lang="en-US"/>
              <a:pPr/>
              <a:t>24</a:t>
            </a:fld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Kernel Functions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practical use of SVM, the user specifies the kernel function; the transformation </a:t>
            </a:r>
            <a:r>
              <a:rPr lang="en-US">
                <a:latin typeface="Symbol" pitchFamily="18" charset="2"/>
              </a:rPr>
              <a:t>f</a:t>
            </a:r>
            <a:r>
              <a:rPr lang="en-US"/>
              <a:t>(.) is not explicitly stated</a:t>
            </a:r>
          </a:p>
          <a:p>
            <a:r>
              <a:rPr lang="en-US"/>
              <a:t>Given a kernel function </a:t>
            </a:r>
            <a:r>
              <a:rPr lang="en-US" i="1"/>
              <a:t>K</a:t>
            </a:r>
            <a:r>
              <a:rPr lang="en-US"/>
              <a:t>(</a:t>
            </a:r>
            <a:r>
              <a:rPr lang="en-US" b="1"/>
              <a:t>x</a:t>
            </a:r>
            <a:r>
              <a:rPr lang="en-US" baseline="-25000"/>
              <a:t>i</a:t>
            </a:r>
            <a:r>
              <a:rPr lang="en-US"/>
              <a:t>, </a:t>
            </a:r>
            <a:r>
              <a:rPr lang="en-US" b="1"/>
              <a:t>x</a:t>
            </a:r>
            <a:r>
              <a:rPr lang="en-US" baseline="-25000"/>
              <a:t>j</a:t>
            </a:r>
            <a:r>
              <a:rPr lang="en-US"/>
              <a:t>), the transformation </a:t>
            </a:r>
            <a:r>
              <a:rPr lang="en-US">
                <a:latin typeface="Symbol" pitchFamily="18" charset="2"/>
              </a:rPr>
              <a:t>f</a:t>
            </a:r>
            <a:r>
              <a:rPr lang="en-US"/>
              <a:t>(.) is given by its eigenfunctions (a concept in functional analysis)</a:t>
            </a:r>
          </a:p>
          <a:p>
            <a:pPr lvl="1"/>
            <a:r>
              <a:rPr lang="en-US"/>
              <a:t>Eigenfunctions can be difficult to construct explicitly</a:t>
            </a:r>
          </a:p>
          <a:p>
            <a:pPr lvl="1"/>
            <a:r>
              <a:rPr lang="en-US"/>
              <a:t>This is why people only specify the kernel function without worrying about the exact transformation</a:t>
            </a:r>
          </a:p>
          <a:p>
            <a:r>
              <a:rPr lang="en-US"/>
              <a:t>Another view: kernel function, being an inner product, is really a similarity measure between the objects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2E12-F200-434B-96A4-F829CA690747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195B-1D3C-4721-823C-39E70796CD65}" type="slidenum">
              <a:rPr lang="en-US"/>
              <a:pPr/>
              <a:t>25</a:t>
            </a:fld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of Kernel Functions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8229600" cy="4876800"/>
          </a:xfrm>
        </p:spPr>
        <p:txBody>
          <a:bodyPr/>
          <a:lstStyle/>
          <a:p>
            <a:r>
              <a:rPr lang="en-US"/>
              <a:t>Polynomial kernel with degree </a:t>
            </a:r>
            <a:r>
              <a:rPr lang="en-US" i="1"/>
              <a:t>d</a:t>
            </a:r>
          </a:p>
          <a:p>
            <a:pPr lvl="1"/>
            <a:endParaRPr lang="en-US"/>
          </a:p>
          <a:p>
            <a:pPr lvl="2"/>
            <a:endParaRPr lang="en-US"/>
          </a:p>
          <a:p>
            <a:r>
              <a:rPr lang="en-US"/>
              <a:t>Radial basis function kernel with width </a:t>
            </a:r>
            <a:r>
              <a:rPr lang="en-US">
                <a:latin typeface="Symbol" pitchFamily="18" charset="2"/>
              </a:rPr>
              <a:t>s</a:t>
            </a:r>
            <a:endParaRPr lang="en-US"/>
          </a:p>
          <a:p>
            <a:pPr lvl="1"/>
            <a:endParaRPr lang="en-US"/>
          </a:p>
          <a:p>
            <a:pPr lvl="2"/>
            <a:endParaRPr lang="en-US"/>
          </a:p>
          <a:p>
            <a:pPr lvl="1"/>
            <a:r>
              <a:rPr lang="en-US"/>
              <a:t>Closely related to radial basis function neural networks</a:t>
            </a:r>
          </a:p>
          <a:p>
            <a:pPr lvl="1"/>
            <a:r>
              <a:rPr lang="en-US"/>
              <a:t>The feature space is infinite-dimensional</a:t>
            </a:r>
          </a:p>
          <a:p>
            <a:r>
              <a:rPr lang="en-US"/>
              <a:t>Sigmoid with parameter </a:t>
            </a:r>
            <a:r>
              <a:rPr lang="en-US">
                <a:latin typeface="Symbol" pitchFamily="18" charset="2"/>
              </a:rPr>
              <a:t>k</a:t>
            </a:r>
            <a:r>
              <a:rPr lang="en-US"/>
              <a:t> and </a:t>
            </a:r>
            <a:r>
              <a:rPr lang="en-US">
                <a:latin typeface="Symbol" pitchFamily="18" charset="2"/>
              </a:rPr>
              <a:t>q</a:t>
            </a:r>
            <a:r>
              <a:rPr lang="en-US"/>
              <a:t> </a:t>
            </a:r>
          </a:p>
          <a:p>
            <a:pPr lvl="3"/>
            <a:endParaRPr lang="en-US"/>
          </a:p>
          <a:p>
            <a:pPr lvl="3"/>
            <a:endParaRPr lang="en-US"/>
          </a:p>
          <a:p>
            <a:pPr lvl="1"/>
            <a:r>
              <a:rPr lang="en-US"/>
              <a:t>It does not satisfy the Mercer condition on all </a:t>
            </a:r>
            <a:r>
              <a:rPr lang="en-US">
                <a:latin typeface="Symbol" pitchFamily="18" charset="2"/>
              </a:rPr>
              <a:t>k</a:t>
            </a:r>
            <a:r>
              <a:rPr lang="en-US"/>
              <a:t> and </a:t>
            </a:r>
            <a:r>
              <a:rPr lang="en-US">
                <a:latin typeface="Symbol" pitchFamily="18" charset="2"/>
              </a:rPr>
              <a:t>q</a:t>
            </a:r>
            <a:endParaRPr lang="en-US"/>
          </a:p>
        </p:txBody>
      </p:sp>
      <p:pic>
        <p:nvPicPr>
          <p:cNvPr id="11264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209800" y="2057400"/>
            <a:ext cx="35814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209800" y="32004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209800" y="5254625"/>
            <a:ext cx="42640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CD16-672A-42EE-AAF7-B6204029CA3D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CFE5-5C79-416A-8DB3-6F1AADF7E04F}" type="slidenum">
              <a:rPr lang="en-US"/>
              <a:pPr/>
              <a:t>26</a:t>
            </a:fld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Modification Due to Kernel Function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Change all inner products to kernel functions</a:t>
            </a:r>
          </a:p>
          <a:p>
            <a:r>
              <a:rPr lang="en-US"/>
              <a:t>For training,</a:t>
            </a:r>
          </a:p>
        </p:txBody>
      </p:sp>
      <p:pic>
        <p:nvPicPr>
          <p:cNvPr id="16486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981200" y="2124075"/>
            <a:ext cx="66294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86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981200" y="2967038"/>
            <a:ext cx="528955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228600" y="2662238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Original</a:t>
            </a: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225425" y="4373563"/>
            <a:ext cx="182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With kernel function</a:t>
            </a:r>
          </a:p>
        </p:txBody>
      </p:sp>
      <p:pic>
        <p:nvPicPr>
          <p:cNvPr id="164874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978025" y="4886325"/>
            <a:ext cx="528955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87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978025" y="4038600"/>
            <a:ext cx="70897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2FB4-D93D-4F9D-A064-87A64CEAE9E0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FCC6-AEF1-4E8B-B0B1-4737C0844407}" type="slidenum">
              <a:rPr lang="en-US"/>
              <a:pPr/>
              <a:t>27</a:t>
            </a:fld>
            <a:endParaRPr lang="en-US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Modification Due to Kernel Function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testing, the new data </a:t>
            </a:r>
            <a:r>
              <a:rPr lang="en-US" b="1"/>
              <a:t>z</a:t>
            </a:r>
            <a:r>
              <a:rPr lang="en-US"/>
              <a:t> is classified as class 1 if </a:t>
            </a:r>
            <a:r>
              <a:rPr lang="en-US" i="1"/>
              <a:t>f </a:t>
            </a:r>
            <a:r>
              <a:rPr lang="en-US">
                <a:latin typeface="Symbol" pitchFamily="18" charset="2"/>
              </a:rPr>
              <a:t>³</a:t>
            </a:r>
            <a:r>
              <a:rPr lang="en-US"/>
              <a:t>0, and as class 2 if </a:t>
            </a:r>
            <a:r>
              <a:rPr lang="en-US" i="1"/>
              <a:t>f</a:t>
            </a:r>
            <a:r>
              <a:rPr lang="en-US"/>
              <a:t> &lt;0</a:t>
            </a:r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228600" y="2611438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Original</a:t>
            </a:r>
          </a:p>
        </p:txBody>
      </p:sp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228600" y="4749800"/>
            <a:ext cx="182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With kernel function</a:t>
            </a:r>
          </a:p>
        </p:txBody>
      </p:sp>
      <p:pic>
        <p:nvPicPr>
          <p:cNvPr id="199709" name="Picture 2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046288" y="5054600"/>
            <a:ext cx="6929437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9710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008188" y="4252913"/>
            <a:ext cx="327025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9711" name="Picture 3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062163" y="2921000"/>
            <a:ext cx="5370512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9712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003425" y="2089150"/>
            <a:ext cx="2747963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37C4-1EBE-4F42-BCF5-3ADBBD872170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222-D648-4F18-BD63-9ED54675B03E}" type="slidenum">
              <a:rPr lang="en-US"/>
              <a:pPr/>
              <a:t>28</a:t>
            </a:fld>
            <a:endParaRPr lang="en-US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on Kernel Functions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Since the training of SVM only requires the value of </a:t>
            </a:r>
            <a:r>
              <a:rPr lang="en-US" i="1"/>
              <a:t>K</a:t>
            </a:r>
            <a:r>
              <a:rPr lang="en-US"/>
              <a:t>(</a:t>
            </a:r>
            <a:r>
              <a:rPr lang="en-US" b="1"/>
              <a:t>x</a:t>
            </a:r>
            <a:r>
              <a:rPr lang="en-US" baseline="-25000"/>
              <a:t>i</a:t>
            </a:r>
            <a:r>
              <a:rPr lang="en-US"/>
              <a:t>, </a:t>
            </a:r>
            <a:r>
              <a:rPr lang="en-US" b="1"/>
              <a:t>x</a:t>
            </a:r>
            <a:r>
              <a:rPr lang="en-US" baseline="-25000"/>
              <a:t>j</a:t>
            </a:r>
            <a:r>
              <a:rPr lang="en-US"/>
              <a:t>), there is no restriction of the form of </a:t>
            </a:r>
            <a:r>
              <a:rPr lang="en-US" b="1"/>
              <a:t>x</a:t>
            </a:r>
            <a:r>
              <a:rPr lang="en-US" baseline="-25000"/>
              <a:t>i</a:t>
            </a:r>
            <a:r>
              <a:rPr lang="en-US"/>
              <a:t> and </a:t>
            </a:r>
            <a:r>
              <a:rPr lang="en-US" b="1"/>
              <a:t>x</a:t>
            </a:r>
            <a:r>
              <a:rPr lang="en-US" baseline="-25000"/>
              <a:t>j</a:t>
            </a:r>
          </a:p>
          <a:p>
            <a:pPr lvl="1"/>
            <a:r>
              <a:rPr lang="en-US" b="1"/>
              <a:t>x</a:t>
            </a:r>
            <a:r>
              <a:rPr lang="en-US" baseline="-25000"/>
              <a:t>i</a:t>
            </a:r>
            <a:r>
              <a:rPr lang="en-US"/>
              <a:t> can be a sequence or a tree, instead of a feature vector</a:t>
            </a:r>
            <a:endParaRPr lang="en-US" baseline="-25000"/>
          </a:p>
          <a:p>
            <a:r>
              <a:rPr lang="en-US" i="1"/>
              <a:t>K</a:t>
            </a:r>
            <a:r>
              <a:rPr lang="en-US"/>
              <a:t>(</a:t>
            </a:r>
            <a:r>
              <a:rPr lang="en-US" b="1"/>
              <a:t>x</a:t>
            </a:r>
            <a:r>
              <a:rPr lang="en-US" baseline="-25000"/>
              <a:t>i</a:t>
            </a:r>
            <a:r>
              <a:rPr lang="en-US"/>
              <a:t>, </a:t>
            </a:r>
            <a:r>
              <a:rPr lang="en-US" b="1"/>
              <a:t>x</a:t>
            </a:r>
            <a:r>
              <a:rPr lang="en-US" baseline="-25000"/>
              <a:t>j</a:t>
            </a:r>
            <a:r>
              <a:rPr lang="en-US"/>
              <a:t>) is just a similarity measure comparing </a:t>
            </a:r>
            <a:r>
              <a:rPr lang="en-US" b="1"/>
              <a:t>x</a:t>
            </a:r>
            <a:r>
              <a:rPr lang="en-US" baseline="-25000"/>
              <a:t>i</a:t>
            </a:r>
            <a:r>
              <a:rPr lang="en-US"/>
              <a:t> and </a:t>
            </a:r>
            <a:r>
              <a:rPr lang="en-US" b="1"/>
              <a:t>x</a:t>
            </a:r>
            <a:r>
              <a:rPr lang="en-US" baseline="-25000"/>
              <a:t>j</a:t>
            </a:r>
            <a:endParaRPr lang="en-US"/>
          </a:p>
          <a:p>
            <a:r>
              <a:rPr lang="en-US"/>
              <a:t>For a test object </a:t>
            </a:r>
            <a:r>
              <a:rPr lang="en-US" b="1"/>
              <a:t>z</a:t>
            </a:r>
            <a:r>
              <a:rPr lang="en-US"/>
              <a:t>, the discriminat function essentially is a weighted sum of the similarity between z and a pre-selected set of objects (the support vectors)</a:t>
            </a:r>
          </a:p>
        </p:txBody>
      </p:sp>
      <p:pic>
        <p:nvPicPr>
          <p:cNvPr id="264198" name="Picture 6" descr="C:\Documents and Settings\martin\Desktop\txp_fig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114800"/>
            <a:ext cx="51181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48A7-FCA5-4768-A0A3-7490AC611F9C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0225-B4BB-4112-BAB8-7EE7D1C8982A}" type="slidenum">
              <a:rPr lang="en-US"/>
              <a:pPr/>
              <a:t>29</a:t>
            </a:fld>
            <a:endParaRPr lang="en-US"/>
          </a:p>
        </p:txBody>
      </p:sp>
      <p:sp>
        <p:nvSpPr>
          <p:cNvPr id="265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on Kernel Functions</a:t>
            </a:r>
          </a:p>
        </p:txBody>
      </p:sp>
      <p:sp>
        <p:nvSpPr>
          <p:cNvPr id="2652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 all similarity measure can be used as kernel function, however</a:t>
            </a:r>
          </a:p>
          <a:p>
            <a:pPr lvl="1"/>
            <a:r>
              <a:rPr lang="en-US"/>
              <a:t>The kernel function needs to satisfy the Mercer function, i.e., the function is “positive-definite”</a:t>
            </a:r>
          </a:p>
          <a:p>
            <a:pPr lvl="1"/>
            <a:r>
              <a:rPr lang="en-US"/>
              <a:t>This implies that the </a:t>
            </a:r>
            <a:r>
              <a:rPr lang="en-US" i="1"/>
              <a:t>n</a:t>
            </a:r>
            <a:r>
              <a:rPr lang="en-US"/>
              <a:t> by </a:t>
            </a:r>
            <a:r>
              <a:rPr lang="en-US" i="1"/>
              <a:t>n</a:t>
            </a:r>
            <a:r>
              <a:rPr lang="en-US"/>
              <a:t> kernel matrix, in which the (i,j)-th entry is the </a:t>
            </a:r>
            <a:r>
              <a:rPr lang="en-US" i="1"/>
              <a:t>K</a:t>
            </a:r>
            <a:r>
              <a:rPr lang="en-US"/>
              <a:t>(</a:t>
            </a:r>
            <a:r>
              <a:rPr lang="en-US" b="1"/>
              <a:t>x</a:t>
            </a:r>
            <a:r>
              <a:rPr lang="en-US" baseline="-25000"/>
              <a:t>i</a:t>
            </a:r>
            <a:r>
              <a:rPr lang="en-US"/>
              <a:t>, </a:t>
            </a:r>
            <a:r>
              <a:rPr lang="en-US" b="1"/>
              <a:t>x</a:t>
            </a:r>
            <a:r>
              <a:rPr lang="en-US" baseline="-25000"/>
              <a:t>j</a:t>
            </a:r>
            <a:r>
              <a:rPr lang="en-US"/>
              <a:t>), is always positive definite</a:t>
            </a:r>
          </a:p>
          <a:p>
            <a:pPr lvl="1"/>
            <a:r>
              <a:rPr lang="en-US">
                <a:sym typeface="Wingdings" pitchFamily="2" charset="2"/>
              </a:rPr>
              <a:t>This also means that the QP is convex and can be solved in polynomial time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2804-729A-47D7-A64D-20F7AC97ED68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6426-F896-4CB7-8194-E4FEF442D233}" type="slidenum">
              <a:rPr lang="en-US"/>
              <a:pPr/>
              <a:t>3</a:t>
            </a:fld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SVM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SVM is </a:t>
            </a:r>
            <a:r>
              <a:rPr lang="en-US" altLang="zh-TW">
                <a:ea typeface="PMingLiU" pitchFamily="18" charset="-120"/>
              </a:rPr>
              <a:t>related to</a:t>
            </a:r>
            <a:r>
              <a:rPr lang="en-US"/>
              <a:t> statistical learning theory [3]</a:t>
            </a:r>
          </a:p>
          <a:p>
            <a:r>
              <a:rPr lang="en-US"/>
              <a:t>SVM was first introduced in 1992 [1] </a:t>
            </a:r>
          </a:p>
          <a:p>
            <a:r>
              <a:rPr lang="en-US"/>
              <a:t>SVM becomes popular because of its success in handwritten digit recognition </a:t>
            </a:r>
          </a:p>
          <a:p>
            <a:pPr lvl="1"/>
            <a:r>
              <a:rPr lang="en-US"/>
              <a:t>1.1% test error rate for SVM. This is the same as the error rates of a carefully constructed neural network, LeNet 4.</a:t>
            </a:r>
          </a:p>
          <a:p>
            <a:pPr lvl="2"/>
            <a:r>
              <a:rPr lang="en-US"/>
              <a:t>See Section 5.11 in [2] or the discussion in [3] for details</a:t>
            </a:r>
          </a:p>
          <a:p>
            <a:r>
              <a:rPr lang="en-US"/>
              <a:t>SVM is now regarded as an important example of “kernel methods”, </a:t>
            </a:r>
            <a:r>
              <a:rPr lang="en-US" altLang="zh-TW">
                <a:ea typeface="PMingLiU" pitchFamily="18" charset="-120"/>
              </a:rPr>
              <a:t>one of the key</a:t>
            </a:r>
            <a:r>
              <a:rPr lang="en-US"/>
              <a:t> area in machine learning</a:t>
            </a:r>
          </a:p>
          <a:p>
            <a:pPr lvl="1"/>
            <a:r>
              <a:rPr lang="en-US"/>
              <a:t>Note: the meaning of “kernel” is different from the “kernel” function for Parzen windows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296863" y="5486400"/>
            <a:ext cx="85502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2100" indent="-292100"/>
            <a:r>
              <a:rPr lang="en-US" sz="1200"/>
              <a:t>[1] B.E. Boser </a:t>
            </a:r>
            <a:r>
              <a:rPr lang="en-US" sz="1200" i="1"/>
              <a:t>et al</a:t>
            </a:r>
            <a:r>
              <a:rPr lang="en-US" sz="1200"/>
              <a:t>. A Training Algorithm for Optimal Margin Classifiers. Proceedings of the Fifth Annual Workshop on Computational Learning Theory 5 144-152, Pittsburgh, 1992. </a:t>
            </a:r>
          </a:p>
          <a:p>
            <a:pPr marL="292100" indent="-292100"/>
            <a:r>
              <a:rPr lang="en-US" sz="1200"/>
              <a:t>[2] L. Bottou </a:t>
            </a:r>
            <a:r>
              <a:rPr lang="en-US" sz="1200" i="1"/>
              <a:t>et al</a:t>
            </a:r>
            <a:r>
              <a:rPr lang="en-US" sz="1200"/>
              <a:t>.  Comparison of classifier methods: a case study in handwritten digit recognition. Proceedings of the 12th IAPR International Conference on Pattern Recognition, vol. 2, pp. 77-82.</a:t>
            </a:r>
          </a:p>
          <a:p>
            <a:pPr marL="292100" indent="-292100"/>
            <a:r>
              <a:rPr lang="en-US" sz="1200"/>
              <a:t>[3] V. Vapnik. The Nature of Statistical Learning Theory. 2</a:t>
            </a:r>
            <a:r>
              <a:rPr lang="en-US" sz="1200" baseline="30000"/>
              <a:t>nd</a:t>
            </a:r>
            <a:r>
              <a:rPr lang="en-US" sz="1200"/>
              <a:t> edition, Springer, 1999.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42A5-2B32-43AB-BA76-0DDE4D45A724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5CFA-5CD0-4181-85BF-E720AE232872}" type="slidenum">
              <a:rPr lang="en-US"/>
              <a:pPr/>
              <a:t>30</a:t>
            </a:fld>
            <a:endParaRPr 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Suppose we have 5 1D data points</a:t>
            </a:r>
          </a:p>
          <a:p>
            <a:pPr lvl="1"/>
            <a:r>
              <a:rPr lang="en-US"/>
              <a:t>x</a:t>
            </a:r>
            <a:r>
              <a:rPr lang="en-US" baseline="-25000"/>
              <a:t>1</a:t>
            </a:r>
            <a:r>
              <a:rPr lang="en-US"/>
              <a:t>=1, x</a:t>
            </a:r>
            <a:r>
              <a:rPr lang="en-US" baseline="-25000"/>
              <a:t>2</a:t>
            </a:r>
            <a:r>
              <a:rPr lang="en-US"/>
              <a:t>=2, x</a:t>
            </a:r>
            <a:r>
              <a:rPr lang="en-US" baseline="-25000"/>
              <a:t>3</a:t>
            </a:r>
            <a:r>
              <a:rPr lang="en-US"/>
              <a:t>=4, x</a:t>
            </a:r>
            <a:r>
              <a:rPr lang="en-US" baseline="-25000"/>
              <a:t>4</a:t>
            </a:r>
            <a:r>
              <a:rPr lang="en-US"/>
              <a:t>=5, x</a:t>
            </a:r>
            <a:r>
              <a:rPr lang="en-US" baseline="-25000"/>
              <a:t>5</a:t>
            </a:r>
            <a:r>
              <a:rPr lang="en-US"/>
              <a:t>=6, with 1, 2, 6 as class 1 and 4, 5 as class 2 </a:t>
            </a:r>
            <a:r>
              <a:rPr lang="en-US">
                <a:sym typeface="Symbol" pitchFamily="18" charset="2"/>
              </a:rPr>
              <a:t></a:t>
            </a:r>
            <a:r>
              <a:rPr lang="en-US"/>
              <a:t> y</a:t>
            </a:r>
            <a:r>
              <a:rPr lang="en-US" baseline="-25000"/>
              <a:t>1</a:t>
            </a:r>
            <a:r>
              <a:rPr lang="en-US"/>
              <a:t>=1, y</a:t>
            </a:r>
            <a:r>
              <a:rPr lang="en-US" baseline="-25000"/>
              <a:t>2</a:t>
            </a:r>
            <a:r>
              <a:rPr lang="en-US"/>
              <a:t>=1, y</a:t>
            </a:r>
            <a:r>
              <a:rPr lang="en-US" baseline="-25000"/>
              <a:t>3</a:t>
            </a:r>
            <a:r>
              <a:rPr lang="en-US"/>
              <a:t>=-1, y</a:t>
            </a:r>
            <a:r>
              <a:rPr lang="en-US" baseline="-25000"/>
              <a:t>4</a:t>
            </a:r>
            <a:r>
              <a:rPr lang="en-US"/>
              <a:t>=-1, y</a:t>
            </a:r>
            <a:r>
              <a:rPr lang="en-US" baseline="-25000"/>
              <a:t>5</a:t>
            </a:r>
            <a:r>
              <a:rPr lang="en-US"/>
              <a:t>=1</a:t>
            </a:r>
          </a:p>
          <a:p>
            <a:r>
              <a:rPr lang="en-US"/>
              <a:t>We use the polynomial kernel of degree 2</a:t>
            </a:r>
          </a:p>
          <a:p>
            <a:pPr lvl="1"/>
            <a:r>
              <a:rPr lang="en-US"/>
              <a:t>K(x,y) = (xy+1)</a:t>
            </a:r>
            <a:r>
              <a:rPr lang="en-US" baseline="30000"/>
              <a:t>2</a:t>
            </a:r>
            <a:endParaRPr lang="en-US"/>
          </a:p>
          <a:p>
            <a:pPr lvl="1"/>
            <a:r>
              <a:rPr lang="en-US"/>
              <a:t>C is set to 100</a:t>
            </a:r>
          </a:p>
          <a:p>
            <a:r>
              <a:rPr lang="en-US"/>
              <a:t>We first find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i</a:t>
            </a:r>
            <a:r>
              <a:rPr lang="en-US"/>
              <a:t> (</a:t>
            </a:r>
            <a:r>
              <a:rPr lang="en-US" i="1"/>
              <a:t>i</a:t>
            </a:r>
            <a:r>
              <a:rPr lang="en-US"/>
              <a:t>=1, …, 5) by</a:t>
            </a:r>
          </a:p>
        </p:txBody>
      </p:sp>
      <p:pic>
        <p:nvPicPr>
          <p:cNvPr id="207879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789113" y="4132263"/>
            <a:ext cx="628808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880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738313" y="4978400"/>
            <a:ext cx="56165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9879-35DE-41FF-B296-0D73EDAB287F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0DF6-13E5-4E3A-BC32-DC33B1107AEC}" type="slidenum">
              <a:rPr lang="en-US"/>
              <a:pPr/>
              <a:t>31</a:t>
            </a:fld>
            <a:endParaRPr lang="en-US"/>
          </a:p>
        </p:txBody>
      </p:sp>
      <p:pic>
        <p:nvPicPr>
          <p:cNvPr id="209945" name="Picture 25" descr="C:\Documents and Settings\martin\Desktop\txp_fig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96950" y="3281363"/>
            <a:ext cx="79883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By using a QP solver, we get</a:t>
            </a:r>
          </a:p>
          <a:p>
            <a:pPr lvl="1"/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1</a:t>
            </a:r>
            <a:r>
              <a:rPr lang="en-US"/>
              <a:t>=0,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2</a:t>
            </a:r>
            <a:r>
              <a:rPr lang="en-US"/>
              <a:t>=2.5,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3</a:t>
            </a:r>
            <a:r>
              <a:rPr lang="en-US"/>
              <a:t>=0,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4</a:t>
            </a:r>
            <a:r>
              <a:rPr lang="en-US"/>
              <a:t>=7.333,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5</a:t>
            </a:r>
            <a:r>
              <a:rPr lang="en-US"/>
              <a:t>=4.833</a:t>
            </a:r>
          </a:p>
          <a:p>
            <a:pPr lvl="1"/>
            <a:r>
              <a:rPr lang="en-US"/>
              <a:t>Note that the constraints are indeed satisfied</a:t>
            </a:r>
          </a:p>
          <a:p>
            <a:pPr lvl="1"/>
            <a:r>
              <a:rPr lang="en-US"/>
              <a:t>The support vectors are {x</a:t>
            </a:r>
            <a:r>
              <a:rPr lang="en-US" baseline="-25000"/>
              <a:t>2</a:t>
            </a:r>
            <a:r>
              <a:rPr lang="en-US"/>
              <a:t>=2, x</a:t>
            </a:r>
            <a:r>
              <a:rPr lang="en-US" baseline="-25000"/>
              <a:t>4</a:t>
            </a:r>
            <a:r>
              <a:rPr lang="en-US"/>
              <a:t>=5, x</a:t>
            </a:r>
            <a:r>
              <a:rPr lang="en-US" baseline="-25000"/>
              <a:t>5</a:t>
            </a:r>
            <a:r>
              <a:rPr lang="en-US"/>
              <a:t>=6}</a:t>
            </a:r>
          </a:p>
          <a:p>
            <a:r>
              <a:rPr lang="en-US"/>
              <a:t>The discriminant function is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 i="1"/>
              <a:t>b</a:t>
            </a:r>
            <a:r>
              <a:rPr lang="en-US"/>
              <a:t> is recovered by solving </a:t>
            </a:r>
            <a:r>
              <a:rPr lang="en-US" sz="2000"/>
              <a:t>f(2)=1</a:t>
            </a:r>
            <a:r>
              <a:rPr lang="en-US"/>
              <a:t> or by </a:t>
            </a:r>
            <a:r>
              <a:rPr lang="en-US" sz="2000"/>
              <a:t>f(5)=-1</a:t>
            </a:r>
            <a:r>
              <a:rPr lang="en-US"/>
              <a:t> or by </a:t>
            </a:r>
            <a:r>
              <a:rPr lang="en-US" sz="2000"/>
              <a:t>f(6)=1</a:t>
            </a:r>
            <a:r>
              <a:rPr lang="en-US"/>
              <a:t>, as x</a:t>
            </a:r>
            <a:r>
              <a:rPr lang="en-US" baseline="-25000"/>
              <a:t>2</a:t>
            </a:r>
            <a:r>
              <a:rPr lang="en-US"/>
              <a:t> and x</a:t>
            </a:r>
            <a:r>
              <a:rPr lang="en-US" baseline="-25000"/>
              <a:t>5</a:t>
            </a:r>
            <a:r>
              <a:rPr lang="en-US"/>
              <a:t> lie on the line                                  and x</a:t>
            </a:r>
            <a:r>
              <a:rPr lang="en-US" baseline="-25000"/>
              <a:t>4</a:t>
            </a:r>
            <a:r>
              <a:rPr lang="en-US"/>
              <a:t> lies on the line                              </a:t>
            </a:r>
          </a:p>
          <a:p>
            <a:r>
              <a:rPr lang="en-US"/>
              <a:t>All three give </a:t>
            </a:r>
            <a:r>
              <a:rPr lang="en-US" sz="2000"/>
              <a:t>b=9</a:t>
            </a:r>
          </a:p>
        </p:txBody>
      </p:sp>
      <p:sp>
        <p:nvSpPr>
          <p:cNvPr id="209930" name="AutoShape 10"/>
          <p:cNvSpPr>
            <a:spLocks noChangeArrowheads="1"/>
          </p:cNvSpPr>
          <p:nvPr/>
        </p:nvSpPr>
        <p:spPr bwMode="auto">
          <a:xfrm>
            <a:off x="3657600" y="5638800"/>
            <a:ext cx="533400" cy="228600"/>
          </a:xfrm>
          <a:prstGeom prst="rightArrow">
            <a:avLst>
              <a:gd name="adj1" fmla="val 34722"/>
              <a:gd name="adj2" fmla="val 5395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9934" name="Picture 14" descr="C:\Documents and Settings\martin\Desktop\txp_fig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6172200" y="2971800"/>
            <a:ext cx="3048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9935" name="Line 15"/>
          <p:cNvSpPr>
            <a:spLocks noChangeShapeType="1"/>
          </p:cNvSpPr>
          <p:nvPr/>
        </p:nvSpPr>
        <p:spPr bwMode="auto">
          <a:xfrm>
            <a:off x="6400800" y="3200400"/>
            <a:ext cx="152400" cy="45720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9941" name="Line 21"/>
          <p:cNvSpPr>
            <a:spLocks noChangeShapeType="1"/>
          </p:cNvSpPr>
          <p:nvPr/>
        </p:nvSpPr>
        <p:spPr bwMode="auto">
          <a:xfrm>
            <a:off x="7162800" y="2971800"/>
            <a:ext cx="0" cy="60960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209942" name="Picture 22" descr="C:\Documents and Settings\martin\Desktop\txp_fig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7021513" y="2733675"/>
            <a:ext cx="27781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943" name="Picture 23" descr="C:\Documents and Settings\martin\Desktop\txp_fig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7720013" y="2844800"/>
            <a:ext cx="10445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9944" name="Line 24"/>
          <p:cNvSpPr>
            <a:spLocks noChangeShapeType="1"/>
          </p:cNvSpPr>
          <p:nvPr/>
        </p:nvSpPr>
        <p:spPr bwMode="auto">
          <a:xfrm flipH="1">
            <a:off x="7924800" y="3124200"/>
            <a:ext cx="152400" cy="45720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209946" name="Picture 26" descr="C:\Documents and Settings\martin\Desktop\txp_fig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4343400" y="5562600"/>
            <a:ext cx="4537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950" name="Picture 30" descr="C:\Documents and Settings\martin\Desktop\txp_fig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919663" y="4765675"/>
            <a:ext cx="26241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952" name="Picture 32" descr="C:\Documents and Settings\martin\Desktop\txp_fig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3276600" y="5146675"/>
            <a:ext cx="2851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1B6A-4E73-495A-A81B-BDF44CF489DD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6025-D9B1-47D9-AB65-259CC00274A3}" type="slidenum">
              <a:rPr lang="en-US"/>
              <a:pPr/>
              <a:t>32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13000" name="Line 8"/>
          <p:cNvSpPr>
            <a:spLocks noChangeShapeType="1"/>
          </p:cNvSpPr>
          <p:nvPr/>
        </p:nvSpPr>
        <p:spPr bwMode="auto">
          <a:xfrm>
            <a:off x="2882900" y="4579938"/>
            <a:ext cx="112713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01" name="Line 9"/>
          <p:cNvSpPr>
            <a:spLocks noChangeShapeType="1"/>
          </p:cNvSpPr>
          <p:nvPr/>
        </p:nvSpPr>
        <p:spPr bwMode="auto">
          <a:xfrm flipH="1">
            <a:off x="2882900" y="4579938"/>
            <a:ext cx="112713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02" name="Line 10"/>
          <p:cNvSpPr>
            <a:spLocks noChangeShapeType="1"/>
          </p:cNvSpPr>
          <p:nvPr/>
        </p:nvSpPr>
        <p:spPr bwMode="auto">
          <a:xfrm>
            <a:off x="3581400" y="4579938"/>
            <a:ext cx="112713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03" name="Line 11"/>
          <p:cNvSpPr>
            <a:spLocks noChangeShapeType="1"/>
          </p:cNvSpPr>
          <p:nvPr/>
        </p:nvSpPr>
        <p:spPr bwMode="auto">
          <a:xfrm flipH="1">
            <a:off x="3581400" y="4579938"/>
            <a:ext cx="112713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04" name="Line 12"/>
          <p:cNvSpPr>
            <a:spLocks noChangeShapeType="1"/>
          </p:cNvSpPr>
          <p:nvPr/>
        </p:nvSpPr>
        <p:spPr bwMode="auto">
          <a:xfrm>
            <a:off x="6372225" y="4579938"/>
            <a:ext cx="111125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05" name="Line 13"/>
          <p:cNvSpPr>
            <a:spLocks noChangeShapeType="1"/>
          </p:cNvSpPr>
          <p:nvPr/>
        </p:nvSpPr>
        <p:spPr bwMode="auto">
          <a:xfrm flipH="1">
            <a:off x="6372225" y="4579938"/>
            <a:ext cx="111125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06" name="Oval 14"/>
          <p:cNvSpPr>
            <a:spLocks noChangeArrowheads="1"/>
          </p:cNvSpPr>
          <p:nvPr/>
        </p:nvSpPr>
        <p:spPr bwMode="auto">
          <a:xfrm>
            <a:off x="4941888" y="4545013"/>
            <a:ext cx="192087" cy="192087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07" name="Oval 15"/>
          <p:cNvSpPr>
            <a:spLocks noChangeArrowheads="1"/>
          </p:cNvSpPr>
          <p:nvPr/>
        </p:nvSpPr>
        <p:spPr bwMode="auto">
          <a:xfrm>
            <a:off x="5640388" y="4545013"/>
            <a:ext cx="190500" cy="192087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08" name="Freeform 16"/>
          <p:cNvSpPr>
            <a:spLocks/>
          </p:cNvSpPr>
          <p:nvPr/>
        </p:nvSpPr>
        <p:spPr bwMode="auto">
          <a:xfrm>
            <a:off x="2241550" y="1744663"/>
            <a:ext cx="4883150" cy="3419475"/>
          </a:xfrm>
          <a:custGeom>
            <a:avLst/>
            <a:gdLst/>
            <a:ahLst/>
            <a:cxnLst>
              <a:cxn ang="0">
                <a:pos x="43" y="106"/>
              </a:cxn>
              <a:cxn ang="0">
                <a:pos x="128" y="312"/>
              </a:cxn>
              <a:cxn ang="0">
                <a:pos x="220" y="503"/>
              </a:cxn>
              <a:cxn ang="0">
                <a:pos x="305" y="687"/>
              </a:cxn>
              <a:cxn ang="0">
                <a:pos x="390" y="858"/>
              </a:cxn>
              <a:cxn ang="0">
                <a:pos x="482" y="1020"/>
              </a:cxn>
              <a:cxn ang="0">
                <a:pos x="567" y="1169"/>
              </a:cxn>
              <a:cxn ang="0">
                <a:pos x="660" y="1311"/>
              </a:cxn>
              <a:cxn ang="0">
                <a:pos x="745" y="1439"/>
              </a:cxn>
              <a:cxn ang="0">
                <a:pos x="830" y="1559"/>
              </a:cxn>
              <a:cxn ang="0">
                <a:pos x="922" y="1665"/>
              </a:cxn>
              <a:cxn ang="0">
                <a:pos x="1007" y="1764"/>
              </a:cxn>
              <a:cxn ang="0">
                <a:pos x="1099" y="1850"/>
              </a:cxn>
              <a:cxn ang="0">
                <a:pos x="1184" y="1927"/>
              </a:cxn>
              <a:cxn ang="0">
                <a:pos x="1269" y="1991"/>
              </a:cxn>
              <a:cxn ang="0">
                <a:pos x="1361" y="2048"/>
              </a:cxn>
              <a:cxn ang="0">
                <a:pos x="1446" y="2090"/>
              </a:cxn>
              <a:cxn ang="0">
                <a:pos x="1538" y="2119"/>
              </a:cxn>
              <a:cxn ang="0">
                <a:pos x="1623" y="2140"/>
              </a:cxn>
              <a:cxn ang="0">
                <a:pos x="1708" y="2154"/>
              </a:cxn>
              <a:cxn ang="0">
                <a:pos x="1801" y="2154"/>
              </a:cxn>
              <a:cxn ang="0">
                <a:pos x="1886" y="2140"/>
              </a:cxn>
              <a:cxn ang="0">
                <a:pos x="1978" y="2119"/>
              </a:cxn>
              <a:cxn ang="0">
                <a:pos x="2063" y="2090"/>
              </a:cxn>
              <a:cxn ang="0">
                <a:pos x="2148" y="2048"/>
              </a:cxn>
              <a:cxn ang="0">
                <a:pos x="2240" y="1991"/>
              </a:cxn>
              <a:cxn ang="0">
                <a:pos x="2325" y="1927"/>
              </a:cxn>
              <a:cxn ang="0">
                <a:pos x="2417" y="1850"/>
              </a:cxn>
              <a:cxn ang="0">
                <a:pos x="2502" y="1764"/>
              </a:cxn>
              <a:cxn ang="0">
                <a:pos x="2587" y="1665"/>
              </a:cxn>
              <a:cxn ang="0">
                <a:pos x="2679" y="1559"/>
              </a:cxn>
              <a:cxn ang="0">
                <a:pos x="2765" y="1439"/>
              </a:cxn>
              <a:cxn ang="0">
                <a:pos x="2857" y="1311"/>
              </a:cxn>
              <a:cxn ang="0">
                <a:pos x="2942" y="1169"/>
              </a:cxn>
              <a:cxn ang="0">
                <a:pos x="3027" y="1020"/>
              </a:cxn>
            </a:cxnLst>
            <a:rect l="0" t="0" r="r" b="b"/>
            <a:pathLst>
              <a:path w="3076" h="2154">
                <a:moveTo>
                  <a:pt x="0" y="0"/>
                </a:moveTo>
                <a:lnTo>
                  <a:pt x="43" y="106"/>
                </a:lnTo>
                <a:lnTo>
                  <a:pt x="85" y="213"/>
                </a:lnTo>
                <a:lnTo>
                  <a:pt x="128" y="312"/>
                </a:lnTo>
                <a:lnTo>
                  <a:pt x="170" y="411"/>
                </a:lnTo>
                <a:lnTo>
                  <a:pt x="220" y="503"/>
                </a:lnTo>
                <a:lnTo>
                  <a:pt x="263" y="595"/>
                </a:lnTo>
                <a:lnTo>
                  <a:pt x="305" y="687"/>
                </a:lnTo>
                <a:lnTo>
                  <a:pt x="348" y="772"/>
                </a:lnTo>
                <a:lnTo>
                  <a:pt x="390" y="858"/>
                </a:lnTo>
                <a:lnTo>
                  <a:pt x="440" y="943"/>
                </a:lnTo>
                <a:lnTo>
                  <a:pt x="482" y="1020"/>
                </a:lnTo>
                <a:lnTo>
                  <a:pt x="525" y="1098"/>
                </a:lnTo>
                <a:lnTo>
                  <a:pt x="567" y="1169"/>
                </a:lnTo>
                <a:lnTo>
                  <a:pt x="610" y="1247"/>
                </a:lnTo>
                <a:lnTo>
                  <a:pt x="660" y="1311"/>
                </a:lnTo>
                <a:lnTo>
                  <a:pt x="702" y="1382"/>
                </a:lnTo>
                <a:lnTo>
                  <a:pt x="745" y="1439"/>
                </a:lnTo>
                <a:lnTo>
                  <a:pt x="787" y="1502"/>
                </a:lnTo>
                <a:lnTo>
                  <a:pt x="830" y="1559"/>
                </a:lnTo>
                <a:lnTo>
                  <a:pt x="879" y="1616"/>
                </a:lnTo>
                <a:lnTo>
                  <a:pt x="922" y="1665"/>
                </a:lnTo>
                <a:lnTo>
                  <a:pt x="964" y="1715"/>
                </a:lnTo>
                <a:lnTo>
                  <a:pt x="1007" y="1764"/>
                </a:lnTo>
                <a:lnTo>
                  <a:pt x="1049" y="1807"/>
                </a:lnTo>
                <a:lnTo>
                  <a:pt x="1099" y="1850"/>
                </a:lnTo>
                <a:lnTo>
                  <a:pt x="1141" y="1892"/>
                </a:lnTo>
                <a:lnTo>
                  <a:pt x="1184" y="1927"/>
                </a:lnTo>
                <a:lnTo>
                  <a:pt x="1227" y="1963"/>
                </a:lnTo>
                <a:lnTo>
                  <a:pt x="1269" y="1991"/>
                </a:lnTo>
                <a:lnTo>
                  <a:pt x="1319" y="2020"/>
                </a:lnTo>
                <a:lnTo>
                  <a:pt x="1361" y="2048"/>
                </a:lnTo>
                <a:lnTo>
                  <a:pt x="1404" y="2069"/>
                </a:lnTo>
                <a:lnTo>
                  <a:pt x="1446" y="2090"/>
                </a:lnTo>
                <a:lnTo>
                  <a:pt x="1489" y="2105"/>
                </a:lnTo>
                <a:lnTo>
                  <a:pt x="1538" y="2119"/>
                </a:lnTo>
                <a:lnTo>
                  <a:pt x="1581" y="2133"/>
                </a:lnTo>
                <a:lnTo>
                  <a:pt x="1623" y="2140"/>
                </a:lnTo>
                <a:lnTo>
                  <a:pt x="1666" y="2147"/>
                </a:lnTo>
                <a:lnTo>
                  <a:pt x="1708" y="2154"/>
                </a:lnTo>
                <a:lnTo>
                  <a:pt x="1758" y="2154"/>
                </a:lnTo>
                <a:lnTo>
                  <a:pt x="1801" y="2154"/>
                </a:lnTo>
                <a:lnTo>
                  <a:pt x="1843" y="2147"/>
                </a:lnTo>
                <a:lnTo>
                  <a:pt x="1886" y="2140"/>
                </a:lnTo>
                <a:lnTo>
                  <a:pt x="1928" y="2133"/>
                </a:lnTo>
                <a:lnTo>
                  <a:pt x="1978" y="2119"/>
                </a:lnTo>
                <a:lnTo>
                  <a:pt x="2020" y="2105"/>
                </a:lnTo>
                <a:lnTo>
                  <a:pt x="2063" y="2090"/>
                </a:lnTo>
                <a:lnTo>
                  <a:pt x="2105" y="2069"/>
                </a:lnTo>
                <a:lnTo>
                  <a:pt x="2148" y="2048"/>
                </a:lnTo>
                <a:lnTo>
                  <a:pt x="2198" y="2020"/>
                </a:lnTo>
                <a:lnTo>
                  <a:pt x="2240" y="1991"/>
                </a:lnTo>
                <a:lnTo>
                  <a:pt x="2283" y="1963"/>
                </a:lnTo>
                <a:lnTo>
                  <a:pt x="2325" y="1927"/>
                </a:lnTo>
                <a:lnTo>
                  <a:pt x="2368" y="1892"/>
                </a:lnTo>
                <a:lnTo>
                  <a:pt x="2417" y="1850"/>
                </a:lnTo>
                <a:lnTo>
                  <a:pt x="2460" y="1807"/>
                </a:lnTo>
                <a:lnTo>
                  <a:pt x="2502" y="1764"/>
                </a:lnTo>
                <a:lnTo>
                  <a:pt x="2545" y="1715"/>
                </a:lnTo>
                <a:lnTo>
                  <a:pt x="2587" y="1665"/>
                </a:lnTo>
                <a:lnTo>
                  <a:pt x="2637" y="1616"/>
                </a:lnTo>
                <a:lnTo>
                  <a:pt x="2679" y="1559"/>
                </a:lnTo>
                <a:lnTo>
                  <a:pt x="2722" y="1502"/>
                </a:lnTo>
                <a:lnTo>
                  <a:pt x="2765" y="1439"/>
                </a:lnTo>
                <a:lnTo>
                  <a:pt x="2807" y="1382"/>
                </a:lnTo>
                <a:lnTo>
                  <a:pt x="2857" y="1311"/>
                </a:lnTo>
                <a:lnTo>
                  <a:pt x="2899" y="1247"/>
                </a:lnTo>
                <a:lnTo>
                  <a:pt x="2942" y="1169"/>
                </a:lnTo>
                <a:lnTo>
                  <a:pt x="2984" y="1098"/>
                </a:lnTo>
                <a:lnTo>
                  <a:pt x="3027" y="1020"/>
                </a:lnTo>
                <a:lnTo>
                  <a:pt x="3076" y="943"/>
                </a:lnTo>
              </a:path>
            </a:pathLst>
          </a:custGeom>
          <a:noFill/>
          <a:ln w="381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09" name="Line 17"/>
          <p:cNvSpPr>
            <a:spLocks noChangeShapeType="1"/>
          </p:cNvSpPr>
          <p:nvPr/>
        </p:nvSpPr>
        <p:spPr bwMode="auto">
          <a:xfrm>
            <a:off x="2241550" y="4635500"/>
            <a:ext cx="4883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10" name="Text Box 18"/>
          <p:cNvSpPr txBox="1">
            <a:spLocks noChangeArrowheads="1"/>
          </p:cNvSpPr>
          <p:nvPr/>
        </p:nvSpPr>
        <p:spPr bwMode="auto">
          <a:xfrm>
            <a:off x="2346325" y="1481138"/>
            <a:ext cx="418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Value of discriminant function</a:t>
            </a:r>
          </a:p>
        </p:txBody>
      </p:sp>
      <p:sp>
        <p:nvSpPr>
          <p:cNvPr id="213011" name="Text Box 19"/>
          <p:cNvSpPr txBox="1">
            <a:spLocks noChangeArrowheads="1"/>
          </p:cNvSpPr>
          <p:nvPr/>
        </p:nvSpPr>
        <p:spPr bwMode="auto">
          <a:xfrm>
            <a:off x="2743200" y="4648200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13012" name="Text Box 20"/>
          <p:cNvSpPr txBox="1">
            <a:spLocks noChangeArrowheads="1"/>
          </p:cNvSpPr>
          <p:nvPr/>
        </p:nvSpPr>
        <p:spPr bwMode="auto">
          <a:xfrm>
            <a:off x="3505200" y="4648200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13013" name="Text Box 21"/>
          <p:cNvSpPr txBox="1">
            <a:spLocks noChangeArrowheads="1"/>
          </p:cNvSpPr>
          <p:nvPr/>
        </p:nvSpPr>
        <p:spPr bwMode="auto">
          <a:xfrm>
            <a:off x="4876800" y="4648200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13014" name="Text Box 22"/>
          <p:cNvSpPr txBox="1">
            <a:spLocks noChangeArrowheads="1"/>
          </p:cNvSpPr>
          <p:nvPr/>
        </p:nvSpPr>
        <p:spPr bwMode="auto">
          <a:xfrm>
            <a:off x="5562600" y="4648200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213015" name="Text Box 23"/>
          <p:cNvSpPr txBox="1">
            <a:spLocks noChangeArrowheads="1"/>
          </p:cNvSpPr>
          <p:nvPr/>
        </p:nvSpPr>
        <p:spPr bwMode="auto">
          <a:xfrm>
            <a:off x="6278563" y="4648200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213017" name="Line 25"/>
          <p:cNvSpPr>
            <a:spLocks noChangeShapeType="1"/>
          </p:cNvSpPr>
          <p:nvPr/>
        </p:nvSpPr>
        <p:spPr bwMode="auto">
          <a:xfrm>
            <a:off x="3962400" y="3467100"/>
            <a:ext cx="0" cy="2324100"/>
          </a:xfrm>
          <a:prstGeom prst="line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3018" name="Line 26"/>
          <p:cNvSpPr>
            <a:spLocks noChangeShapeType="1"/>
          </p:cNvSpPr>
          <p:nvPr/>
        </p:nvSpPr>
        <p:spPr bwMode="auto">
          <a:xfrm>
            <a:off x="6121400" y="3454400"/>
            <a:ext cx="0" cy="2324100"/>
          </a:xfrm>
          <a:prstGeom prst="line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3019" name="Text Box 27"/>
          <p:cNvSpPr txBox="1">
            <a:spLocks noChangeArrowheads="1"/>
          </p:cNvSpPr>
          <p:nvPr/>
        </p:nvSpPr>
        <p:spPr bwMode="auto">
          <a:xfrm>
            <a:off x="4479925" y="3538538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class 2</a:t>
            </a:r>
          </a:p>
        </p:txBody>
      </p:sp>
      <p:sp>
        <p:nvSpPr>
          <p:cNvPr id="213020" name="Text Box 28"/>
          <p:cNvSpPr txBox="1">
            <a:spLocks noChangeArrowheads="1"/>
          </p:cNvSpPr>
          <p:nvPr/>
        </p:nvSpPr>
        <p:spPr bwMode="auto">
          <a:xfrm>
            <a:off x="6834188" y="3505200"/>
            <a:ext cx="109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class 1</a:t>
            </a:r>
          </a:p>
        </p:txBody>
      </p:sp>
      <p:sp>
        <p:nvSpPr>
          <p:cNvPr id="213022" name="Text Box 30"/>
          <p:cNvSpPr txBox="1">
            <a:spLocks noChangeArrowheads="1"/>
          </p:cNvSpPr>
          <p:nvPr/>
        </p:nvSpPr>
        <p:spPr bwMode="auto">
          <a:xfrm>
            <a:off x="1828800" y="35052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class 1</a:t>
            </a:r>
          </a:p>
        </p:txBody>
      </p:sp>
      <p:sp>
        <p:nvSpPr>
          <p:cNvPr id="213023" name="Line 31"/>
          <p:cNvSpPr>
            <a:spLocks noChangeShapeType="1"/>
          </p:cNvSpPr>
          <p:nvPr/>
        </p:nvSpPr>
        <p:spPr bwMode="auto">
          <a:xfrm flipH="1">
            <a:off x="2895600" y="3810000"/>
            <a:ext cx="1066800" cy="0"/>
          </a:xfrm>
          <a:prstGeom prst="line">
            <a:avLst/>
          </a:prstGeom>
          <a:noFill/>
          <a:ln w="254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3024" name="Line 32"/>
          <p:cNvSpPr>
            <a:spLocks noChangeShapeType="1"/>
          </p:cNvSpPr>
          <p:nvPr/>
        </p:nvSpPr>
        <p:spPr bwMode="auto">
          <a:xfrm>
            <a:off x="6096000" y="3810000"/>
            <a:ext cx="838200" cy="0"/>
          </a:xfrm>
          <a:prstGeom prst="line">
            <a:avLst/>
          </a:prstGeom>
          <a:noFill/>
          <a:ln w="254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3025" name="Line 33"/>
          <p:cNvSpPr>
            <a:spLocks noChangeShapeType="1"/>
          </p:cNvSpPr>
          <p:nvPr/>
        </p:nvSpPr>
        <p:spPr bwMode="auto">
          <a:xfrm>
            <a:off x="3962400" y="4038600"/>
            <a:ext cx="2133600" cy="0"/>
          </a:xfrm>
          <a:prstGeom prst="line">
            <a:avLst/>
          </a:prstGeom>
          <a:noFill/>
          <a:ln w="25400">
            <a:solidFill>
              <a:schemeClr val="hlink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6602-C973-479E-9102-5F99F6065978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FF0D-3CB2-4E23-ABA6-936F0AD6B3E5}" type="slidenum">
              <a:rPr lang="en-US"/>
              <a:pPr/>
              <a:t>33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SVM Work?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feature space is often very high dimensional. Why don’t we have the curse of dimensionality?</a:t>
            </a:r>
          </a:p>
          <a:p>
            <a:r>
              <a:rPr lang="en-US"/>
              <a:t>A classifier in a high-dimensional space has many parameters and is hard to estimate</a:t>
            </a:r>
          </a:p>
          <a:p>
            <a:r>
              <a:rPr lang="en-US"/>
              <a:t>Vapnik argues that the fundamental problem is not the number of parameters to be estimated. Rather, the problem is about the flexibility of a classifier</a:t>
            </a:r>
          </a:p>
          <a:p>
            <a:r>
              <a:rPr lang="en-US"/>
              <a:t>Typically, a classifier with many parameters is very flexible, but there are also exceptions</a:t>
            </a:r>
          </a:p>
          <a:p>
            <a:pPr lvl="1"/>
            <a:r>
              <a:rPr lang="en-US"/>
              <a:t>Let x</a:t>
            </a:r>
            <a:r>
              <a:rPr lang="en-US" baseline="-25000"/>
              <a:t>i</a:t>
            </a:r>
            <a:r>
              <a:rPr lang="en-US"/>
              <a:t>=10</a:t>
            </a:r>
            <a:r>
              <a:rPr lang="en-US" baseline="30000"/>
              <a:t>i</a:t>
            </a:r>
            <a:r>
              <a:rPr lang="en-US"/>
              <a:t> where i ranges from 1 to n. The classifier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			can classify all x</a:t>
            </a:r>
            <a:r>
              <a:rPr lang="en-US" baseline="-25000"/>
              <a:t>i</a:t>
            </a:r>
            <a:r>
              <a:rPr lang="en-US"/>
              <a:t> correctly for all possible combination of class labels on x</a:t>
            </a:r>
            <a:r>
              <a:rPr lang="en-US" baseline="-25000"/>
              <a:t>i</a:t>
            </a:r>
            <a:endParaRPr lang="en-US"/>
          </a:p>
          <a:p>
            <a:pPr lvl="1"/>
            <a:r>
              <a:rPr lang="en-US"/>
              <a:t>This 1-parameter classifier is very flexible</a:t>
            </a:r>
            <a:endParaRPr lang="en-US" sz="1800"/>
          </a:p>
        </p:txBody>
      </p:sp>
      <p:pic>
        <p:nvPicPr>
          <p:cNvPr id="239622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47800" y="5029200"/>
            <a:ext cx="22098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44DC-4E77-45EF-B813-6DE9E58D1F6B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E87E-EA73-44B5-90E8-0E253AD02A09}" type="slidenum">
              <a:rPr lang="en-US"/>
              <a:pPr/>
              <a:t>34</a:t>
            </a:fld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SVM works?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Vapnik argues that the flexibility of a classifier should not be characterized by the number of parameters, but by the flexibility (capacity) of a classifier</a:t>
            </a:r>
          </a:p>
          <a:p>
            <a:pPr lvl="1"/>
            <a:r>
              <a:rPr lang="en-US"/>
              <a:t>This is formalized by the “VC-dimension” of a classifier</a:t>
            </a:r>
          </a:p>
          <a:p>
            <a:r>
              <a:rPr lang="en-US"/>
              <a:t>Consider a linear classifier in two-dimensional space</a:t>
            </a:r>
          </a:p>
          <a:p>
            <a:r>
              <a:rPr lang="en-US"/>
              <a:t>If we have three training data points, no matter how those points are labeled, we can classify them perfectly</a:t>
            </a:r>
          </a:p>
        </p:txBody>
      </p:sp>
      <p:sp>
        <p:nvSpPr>
          <p:cNvPr id="245765" name="Oval 5"/>
          <p:cNvSpPr>
            <a:spLocks noChangeArrowheads="1"/>
          </p:cNvSpPr>
          <p:nvPr/>
        </p:nvSpPr>
        <p:spPr bwMode="auto">
          <a:xfrm>
            <a:off x="685800" y="4572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66" name="Oval 6"/>
          <p:cNvSpPr>
            <a:spLocks noChangeArrowheads="1"/>
          </p:cNvSpPr>
          <p:nvPr/>
        </p:nvSpPr>
        <p:spPr bwMode="auto">
          <a:xfrm>
            <a:off x="1828800" y="4572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67" name="Oval 7"/>
          <p:cNvSpPr>
            <a:spLocks noChangeArrowheads="1"/>
          </p:cNvSpPr>
          <p:nvPr/>
        </p:nvSpPr>
        <p:spPr bwMode="auto">
          <a:xfrm>
            <a:off x="1219200" y="5257800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68" name="Oval 8"/>
          <p:cNvSpPr>
            <a:spLocks noChangeArrowheads="1"/>
          </p:cNvSpPr>
          <p:nvPr/>
        </p:nvSpPr>
        <p:spPr bwMode="auto">
          <a:xfrm>
            <a:off x="3657600" y="4724400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69" name="Oval 9"/>
          <p:cNvSpPr>
            <a:spLocks noChangeArrowheads="1"/>
          </p:cNvSpPr>
          <p:nvPr/>
        </p:nvSpPr>
        <p:spPr bwMode="auto">
          <a:xfrm>
            <a:off x="4800600" y="4724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70" name="Oval 10"/>
          <p:cNvSpPr>
            <a:spLocks noChangeArrowheads="1"/>
          </p:cNvSpPr>
          <p:nvPr/>
        </p:nvSpPr>
        <p:spPr bwMode="auto">
          <a:xfrm>
            <a:off x="4191000" y="5410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71" name="Oval 11"/>
          <p:cNvSpPr>
            <a:spLocks noChangeArrowheads="1"/>
          </p:cNvSpPr>
          <p:nvPr/>
        </p:nvSpPr>
        <p:spPr bwMode="auto">
          <a:xfrm>
            <a:off x="6705600" y="464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72" name="Oval 12"/>
          <p:cNvSpPr>
            <a:spLocks noChangeArrowheads="1"/>
          </p:cNvSpPr>
          <p:nvPr/>
        </p:nvSpPr>
        <p:spPr bwMode="auto">
          <a:xfrm>
            <a:off x="7848600" y="4648200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73" name="Oval 13"/>
          <p:cNvSpPr>
            <a:spLocks noChangeArrowheads="1"/>
          </p:cNvSpPr>
          <p:nvPr/>
        </p:nvSpPr>
        <p:spPr bwMode="auto">
          <a:xfrm>
            <a:off x="7239000" y="5334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77" name="Line 17"/>
          <p:cNvSpPr>
            <a:spLocks noChangeShapeType="1"/>
          </p:cNvSpPr>
          <p:nvPr/>
        </p:nvSpPr>
        <p:spPr bwMode="auto">
          <a:xfrm>
            <a:off x="152400" y="50292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5778" name="Line 18"/>
          <p:cNvSpPr>
            <a:spLocks noChangeShapeType="1"/>
          </p:cNvSpPr>
          <p:nvPr/>
        </p:nvSpPr>
        <p:spPr bwMode="auto">
          <a:xfrm flipV="1">
            <a:off x="3733800" y="4267200"/>
            <a:ext cx="914400" cy="1371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5779" name="Line 19"/>
          <p:cNvSpPr>
            <a:spLocks noChangeShapeType="1"/>
          </p:cNvSpPr>
          <p:nvPr/>
        </p:nvSpPr>
        <p:spPr bwMode="auto">
          <a:xfrm>
            <a:off x="7010400" y="4191000"/>
            <a:ext cx="1066800" cy="1524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0E7D-9DA5-4E6B-A7E5-75EB3202B295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8614-369B-40B5-9C7E-9DEABDBCB0C9}" type="slidenum">
              <a:rPr lang="en-US"/>
              <a:pPr/>
              <a:t>35</a:t>
            </a:fld>
            <a:endParaRPr lang="en-US"/>
          </a:p>
        </p:txBody>
      </p:sp>
      <p:sp>
        <p:nvSpPr>
          <p:cNvPr id="267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VC-dimension</a:t>
            </a:r>
          </a:p>
        </p:txBody>
      </p:sp>
      <p:sp>
        <p:nvSpPr>
          <p:cNvPr id="2672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However, if we have four points, we can find a labeling such that the linear classifier fails to be perfect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We can see that 3 is the critical number</a:t>
            </a:r>
          </a:p>
          <a:p>
            <a:r>
              <a:rPr lang="en-US"/>
              <a:t>The VC-dimension of a linear classifier in a 2D space is 3 because, if we have 3 points in the training set, perfect classification is always possible irrespective of the labeling, whereas for 4 points, perfect classification can be impossible</a:t>
            </a:r>
          </a:p>
        </p:txBody>
      </p:sp>
      <p:sp>
        <p:nvSpPr>
          <p:cNvPr id="267268" name="Oval 1028"/>
          <p:cNvSpPr>
            <a:spLocks noChangeArrowheads="1"/>
          </p:cNvSpPr>
          <p:nvPr/>
        </p:nvSpPr>
        <p:spPr bwMode="auto">
          <a:xfrm>
            <a:off x="3657600" y="1981200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69" name="Oval 1029"/>
          <p:cNvSpPr>
            <a:spLocks noChangeArrowheads="1"/>
          </p:cNvSpPr>
          <p:nvPr/>
        </p:nvSpPr>
        <p:spPr bwMode="auto">
          <a:xfrm>
            <a:off x="48006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70" name="Oval 1030"/>
          <p:cNvSpPr>
            <a:spLocks noChangeArrowheads="1"/>
          </p:cNvSpPr>
          <p:nvPr/>
        </p:nvSpPr>
        <p:spPr bwMode="auto">
          <a:xfrm>
            <a:off x="3657600" y="2743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72" name="Oval 1032"/>
          <p:cNvSpPr>
            <a:spLocks noChangeArrowheads="1"/>
          </p:cNvSpPr>
          <p:nvPr/>
        </p:nvSpPr>
        <p:spPr bwMode="auto">
          <a:xfrm>
            <a:off x="4876800" y="2667000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C7B9-4143-42A3-AA01-C45B233C1F89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25AB-277D-4550-A6BA-4A8840B1843E}" type="slidenum">
              <a:rPr lang="en-US"/>
              <a:pPr/>
              <a:t>36</a:t>
            </a:fld>
            <a:endParaRPr lang="en-US"/>
          </a:p>
        </p:txBody>
      </p:sp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VC-dimension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VC-dimension of the nearest neighbor classifier is infinity, because no matter how many points you have, you get perfect classification on training data</a:t>
            </a:r>
          </a:p>
          <a:p>
            <a:r>
              <a:rPr lang="en-US"/>
              <a:t>The higher the VC-dimension, the more flexible a classifier is</a:t>
            </a:r>
          </a:p>
          <a:p>
            <a:r>
              <a:rPr lang="en-US"/>
              <a:t>VC-dimension, however, is a theoretical concept; the VC-dimension of most classifiers, in practice, is difficult to be computed exactly</a:t>
            </a:r>
          </a:p>
          <a:p>
            <a:pPr lvl="1"/>
            <a:r>
              <a:rPr lang="en-US"/>
              <a:t>Qualitatively, if we think a classifier is flexible, it probably has a high VC-dimension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FD51-EB08-4F03-B259-B1084EB4C4E5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9A99-76BB-4514-B861-6973C608C9EA}" type="slidenum">
              <a:rPr lang="en-US"/>
              <a:pPr/>
              <a:t>37</a:t>
            </a:fld>
            <a:endParaRPr lang="en-US"/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Structural Risk Minimization (SRM)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fancy term, but it simply means: we should find a classifier that </a:t>
            </a:r>
            <a:r>
              <a:rPr lang="en-US" sz="2500"/>
              <a:t>minimizes the sum of training error (empirical risk) and a term that is a function of the flexibility of the classifier (model complexity)</a:t>
            </a:r>
          </a:p>
          <a:p>
            <a:r>
              <a:rPr lang="en-US" sz="2500"/>
              <a:t>Recall the concept of confidence interval (CI)</a:t>
            </a:r>
          </a:p>
          <a:p>
            <a:pPr lvl="1"/>
            <a:r>
              <a:rPr lang="en-US" sz="2300"/>
              <a:t>For example, we are 99% confident that the population mean lies in the 99% CI estimated from a sample</a:t>
            </a:r>
          </a:p>
          <a:p>
            <a:r>
              <a:rPr lang="en-US" sz="2500"/>
              <a:t>We can also construct a CI for the generalization error (error on the test set)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B7E6-3989-454A-9EFA-92B9883A5557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705F-7C6B-47DA-8442-48418DA56EB7}" type="slidenum">
              <a:rPr lang="en-US"/>
              <a:pPr/>
              <a:t>38</a:t>
            </a:fld>
            <a:endParaRPr lang="en-US"/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Structural Risk Minimization (SRM)</a:t>
            </a:r>
          </a:p>
        </p:txBody>
      </p:sp>
      <p:sp>
        <p:nvSpPr>
          <p:cNvPr id="271364" name="Line 4"/>
          <p:cNvSpPr>
            <a:spLocks noChangeShapeType="1"/>
          </p:cNvSpPr>
          <p:nvPr/>
        </p:nvSpPr>
        <p:spPr bwMode="auto">
          <a:xfrm flipV="1">
            <a:off x="1905000" y="1219200"/>
            <a:ext cx="0" cy="3962400"/>
          </a:xfrm>
          <a:prstGeom prst="line">
            <a:avLst/>
          </a:prstGeom>
          <a:noFill/>
          <a:ln w="25400">
            <a:solidFill>
              <a:schemeClr val="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71365" name="Line 5"/>
          <p:cNvSpPr>
            <a:spLocks noChangeShapeType="1"/>
          </p:cNvSpPr>
          <p:nvPr/>
        </p:nvSpPr>
        <p:spPr bwMode="auto">
          <a:xfrm flipV="1">
            <a:off x="3733800" y="1644650"/>
            <a:ext cx="0" cy="2895600"/>
          </a:xfrm>
          <a:prstGeom prst="line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71366" name="Rectangle 6"/>
          <p:cNvSpPr>
            <a:spLocks noChangeArrowheads="1"/>
          </p:cNvSpPr>
          <p:nvPr/>
        </p:nvSpPr>
        <p:spPr bwMode="auto">
          <a:xfrm>
            <a:off x="3657600" y="3898900"/>
            <a:ext cx="152400" cy="107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1367" name="Line 7"/>
          <p:cNvSpPr>
            <a:spLocks noChangeShapeType="1"/>
          </p:cNvSpPr>
          <p:nvPr/>
        </p:nvSpPr>
        <p:spPr bwMode="auto">
          <a:xfrm>
            <a:off x="3657600" y="45402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71368" name="Line 8"/>
          <p:cNvSpPr>
            <a:spLocks noChangeShapeType="1"/>
          </p:cNvSpPr>
          <p:nvPr/>
        </p:nvSpPr>
        <p:spPr bwMode="auto">
          <a:xfrm>
            <a:off x="3657600" y="16446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71369" name="Text Box 9"/>
          <p:cNvSpPr txBox="1">
            <a:spLocks noChangeArrowheads="1"/>
          </p:cNvSpPr>
          <p:nvPr/>
        </p:nvSpPr>
        <p:spPr bwMode="auto">
          <a:xfrm>
            <a:off x="595313" y="2787650"/>
            <a:ext cx="1233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Increasing</a:t>
            </a:r>
          </a:p>
          <a:p>
            <a:r>
              <a:rPr lang="en-US" sz="1800"/>
              <a:t>error rate</a:t>
            </a:r>
          </a:p>
        </p:txBody>
      </p:sp>
      <p:sp>
        <p:nvSpPr>
          <p:cNvPr id="271370" name="Text Box 10"/>
          <p:cNvSpPr txBox="1">
            <a:spLocks noChangeArrowheads="1"/>
          </p:cNvSpPr>
          <p:nvPr/>
        </p:nvSpPr>
        <p:spPr bwMode="auto">
          <a:xfrm>
            <a:off x="2895600" y="46926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CI of test error for classifier 1</a:t>
            </a:r>
          </a:p>
        </p:txBody>
      </p:sp>
      <p:sp>
        <p:nvSpPr>
          <p:cNvPr id="271376" name="Text Box 16"/>
          <p:cNvSpPr txBox="1">
            <a:spLocks noChangeArrowheads="1"/>
          </p:cNvSpPr>
          <p:nvPr/>
        </p:nvSpPr>
        <p:spPr bwMode="auto">
          <a:xfrm>
            <a:off x="2320925" y="3778250"/>
            <a:ext cx="1412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Training error</a:t>
            </a:r>
          </a:p>
        </p:txBody>
      </p:sp>
      <p:sp>
        <p:nvSpPr>
          <p:cNvPr id="271379" name="Line 19"/>
          <p:cNvSpPr>
            <a:spLocks noChangeShapeType="1"/>
          </p:cNvSpPr>
          <p:nvPr/>
        </p:nvSpPr>
        <p:spPr bwMode="auto">
          <a:xfrm flipV="1">
            <a:off x="6746875" y="2133600"/>
            <a:ext cx="0" cy="1454150"/>
          </a:xfrm>
          <a:prstGeom prst="line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71380" name="Rectangle 20"/>
          <p:cNvSpPr>
            <a:spLocks noChangeArrowheads="1"/>
          </p:cNvSpPr>
          <p:nvPr/>
        </p:nvSpPr>
        <p:spPr bwMode="auto">
          <a:xfrm>
            <a:off x="6670675" y="3092450"/>
            <a:ext cx="152400" cy="107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1381" name="Line 21"/>
          <p:cNvSpPr>
            <a:spLocks noChangeShapeType="1"/>
          </p:cNvSpPr>
          <p:nvPr/>
        </p:nvSpPr>
        <p:spPr bwMode="auto">
          <a:xfrm>
            <a:off x="6670675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71382" name="Line 22"/>
          <p:cNvSpPr>
            <a:spLocks noChangeShapeType="1"/>
          </p:cNvSpPr>
          <p:nvPr/>
        </p:nvSpPr>
        <p:spPr bwMode="auto">
          <a:xfrm>
            <a:off x="6670675" y="2133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71383" name="Text Box 23"/>
          <p:cNvSpPr txBox="1">
            <a:spLocks noChangeArrowheads="1"/>
          </p:cNvSpPr>
          <p:nvPr/>
        </p:nvSpPr>
        <p:spPr bwMode="auto">
          <a:xfrm>
            <a:off x="5867400" y="38862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CI of test error for classifier 2</a:t>
            </a:r>
          </a:p>
        </p:txBody>
      </p:sp>
      <p:sp>
        <p:nvSpPr>
          <p:cNvPr id="271384" name="Text Box 24"/>
          <p:cNvSpPr txBox="1">
            <a:spLocks noChangeArrowheads="1"/>
          </p:cNvSpPr>
          <p:nvPr/>
        </p:nvSpPr>
        <p:spPr bwMode="auto">
          <a:xfrm>
            <a:off x="5334000" y="2971800"/>
            <a:ext cx="1412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Training error</a:t>
            </a:r>
          </a:p>
        </p:txBody>
      </p:sp>
      <p:sp>
        <p:nvSpPr>
          <p:cNvPr id="271385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914400" y="5486400"/>
            <a:ext cx="8040688" cy="914400"/>
          </a:xfrm>
        </p:spPr>
        <p:txBody>
          <a:bodyPr/>
          <a:lstStyle/>
          <a:p>
            <a:r>
              <a:rPr lang="en-US" sz="2500"/>
              <a:t>SRM prefers classifier 2 although it has a higher training error, because the upper limit of CI is smaller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B3561-B303-4FB2-8965-64AA908CCA9C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14FD-BFBB-4969-BCE0-65CB5CC9715E}" type="slidenum">
              <a:rPr lang="en-US"/>
              <a:pPr/>
              <a:t>39</a:t>
            </a:fld>
            <a:endParaRPr lang="en-US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/>
              <a:t>Structural Risk Minimization (SRM)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can be proved that the more flexible a classifier, the “wider” the CI is</a:t>
            </a:r>
          </a:p>
          <a:p>
            <a:r>
              <a:rPr lang="en-US"/>
              <a:t>The width can be upper-bounded by a function of the VC-dimension of the classifier</a:t>
            </a:r>
          </a:p>
          <a:p>
            <a:r>
              <a:rPr lang="en-US"/>
              <a:t>In practice, the confidence interval of the testing error contains [0,1] and hence is trivial</a:t>
            </a:r>
          </a:p>
          <a:p>
            <a:pPr lvl="1"/>
            <a:r>
              <a:rPr lang="en-US"/>
              <a:t>Empirically, minimizing the upper bound is still useful</a:t>
            </a:r>
          </a:p>
          <a:p>
            <a:r>
              <a:rPr lang="en-US"/>
              <a:t>The two classifiers are often “nested”, i.e., one classifier is a special case of the other</a:t>
            </a:r>
          </a:p>
          <a:p>
            <a:r>
              <a:rPr lang="en-US"/>
              <a:t>SVM can be viewed as implementing SRM because </a:t>
            </a:r>
            <a:r>
              <a:rPr lang="en-US">
                <a:latin typeface="Symbol" pitchFamily="18" charset="2"/>
              </a:rPr>
              <a:t>å</a:t>
            </a:r>
            <a:r>
              <a:rPr lang="en-US" baseline="-25000"/>
              <a:t>i</a:t>
            </a:r>
            <a:r>
              <a:rPr lang="en-US"/>
              <a:t> </a:t>
            </a:r>
            <a:r>
              <a:rPr lang="en-US">
                <a:latin typeface="Symbol" pitchFamily="18" charset="2"/>
              </a:rPr>
              <a:t>x</a:t>
            </a:r>
            <a:r>
              <a:rPr lang="en-US" baseline="-25000"/>
              <a:t>i</a:t>
            </a:r>
            <a:r>
              <a:rPr lang="en-US"/>
              <a:t> approximates the training error; ½||w||</a:t>
            </a:r>
            <a:r>
              <a:rPr lang="en-US" baseline="30000"/>
              <a:t>2</a:t>
            </a:r>
            <a:r>
              <a:rPr lang="en-US"/>
              <a:t> is related to the VC-dimension of the resulting classifier</a:t>
            </a:r>
          </a:p>
          <a:p>
            <a:r>
              <a:rPr lang="en-US"/>
              <a:t>See </a:t>
            </a:r>
            <a:r>
              <a:rPr lang="en-US">
                <a:hlinkClick r:id="rId2"/>
              </a:rPr>
              <a:t>http://www.svms.org/srm/</a:t>
            </a:r>
            <a:r>
              <a:rPr lang="en-US"/>
              <a:t> for more details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D5C7-F9F8-4D17-BD70-916BF47FFF57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34D9-37ED-4FA8-9DF4-42BD277CAC46}" type="slidenum">
              <a:rPr lang="en-US"/>
              <a:pPr/>
              <a:t>4</a:t>
            </a:fld>
            <a:endParaRPr lang="en-US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good Decision Boundary?</a:t>
            </a:r>
          </a:p>
        </p:txBody>
      </p:sp>
      <p:sp>
        <p:nvSpPr>
          <p:cNvPr id="15054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4724400" cy="4648200"/>
          </a:xfrm>
        </p:spPr>
        <p:txBody>
          <a:bodyPr/>
          <a:lstStyle/>
          <a:p>
            <a:r>
              <a:rPr lang="en-US"/>
              <a:t>Consider a two-class, linearly separable classification problem</a:t>
            </a:r>
          </a:p>
          <a:p>
            <a:r>
              <a:rPr lang="en-US"/>
              <a:t>Many decision boundaries!</a:t>
            </a:r>
          </a:p>
          <a:p>
            <a:pPr lvl="1"/>
            <a:r>
              <a:rPr lang="en-US"/>
              <a:t>The Perceptron algorithm can be used to find such a boundary</a:t>
            </a:r>
            <a:endParaRPr lang="en-US" altLang="zh-TW">
              <a:ea typeface="PMingLiU" pitchFamily="18" charset="-120"/>
            </a:endParaRPr>
          </a:p>
          <a:p>
            <a:pPr lvl="1"/>
            <a:r>
              <a:rPr lang="en-US" altLang="zh-TW">
                <a:ea typeface="PMingLiU" pitchFamily="18" charset="-120"/>
              </a:rPr>
              <a:t>Different algorithms have been proposed (DHS ch. 5)</a:t>
            </a:r>
            <a:endParaRPr lang="en-US"/>
          </a:p>
          <a:p>
            <a:r>
              <a:rPr lang="en-US"/>
              <a:t>Are all decision boundaries equally good?</a:t>
            </a:r>
          </a:p>
        </p:txBody>
      </p:sp>
      <p:grpSp>
        <p:nvGrpSpPr>
          <p:cNvPr id="150549" name="Group 21"/>
          <p:cNvGrpSpPr>
            <a:grpSpLocks/>
          </p:cNvGrpSpPr>
          <p:nvPr/>
        </p:nvGrpSpPr>
        <p:grpSpPr bwMode="auto">
          <a:xfrm>
            <a:off x="5257800" y="2057400"/>
            <a:ext cx="3486150" cy="3200400"/>
            <a:chOff x="720" y="1584"/>
            <a:chExt cx="2196" cy="2016"/>
          </a:xfrm>
        </p:grpSpPr>
        <p:sp>
          <p:nvSpPr>
            <p:cNvPr id="150532" name="Line 4"/>
            <p:cNvSpPr>
              <a:spLocks noChangeShapeType="1"/>
            </p:cNvSpPr>
            <p:nvPr/>
          </p:nvSpPr>
          <p:spPr bwMode="auto">
            <a:xfrm flipV="1">
              <a:off x="720" y="1584"/>
              <a:ext cx="0" cy="20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0533" name="Line 5"/>
            <p:cNvSpPr>
              <a:spLocks noChangeShapeType="1"/>
            </p:cNvSpPr>
            <p:nvPr/>
          </p:nvSpPr>
          <p:spPr bwMode="auto">
            <a:xfrm flipV="1">
              <a:off x="720" y="3600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0534" name="Oval 6"/>
            <p:cNvSpPr>
              <a:spLocks noChangeArrowheads="1"/>
            </p:cNvSpPr>
            <p:nvPr/>
          </p:nvSpPr>
          <p:spPr bwMode="auto">
            <a:xfrm>
              <a:off x="2016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35" name="Oval 7"/>
            <p:cNvSpPr>
              <a:spLocks noChangeArrowheads="1"/>
            </p:cNvSpPr>
            <p:nvPr/>
          </p:nvSpPr>
          <p:spPr bwMode="auto">
            <a:xfrm>
              <a:off x="2160" y="23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36" name="Oval 8"/>
            <p:cNvSpPr>
              <a:spLocks noChangeArrowheads="1"/>
            </p:cNvSpPr>
            <p:nvPr/>
          </p:nvSpPr>
          <p:spPr bwMode="auto">
            <a:xfrm>
              <a:off x="2688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37" name="Oval 9"/>
            <p:cNvSpPr>
              <a:spLocks noChangeArrowheads="1"/>
            </p:cNvSpPr>
            <p:nvPr/>
          </p:nvSpPr>
          <p:spPr bwMode="auto">
            <a:xfrm>
              <a:off x="1728" y="20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38" name="Oval 10"/>
            <p:cNvSpPr>
              <a:spLocks noChangeArrowheads="1"/>
            </p:cNvSpPr>
            <p:nvPr/>
          </p:nvSpPr>
          <p:spPr bwMode="auto">
            <a:xfrm>
              <a:off x="2352" y="26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39" name="Rectangle 11"/>
            <p:cNvSpPr>
              <a:spLocks noChangeArrowheads="1"/>
            </p:cNvSpPr>
            <p:nvPr/>
          </p:nvSpPr>
          <p:spPr bwMode="auto">
            <a:xfrm>
              <a:off x="912" y="2640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0" name="Rectangle 12"/>
            <p:cNvSpPr>
              <a:spLocks noChangeArrowheads="1"/>
            </p:cNvSpPr>
            <p:nvPr/>
          </p:nvSpPr>
          <p:spPr bwMode="auto">
            <a:xfrm>
              <a:off x="1680" y="2928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1" name="Rectangle 13"/>
            <p:cNvSpPr>
              <a:spLocks noChangeArrowheads="1"/>
            </p:cNvSpPr>
            <p:nvPr/>
          </p:nvSpPr>
          <p:spPr bwMode="auto">
            <a:xfrm>
              <a:off x="1584" y="3216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2" name="Rectangle 14"/>
            <p:cNvSpPr>
              <a:spLocks noChangeArrowheads="1"/>
            </p:cNvSpPr>
            <p:nvPr/>
          </p:nvSpPr>
          <p:spPr bwMode="auto">
            <a:xfrm>
              <a:off x="1200" y="2928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3" name="Rectangle 15"/>
            <p:cNvSpPr>
              <a:spLocks noChangeArrowheads="1"/>
            </p:cNvSpPr>
            <p:nvPr/>
          </p:nvSpPr>
          <p:spPr bwMode="auto">
            <a:xfrm>
              <a:off x="1008" y="3168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4" name="Rectangle 16"/>
            <p:cNvSpPr>
              <a:spLocks noChangeArrowheads="1"/>
            </p:cNvSpPr>
            <p:nvPr/>
          </p:nvSpPr>
          <p:spPr bwMode="auto">
            <a:xfrm>
              <a:off x="1152" y="2400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5" name="Text Box 17"/>
            <p:cNvSpPr txBox="1">
              <a:spLocks noChangeArrowheads="1"/>
            </p:cNvSpPr>
            <p:nvPr/>
          </p:nvSpPr>
          <p:spPr bwMode="auto">
            <a:xfrm>
              <a:off x="912" y="3295"/>
              <a:ext cx="6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Class 1</a:t>
              </a:r>
            </a:p>
          </p:txBody>
        </p:sp>
        <p:sp>
          <p:nvSpPr>
            <p:cNvPr id="150546" name="Text Box 18"/>
            <p:cNvSpPr txBox="1">
              <a:spLocks noChangeArrowheads="1"/>
            </p:cNvSpPr>
            <p:nvPr/>
          </p:nvSpPr>
          <p:spPr bwMode="auto">
            <a:xfrm>
              <a:off x="2304" y="1872"/>
              <a:ext cx="6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Class 2</a:t>
              </a:r>
            </a:p>
          </p:txBody>
        </p:sp>
        <p:sp>
          <p:nvSpPr>
            <p:cNvPr id="150548" name="Line 20"/>
            <p:cNvSpPr>
              <a:spLocks noChangeShapeType="1"/>
            </p:cNvSpPr>
            <p:nvPr/>
          </p:nvSpPr>
          <p:spPr bwMode="auto">
            <a:xfrm>
              <a:off x="1152" y="1680"/>
              <a:ext cx="1488" cy="1728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CAFC-0B9F-477A-946F-90A67A3EABBC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AAB4-E5C1-4D4A-ADD1-5A7FD37FF6E6}" type="slidenum">
              <a:rPr lang="en-US"/>
              <a:pPr/>
              <a:t>40</a:t>
            </a:fld>
            <a:endParaRPr lang="en-US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Justification of SVM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Large margin classifier</a:t>
            </a:r>
          </a:p>
          <a:p>
            <a:r>
              <a:rPr lang="en-US"/>
              <a:t>SRM</a:t>
            </a:r>
          </a:p>
          <a:p>
            <a:r>
              <a:rPr lang="en-US"/>
              <a:t>Ridge regression: the term ½||w||</a:t>
            </a:r>
            <a:r>
              <a:rPr lang="en-US" baseline="30000"/>
              <a:t>2</a:t>
            </a:r>
            <a:r>
              <a:rPr lang="en-US"/>
              <a:t> “shrinks” the parameters towards zero to avoid overfitting</a:t>
            </a:r>
          </a:p>
          <a:p>
            <a:r>
              <a:rPr lang="en-US"/>
              <a:t>The term the term ½||w||</a:t>
            </a:r>
            <a:r>
              <a:rPr lang="en-US" baseline="30000"/>
              <a:t>2</a:t>
            </a:r>
            <a:r>
              <a:rPr lang="en-US"/>
              <a:t> can also be viewed as imposing a weight-decay prior on the weight vector, and we find the MAP estimate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0B1D-5DAA-4E61-8293-3C1DF5A5227F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C614-E3B8-4FFB-9198-578F3991BF60}" type="slidenum">
              <a:rPr lang="en-US"/>
              <a:pPr/>
              <a:t>41</a:t>
            </a:fld>
            <a:endParaRPr lang="en-US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the Kernel Function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Probably the most tricky part of using SVM.</a:t>
            </a:r>
          </a:p>
          <a:p>
            <a:r>
              <a:rPr lang="en-US"/>
              <a:t>The kernel function is important because it creates the kernel matrix, which summarizes all the data</a:t>
            </a:r>
          </a:p>
          <a:p>
            <a:r>
              <a:rPr lang="en-US"/>
              <a:t>Many principles have been proposed (diffusion kernel, Fisher kernel, string kernel, …)</a:t>
            </a:r>
          </a:p>
          <a:p>
            <a:r>
              <a:rPr lang="en-US"/>
              <a:t>There is even research to estimate the kernel matrix from available information</a:t>
            </a:r>
          </a:p>
          <a:p>
            <a:endParaRPr lang="en-US"/>
          </a:p>
          <a:p>
            <a:r>
              <a:rPr lang="en-US"/>
              <a:t>In practice, a low degree polynomial kernel or RBF kernel with a reasonable width is a good initial try</a:t>
            </a:r>
          </a:p>
          <a:p>
            <a:r>
              <a:rPr lang="en-US"/>
              <a:t>Note that SVM with RBF kernel is closely related to RBF neural networks, with the centers of the radial basis functions automatically chosen for SVM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9137-D6E1-41A2-941A-F6C219F35A40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0661-FFF2-4F08-BC0A-AFB53F3A799C}" type="slidenum">
              <a:rPr lang="en-US"/>
              <a:pPr/>
              <a:t>42</a:t>
            </a:fld>
            <a:endParaRPr lang="en-US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Aspects of SVM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to use SVM for multi-class classification?</a:t>
            </a:r>
          </a:p>
          <a:p>
            <a:pPr lvl="1"/>
            <a:r>
              <a:rPr lang="en-US"/>
              <a:t>One can change the QP formulation to become multi-class</a:t>
            </a:r>
          </a:p>
          <a:p>
            <a:pPr lvl="1"/>
            <a:r>
              <a:rPr lang="en-US"/>
              <a:t>More often, multiple binary classifiers are combined</a:t>
            </a:r>
          </a:p>
          <a:p>
            <a:pPr lvl="2"/>
            <a:r>
              <a:rPr lang="en-US"/>
              <a:t>See DHS 5.2.2 for some discussion</a:t>
            </a:r>
          </a:p>
          <a:p>
            <a:pPr lvl="1"/>
            <a:r>
              <a:rPr lang="en-US"/>
              <a:t>One can train multiple one-versus-all classifiers, or combine multiple pairwise classifiers “intelligently”</a:t>
            </a:r>
          </a:p>
          <a:p>
            <a:r>
              <a:rPr lang="en-US"/>
              <a:t>How to interpret the SVM discriminant function value as probability?</a:t>
            </a:r>
          </a:p>
          <a:p>
            <a:pPr lvl="1"/>
            <a:r>
              <a:rPr lang="en-US"/>
              <a:t>By performing logistic regression on the SVM output of a set of data (validation set) that is not used for training</a:t>
            </a:r>
          </a:p>
          <a:p>
            <a:r>
              <a:rPr lang="en-US"/>
              <a:t>Some SVM software (like libsvm) have these features built-in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C1F4-D52E-40C4-8F47-6FD959677826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50A4-A110-4C46-8451-D272320B17D7}" type="slidenum">
              <a:rPr lang="en-US"/>
              <a:pPr/>
              <a:t>43</a:t>
            </a:fld>
            <a:endParaRPr 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list of SVM implementation can be found at http://www.kernel-machines.org/software.html</a:t>
            </a:r>
          </a:p>
          <a:p>
            <a:r>
              <a:rPr lang="en-US"/>
              <a:t>Some implementation (such as LIBSVM) can handle multi-class classification</a:t>
            </a:r>
          </a:p>
          <a:p>
            <a:r>
              <a:rPr lang="en-US"/>
              <a:t>SVMLight is among one of the earliest implementation of SVM</a:t>
            </a:r>
          </a:p>
          <a:p>
            <a:r>
              <a:rPr lang="en-US"/>
              <a:t>Several Matlab toolboxes for SVM are also available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A62B-6994-42B7-998D-9C30B4422C2A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672A-8CD4-42C0-8E23-F6411563087C}" type="slidenum">
              <a:rPr lang="en-US"/>
              <a:pPr/>
              <a:t>44</a:t>
            </a:fld>
            <a:endParaRPr 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 Steps for Classification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Prepare the pattern matrix</a:t>
            </a:r>
          </a:p>
          <a:p>
            <a:r>
              <a:rPr lang="en-US"/>
              <a:t>Select the kernel function to use</a:t>
            </a:r>
          </a:p>
          <a:p>
            <a:r>
              <a:rPr lang="en-US"/>
              <a:t>Select the parameter of the kernel function and the value of </a:t>
            </a:r>
            <a:r>
              <a:rPr lang="en-US" i="1"/>
              <a:t>C</a:t>
            </a:r>
          </a:p>
          <a:p>
            <a:pPr lvl="1"/>
            <a:r>
              <a:rPr lang="en-US"/>
              <a:t>You can use the values suggested by the SVM software, or you can set apart a validation set to determine the values of the parameter</a:t>
            </a:r>
          </a:p>
          <a:p>
            <a:r>
              <a:rPr lang="en-US"/>
              <a:t>Execute the training algorithm and obtain the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i</a:t>
            </a:r>
            <a:endParaRPr lang="en-US"/>
          </a:p>
          <a:p>
            <a:r>
              <a:rPr lang="en-US"/>
              <a:t>Unseen data can be classified using the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i </a:t>
            </a:r>
            <a:r>
              <a:rPr lang="en-US"/>
              <a:t>and the support vectors</a:t>
            </a:r>
            <a:endParaRPr lang="en-US" baseline="-250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41B7-E6DD-4C8C-A1AF-5BE9B1C159EA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00FA6-F704-4622-AB13-F861B5E6359A}" type="slidenum">
              <a:rPr lang="en-US"/>
              <a:pPr/>
              <a:t>45</a:t>
            </a:fld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Strengths and Weaknesses of SVM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Strengths</a:t>
            </a:r>
          </a:p>
          <a:p>
            <a:pPr lvl="1"/>
            <a:r>
              <a:rPr lang="en-US"/>
              <a:t>Training is relatively easy </a:t>
            </a:r>
          </a:p>
          <a:p>
            <a:pPr lvl="2"/>
            <a:r>
              <a:rPr lang="en-US"/>
              <a:t> No local optimal, unlike in neural networks</a:t>
            </a:r>
          </a:p>
          <a:p>
            <a:pPr lvl="1"/>
            <a:r>
              <a:rPr lang="en-US"/>
              <a:t>It scales relatively well to high dimensional data</a:t>
            </a:r>
          </a:p>
          <a:p>
            <a:pPr lvl="1"/>
            <a:r>
              <a:rPr lang="en-US"/>
              <a:t>Tradeoff between classifier complexity and error can be controlled explicitly</a:t>
            </a:r>
          </a:p>
          <a:p>
            <a:pPr lvl="1"/>
            <a:r>
              <a:rPr lang="en-US"/>
              <a:t>Non-traditional data like strings and trees can be used as input to SVM, instead of feature vectors</a:t>
            </a:r>
          </a:p>
          <a:p>
            <a:r>
              <a:rPr lang="en-US"/>
              <a:t>Weaknesses</a:t>
            </a:r>
          </a:p>
          <a:p>
            <a:pPr lvl="1"/>
            <a:r>
              <a:rPr lang="en-US"/>
              <a:t>Need to choose a “good” kernel function.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DBF1-78C5-4BBE-B39B-C6238FB7C59C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60D4-B287-4550-BD08-75E403DE5F11}" type="slidenum">
              <a:rPr lang="en-US"/>
              <a:pPr/>
              <a:t>46</a:t>
            </a:fld>
            <a:endParaRPr lang="en-US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Types of Kernel Methods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lesson learnt in SVM: a linear algorithm in the feature space is equivalent to a non-linear algorithm in the input space</a:t>
            </a:r>
          </a:p>
          <a:p>
            <a:r>
              <a:rPr lang="en-US"/>
              <a:t>Standard linear algorithms can be generalized to its non-linear version by going to the feature space</a:t>
            </a:r>
          </a:p>
          <a:p>
            <a:pPr lvl="1"/>
            <a:r>
              <a:rPr lang="en-US"/>
              <a:t>Kernel principal component analysis, kernel independent component analysis, kernel canonical correlation analysis, kernel k-means, 1-class SVM are some examples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89A3-C909-46CB-8119-D6A2B79E6E6A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2D73-6E01-4CDB-A16F-584E6DCA5E4E}" type="slidenum">
              <a:rPr lang="en-US"/>
              <a:pPr/>
              <a:t>47</a:t>
            </a:fld>
            <a:endParaRPr 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SVM is a useful alternative to neural networks</a:t>
            </a:r>
          </a:p>
          <a:p>
            <a:r>
              <a:rPr lang="en-US"/>
              <a:t>Two key concepts of SVM: maximize the margin and the kernel trick</a:t>
            </a:r>
          </a:p>
          <a:p>
            <a:r>
              <a:rPr lang="en-US"/>
              <a:t>Many SVM implementations are available on the web for you to try on your data set!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527C-14F1-41E7-A758-DD108B71D853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DAF8-A04E-4269-A398-FA103305746B}" type="slidenum">
              <a:rPr lang="en-US"/>
              <a:pPr/>
              <a:t>48</a:t>
            </a:fld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http://www.kernel-machines.org/</a:t>
            </a:r>
            <a:endParaRPr lang="en-US"/>
          </a:p>
          <a:p>
            <a:r>
              <a:rPr lang="en-US">
                <a:hlinkClick r:id="rId3"/>
              </a:rPr>
              <a:t>http://www.support-vector.net/</a:t>
            </a:r>
            <a:endParaRPr lang="en-US"/>
          </a:p>
          <a:p>
            <a:r>
              <a:rPr lang="en-US">
                <a:hlinkClick r:id="rId4"/>
              </a:rPr>
              <a:t>http://www.support-vector.net/icml-tutorial.pdf</a:t>
            </a:r>
            <a:endParaRPr lang="en-US"/>
          </a:p>
          <a:p>
            <a:r>
              <a:rPr lang="en-US">
                <a:hlinkClick r:id="rId5"/>
              </a:rPr>
              <a:t>http://www.kernel-machines.org/papers/tutorial-nips.ps.gz</a:t>
            </a:r>
            <a:endParaRPr lang="en-US"/>
          </a:p>
          <a:p>
            <a:r>
              <a:rPr lang="en-US">
                <a:hlinkClick r:id="rId6"/>
              </a:rPr>
              <a:t>http://www.clopinet.com/isabelle/Projects/SVM/applist.html</a:t>
            </a:r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9898-6DB9-415A-8576-BA2F4F6BBA40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24C8-318A-4B18-872B-F83F72F2A65C}" type="slidenum">
              <a:rPr lang="en-US"/>
              <a:pPr/>
              <a:t>49</a:t>
            </a:fld>
            <a:endParaRPr lang="en-US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DC273-4ACE-4A04-BC82-14EC76AB455A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3151-1633-423A-8C0A-1CCA23F83714}" type="slidenum">
              <a:rPr lang="en-US"/>
              <a:pPr/>
              <a:t>5</a:t>
            </a:fld>
            <a:endParaRPr 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of Bad Decision Boundaries</a:t>
            </a:r>
          </a:p>
        </p:txBody>
      </p:sp>
      <p:sp>
        <p:nvSpPr>
          <p:cNvPr id="153604" name="Line 4"/>
          <p:cNvSpPr>
            <a:spLocks noChangeShapeType="1"/>
          </p:cNvSpPr>
          <p:nvPr/>
        </p:nvSpPr>
        <p:spPr bwMode="auto">
          <a:xfrm flipV="1">
            <a:off x="533400" y="22098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3605" name="Line 5"/>
          <p:cNvSpPr>
            <a:spLocks noChangeShapeType="1"/>
          </p:cNvSpPr>
          <p:nvPr/>
        </p:nvSpPr>
        <p:spPr bwMode="auto">
          <a:xfrm flipV="1">
            <a:off x="533400" y="54102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3606" name="Oval 6"/>
          <p:cNvSpPr>
            <a:spLocks noChangeArrowheads="1"/>
          </p:cNvSpPr>
          <p:nvPr/>
        </p:nvSpPr>
        <p:spPr bwMode="auto">
          <a:xfrm>
            <a:off x="25908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07" name="Oval 7"/>
          <p:cNvSpPr>
            <a:spLocks noChangeArrowheads="1"/>
          </p:cNvSpPr>
          <p:nvPr/>
        </p:nvSpPr>
        <p:spPr bwMode="auto">
          <a:xfrm>
            <a:off x="28194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08" name="Oval 8"/>
          <p:cNvSpPr>
            <a:spLocks noChangeArrowheads="1"/>
          </p:cNvSpPr>
          <p:nvPr/>
        </p:nvSpPr>
        <p:spPr bwMode="auto">
          <a:xfrm>
            <a:off x="36576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09" name="Oval 9"/>
          <p:cNvSpPr>
            <a:spLocks noChangeArrowheads="1"/>
          </p:cNvSpPr>
          <p:nvPr/>
        </p:nvSpPr>
        <p:spPr bwMode="auto">
          <a:xfrm>
            <a:off x="21336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10" name="Oval 10"/>
          <p:cNvSpPr>
            <a:spLocks noChangeArrowheads="1"/>
          </p:cNvSpPr>
          <p:nvPr/>
        </p:nvSpPr>
        <p:spPr bwMode="auto">
          <a:xfrm>
            <a:off x="31242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11" name="Rectangle 11"/>
          <p:cNvSpPr>
            <a:spLocks noChangeArrowheads="1"/>
          </p:cNvSpPr>
          <p:nvPr/>
        </p:nvSpPr>
        <p:spPr bwMode="auto">
          <a:xfrm>
            <a:off x="838200" y="38862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12" name="Rectangle 12"/>
          <p:cNvSpPr>
            <a:spLocks noChangeArrowheads="1"/>
          </p:cNvSpPr>
          <p:nvPr/>
        </p:nvSpPr>
        <p:spPr bwMode="auto">
          <a:xfrm>
            <a:off x="2057400" y="43434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13" name="Rectangle 13"/>
          <p:cNvSpPr>
            <a:spLocks noChangeArrowheads="1"/>
          </p:cNvSpPr>
          <p:nvPr/>
        </p:nvSpPr>
        <p:spPr bwMode="auto">
          <a:xfrm>
            <a:off x="1905000" y="48006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14" name="Rectangle 14"/>
          <p:cNvSpPr>
            <a:spLocks noChangeArrowheads="1"/>
          </p:cNvSpPr>
          <p:nvPr/>
        </p:nvSpPr>
        <p:spPr bwMode="auto">
          <a:xfrm>
            <a:off x="1295400" y="43434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15" name="Rectangle 15"/>
          <p:cNvSpPr>
            <a:spLocks noChangeArrowheads="1"/>
          </p:cNvSpPr>
          <p:nvPr/>
        </p:nvSpPr>
        <p:spPr bwMode="auto">
          <a:xfrm>
            <a:off x="990600" y="47244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16" name="Rectangle 16"/>
          <p:cNvSpPr>
            <a:spLocks noChangeArrowheads="1"/>
          </p:cNvSpPr>
          <p:nvPr/>
        </p:nvSpPr>
        <p:spPr bwMode="auto">
          <a:xfrm>
            <a:off x="1219200" y="35052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17" name="Text Box 17"/>
          <p:cNvSpPr txBox="1">
            <a:spLocks noChangeArrowheads="1"/>
          </p:cNvSpPr>
          <p:nvPr/>
        </p:nvSpPr>
        <p:spPr bwMode="auto">
          <a:xfrm>
            <a:off x="838200" y="4926013"/>
            <a:ext cx="97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Class 1</a:t>
            </a:r>
          </a:p>
        </p:txBody>
      </p:sp>
      <p:sp>
        <p:nvSpPr>
          <p:cNvPr id="153618" name="Text Box 18"/>
          <p:cNvSpPr txBox="1">
            <a:spLocks noChangeArrowheads="1"/>
          </p:cNvSpPr>
          <p:nvPr/>
        </p:nvSpPr>
        <p:spPr bwMode="auto">
          <a:xfrm>
            <a:off x="3048000" y="2667000"/>
            <a:ext cx="97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Class 2</a:t>
            </a:r>
          </a:p>
        </p:txBody>
      </p:sp>
      <p:sp>
        <p:nvSpPr>
          <p:cNvPr id="153619" name="Line 19"/>
          <p:cNvSpPr>
            <a:spLocks noChangeShapeType="1"/>
          </p:cNvSpPr>
          <p:nvPr/>
        </p:nvSpPr>
        <p:spPr bwMode="auto">
          <a:xfrm>
            <a:off x="762000" y="2514600"/>
            <a:ext cx="2362200" cy="274320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3620" name="Line 20"/>
          <p:cNvSpPr>
            <a:spLocks noChangeShapeType="1"/>
          </p:cNvSpPr>
          <p:nvPr/>
        </p:nvSpPr>
        <p:spPr bwMode="auto">
          <a:xfrm flipV="1">
            <a:off x="5353050" y="22098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3621" name="Line 21"/>
          <p:cNvSpPr>
            <a:spLocks noChangeShapeType="1"/>
          </p:cNvSpPr>
          <p:nvPr/>
        </p:nvSpPr>
        <p:spPr bwMode="auto">
          <a:xfrm flipV="1">
            <a:off x="5353050" y="54102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3622" name="Oval 22"/>
          <p:cNvSpPr>
            <a:spLocks noChangeArrowheads="1"/>
          </p:cNvSpPr>
          <p:nvPr/>
        </p:nvSpPr>
        <p:spPr bwMode="auto">
          <a:xfrm>
            <a:off x="741045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23" name="Oval 23"/>
          <p:cNvSpPr>
            <a:spLocks noChangeArrowheads="1"/>
          </p:cNvSpPr>
          <p:nvPr/>
        </p:nvSpPr>
        <p:spPr bwMode="auto">
          <a:xfrm>
            <a:off x="763905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24" name="Oval 24"/>
          <p:cNvSpPr>
            <a:spLocks noChangeArrowheads="1"/>
          </p:cNvSpPr>
          <p:nvPr/>
        </p:nvSpPr>
        <p:spPr bwMode="auto">
          <a:xfrm>
            <a:off x="847725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25" name="Oval 25"/>
          <p:cNvSpPr>
            <a:spLocks noChangeArrowheads="1"/>
          </p:cNvSpPr>
          <p:nvPr/>
        </p:nvSpPr>
        <p:spPr bwMode="auto">
          <a:xfrm>
            <a:off x="695325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26" name="Oval 26"/>
          <p:cNvSpPr>
            <a:spLocks noChangeArrowheads="1"/>
          </p:cNvSpPr>
          <p:nvPr/>
        </p:nvSpPr>
        <p:spPr bwMode="auto">
          <a:xfrm>
            <a:off x="794385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27" name="Rectangle 27"/>
          <p:cNvSpPr>
            <a:spLocks noChangeArrowheads="1"/>
          </p:cNvSpPr>
          <p:nvPr/>
        </p:nvSpPr>
        <p:spPr bwMode="auto">
          <a:xfrm>
            <a:off x="5657850" y="38862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28" name="Rectangle 28"/>
          <p:cNvSpPr>
            <a:spLocks noChangeArrowheads="1"/>
          </p:cNvSpPr>
          <p:nvPr/>
        </p:nvSpPr>
        <p:spPr bwMode="auto">
          <a:xfrm>
            <a:off x="6877050" y="43434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29" name="Rectangle 29"/>
          <p:cNvSpPr>
            <a:spLocks noChangeArrowheads="1"/>
          </p:cNvSpPr>
          <p:nvPr/>
        </p:nvSpPr>
        <p:spPr bwMode="auto">
          <a:xfrm>
            <a:off x="6724650" y="48006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30" name="Rectangle 30"/>
          <p:cNvSpPr>
            <a:spLocks noChangeArrowheads="1"/>
          </p:cNvSpPr>
          <p:nvPr/>
        </p:nvSpPr>
        <p:spPr bwMode="auto">
          <a:xfrm>
            <a:off x="6115050" y="43434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31" name="Rectangle 31"/>
          <p:cNvSpPr>
            <a:spLocks noChangeArrowheads="1"/>
          </p:cNvSpPr>
          <p:nvPr/>
        </p:nvSpPr>
        <p:spPr bwMode="auto">
          <a:xfrm>
            <a:off x="5810250" y="47244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32" name="Rectangle 32"/>
          <p:cNvSpPr>
            <a:spLocks noChangeArrowheads="1"/>
          </p:cNvSpPr>
          <p:nvPr/>
        </p:nvSpPr>
        <p:spPr bwMode="auto">
          <a:xfrm>
            <a:off x="6038850" y="35052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33" name="Text Box 33"/>
          <p:cNvSpPr txBox="1">
            <a:spLocks noChangeArrowheads="1"/>
          </p:cNvSpPr>
          <p:nvPr/>
        </p:nvSpPr>
        <p:spPr bwMode="auto">
          <a:xfrm>
            <a:off x="5657850" y="4926013"/>
            <a:ext cx="97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Class 1</a:t>
            </a:r>
          </a:p>
        </p:txBody>
      </p:sp>
      <p:sp>
        <p:nvSpPr>
          <p:cNvPr id="153634" name="Text Box 34"/>
          <p:cNvSpPr txBox="1">
            <a:spLocks noChangeArrowheads="1"/>
          </p:cNvSpPr>
          <p:nvPr/>
        </p:nvSpPr>
        <p:spPr bwMode="auto">
          <a:xfrm>
            <a:off x="7867650" y="2667000"/>
            <a:ext cx="97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Class 2</a:t>
            </a:r>
          </a:p>
        </p:txBody>
      </p:sp>
      <p:sp>
        <p:nvSpPr>
          <p:cNvPr id="153635" name="Line 35"/>
          <p:cNvSpPr>
            <a:spLocks noChangeShapeType="1"/>
          </p:cNvSpPr>
          <p:nvPr/>
        </p:nvSpPr>
        <p:spPr bwMode="auto">
          <a:xfrm>
            <a:off x="6705600" y="2286000"/>
            <a:ext cx="609600" cy="297180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E291D-0D21-4577-8693-92A222EB2C0C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B74D-CD27-43DC-ACD5-DD351B8957D4}" type="slidenum">
              <a:rPr lang="en-US"/>
              <a:pPr/>
              <a:t>50</a:t>
            </a:fld>
            <a:endParaRPr lang="en-US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2845-457B-4941-9F2C-4C83A95D5EBD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8BA7-1345-4202-85B6-C715CD2AF960}" type="slidenum">
              <a:rPr lang="en-US"/>
              <a:pPr/>
              <a:t>51</a:t>
            </a:fld>
            <a:endParaRPr 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Demonstration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Iris data set</a:t>
            </a:r>
          </a:p>
          <a:p>
            <a:pPr lvl="1"/>
            <a:r>
              <a:rPr lang="en-US"/>
              <a:t>Class 1 and class 3 are “merged” in this demo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196D-7B04-4F85-B046-3EA6CA876ADD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9994-E60C-40A7-95C5-C0B070A4A885}" type="slidenum">
              <a:rPr lang="en-US"/>
              <a:pPr/>
              <a:t>52</a:t>
            </a:fld>
            <a:endParaRPr lang="en-US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SVM Applications: Handwriting Recognition</a:t>
            </a:r>
          </a:p>
        </p:txBody>
      </p:sp>
      <p:graphicFrame>
        <p:nvGraphicFramePr>
          <p:cNvPr id="166917" name="Object 5"/>
          <p:cNvGraphicFramePr>
            <a:graphicFrameLocks noChangeAspect="1"/>
          </p:cNvGraphicFramePr>
          <p:nvPr/>
        </p:nvGraphicFramePr>
        <p:xfrm>
          <a:off x="241300" y="1328738"/>
          <a:ext cx="8763000" cy="5224462"/>
        </p:xfrm>
        <a:graphic>
          <a:graphicData uri="http://schemas.openxmlformats.org/presentationml/2006/ole">
            <p:oleObj spid="_x0000_s166917" name="Photo Editor Photo" r:id="rId4" imgW="7780952" imgH="4638095" progId="MSPhotoEd.3">
              <p:embed/>
            </p:oleObj>
          </a:graphicData>
        </a:graphic>
      </p:graphicFrame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DC16-7738-473E-9130-2C4A4D2D068E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D048-6ECC-460B-8984-FB86018D4083}" type="slidenum">
              <a:rPr lang="en-US"/>
              <a:pPr/>
              <a:t>53</a:t>
            </a:fld>
            <a:endParaRPr lang="en-US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Multi-class Classification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SVM is basically a two-class classifier</a:t>
            </a:r>
          </a:p>
          <a:p>
            <a:r>
              <a:rPr lang="en-US"/>
              <a:t>One can change the QP formulation to allow multi-class classification</a:t>
            </a:r>
          </a:p>
          <a:p>
            <a:r>
              <a:rPr lang="en-US"/>
              <a:t>More commonly, the data set is divided into two parts “intelligently” in different ways and a separate SVM is trained for each way of division</a:t>
            </a:r>
          </a:p>
          <a:p>
            <a:r>
              <a:rPr lang="en-US"/>
              <a:t>Multi-class classification is done by combining the output of all the SVM classifiers</a:t>
            </a:r>
          </a:p>
          <a:p>
            <a:pPr lvl="1"/>
            <a:r>
              <a:rPr lang="en-US"/>
              <a:t>Majority rule</a:t>
            </a:r>
          </a:p>
          <a:p>
            <a:pPr lvl="1"/>
            <a:r>
              <a:rPr lang="en-US"/>
              <a:t>Error correcting code</a:t>
            </a:r>
          </a:p>
          <a:p>
            <a:pPr lvl="1"/>
            <a:r>
              <a:rPr lang="en-US"/>
              <a:t>Directed acyclic graph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E4DE-17E9-4D2F-B99F-254A812EB7E7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1F4D-10EA-4986-A5EE-1B2AEA181044}" type="slidenum">
              <a:rPr lang="en-US"/>
              <a:pPr/>
              <a:t>54</a:t>
            </a:fld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Epsilon Support Vector Regression </a:t>
            </a:r>
            <a:br>
              <a:rPr lang="en-US"/>
            </a:br>
            <a:r>
              <a:rPr lang="en-US"/>
              <a:t>(</a:t>
            </a:r>
            <a:r>
              <a:rPr lang="en-US">
                <a:latin typeface="Symbol" pitchFamily="18" charset="2"/>
              </a:rPr>
              <a:t>e</a:t>
            </a:r>
            <a:r>
              <a:rPr lang="en-US"/>
              <a:t>-SVR)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Linear regression in feature space</a:t>
            </a:r>
          </a:p>
          <a:p>
            <a:r>
              <a:rPr lang="en-US"/>
              <a:t>Unlike in least square regression, the error function is </a:t>
            </a:r>
            <a:r>
              <a:rPr lang="en-US">
                <a:latin typeface="Symbol" pitchFamily="18" charset="2"/>
              </a:rPr>
              <a:t>e</a:t>
            </a:r>
            <a:r>
              <a:rPr lang="en-US"/>
              <a:t>-insensitive loss function</a:t>
            </a:r>
          </a:p>
          <a:p>
            <a:pPr lvl="1"/>
            <a:r>
              <a:rPr lang="en-US"/>
              <a:t>Intuitively, mistake less than </a:t>
            </a:r>
            <a:r>
              <a:rPr lang="en-US">
                <a:latin typeface="Symbol" pitchFamily="18" charset="2"/>
              </a:rPr>
              <a:t>e</a:t>
            </a:r>
            <a:r>
              <a:rPr lang="en-US"/>
              <a:t> is ignored</a:t>
            </a:r>
          </a:p>
          <a:p>
            <a:pPr lvl="1"/>
            <a:r>
              <a:rPr lang="en-US"/>
              <a:t>This leads to sparsity similar to SVM</a:t>
            </a:r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 flipV="1">
            <a:off x="2590800" y="461645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8790" name="Line 6"/>
          <p:cNvSpPr>
            <a:spLocks noChangeShapeType="1"/>
          </p:cNvSpPr>
          <p:nvPr/>
        </p:nvSpPr>
        <p:spPr bwMode="auto">
          <a:xfrm>
            <a:off x="1524000" y="621665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8791" name="Line 7"/>
          <p:cNvSpPr>
            <a:spLocks noChangeShapeType="1"/>
          </p:cNvSpPr>
          <p:nvPr/>
        </p:nvSpPr>
        <p:spPr bwMode="auto">
          <a:xfrm>
            <a:off x="2057400" y="6216650"/>
            <a:ext cx="1143000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8792" name="Line 8"/>
          <p:cNvSpPr>
            <a:spLocks noChangeShapeType="1"/>
          </p:cNvSpPr>
          <p:nvPr/>
        </p:nvSpPr>
        <p:spPr bwMode="auto">
          <a:xfrm flipV="1">
            <a:off x="3200400" y="5119688"/>
            <a:ext cx="1106488" cy="1096962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8793" name="Line 9"/>
          <p:cNvSpPr>
            <a:spLocks noChangeShapeType="1"/>
          </p:cNvSpPr>
          <p:nvPr/>
        </p:nvSpPr>
        <p:spPr bwMode="auto">
          <a:xfrm flipH="1" flipV="1">
            <a:off x="1066800" y="5226050"/>
            <a:ext cx="990600" cy="99060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3048000" y="6140450"/>
            <a:ext cx="31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e</a:t>
            </a:r>
          </a:p>
        </p:txBody>
      </p:sp>
      <p:sp>
        <p:nvSpPr>
          <p:cNvPr id="118795" name="Text Box 11"/>
          <p:cNvSpPr txBox="1">
            <a:spLocks noChangeArrowheads="1"/>
          </p:cNvSpPr>
          <p:nvPr/>
        </p:nvSpPr>
        <p:spPr bwMode="auto">
          <a:xfrm>
            <a:off x="1905000" y="6140450"/>
            <a:ext cx="48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-e</a:t>
            </a:r>
          </a:p>
        </p:txBody>
      </p:sp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3657600" y="5867400"/>
            <a:ext cx="108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Value off</a:t>
            </a:r>
          </a:p>
          <a:p>
            <a:r>
              <a:rPr lang="en-US" sz="1800"/>
              <a:t>target</a:t>
            </a:r>
          </a:p>
        </p:txBody>
      </p:sp>
      <p:sp>
        <p:nvSpPr>
          <p:cNvPr id="118797" name="Text Box 13"/>
          <p:cNvSpPr txBox="1">
            <a:spLocks noChangeArrowheads="1"/>
          </p:cNvSpPr>
          <p:nvPr/>
        </p:nvSpPr>
        <p:spPr bwMode="auto">
          <a:xfrm>
            <a:off x="2590800" y="4464050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Penalty</a:t>
            </a:r>
          </a:p>
        </p:txBody>
      </p:sp>
      <p:sp>
        <p:nvSpPr>
          <p:cNvPr id="118798" name="Line 14"/>
          <p:cNvSpPr>
            <a:spLocks noChangeShapeType="1"/>
          </p:cNvSpPr>
          <p:nvPr/>
        </p:nvSpPr>
        <p:spPr bwMode="auto">
          <a:xfrm flipV="1">
            <a:off x="6645275" y="46482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8799" name="Line 15"/>
          <p:cNvSpPr>
            <a:spLocks noChangeShapeType="1"/>
          </p:cNvSpPr>
          <p:nvPr/>
        </p:nvSpPr>
        <p:spPr bwMode="auto">
          <a:xfrm>
            <a:off x="5578475" y="62484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8805" name="Text Box 21"/>
          <p:cNvSpPr txBox="1">
            <a:spLocks noChangeArrowheads="1"/>
          </p:cNvSpPr>
          <p:nvPr/>
        </p:nvSpPr>
        <p:spPr bwMode="auto">
          <a:xfrm>
            <a:off x="7696200" y="5638800"/>
            <a:ext cx="108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Value off</a:t>
            </a:r>
          </a:p>
          <a:p>
            <a:r>
              <a:rPr lang="en-US" sz="1800"/>
              <a:t>target</a:t>
            </a:r>
          </a:p>
        </p:txBody>
      </p:sp>
      <p:sp>
        <p:nvSpPr>
          <p:cNvPr id="118806" name="Text Box 22"/>
          <p:cNvSpPr txBox="1">
            <a:spLocks noChangeArrowheads="1"/>
          </p:cNvSpPr>
          <p:nvPr/>
        </p:nvSpPr>
        <p:spPr bwMode="auto">
          <a:xfrm>
            <a:off x="6645275" y="4495800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Penalty</a:t>
            </a:r>
          </a:p>
        </p:txBody>
      </p:sp>
      <p:sp>
        <p:nvSpPr>
          <p:cNvPr id="118808" name="Freeform 24"/>
          <p:cNvSpPr>
            <a:spLocks/>
          </p:cNvSpPr>
          <p:nvPr/>
        </p:nvSpPr>
        <p:spPr bwMode="auto">
          <a:xfrm>
            <a:off x="6645275" y="4876800"/>
            <a:ext cx="838200" cy="1371600"/>
          </a:xfrm>
          <a:custGeom>
            <a:avLst/>
            <a:gdLst/>
            <a:ahLst/>
            <a:cxnLst>
              <a:cxn ang="0">
                <a:pos x="0" y="864"/>
              </a:cxn>
              <a:cxn ang="0">
                <a:pos x="240" y="816"/>
              </a:cxn>
              <a:cxn ang="0">
                <a:pos x="384" y="624"/>
              </a:cxn>
              <a:cxn ang="0">
                <a:pos x="528" y="0"/>
              </a:cxn>
            </a:cxnLst>
            <a:rect l="0" t="0" r="r" b="b"/>
            <a:pathLst>
              <a:path w="528" h="864">
                <a:moveTo>
                  <a:pt x="0" y="864"/>
                </a:moveTo>
                <a:cubicBezTo>
                  <a:pt x="88" y="860"/>
                  <a:pt x="176" y="856"/>
                  <a:pt x="240" y="816"/>
                </a:cubicBezTo>
                <a:cubicBezTo>
                  <a:pt x="304" y="776"/>
                  <a:pt x="336" y="760"/>
                  <a:pt x="384" y="624"/>
                </a:cubicBezTo>
                <a:cubicBezTo>
                  <a:pt x="432" y="488"/>
                  <a:pt x="480" y="244"/>
                  <a:pt x="528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8809" name="Freeform 25"/>
          <p:cNvSpPr>
            <a:spLocks/>
          </p:cNvSpPr>
          <p:nvPr/>
        </p:nvSpPr>
        <p:spPr bwMode="auto">
          <a:xfrm flipH="1">
            <a:off x="5807075" y="4876800"/>
            <a:ext cx="838200" cy="1371600"/>
          </a:xfrm>
          <a:custGeom>
            <a:avLst/>
            <a:gdLst/>
            <a:ahLst/>
            <a:cxnLst>
              <a:cxn ang="0">
                <a:pos x="0" y="864"/>
              </a:cxn>
              <a:cxn ang="0">
                <a:pos x="240" y="816"/>
              </a:cxn>
              <a:cxn ang="0">
                <a:pos x="384" y="624"/>
              </a:cxn>
              <a:cxn ang="0">
                <a:pos x="528" y="0"/>
              </a:cxn>
            </a:cxnLst>
            <a:rect l="0" t="0" r="r" b="b"/>
            <a:pathLst>
              <a:path w="528" h="864">
                <a:moveTo>
                  <a:pt x="0" y="864"/>
                </a:moveTo>
                <a:cubicBezTo>
                  <a:pt x="88" y="860"/>
                  <a:pt x="176" y="856"/>
                  <a:pt x="240" y="816"/>
                </a:cubicBezTo>
                <a:cubicBezTo>
                  <a:pt x="304" y="776"/>
                  <a:pt x="336" y="760"/>
                  <a:pt x="384" y="624"/>
                </a:cubicBezTo>
                <a:cubicBezTo>
                  <a:pt x="432" y="488"/>
                  <a:pt x="480" y="244"/>
                  <a:pt x="528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8810" name="Text Box 26"/>
          <p:cNvSpPr txBox="1">
            <a:spLocks noChangeArrowheads="1"/>
          </p:cNvSpPr>
          <p:nvPr/>
        </p:nvSpPr>
        <p:spPr bwMode="auto">
          <a:xfrm>
            <a:off x="5329238" y="4038600"/>
            <a:ext cx="267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Square loss function</a:t>
            </a:r>
          </a:p>
        </p:txBody>
      </p:sp>
      <p:sp>
        <p:nvSpPr>
          <p:cNvPr id="118811" name="Text Box 27"/>
          <p:cNvSpPr txBox="1">
            <a:spLocks noChangeArrowheads="1"/>
          </p:cNvSpPr>
          <p:nvPr/>
        </p:nvSpPr>
        <p:spPr bwMode="auto">
          <a:xfrm>
            <a:off x="1143000" y="4032250"/>
            <a:ext cx="3362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e</a:t>
            </a:r>
            <a:r>
              <a:rPr lang="en-US">
                <a:latin typeface="Times New Roman" pitchFamily="18" charset="0"/>
              </a:rPr>
              <a:t>-insensitive loss function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9917-14BD-4394-9E4F-817410EED83F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0E5-A721-4C70-8F49-B1563EC20D1F}" type="slidenum">
              <a:rPr lang="en-US"/>
              <a:pPr/>
              <a:t>55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Epsilon Support Vector Regression </a:t>
            </a:r>
            <a:br>
              <a:rPr lang="en-US"/>
            </a:br>
            <a:r>
              <a:rPr lang="en-US"/>
              <a:t>(</a:t>
            </a:r>
            <a:r>
              <a:rPr lang="en-US">
                <a:latin typeface="Symbol" pitchFamily="18" charset="2"/>
              </a:rPr>
              <a:t>e</a:t>
            </a:r>
            <a:r>
              <a:rPr lang="en-US"/>
              <a:t>-SVR)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Given: a data set {x</a:t>
            </a:r>
            <a:r>
              <a:rPr lang="en-US" baseline="-25000"/>
              <a:t>1</a:t>
            </a:r>
            <a:r>
              <a:rPr lang="en-US"/>
              <a:t>, ..., x</a:t>
            </a:r>
            <a:r>
              <a:rPr lang="en-US" baseline="-25000"/>
              <a:t>n</a:t>
            </a:r>
            <a:r>
              <a:rPr lang="en-US"/>
              <a:t>} with target values {u</a:t>
            </a:r>
            <a:r>
              <a:rPr lang="en-US" baseline="-25000"/>
              <a:t>1</a:t>
            </a:r>
            <a:r>
              <a:rPr lang="en-US"/>
              <a:t>, ..., u</a:t>
            </a:r>
            <a:r>
              <a:rPr lang="en-US" baseline="-25000"/>
              <a:t>n</a:t>
            </a:r>
            <a:r>
              <a:rPr lang="en-US"/>
              <a:t>}, we want to do </a:t>
            </a:r>
            <a:r>
              <a:rPr lang="en-US">
                <a:latin typeface="Symbol" pitchFamily="18" charset="2"/>
              </a:rPr>
              <a:t>e</a:t>
            </a:r>
            <a:r>
              <a:rPr lang="en-US"/>
              <a:t>-SVR</a:t>
            </a:r>
          </a:p>
          <a:p>
            <a:r>
              <a:rPr lang="en-US"/>
              <a:t>The optimization problem is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Similar to SVM, this can be solved as a quadratic programming problem</a:t>
            </a:r>
          </a:p>
        </p:txBody>
      </p:sp>
      <p:pic>
        <p:nvPicPr>
          <p:cNvPr id="200716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6000" y="2971800"/>
            <a:ext cx="4267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717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981200" y="3962400"/>
            <a:ext cx="51816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0CB6-F732-4440-8E2A-42F86E406351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EA0C7-AB00-4D93-847C-EC992C695095}" type="slidenum">
              <a:rPr lang="en-US"/>
              <a:pPr/>
              <a:t>56</a:t>
            </a:fld>
            <a:endParaRPr lang="en-US"/>
          </a:p>
        </p:txBody>
      </p:sp>
      <p:sp>
        <p:nvSpPr>
          <p:cNvPr id="2027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Epsilon Support Vector Regression </a:t>
            </a:r>
            <a:br>
              <a:rPr lang="en-US"/>
            </a:br>
            <a:r>
              <a:rPr lang="en-US"/>
              <a:t>(</a:t>
            </a:r>
            <a:r>
              <a:rPr lang="en-US">
                <a:latin typeface="Symbol" pitchFamily="18" charset="2"/>
              </a:rPr>
              <a:t>e</a:t>
            </a:r>
            <a:r>
              <a:rPr lang="en-US"/>
              <a:t>-SVR)</a:t>
            </a:r>
          </a:p>
        </p:txBody>
      </p:sp>
      <p:sp>
        <p:nvSpPr>
          <p:cNvPr id="2027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C</a:t>
            </a:r>
            <a:r>
              <a:rPr lang="en-US"/>
              <a:t> is a parameter to control the amount of influence of the error</a:t>
            </a:r>
          </a:p>
          <a:p>
            <a:r>
              <a:rPr lang="en-US"/>
              <a:t>The ½||w||</a:t>
            </a:r>
            <a:r>
              <a:rPr lang="en-US" baseline="30000"/>
              <a:t>2</a:t>
            </a:r>
            <a:r>
              <a:rPr lang="en-US"/>
              <a:t> term serves as controlling the complexity of the regression function</a:t>
            </a:r>
          </a:p>
          <a:p>
            <a:pPr lvl="1"/>
            <a:r>
              <a:rPr lang="en-US"/>
              <a:t>This is similar to ridge regression</a:t>
            </a:r>
          </a:p>
          <a:p>
            <a:r>
              <a:rPr lang="en-US"/>
              <a:t>After training (solving the QP), we get values of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i</a:t>
            </a:r>
            <a:r>
              <a:rPr lang="en-US"/>
              <a:t> and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i</a:t>
            </a:r>
            <a:r>
              <a:rPr lang="en-US" baseline="30000"/>
              <a:t>*</a:t>
            </a:r>
            <a:r>
              <a:rPr lang="en-US"/>
              <a:t>, which are both zero if </a:t>
            </a:r>
            <a:r>
              <a:rPr lang="en-US" b="1"/>
              <a:t>x</a:t>
            </a:r>
            <a:r>
              <a:rPr lang="en-US" baseline="-25000"/>
              <a:t>i</a:t>
            </a:r>
            <a:r>
              <a:rPr lang="en-US"/>
              <a:t> does not contribute to the error function</a:t>
            </a:r>
          </a:p>
          <a:p>
            <a:r>
              <a:rPr lang="en-US"/>
              <a:t>For a new data </a:t>
            </a:r>
            <a:r>
              <a:rPr lang="en-US" b="1"/>
              <a:t>z</a:t>
            </a:r>
            <a:r>
              <a:rPr lang="en-US"/>
              <a:t>,</a:t>
            </a:r>
          </a:p>
        </p:txBody>
      </p:sp>
      <p:pic>
        <p:nvPicPr>
          <p:cNvPr id="202757" name="Picture 102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08288" y="5588000"/>
            <a:ext cx="5573712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DBEF-8A6F-4943-8E48-79AE50937F9D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4F06-8C2E-4C78-852B-C8B8A2A0EBB4}" type="slidenum">
              <a:rPr lang="en-US"/>
              <a:pPr/>
              <a:t>6</a:t>
            </a:fld>
            <a:endParaRPr lang="en-US"/>
          </a:p>
        </p:txBody>
      </p:sp>
      <p:sp>
        <p:nvSpPr>
          <p:cNvPr id="1546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Large-margin Decision Boundary</a:t>
            </a:r>
          </a:p>
        </p:txBody>
      </p:sp>
      <p:sp>
        <p:nvSpPr>
          <p:cNvPr id="1546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decision boundary should be as far away from the data of both classes as possible</a:t>
            </a:r>
          </a:p>
          <a:p>
            <a:pPr lvl="1"/>
            <a:r>
              <a:rPr lang="en-US"/>
              <a:t>We should maximize the margin, </a:t>
            </a:r>
            <a:r>
              <a:rPr lang="en-US" i="1"/>
              <a:t>m</a:t>
            </a:r>
            <a:endParaRPr lang="en-US"/>
          </a:p>
          <a:p>
            <a:pPr lvl="1"/>
            <a:r>
              <a:rPr lang="en-US"/>
              <a:t>Distance between the origin and the line </a:t>
            </a:r>
            <a:r>
              <a:rPr lang="en-US" b="1"/>
              <a:t>w</a:t>
            </a:r>
            <a:r>
              <a:rPr lang="en-US" baseline="30000"/>
              <a:t>t</a:t>
            </a:r>
            <a:r>
              <a:rPr lang="en-US" b="1"/>
              <a:t>x</a:t>
            </a:r>
            <a:r>
              <a:rPr lang="en-US"/>
              <a:t>=k is k/||</a:t>
            </a:r>
            <a:r>
              <a:rPr lang="en-US" b="1"/>
              <a:t>w</a:t>
            </a:r>
            <a:r>
              <a:rPr lang="en-US"/>
              <a:t>||</a:t>
            </a:r>
          </a:p>
        </p:txBody>
      </p:sp>
      <p:sp>
        <p:nvSpPr>
          <p:cNvPr id="154628" name="Line 1028"/>
          <p:cNvSpPr>
            <a:spLocks noChangeShapeType="1"/>
          </p:cNvSpPr>
          <p:nvPr/>
        </p:nvSpPr>
        <p:spPr bwMode="auto">
          <a:xfrm flipV="1">
            <a:off x="838200" y="26670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4629" name="Line 1029"/>
          <p:cNvSpPr>
            <a:spLocks noChangeShapeType="1"/>
          </p:cNvSpPr>
          <p:nvPr/>
        </p:nvSpPr>
        <p:spPr bwMode="auto">
          <a:xfrm flipV="1">
            <a:off x="838200" y="58674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4630" name="Oval 1030"/>
          <p:cNvSpPr>
            <a:spLocks noChangeArrowheads="1"/>
          </p:cNvSpPr>
          <p:nvPr/>
        </p:nvSpPr>
        <p:spPr bwMode="auto">
          <a:xfrm>
            <a:off x="28956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31" name="Oval 1031"/>
          <p:cNvSpPr>
            <a:spLocks noChangeArrowheads="1"/>
          </p:cNvSpPr>
          <p:nvPr/>
        </p:nvSpPr>
        <p:spPr bwMode="auto">
          <a:xfrm>
            <a:off x="31242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32" name="Oval 1032"/>
          <p:cNvSpPr>
            <a:spLocks noChangeArrowheads="1"/>
          </p:cNvSpPr>
          <p:nvPr/>
        </p:nvSpPr>
        <p:spPr bwMode="auto">
          <a:xfrm>
            <a:off x="396240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33" name="Oval 1033"/>
          <p:cNvSpPr>
            <a:spLocks noChangeArrowheads="1"/>
          </p:cNvSpPr>
          <p:nvPr/>
        </p:nvSpPr>
        <p:spPr bwMode="auto">
          <a:xfrm>
            <a:off x="24384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34" name="Oval 1034"/>
          <p:cNvSpPr>
            <a:spLocks noChangeArrowheads="1"/>
          </p:cNvSpPr>
          <p:nvPr/>
        </p:nvSpPr>
        <p:spPr bwMode="auto">
          <a:xfrm>
            <a:off x="34290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35" name="Rectangle 1035"/>
          <p:cNvSpPr>
            <a:spLocks noChangeArrowheads="1"/>
          </p:cNvSpPr>
          <p:nvPr/>
        </p:nvSpPr>
        <p:spPr bwMode="auto">
          <a:xfrm>
            <a:off x="1143000" y="43434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36" name="Rectangle 1036"/>
          <p:cNvSpPr>
            <a:spLocks noChangeArrowheads="1"/>
          </p:cNvSpPr>
          <p:nvPr/>
        </p:nvSpPr>
        <p:spPr bwMode="auto">
          <a:xfrm>
            <a:off x="2362200" y="48006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37" name="Rectangle 1037"/>
          <p:cNvSpPr>
            <a:spLocks noChangeArrowheads="1"/>
          </p:cNvSpPr>
          <p:nvPr/>
        </p:nvSpPr>
        <p:spPr bwMode="auto">
          <a:xfrm>
            <a:off x="2209800" y="52578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38" name="Rectangle 1038"/>
          <p:cNvSpPr>
            <a:spLocks noChangeArrowheads="1"/>
          </p:cNvSpPr>
          <p:nvPr/>
        </p:nvSpPr>
        <p:spPr bwMode="auto">
          <a:xfrm>
            <a:off x="1600200" y="48006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39" name="Rectangle 1039"/>
          <p:cNvSpPr>
            <a:spLocks noChangeArrowheads="1"/>
          </p:cNvSpPr>
          <p:nvPr/>
        </p:nvSpPr>
        <p:spPr bwMode="auto">
          <a:xfrm>
            <a:off x="1295400" y="51816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40" name="Rectangle 1040"/>
          <p:cNvSpPr>
            <a:spLocks noChangeArrowheads="1"/>
          </p:cNvSpPr>
          <p:nvPr/>
        </p:nvSpPr>
        <p:spPr bwMode="auto">
          <a:xfrm>
            <a:off x="1447800" y="40386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41" name="Text Box 1041"/>
          <p:cNvSpPr txBox="1">
            <a:spLocks noChangeArrowheads="1"/>
          </p:cNvSpPr>
          <p:nvPr/>
        </p:nvSpPr>
        <p:spPr bwMode="auto">
          <a:xfrm>
            <a:off x="1143000" y="5383213"/>
            <a:ext cx="97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Class 1</a:t>
            </a:r>
          </a:p>
        </p:txBody>
      </p:sp>
      <p:sp>
        <p:nvSpPr>
          <p:cNvPr id="154642" name="Text Box 1042"/>
          <p:cNvSpPr txBox="1">
            <a:spLocks noChangeArrowheads="1"/>
          </p:cNvSpPr>
          <p:nvPr/>
        </p:nvSpPr>
        <p:spPr bwMode="auto">
          <a:xfrm>
            <a:off x="3581400" y="4191000"/>
            <a:ext cx="97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Class 2</a:t>
            </a:r>
          </a:p>
        </p:txBody>
      </p:sp>
      <p:sp>
        <p:nvSpPr>
          <p:cNvPr id="154644" name="Line 1044"/>
          <p:cNvSpPr>
            <a:spLocks noChangeShapeType="1"/>
          </p:cNvSpPr>
          <p:nvPr/>
        </p:nvSpPr>
        <p:spPr bwMode="auto">
          <a:xfrm>
            <a:off x="1905000" y="2895600"/>
            <a:ext cx="2514600" cy="251460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4645" name="Line 1045"/>
          <p:cNvSpPr>
            <a:spLocks noChangeShapeType="1"/>
          </p:cNvSpPr>
          <p:nvPr/>
        </p:nvSpPr>
        <p:spPr bwMode="auto">
          <a:xfrm>
            <a:off x="914400" y="3276600"/>
            <a:ext cx="2971800" cy="297180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4646" name="Line 1046"/>
          <p:cNvSpPr>
            <a:spLocks noChangeShapeType="1"/>
          </p:cNvSpPr>
          <p:nvPr/>
        </p:nvSpPr>
        <p:spPr bwMode="auto">
          <a:xfrm>
            <a:off x="914400" y="2590800"/>
            <a:ext cx="3886200" cy="3886200"/>
          </a:xfrm>
          <a:prstGeom prst="line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154651" name="Picture 105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648200" y="5943600"/>
            <a:ext cx="2057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4654" name="Picture 105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343400" y="4800600"/>
            <a:ext cx="20399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4656" name="Picture 105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295400" y="6019800"/>
            <a:ext cx="23082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4658" name="Line 1058"/>
          <p:cNvSpPr>
            <a:spLocks noChangeShapeType="1"/>
          </p:cNvSpPr>
          <p:nvPr/>
        </p:nvSpPr>
        <p:spPr bwMode="auto">
          <a:xfrm flipH="1">
            <a:off x="3352800" y="5057775"/>
            <a:ext cx="723900" cy="733425"/>
          </a:xfrm>
          <a:prstGeom prst="line">
            <a:avLst/>
          </a:prstGeom>
          <a:noFill/>
          <a:ln w="25400">
            <a:solidFill>
              <a:srgbClr val="FF00FF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154659" name="Picture 105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6172200" y="3276600"/>
            <a:ext cx="175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4660" name="Text Box 1060"/>
          <p:cNvSpPr txBox="1">
            <a:spLocks noChangeArrowheads="1"/>
          </p:cNvSpPr>
          <p:nvPr/>
        </p:nvSpPr>
        <p:spPr bwMode="auto">
          <a:xfrm>
            <a:off x="3276600" y="5181600"/>
            <a:ext cx="439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CC00CC"/>
                </a:solidFill>
              </a:rPr>
              <a:t>m</a:t>
            </a:r>
          </a:p>
        </p:txBody>
      </p:sp>
      <p:sp>
        <p:nvSpPr>
          <p:cNvPr id="154661" name="Line 1061"/>
          <p:cNvSpPr>
            <a:spLocks noChangeShapeType="1"/>
          </p:cNvSpPr>
          <p:nvPr/>
        </p:nvSpPr>
        <p:spPr bwMode="auto">
          <a:xfrm flipV="1">
            <a:off x="2057400" y="3276600"/>
            <a:ext cx="1600200" cy="1676400"/>
          </a:xfrm>
          <a:prstGeom prst="line">
            <a:avLst/>
          </a:prstGeom>
          <a:noFill/>
          <a:ln w="25400">
            <a:solidFill>
              <a:srgbClr val="993366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154663" name="Picture 106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3581400" y="3124200"/>
            <a:ext cx="2841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CDF8-565F-440F-8A58-937C7143C61F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DFD4-5CB4-45B9-9A08-DFC64CB15A7E}" type="slidenum">
              <a:rPr lang="en-US"/>
              <a:pPr/>
              <a:t>7</a:t>
            </a:fld>
            <a:endParaRPr lang="en-US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the Decision Boundary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{</a:t>
            </a:r>
            <a:r>
              <a:rPr lang="en-US" i="1"/>
              <a:t>x</a:t>
            </a:r>
            <a:r>
              <a:rPr lang="en-US" baseline="-25000"/>
              <a:t>1</a:t>
            </a:r>
            <a:r>
              <a:rPr lang="en-US"/>
              <a:t>, ..., </a:t>
            </a:r>
            <a:r>
              <a:rPr lang="en-US" i="1"/>
              <a:t>x</a:t>
            </a:r>
            <a:r>
              <a:rPr lang="en-US" baseline="-25000"/>
              <a:t>n</a:t>
            </a:r>
            <a:r>
              <a:rPr lang="en-US"/>
              <a:t>} be our data set and let </a:t>
            </a:r>
            <a:r>
              <a:rPr lang="en-US" i="1"/>
              <a:t>y</a:t>
            </a:r>
            <a:r>
              <a:rPr lang="en-US" baseline="-25000"/>
              <a:t>i</a:t>
            </a:r>
            <a:r>
              <a:rPr lang="en-US"/>
              <a:t> </a:t>
            </a:r>
            <a:r>
              <a:rPr lang="en-US">
                <a:latin typeface="Symbol" pitchFamily="18" charset="2"/>
              </a:rPr>
              <a:t>Î</a:t>
            </a:r>
            <a:r>
              <a:rPr lang="en-US"/>
              <a:t>   {1,-1} be the class label of </a:t>
            </a:r>
            <a:r>
              <a:rPr lang="en-US" i="1"/>
              <a:t>x</a:t>
            </a:r>
            <a:r>
              <a:rPr lang="en-US" baseline="-25000"/>
              <a:t>i</a:t>
            </a:r>
            <a:endParaRPr lang="en-US"/>
          </a:p>
          <a:p>
            <a:r>
              <a:rPr lang="en-US"/>
              <a:t>The decision boundary should classify all points correctly </a:t>
            </a:r>
            <a:r>
              <a:rPr lang="en-US">
                <a:latin typeface="Symbol" pitchFamily="18" charset="2"/>
              </a:rPr>
              <a:t>Þ</a:t>
            </a:r>
            <a:endParaRPr lang="en-US"/>
          </a:p>
          <a:p>
            <a:r>
              <a:rPr lang="en-US"/>
              <a:t>The decision boundary can be found by solving the following constrained optimization problem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This is a constrained optimization problem. Solving it requires some new tools</a:t>
            </a:r>
          </a:p>
          <a:p>
            <a:pPr lvl="1"/>
            <a:r>
              <a:rPr lang="en-US"/>
              <a:t>Feel free to ignore the following several slides; what is important is the constrained optimization problem above</a:t>
            </a:r>
          </a:p>
        </p:txBody>
      </p:sp>
      <p:pic>
        <p:nvPicPr>
          <p:cNvPr id="15667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752600" y="2286000"/>
            <a:ext cx="3962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681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133600" y="3581400"/>
            <a:ext cx="255428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683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133600" y="4267200"/>
            <a:ext cx="56388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0008-3925-4260-B73F-BD997CD3938F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0B77-9E64-4907-992C-E3A95DF3D134}" type="slidenum">
              <a:rPr lang="en-US"/>
              <a:pPr/>
              <a:t>8</a:t>
            </a:fld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PMingLiU" pitchFamily="18" charset="-120"/>
              </a:rPr>
              <a:t>Recap of Constrained Optimization</a:t>
            </a:r>
            <a:endParaRPr lang="zh-TW" altLang="en-US">
              <a:ea typeface="PMingLiU" pitchFamily="18" charset="-120"/>
            </a:endParaRP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Suppose we want to: minimize f(</a:t>
            </a:r>
            <a:r>
              <a:rPr lang="en-US" b="1"/>
              <a:t>x</a:t>
            </a:r>
            <a:r>
              <a:rPr lang="en-US"/>
              <a:t>) subject to g(</a:t>
            </a:r>
            <a:r>
              <a:rPr lang="en-US" b="1"/>
              <a:t>x</a:t>
            </a:r>
            <a:r>
              <a:rPr lang="en-US"/>
              <a:t>) = 0</a:t>
            </a:r>
          </a:p>
          <a:p>
            <a:r>
              <a:rPr lang="en-US"/>
              <a:t>A necessary condition for </a:t>
            </a:r>
            <a:r>
              <a:rPr lang="en-US" b="1"/>
              <a:t>x</a:t>
            </a:r>
            <a:r>
              <a:rPr lang="en-US" baseline="-25000"/>
              <a:t>0</a:t>
            </a:r>
            <a:r>
              <a:rPr lang="en-US"/>
              <a:t> to be a solution: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 </a:t>
            </a:r>
            <a:r>
              <a:rPr lang="en-US">
                <a:latin typeface="Symbol" pitchFamily="18" charset="2"/>
              </a:rPr>
              <a:t>a</a:t>
            </a:r>
            <a:r>
              <a:rPr lang="en-US"/>
              <a:t>: the Lagrange multiplier</a:t>
            </a:r>
          </a:p>
          <a:p>
            <a:r>
              <a:rPr lang="en-US"/>
              <a:t>For multiple constraints g</a:t>
            </a:r>
            <a:r>
              <a:rPr lang="en-US" baseline="-25000"/>
              <a:t>i</a:t>
            </a:r>
            <a:r>
              <a:rPr lang="en-US"/>
              <a:t>(</a:t>
            </a:r>
            <a:r>
              <a:rPr lang="en-US" b="1"/>
              <a:t>x</a:t>
            </a:r>
            <a:r>
              <a:rPr lang="en-US"/>
              <a:t>) = 0, i=1, …, m, we need a Lagrange multiplier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i</a:t>
            </a:r>
            <a:r>
              <a:rPr lang="en-US"/>
              <a:t> for each of the constraints</a:t>
            </a:r>
          </a:p>
        </p:txBody>
      </p:sp>
      <p:pic>
        <p:nvPicPr>
          <p:cNvPr id="252937" name="Picture 9" descr="C:\Documents and Settings\martin\Desktop\txp_fig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71750" y="2057400"/>
            <a:ext cx="3678238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2939" name="Picture 11" descr="C:\Documents and Settings\martin\Desktop\txp_fig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143125" y="4727575"/>
            <a:ext cx="45783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5C34-6A62-47E9-907B-2ECA3D2DA197}" type="datetime1">
              <a:rPr lang="en-US"/>
              <a:pPr/>
              <a:t>3/3/2008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802. Prepared by Martin Law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A269-AFCF-4F47-A9A1-0EB5D8311C78}" type="slidenum">
              <a:rPr lang="en-US"/>
              <a:pPr/>
              <a:t>9</a:t>
            </a:fld>
            <a:endParaRPr lang="en-US"/>
          </a:p>
        </p:txBody>
      </p:sp>
      <p:sp>
        <p:nvSpPr>
          <p:cNvPr id="2590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 of Constrained Optimization</a:t>
            </a:r>
          </a:p>
        </p:txBody>
      </p:sp>
      <p:sp>
        <p:nvSpPr>
          <p:cNvPr id="2590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case for inequality constraint g</a:t>
            </a:r>
            <a:r>
              <a:rPr lang="en-US" baseline="-25000"/>
              <a:t>i</a:t>
            </a:r>
            <a:r>
              <a:rPr lang="en-US"/>
              <a:t>(</a:t>
            </a:r>
            <a:r>
              <a:rPr lang="en-US" b="1"/>
              <a:t>x</a:t>
            </a:r>
            <a:r>
              <a:rPr lang="en-US"/>
              <a:t>)</a:t>
            </a:r>
            <a:r>
              <a:rPr lang="en-US">
                <a:latin typeface="Symbol" pitchFamily="18" charset="2"/>
              </a:rPr>
              <a:t>£</a:t>
            </a:r>
            <a:r>
              <a:rPr lang="en-US"/>
              <a:t>0 is similar, except that the Lagrange multiplier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i</a:t>
            </a:r>
            <a:r>
              <a:rPr lang="en-US"/>
              <a:t> should be positive</a:t>
            </a:r>
          </a:p>
          <a:p>
            <a:r>
              <a:rPr lang="en-US"/>
              <a:t>If </a:t>
            </a:r>
            <a:r>
              <a:rPr lang="en-US" b="1"/>
              <a:t>x</a:t>
            </a:r>
            <a:r>
              <a:rPr lang="en-US" baseline="-25000"/>
              <a:t>0</a:t>
            </a:r>
            <a:r>
              <a:rPr lang="en-US"/>
              <a:t> is a solution to the constrained optimization problem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There must exist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i</a:t>
            </a:r>
            <a:r>
              <a:rPr lang="en-US">
                <a:latin typeface="Symbol" pitchFamily="18" charset="2"/>
              </a:rPr>
              <a:t>³</a:t>
            </a:r>
            <a:r>
              <a:rPr lang="en-US"/>
              <a:t>0 for i=1, …, m such that </a:t>
            </a:r>
            <a:r>
              <a:rPr lang="en-US" b="1"/>
              <a:t>x</a:t>
            </a:r>
            <a:r>
              <a:rPr lang="en-US" baseline="-25000"/>
              <a:t>0</a:t>
            </a:r>
            <a:r>
              <a:rPr lang="en-US"/>
              <a:t> satisfy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function                        is also known as the Lagrangrian; we want to set its gradient to </a:t>
            </a:r>
            <a:r>
              <a:rPr lang="en-US" b="1"/>
              <a:t>0</a:t>
            </a:r>
          </a:p>
        </p:txBody>
      </p:sp>
      <p:pic>
        <p:nvPicPr>
          <p:cNvPr id="259081" name="Picture 1033" descr="C:\Documents and Settings\martin\Desktop\txp_fig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447800" y="2987675"/>
            <a:ext cx="70596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9082" name="Picture 1034" descr="C:\Documents and Settings\martin\Desktop\txp_fig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743200" y="4033838"/>
            <a:ext cx="440055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9084" name="Picture 1036" descr="C:\Documents and Settings\martin\Desktop\txp_fig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5334000"/>
            <a:ext cx="19494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Fals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TEX2PSBATCH" val="latex --interaction=nonstopmode $(base).tex; dvips -D $(res) -E -o $(base).ps $(base).dvi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35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align*}&#10;\begin{cases}&#10;\frac{\partial}{\partial \mathbf{x}} \bigl(&#10;f(\mathbf{x}) + \alpha g(\mathbf{x})&#10;\bigr) \bigg|_{\mathbf{x}=\mathbf{x}_0} = \mathbf{0}&#10;%&#10;\\&#10;%&#10;g(\mathbf{x}) = 0&#10;\end{cases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11"/>
  <p:tag name="BOXFONT" val="10"/>
  <p:tag name="BOXWRAP" val="False"/>
  <p:tag name="WORKAROUNDTRANSPARENCYBUG" val="False"/>
  <p:tag name="ALLOWFONTSUBSTITUTION" val="False"/>
  <p:tag name="BITMAPFORMAT" val="pngmono"/>
  <p:tag name="ORIGWIDTH" val="278"/>
  <p:tag name="PICTUREFILESIZE" val="2314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align*}&#10;\begin{cases}&#10;\frac{\partial}{\partial \mathbf{x}} \bigl(&#10;f(\mathbf{x}) + \sum_{i=1}^n \alpha_i g_i(\mathbf{x})&#10;\bigr) \bigg|_{\mathbf{x}=\mathbf{x}_0} = \mathbf{0}&#10;%&#10;\\&#10;%&#10;g_i(\mathbf{x}) = 0 \qquad \text{ for } i = 1, \dots, m&#10;\end{cases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11"/>
  <p:tag name="BOXFONT" val="10"/>
  <p:tag name="BOXWRAP" val="False"/>
  <p:tag name="WORKAROUNDTRANSPARENCYBUG" val="False"/>
  <p:tag name="ALLOWFONTSUBSTITUTION" val="False"/>
  <p:tag name="BITMAPFORMAT" val="pngmono"/>
  <p:tag name="ORIGWIDTH" val="346"/>
  <p:tag name="PICTUREFILESIZE" val="3348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&#10;\usepackage{amsmath}&#10;\newcommand{\jx}{\mathbf{x}}&#10;&#10;\begin{document}&#10;&#10;\[&#10;\min_{\jx} f(\jx) \quad \text{ subject to } \quad g_i(\jx) \leq 0 \quad \text{ for } i=1, \dots, m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11"/>
  <p:tag name="BOXFONT" val="10"/>
  <p:tag name="BOXWRAP" val="False"/>
  <p:tag name="WORKAROUNDTRANSPARENCYBUG" val="False"/>
  <p:tag name="ALLOWFONTSUBSTITUTION" val="False"/>
  <p:tag name="BITMAPFORMAT" val="pngmono"/>
  <p:tag name="ORIGWIDTH" val="523"/>
  <p:tag name="PICTUREFILESIZE" val="2124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&#10;\usepackage{amsmath}&#10;\newcommand{\jx}{\mathbf{x}}&#10;&#10;\begin{document}&#10;&#10;&#10;\[&#10;\begin{cases}&#10;\frac{\partial}{\partial \jx} &#10;\bigl(&#10;f(\mathbf{x}) + \sum_i \alpha_i g_i(\mathbf{x})&#10;\bigr) \bigg|_{\jx=jx_0} = \mathbf{0}&#10;\\&#10;g_i(\jx) \leq 0 \quad \text{ for } i=1, \dots, m&#10;\end{cases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11"/>
  <p:tag name="BOXFONT" val="10"/>
  <p:tag name="BOXWRAP" val="False"/>
  <p:tag name="WORKAROUNDTRANSPARENCYBUG" val="False"/>
  <p:tag name="ALLOWFONTSUBSTITUTION" val="False"/>
  <p:tag name="BITMAPFORMAT" val="pngmono"/>
  <p:tag name="ORIGWIDTH" val="326"/>
  <p:tag name="PICTUREFILESIZE" val="335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&#10;\usepackage{amsmath}&#10;\newcommand{\jx}{\mathbf{x}}&#10;&#10;\begin{document}&#10;&#10;&#10;\[&#10;f(\mathbf{x}) + \sum_i \alpha_i g_i(\mathbf{x}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3"/>
  <p:tag name="BOXFONT" val="10"/>
  <p:tag name="BOXWRAP" val="False"/>
  <p:tag name="WORKAROUNDTRANSPARENCYBUG" val="False"/>
  <p:tag name="ALLOWFONTSUBSTITUTION" val="False"/>
  <p:tag name="BITMAPFORMAT" val="pngmono"/>
  <p:tag name="ORIGWIDTH" val="167"/>
  <p:tag name="PICTUREFILESIZE" val="1145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box{Minimize } \frac 12 ||\mathbf{w}||^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61"/>
  <p:tag name="PICTUREFILESIZE" val="836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box{ subject to } &#10;1 - y_i ( \mathbf{w}^T \mathbf{x}_i + b) \leq 0&#10;\qquad \mbox{ for } i=1, \dots, n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ALLOWFONTSUBSTITUTION" val="False"/>
  <p:tag name="BITMAPFORMAT" val="pngmono"/>
  <p:tag name="ORIGWIDTH" val="495"/>
  <p:tag name="PICTUREFILESIZE" val="198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cal{L} = \frac 12 \mathbf{w}^T \mathbf{w} +&#10;\sum_{i=1}^n \alpha_i \left( 1 - y_i(\mathbf{w}^T \mathbf{x}_i + b )  \right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ALLOWFONTSUBSTITUTION" val="False"/>
  <p:tag name="BITMAPFORMAT" val="pngmono"/>
  <p:tag name="ORIGWIDTH" val="374"/>
  <p:tag name="PICTUREFILESIZE" val="2279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athcal{L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98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newcommand{\jw}{\mathbf{w}}&#10;\newcommand{\jx}{\mathbf{x}}&#10;\begin{align*}&#10;\jw + \sum_{i=1}^n \alpha_i (-y_i) \jx_i &amp;= \mathbf{0}&#10;\quad \Rightarrow &#10;\quad \jw = \sum_{i=1}^n \alpha_i y_i \jx_i&#10;\\&#10;\sum_{i=1}^n \alpha_i y_i &amp;= 0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ALLOWFONTSUBSTITUTION" val="False"/>
  <p:tag name="BITMAPFORMAT" val="pngmono"/>
  <p:tag name="ORIGWIDTH" val="437"/>
  <p:tag name="PICTUREFILESIZE" val="359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^T \mathbf{x} + b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23"/>
  <p:tag name="PICTUREFILESIZE" val="489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newcommand{\jw}{\mathbf{w}}&#10;\newcommand{\jx}{\mathbf{x}}&#10;\begin{align*}&#10;\jw &amp;= \sum_{i=1}^n \alpha_i y_i \jx_i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ALLOWFONTSUBSTITUTION" val="False"/>
  <p:tag name="BITMAPFORMAT" val="pngmono"/>
  <p:tag name="ORIGWIDTH" val="139"/>
  <p:tag name="PICTUREFILESIZE" val="1020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athcal{L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98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jx}{\mathbf{x}}&#10;\usepackage{amsmath}&#10;\begin{document}&#10;\begin{align*}&#10;\mathcal{L} &amp;= \frac 12&#10;\sum_{i=1}^n \alpha_i y_i \jx_i^T&#10;\sum_{j=1}^n \alpha_j y_j \jx_j&#10;+&#10;\sum_{i=1}^n \alpha_i \left( 1 - &#10;y_i(&#10;\sum_{j=1}^n \alpha_j y_j \jx_j^T&#10;\jx_i + b )  &#10;\right)&#10;\\&amp;=&#10;\frac 12&#10;\sum_{i=1}^n \sum_{j=1}^n \alpha_i \alpha_j y_i y_j \jx_i^T \jx_j&#10;+&#10;\sum_{i=1}^n \alpha_i &#10;-&#10;\sum_{i=1}^n  \alpha_i y_i \sum_{j=1}^n  \alpha_j  y_j \jx_j^T \jx_i &#10;-&#10;b \sum_{i=1}^n \alpha_i y_i&#10;\\&amp;=&#10;- \frac 12&#10;\sum_{i=1}^n \sum_{j=1}^n \alpha_i \alpha_j y_i y_j \jx_i^T \jx_j&#10;+ \sum_{i=1}^n \alpha_i 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ALLOWFONTSUBSTITUTION" val="False"/>
  <p:tag name="BITMAPFORMAT" val="pngmono"/>
  <p:tag name="ORIGWIDTH" val="681"/>
  <p:tag name="PICTUREFILESIZE" val="12198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newcommand{\jw}{\mathbf{w}}&#10;\newcommand{\jx}{\mathbf{x}}&#10;\begin{align*}&#10;\sum_{i=1}^n \alpha_i y_i &amp;= 0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ALLOWFONTSUBSTITUTION" val="False"/>
  <p:tag name="BITMAPFORMAT" val="pngmono"/>
  <p:tag name="ORIGWIDTH" val="115"/>
  <p:tag name="PICTUREFILESIZE" val="824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box{subject to } \alpha_i \geq 0, \qquad \sum_{i=1}^n \alpha_i y_i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ALLOWFONTSUBSTITUTION" val="False"/>
  <p:tag name="BITMAPFORMAT" val="pngmono"/>
  <p:tag name="ORIGWIDTH" val="344"/>
  <p:tag name="PICTUREFILESIZE" val="1819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&#10;\begin{document}&#10;\[&#10;\mbox{max. } W(\boldsymbol{\alpha}) = \sum_{i=1}^n \alpha_i - \frac 12 \sum_{i=1,j=1}^n \alpha_i \alpha_j y_i y_j &#10;\mathbf{x}_i^T \mathbf{x}_j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446"/>
  <p:tag name="PICTUREFILESIZE" val="3007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box{subject to } \alpha_i \geq 0, \sum_{i=1}^n \alpha_i y_i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295"/>
  <p:tag name="PICTUREFILESIZE" val="1808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&#10;\begin{document}&#10;\[&#10;\mbox{max. } W(\boldsymbol{\alpha}) = \sum_{i=1}^n \alpha_i - \frac 12 \sum_{i=1,j=1}^n \alpha_i \alpha_j y_i y_j &#10;\mathbf{x}_i^T \mathbf{x}_j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446"/>
  <p:tag name="PICTUREFILESIZE" val="3007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 = \sum_{i=1}^n \alpha_i y_i \mathbf{x}_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139"/>
  <p:tag name="PICTUREFILESIZE" val="1028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mathbf{w} = \sum_{j=1}^s \alpha_{t_j} y_{t_j} \mathbf{x}_{t_j}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182"/>
  <p:tag name="PICTUREFILESIZE" val="94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^T \mathbf{x} + b = 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22"/>
  <p:tag name="PICTUREFILESIZE" val="429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mathbf{w}^T \mathbf{z} + b &#10;=&#10;\sum_{j=1}^s \alpha_{t_j} y_{t_j} \bigl( \mathbf{x}_{t_j}^T \mathbf{z} \bigr) + b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312"/>
  <p:tag name="PICTUREFILESIZE" val="1614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^T \mathbf{x} + b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23"/>
  <p:tag name="PICTUREFILESIZE" val="489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^T \mathbf{x} + b = 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22"/>
  <p:tag name="PICTUREFILESIZE" val="429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^T \mathbf{x} + b = -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38"/>
  <p:tag name="PICTUREFILESIZE" val="463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7"/>
  <p:tag name="PICTUREFILESIZE" val="89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^T \mathbf{x} + b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23"/>
  <p:tag name="PICTUREFILESIZE" val="489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^T \mathbf{x} + b = 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22"/>
  <p:tag name="PICTUREFILESIZE" val="429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^T \mathbf{x} + b = -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38"/>
  <p:tag name="PICTUREFILESIZE" val="463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7"/>
  <p:tag name="PICTUREFILESIZE" val="89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xi_i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15"/>
  <p:tag name="PICTUREFILESIZE" val="142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^T \mathbf{x} + b = -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38"/>
  <p:tag name="PICTUREFILESIZE" val="463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athbf{x}_i 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8"/>
  <p:tag name="PICTUREFILESIZE" val="126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athbf{x}_j 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20"/>
  <p:tag name="PICTUREFILESIZE" val="133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xi_j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17"/>
  <p:tag name="PICTUREFILESIZE" val="154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[&#10;\begin{cases}&#10;\mathbf{w}^T \mathbf{x}_i + b \geq 1 - \xi_i    &amp; y_i = 1\\&#10;\mathbf{w}^T \mathbf{x}_i + b \leq -1 + \xi_i    &amp; y_i = -1\\&#10;\xi_i \geq 0 &amp; \forall i&#10;\end{cases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1"/>
  <p:tag name="BOXFONT" val="10"/>
  <p:tag name="BOXWRAP" val="False"/>
  <p:tag name="WORKAROUNDTRANSPARENCYBUG" val="False"/>
  <p:tag name="BITMAPFORMAT" val="pngmono"/>
  <p:tag name="DEBUGINTERACTIVE" val="True"/>
  <p:tag name="ORIGWIDTH" val="301"/>
  <p:tag name="PICTUREFILESIZE" val="2818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Minimize $ \frac 12 || \mathbf{w} ||^2 + C \sum_{i=1}^n \xi_i 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1"/>
  <p:tag name="BOXFONT" val="10"/>
  <p:tag name="BOXWRAP" val="False"/>
  <p:tag name="WORKAROUNDTRANSPARENCYBUG" val="False"/>
  <p:tag name="BITMAPFORMAT" val="pngmono"/>
  <p:tag name="DEBUGINTERACTIVE" val="True"/>
  <p:tag name="ORIGWIDTH" val="279"/>
  <p:tag name="PICTUREFILESIZE" val="1399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 \mbox{subject to }&#10;y_i (\mathbf{w}^T \mathbf{x}_i + b) \geq 1 - \xi_i, \quad&#10;\xi_i \geq 0 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1"/>
  <p:tag name="BOXFONT" val="10"/>
  <p:tag name="BOXWRAP" val="False"/>
  <p:tag name="WORKAROUNDTRANSPARENCYBUG" val="False"/>
  <p:tag name="BITMAPFORMAT" val="pngmono"/>
  <p:tag name="DEBUGINTERACTIVE" val="True"/>
  <p:tag name="ORIGWIDTH" val="403"/>
  <p:tag name="PICTUREFILESIZE" val="1896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 \frac 12 || \mathbf{w} ||^2 + C \sum_{i=1}^n \xi_i 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182"/>
  <p:tag name="PICTUREFILESIZE" val="95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&#10;\begin{document}&#10;\[&#10;\mbox{max. } W(\boldsymbol{\alpha}) = \sum_{i=1}^n \alpha_i - \frac 12 \sum_{i=1,j=1}^n \alpha_i \alpha_j y_i y_j &#10;\mathbf{x}_i^T \mathbf{x}_j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446"/>
  <p:tag name="PICTUREFILESIZE" val="3007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box{subject to } C \geq \alpha_i \geq 0, \sum_{i=1}^n \alpha_i y_i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339"/>
  <p:tag name="PICTUREFILESIZE" val="1999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mathbf{w} = \sum_{j=1}^s \alpha_{t_j} y_{t_j} \mathbf{x}_{t_j}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182"/>
  <p:tag name="PICTUREFILESIZE" val="948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m = \frac{2}{||\mathbf{w}|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92"/>
  <p:tag name="PICTUREFILESIZE" val="442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&#10;\begin{document}&#10;\[&#10;\mbox{max. } W(\boldsymbol{\alpha}) = \sum_{i=1}^n \alpha_i - \frac 12 \sum_{i=1,j=1}^n \alpha_i \alpha_j y_i y_j &#10;\mathbf{x}_i^T \mathbf{x}_j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446"/>
  <p:tag name="PICTUREFILESIZE" val="3007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box{subject to } C \geq \alpha_i \geq 0, \sum_{i=1}^n \alpha_i y_i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339"/>
  <p:tag name="PICTUREFILESIZE" val="1999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K(\mathbf{x}_i, \mathbf{x}_j) = \phi(\mathbf{x}_i)^T \phi(\mathbf{x}_j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233"/>
  <p:tag name="PICTUREFILESIZE" val="1373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phi( \bigl[\begin{smallmatrix} x_1 \\ x_2 \end{smallmatrix}\bigr]&#10;)=(1,\sqrt{2}x_1, \sqrt{2}x_2, x_1^2, x_2^2, \sqrt{2}x_1x_2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407"/>
  <p:tag name="PICTUREFILESIZE" val="2237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&#10;K(\mathbf{x}, \mathbf{y}) =(1 + x_1y_1 + x_2 y_2)^2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66"/>
  <p:tag name="BOXFONT" val="10"/>
  <p:tag name="BOXWRAP" val="False"/>
  <p:tag name="WORKAROUNDTRANSPARENCYBUG" val="False"/>
  <p:tag name="BITMAPFORMAT" val="pngmono"/>
  <p:tag name="DEBUGINTERACTIVE" val="True"/>
  <p:tag name="ORIGWIDTH" val="290"/>
  <p:tag name="PICTUREFILESIZE" val="1372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align*}&#10;\langle \phi( \bigl[\begin{smallmatrix} x_1 \\ x_2 \end{smallmatrix}\bigr])&#10;, \phi( \bigl[\begin{smallmatrix} y_1 \\ y_2 \end{smallmatrix}\bigr])&#10;\rangle &amp;= (1 + x_1y_1 + x_2 y_2)^2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66"/>
  <p:tag name="BOXFONT" val="10"/>
  <p:tag name="BOXWRAP" val="False"/>
  <p:tag name="WORKAROUNDTRANSPARENCYBUG" val="False"/>
  <p:tag name="ALLOWFONTSUBSTITUTION" val="False"/>
  <p:tag name="BITMAPFORMAT" val="pngmono"/>
  <p:tag name="ORIGWIDTH" val="389"/>
  <p:tag name="PICTUREFILESIZE" val="2293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 K(\mathbf{x}, \mathbf{y}) = ( \mathbf{x}^T \mathbf{y} + 1)^d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66"/>
  <p:tag name="BOXFONT" val="10"/>
  <p:tag name="BOXWRAP" val="False"/>
  <p:tag name="WORKAROUNDTRANSPARENCYBUG" val="False"/>
  <p:tag name="BITMAPFORMAT" val="pngmono"/>
  <p:tag name="DEBUGINTERACTIVE" val="True"/>
  <p:tag name="ORIGWIDTH" val="211"/>
  <p:tag name="PICTUREFILESIZE" val="994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 K(\mathbf{x}, \mathbf{y}) = &#10;\exp\bigl(-|| \mathbf{x} - \mathbf{y} ||^2 / (2\sigma^2) \bigr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66"/>
  <p:tag name="BOXFONT" val="10"/>
  <p:tag name="BOXWRAP" val="False"/>
  <p:tag name="WORKAROUNDTRANSPARENCYBUG" val="False"/>
  <p:tag name="BITMAPFORMAT" val="pngmono"/>
  <p:tag name="DEBUGINTERACTIVE" val="True"/>
  <p:tag name="ORIGWIDTH" val="322"/>
  <p:tag name="PICTUREFILESIZE" val="1658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 K(\mathbf{x}, \mathbf{y}) = &#10;\tanh(\kappa \mathbf{x}^T \mathbf{y} + \theta 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66"/>
  <p:tag name="BOXFONT" val="10"/>
  <p:tag name="BOXWRAP" val="False"/>
  <p:tag name="WORKAROUNDTRANSPARENCYBUG" val="False"/>
  <p:tag name="BITMAPFORMAT" val="pngmono"/>
  <p:tag name="DEBUGINTERACTIVE" val="True"/>
  <p:tag name="ORIGWIDTH" val="255"/>
  <p:tag name="PICTUREFILESIZE" val="1258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&#10;\begin{document}&#10;\[&#10;\mbox{max. } W(\boldsymbol{\alpha}) = \sum_{i=1}^n \alpha_i - \frac 12 \sum_{i=1,j=1}^n \alpha_i \alpha_j y_i y_j &#10;\mathbf{x}_i^T \mathbf{x}_j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446"/>
  <p:tag name="PICTUREFILESIZE" val="3007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7"/>
  <p:tag name="PICTUREFILESIZE" val="89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box{subject to } C \geq \alpha_i \geq 0, \sum_{i=1}^n \alpha_i y_i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339"/>
  <p:tag name="PICTUREFILESIZE" val="1999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box{subject to } C \geq \alpha_i \geq 0, \sum_{i=1}^n \alpha_i y_i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339"/>
  <p:tag name="PICTUREFILESIZE" val="1999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&#10;\begin{document}&#10;\[&#10;\mbox{max. } W(\boldsymbol{\alpha}) = \sum_{i=1}^n \alpha_i - \frac 12 \sum_{i=1,j=1}^n \alpha_i \alpha_j y_i y_j &#10;K(\mathbf{x}_i, \mathbf{x}_j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477"/>
  <p:tag name="PICTUREFILESIZE" val="3302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 = \langle \mathbf{w}, \phi(\mathbf{z})\rangle + b =&#10;\sum_{j=1}^s \alpha_{t_j} y_{t_j}&#10;K(\mathbf{x}_{t_j}, \mathbf{z})&#10;+ b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ALLOWFONTSUBSTITUTION" val="False"/>
  <p:tag name="BITMAPFORMAT" val="pngmono"/>
  <p:tag name="ORIGWIDTH" val="409"/>
  <p:tag name="PICTUREFILESIZE" val="2584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 = \sum_{j=1}^s \alpha_{t_j} y_{t_j} \phi(\mathbf{x}_{t_j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ALLOWFONTSUBSTITUTION" val="False"/>
  <p:tag name="BITMAPFORMAT" val="pngmono"/>
  <p:tag name="ORIGWIDTH" val="194"/>
  <p:tag name="PICTUREFILESIZE" val="1401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 = \mathbf{w}^T \mathbf{z} + b =&#10;\sum_{j=1}^s \alpha_{t_j} y_{t_j} \mathbf{x}_{t_j}^T \mathbf{z} + b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ALLOWFONTSUBSTITUTION" val="False"/>
  <p:tag name="BITMAPFORMAT" val="pngmono"/>
  <p:tag name="ORIGWIDTH" val="317"/>
  <p:tag name="PICTUREFILESIZE" val="1894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 = \sum_{j=1}^s \alpha_{t_j} y_{t_j} \mathbf{x}_{t_j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ALLOWFONTSUBSTITUTION" val="False"/>
  <p:tag name="BITMAPFORMAT" val="pngmono"/>
  <p:tag name="ORIGWIDTH" val="163"/>
  <p:tag name="PICTUREFILESIZE" val="1149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&#10;\usepackage{amsmath}&#10;\newcommand{\jz}{\mathbf{z}}&#10;\newcommand{\jx}{\mathbf{x}}&#10;&#10;\begin{document}&#10;\begin{align*}&#10;f(\jz) = \sum_{ \jx_i \in \mathcal{S}}&#10;\alpha_i y_i K(\jz, \jx_i) + b&#10;\\&#10;\mathcal{S}: \text{ the set of support vectors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304"/>
  <p:tag name="PICTUREFILESIZE" val="3223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&#10;\begin{document}&#10;\[&#10;\mbox{max. } \sum_{i=1}^5 \alpha_i - \frac 12 \sum_{i=1}^5 \sum_{j=1}^5 \alpha_i \alpha_j y_i y_j &#10;(x_i x_j + 1)^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423"/>
  <p:tag name="PICTUREFILESIZE" val="2889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box{subject to } 100 \geq \alpha_i \geq 0, \sum_{i=1}^5 \alpha_i y_i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360"/>
  <p:tag name="PICTUREFILESIZE" val="2058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 y_i ( \mathbf{w}^T \mathbf{x}_i + b) \geq 1, \qquad \forall 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241"/>
  <p:tag name="PICTUREFILESIZE" val="1088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align*}&#10;&amp; \quad f(z) \\&amp;= 2.5(1) (2z+1)^2 +&#10;7.333(-1) (5z+1)^2 +&#10;4.833(1) (6z+1)^2 + b \\&#10;&amp;= 0.6667 z^2 - 5.333 z + b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11"/>
  <p:tag name="BOXFONT" val="10"/>
  <p:tag name="BOXWRAP" val="False"/>
  <p:tag name="WORKAROUNDTRANSPARENCYBUG" val="False"/>
  <p:tag name="ALLOWFONTSUBSTITUTION" val="False"/>
  <p:tag name="BITMAPFORMAT" val="pngmono"/>
  <p:tag name="ORIGWIDTH" val="655"/>
  <p:tag name="PICTUREFILESIZE" val="4726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lpha_5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23"/>
  <p:tag name="PICTUREFILESIZE" val="144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y_5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21"/>
  <p:tag name="PICTUREFILESIZE" val="146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K(z, x_5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517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(z) =&#10;0.6667 z^2 - 5.333 z + 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11"/>
  <p:tag name="BOXFONT" val="10"/>
  <p:tag name="BOXWRAP" val="False"/>
  <p:tag name="WORKAROUNDTRANSPARENCYBUG" val="False"/>
  <p:tag name="ALLOWFONTSUBSTITUTION" val="False"/>
  <p:tag name="BITMAPFORMAT" val="pngmono"/>
  <p:tag name="ORIGWIDTH" val="294"/>
  <p:tag name="PICTUREFILESIZE" val="1483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\phi(\mathbf{w})^T \phi(\mathbf{x}) + b = 1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ALLOWFONTSUBSTITUTION" val="False"/>
  <p:tag name="BITMAPFORMAT" val="pngmono"/>
  <p:tag name="ORIGWIDTH" val="185"/>
  <p:tag name="PICTUREFILESIZE" val="962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\phi(\mathbf{w})^T \phi(\mathbf{x}) + b = -1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ALLOWFONTSUBSTITUTION" val="False"/>
  <p:tag name="BITMAPFORMAT" val="pngmono"/>
  <p:tag name="ORIGWIDTH" val="201"/>
  <p:tag name="PICTUREFILESIZE" val="983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[ y = \text{sign} \bigl( \sin( \alpha x ) \bigr) \]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11"/>
  <p:tag name="BOXFONT" val="10"/>
  <p:tag name="BOXWRAP" val="False"/>
  <p:tag name="WORKAROUNDTRANSPARENCYBUG" val="False"/>
  <p:tag name="ALLOWFONTSUBSTITUTION" val="False"/>
  <p:tag name="BITMAPFORMAT" val="pngmono"/>
  <p:tag name="ORIGWIDTH" val="172"/>
  <p:tag name="PICTUREFILESIZE" val="1030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[&#10;\mbox{Min }&#10;\frac 12 ||w||^2 + C \sum_{i=1}^n (\xi_i + \xi_i^*)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272"/>
  <p:tag name="PICTUREFILESIZE" val="1762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[&#10;\text{subject to }&#10;\begin{cases}&#10;u_i - \mathbf{w}^T \mathbf{x}_i - b \leq \epsilon + \xi_i \\&#10;\mathbf{w}^T \mathbf{x}_i + b - u_i \leq \epsilon + \xi_i^*\\&#10;\xi_i \geq 0, \xi_i^* \geq 0&#10;\end{cases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343"/>
  <p:tag name="PICTUREFILESIZE" val="358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box{Minimize } \frac 12 ||\mathbf{w}||^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61"/>
  <p:tag name="PICTUREFILESIZE" val="836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(\mathbf{z}) = \sum_{j=1}^s (\alpha_{t_j}-\alpha_{t_j}^*) &#10;K(\mathbf{x}_{t_j}, \mathbf{z})&#10;+ b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329"/>
  <p:tag name="PICTUREFILESIZE" val="2133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box{ subject to } y_i ( \mathbf{w}^T \mathbf{x}_i + b) \geq 1 \qquad \forall 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340"/>
  <p:tag name="PICTUREFILESIZE" val="15794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 2000\Templates\Presentation Designs\Blends.pot</Template>
  <TotalTime>1683</TotalTime>
  <Words>4124</Words>
  <Application>Microsoft PowerPoint</Application>
  <PresentationFormat>On-screen Show (4:3)</PresentationFormat>
  <Paragraphs>639</Paragraphs>
  <Slides>56</Slides>
  <Notes>15</Notes>
  <HiddenSlides>8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Arial</vt:lpstr>
      <vt:lpstr>Tahoma</vt:lpstr>
      <vt:lpstr>Wingdings</vt:lpstr>
      <vt:lpstr>PMingLiU</vt:lpstr>
      <vt:lpstr>Symbol</vt:lpstr>
      <vt:lpstr>Times New Roman</vt:lpstr>
      <vt:lpstr>Arial Narrow</vt:lpstr>
      <vt:lpstr>Blends</vt:lpstr>
      <vt:lpstr>Microsoft Photo Editor 3.0 Photo</vt:lpstr>
      <vt:lpstr>A Simple Introduction to Support Vector Machines</vt:lpstr>
      <vt:lpstr>Outline</vt:lpstr>
      <vt:lpstr>History of SVM</vt:lpstr>
      <vt:lpstr>What is a good Decision Boundary?</vt:lpstr>
      <vt:lpstr>Examples of Bad Decision Boundaries</vt:lpstr>
      <vt:lpstr>Large-margin Decision Boundary</vt:lpstr>
      <vt:lpstr>Finding the Decision Boundary</vt:lpstr>
      <vt:lpstr>Recap of Constrained Optimization</vt:lpstr>
      <vt:lpstr>Recap of Constrained Optimization</vt:lpstr>
      <vt:lpstr>Back to the Original Problem</vt:lpstr>
      <vt:lpstr>The Dual Problem</vt:lpstr>
      <vt:lpstr>The Dual Problem</vt:lpstr>
      <vt:lpstr>The Dual Problem</vt:lpstr>
      <vt:lpstr>Characteristics of the Solution</vt:lpstr>
      <vt:lpstr>The Quadratic Programming Problem</vt:lpstr>
      <vt:lpstr>A Geometrical Interpretation</vt:lpstr>
      <vt:lpstr>Non-linearly Separable Problems</vt:lpstr>
      <vt:lpstr>Soft Margin Hyperplane</vt:lpstr>
      <vt:lpstr>The Optimization Problem</vt:lpstr>
      <vt:lpstr>Extension to Non-linear Decision Boundary</vt:lpstr>
      <vt:lpstr>Transforming the Data (c.f. DHS Ch. 5)</vt:lpstr>
      <vt:lpstr>The Kernel Trick</vt:lpstr>
      <vt:lpstr>An Example for f(.) and K(.,.)</vt:lpstr>
      <vt:lpstr>Kernel Functions</vt:lpstr>
      <vt:lpstr>Examples of Kernel Functions</vt:lpstr>
      <vt:lpstr>Modification Due to Kernel Function</vt:lpstr>
      <vt:lpstr>Modification Due to Kernel Function</vt:lpstr>
      <vt:lpstr>More on Kernel Functions</vt:lpstr>
      <vt:lpstr>More on Kernel Functions</vt:lpstr>
      <vt:lpstr>Example</vt:lpstr>
      <vt:lpstr>Example</vt:lpstr>
      <vt:lpstr>Example</vt:lpstr>
      <vt:lpstr>Why SVM Work?</vt:lpstr>
      <vt:lpstr>Why SVM works?</vt:lpstr>
      <vt:lpstr>VC-dimension</vt:lpstr>
      <vt:lpstr>VC-dimension</vt:lpstr>
      <vt:lpstr>Structural Risk Minimization (SRM)</vt:lpstr>
      <vt:lpstr>Structural Risk Minimization (SRM)</vt:lpstr>
      <vt:lpstr>Structural Risk Minimization (SRM)</vt:lpstr>
      <vt:lpstr>Justification of SVM</vt:lpstr>
      <vt:lpstr>Choosing the Kernel Function</vt:lpstr>
      <vt:lpstr>Other Aspects of SVM</vt:lpstr>
      <vt:lpstr>Software</vt:lpstr>
      <vt:lpstr>Summary: Steps for Classification</vt:lpstr>
      <vt:lpstr>Strengths and Weaknesses of SVM</vt:lpstr>
      <vt:lpstr>Other Types of Kernel Methods</vt:lpstr>
      <vt:lpstr>Conclusion</vt:lpstr>
      <vt:lpstr>Resources</vt:lpstr>
      <vt:lpstr>Slide 49</vt:lpstr>
      <vt:lpstr>Slide 50</vt:lpstr>
      <vt:lpstr>Demonstration</vt:lpstr>
      <vt:lpstr>Example of SVM Applications: Handwriting Recognition</vt:lpstr>
      <vt:lpstr>Multi-class Classification</vt:lpstr>
      <vt:lpstr>Epsilon Support Vector Regression  (e-SVR)</vt:lpstr>
      <vt:lpstr>Epsilon Support Vector Regression  (e-SVR)</vt:lpstr>
      <vt:lpstr>Epsilon Support Vector Regression  (e-SVR)</vt:lpstr>
    </vt:vector>
  </TitlesOfParts>
  <Company>Michigan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Simple Introduction to Support Vector Machines</dc:title>
  <dc:creator>Martin Law</dc:creator>
  <cp:keywords>support vector machines, SVM, introduction</cp:keywords>
  <cp:lastModifiedBy>Electrical and Computer Engineering</cp:lastModifiedBy>
  <cp:revision>39</cp:revision>
  <cp:lastPrinted>1601-01-01T00:00:00Z</cp:lastPrinted>
  <dcterms:created xsi:type="dcterms:W3CDTF">2003-04-01T07:55:17Z</dcterms:created>
  <dcterms:modified xsi:type="dcterms:W3CDTF">2008-03-03T23:05:42Z</dcterms:modified>
</cp:coreProperties>
</file>