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334" r:id="rId4"/>
    <p:sldId id="340" r:id="rId5"/>
    <p:sldId id="335" r:id="rId6"/>
    <p:sldId id="336" r:id="rId7"/>
    <p:sldId id="337" r:id="rId8"/>
    <p:sldId id="338" r:id="rId9"/>
    <p:sldId id="339" r:id="rId10"/>
    <p:sldId id="310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1334"/>
        <p:guide pos="38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rojects/speech/software/demonstrations/applets/util/pattern_recognition/current/index.html" TargetMode="External"/><Relationship Id="rId13" Type="http://schemas.openxmlformats.org/officeDocument/2006/relationships/image" Target="../media/image5.jpeg"/><Relationship Id="rId3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Relationship Id="rId7" Type="http://schemas.openxmlformats.org/officeDocument/2006/relationships/hyperlink" Target="http://www.ece.msstate.edu/research/isip/publications/courses/ece_8463/lectures/current/lecture_22/index.html" TargetMode="External"/><Relationship Id="rId12" Type="http://schemas.openxmlformats.org/officeDocument/2006/relationships/hyperlink" Target="http://www.isip.piconepress.com/publications/courses/ece_8443/lectures/2009_spring/lecture_13.mp3" TargetMode="External"/><Relationship Id="rId2" Type="http://schemas.openxmlformats.org/officeDocument/2006/relationships/hyperlink" Target="http://rii.ricoh.com/~stork/DHSch3part3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-sig.enst.fr/~cappe/docs/hmmbib.html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-2.cs.cmu.edu/~rsingh/sphinxman/tech2.html" TargetMode="External"/><Relationship Id="rId15" Type="http://schemas.openxmlformats.org/officeDocument/2006/relationships/image" Target="../media/image6.emf"/><Relationship Id="rId10" Type="http://schemas.openxmlformats.org/officeDocument/2006/relationships/image" Target="../media/image3.png"/><Relationship Id="rId4" Type="http://schemas.openxmlformats.org/officeDocument/2006/relationships/hyperlink" Target="http://www.csse.monash.edu.au/~dld/mixture.modelling.page.html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://www.isip.piconepress.com/publications/courses/ece_8443/lectures/2009_spring/lecture_13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Reestimation Equations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Continuous Distributions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Gaussian Mixture Models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EM Derivation of Reestimation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3)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F.J.: Statistical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hlinkClick r:id="rId4"/>
              </a:rPr>
              <a:t>D.L.D.: Mixture Modeling</a:t>
            </a:r>
            <a:r>
              <a:rPr lang="en-US" sz="1800" b="1" smtClean="0"/>
              <a:t/>
            </a:r>
            <a:br>
              <a:rPr lang="en-US" sz="1800" b="1" smtClean="0"/>
            </a:br>
            <a:r>
              <a:rPr lang="en-US" sz="1800" b="1" smtClean="0">
                <a:hlinkClick r:id="rId5"/>
              </a:rPr>
              <a:t>R.S.: Semicontinuous </a:t>
            </a:r>
            <a:r>
              <a:rPr lang="en-US" sz="1800" b="1" dirty="0" smtClean="0">
                <a:hlinkClick r:id="rId5"/>
              </a:rPr>
              <a:t>HMMs</a:t>
            </a:r>
            <a:r>
              <a:rPr lang="en-US" sz="1800" b="1" dirty="0" smtClean="0"/>
              <a:t> </a:t>
            </a:r>
            <a:br>
              <a:rPr lang="en-US" sz="1800" b="1" dirty="0" smtClean="0"/>
            </a:br>
            <a:r>
              <a:rPr lang="en-US" sz="1800" b="1" dirty="0" smtClean="0">
                <a:hlinkClick r:id="rId6"/>
              </a:rPr>
              <a:t>C.C.: Ten Years of HMMs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7"/>
              </a:rPr>
              <a:t>ISIP: HMM Overview</a:t>
            </a:r>
            <a:r>
              <a:rPr lang="en-US" sz="1800" b="1" dirty="0" smtClean="0">
                <a:solidFill>
                  <a:srgbClr val="004000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rgbClr val="004000"/>
                </a:solidFill>
                <a:latin typeface="+mn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8"/>
              </a:rPr>
              <a:t>ISIP: Software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13: </a:t>
            </a:r>
            <a:r>
              <a:rPr lang="en-US" b="1" dirty="0" smtClean="0">
                <a:solidFill>
                  <a:schemeClr val="accent2"/>
                </a:solidFill>
              </a:rPr>
              <a:t>REESTIMATION, EM AND MIXTURES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92529" y="3520745"/>
            <a:ext cx="2086334" cy="188530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96102" y="1402387"/>
            <a:ext cx="2182761" cy="16947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68624" y="2669459"/>
            <a:ext cx="2249623" cy="186224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0" name="Picture 9" descr="x.JPG">
                <a:hlinkClick r:id="rId12"/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2" name="Picture 4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Evaluation and Decoding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2"/>
          <a:srcRect l="11280" r="6485"/>
          <a:stretch>
            <a:fillRect/>
          </a:stretch>
        </p:blipFill>
        <p:spPr>
          <a:xfrm>
            <a:off x="5569565" y="553429"/>
            <a:ext cx="3333135" cy="2774640"/>
          </a:xfrm>
          <a:prstGeom prst="rect">
            <a:avLst/>
          </a:prstGeom>
        </p:spPr>
      </p:pic>
      <p:pic>
        <p:nvPicPr>
          <p:cNvPr id="10" name="Picture 9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88" y="636807"/>
            <a:ext cx="5884862" cy="2977882"/>
          </a:xfrm>
          <a:prstGeom prst="rect">
            <a:avLst/>
          </a:prstGeom>
        </p:spPr>
      </p:pic>
      <p:pic>
        <p:nvPicPr>
          <p:cNvPr id="11" name="Picture 10" descr="x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89" y="3594207"/>
            <a:ext cx="5860896" cy="3031196"/>
          </a:xfrm>
          <a:prstGeom prst="rect">
            <a:avLst/>
          </a:prstGeom>
        </p:spPr>
      </p:pic>
      <p:pic>
        <p:nvPicPr>
          <p:cNvPr id="12" name="Picture 11" descr="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050" y="3967323"/>
            <a:ext cx="2839184" cy="2254515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89937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derive the learning algorithm heuristically, and then formally derive it using the EM Theorem.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backward probability analogous to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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(t):</a:t>
            </a:r>
          </a:p>
          <a:p>
            <a:pPr marL="176213" indent="-176213">
              <a:spcBef>
                <a:spcPts val="108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This represents the probability that we are in state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will generate the remainder of the target sequence from </a:t>
            </a:r>
            <a:r>
              <a:rPr lang="en-US" altLang="en-US" sz="1800" dirty="0" smtClean="0">
                <a:solidFill>
                  <a:schemeClr val="bg1"/>
                </a:solidFill>
              </a:rPr>
              <a:t>[t+1,T]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the probability of a transition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(t-1)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given the model generated the entire training sequence,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</a:t>
            </a:r>
            <a:r>
              <a:rPr lang="en-US" altLang="en-US" sz="1800" baseline="30000" dirty="0" err="1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transitions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(t-1)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at any time is simply the sum of this over </a:t>
            </a:r>
            <a:r>
              <a:rPr lang="en-US" altLang="en-US" sz="18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              .</a:t>
            </a:r>
          </a:p>
        </p:txBody>
      </p:sp>
      <p:graphicFrame>
        <p:nvGraphicFramePr>
          <p:cNvPr id="103428" name="Object 7"/>
          <p:cNvGraphicFramePr>
            <a:graphicFrameLocks noChangeAspect="1"/>
          </p:cNvGraphicFramePr>
          <p:nvPr/>
        </p:nvGraphicFramePr>
        <p:xfrm>
          <a:off x="463550" y="1837356"/>
          <a:ext cx="4876800" cy="1409700"/>
        </p:xfrm>
        <a:graphic>
          <a:graphicData uri="http://schemas.openxmlformats.org/presentationml/2006/ole">
            <p:oleObj spid="_x0000_s129026" name="Equation" r:id="rId3" imgW="4876560" imgH="1409400" progId="Equation.3">
              <p:embed/>
            </p:oleObj>
          </a:graphicData>
        </a:graphic>
      </p:graphicFrame>
      <p:graphicFrame>
        <p:nvGraphicFramePr>
          <p:cNvPr id="103429" name="Object 7"/>
          <p:cNvGraphicFramePr>
            <a:graphicFrameLocks noChangeAspect="1"/>
          </p:cNvGraphicFramePr>
          <p:nvPr/>
        </p:nvGraphicFramePr>
        <p:xfrm>
          <a:off x="463550" y="4716258"/>
          <a:ext cx="2438400" cy="685800"/>
        </p:xfrm>
        <a:graphic>
          <a:graphicData uri="http://schemas.openxmlformats.org/presentationml/2006/ole">
            <p:oleObj spid="_x0000_s129027" name="Equation" r:id="rId4" imgW="2438280" imgH="685800" progId="Equation.3">
              <p:embed/>
            </p:oleObj>
          </a:graphicData>
        </a:graphic>
      </p:graphicFrame>
      <p:graphicFrame>
        <p:nvGraphicFramePr>
          <p:cNvPr id="103430" name="Object 7"/>
          <p:cNvGraphicFramePr>
            <a:graphicFrameLocks noChangeAspect="1"/>
          </p:cNvGraphicFramePr>
          <p:nvPr/>
        </p:nvGraphicFramePr>
        <p:xfrm>
          <a:off x="2881057" y="5923734"/>
          <a:ext cx="711200" cy="622300"/>
        </p:xfrm>
        <a:graphic>
          <a:graphicData uri="http://schemas.openxmlformats.org/presentationml/2006/ole">
            <p:oleObj spid="_x0000_s129028" name="Equation" r:id="rId5" imgW="71100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4"/>
            <a:ext cx="872832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any transition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a new estimate for the transition probability is: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similarly estimate the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 probability density function: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resulting reestimation algorithm is known as the Baum-Welch, or Forward Backward algorithm: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5941807" y="510254"/>
          <a:ext cx="990600" cy="622300"/>
        </p:xfrm>
        <a:graphic>
          <a:graphicData uri="http://schemas.openxmlformats.org/presentationml/2006/ole">
            <p:oleObj spid="_x0000_s104452" name="Equation" r:id="rId3" imgW="990360" imgH="62208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651677" y="763588"/>
          <a:ext cx="1498600" cy="1206500"/>
        </p:xfrm>
        <a:graphic>
          <a:graphicData uri="http://schemas.openxmlformats.org/presentationml/2006/ole">
            <p:oleObj spid="_x0000_s104453" name="Equation" r:id="rId4" imgW="1498320" imgH="120636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445616" y="1734120"/>
          <a:ext cx="1752600" cy="1397000"/>
        </p:xfrm>
        <a:graphic>
          <a:graphicData uri="http://schemas.openxmlformats.org/presentationml/2006/ole">
            <p:oleObj spid="_x0000_s104454" name="Equation" r:id="rId5" imgW="1752480" imgH="1396800" progId="Equation.3">
              <p:embed/>
            </p:oleObj>
          </a:graphicData>
        </a:graphic>
      </p:graphicFrame>
      <p:pic>
        <p:nvPicPr>
          <p:cNvPr id="11" name="Picture 10" descr="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13" y="3851102"/>
            <a:ext cx="5319405" cy="2668023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806439" y="3671365"/>
            <a:ext cx="3093085" cy="3000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6213" indent="-176213">
              <a:spcBef>
                <a:spcPts val="108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Convergence is very quick, typically within three iterations for complex systems.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Seeding the parameters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with good initial guesses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is very important.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forward backward principle is used in many algorithms.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61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discrete HMM incorporates a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discrete probability density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function, captured in the matrix B,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to describe the probability of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outputting a symbol.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Signal measurements, or feature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vectors, are continuous-valued N-dimensional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 order to use our discrete HMM technology, we must vector quantize (VQ) this data – reduce the continuous-valued vectors to discrete values chosen from a set of M codebook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Initially most HMMs were based on VQ front-ends. However, for the past 20 years, the continuous density model has become widely accepted.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use a Gaussian mixture model to represent arbitrary distributions:</a:t>
            </a:r>
          </a:p>
          <a:p>
            <a:pPr marL="176213" indent="-176213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Note that  this amounts to assigning a mean and covariance matrix for each mixture component. If we use a 39-dimensional feature vector, and 128 mixtures components per state, and thousands of states, we will experience a significant increase in complexity </a:t>
            </a:r>
            <a:r>
              <a:rPr lang="en-US" altLang="en-US" sz="1800" b="1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274066" y="554480"/>
            <a:ext cx="4510190" cy="1650968"/>
            <a:chOff x="340237" y="1557338"/>
            <a:chExt cx="4510190" cy="1650968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37332" y="2242344"/>
              <a:ext cx="1371600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22338" y="2928938"/>
              <a:ext cx="3649662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1014285" y="2577973"/>
              <a:ext cx="701931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360412" y="2452611"/>
              <a:ext cx="952654" cy="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28224" y="2563223"/>
              <a:ext cx="731428" cy="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311681" y="2489480"/>
              <a:ext cx="878912" cy="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2879496" y="2600094"/>
              <a:ext cx="657686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3513675" y="2777075"/>
              <a:ext cx="303725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340237" y="1586885"/>
            <a:ext cx="469900" cy="292100"/>
          </p:xfrm>
          <a:graphic>
            <a:graphicData uri="http://schemas.openxmlformats.org/presentationml/2006/ole">
              <p:oleObj spid="_x0000_s124933" name="Equation" r:id="rId3" imgW="469800" imgH="291960" progId="Equation.3">
                <p:embed/>
              </p:oleObj>
            </a:graphicData>
          </a:graphic>
        </p:graphicFrame>
        <p:graphicFrame>
          <p:nvGraphicFramePr>
            <p:cNvPr id="124934" name="Object 6"/>
            <p:cNvGraphicFramePr>
              <a:graphicFrameLocks noChangeAspect="1"/>
            </p:cNvGraphicFramePr>
            <p:nvPr/>
          </p:nvGraphicFramePr>
          <p:xfrm>
            <a:off x="4685327" y="2801938"/>
            <a:ext cx="165100" cy="254000"/>
          </p:xfrm>
          <a:graphic>
            <a:graphicData uri="http://schemas.openxmlformats.org/presentationml/2006/ole">
              <p:oleObj spid="_x0000_s124934" name="Equation" r:id="rId4" imgW="164880" imgH="253800" progId="Equation.3">
                <p:embed/>
              </p:oleObj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840656" y="297318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73268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45204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92564" y="298302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54672" y="29879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31528" y="299286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78888" y="2983034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62336" y="29240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 smtClean="0"/>
                <a:t>…</a:t>
              </a:r>
              <a:endParaRPr lang="en-US" sz="1400" b="1" dirty="0"/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85775" y="4655629"/>
          <a:ext cx="5207000" cy="673100"/>
        </p:xfrm>
        <a:graphic>
          <a:graphicData uri="http://schemas.openxmlformats.org/presentationml/2006/ole">
            <p:oleObj spid="_x0000_s124935" name="Equation" r:id="rId5" imgW="5206680" imgH="672840" progId="Equation.3">
              <p:embed/>
            </p:oleObj>
          </a:graphicData>
        </a:graphic>
      </p:graphicFrame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6358246" y="4656499"/>
          <a:ext cx="1790700" cy="622300"/>
        </p:xfrm>
        <a:graphic>
          <a:graphicData uri="http://schemas.openxmlformats.org/presentationml/2006/ole">
            <p:oleObj spid="_x0000_s124936" name="Equation" r:id="rId6" imgW="179064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515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to assume that the features are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decorrelated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that the covariance matrix can be approximated as a diagonal matrix to reduce complexity. We refer to this as variance-weighting.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Also, note that for a single mixture, the log of the output probability at each state becomes a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distance, which creates a nice connection between HMMs and PCA. In fact, HMMs can be viewed in some ways as a generalization of PCA.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Write the joint probability of the data and the states given the model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considered the sum of the product of all densities with all possible state sequences,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, and all possible mixture components, K:</a:t>
            </a:r>
          </a:p>
          <a:p>
            <a:pPr marL="176213" indent="-176213"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and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66725" y="3432015"/>
          <a:ext cx="7416800" cy="673100"/>
        </p:xfrm>
        <a:graphic>
          <a:graphicData uri="http://schemas.openxmlformats.org/presentationml/2006/ole">
            <p:oleObj spid="_x0000_s125956" name="Equation" r:id="rId3" imgW="7416720" imgH="672840" progId="Equation.3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66725" y="4867828"/>
          <a:ext cx="3886200" cy="406400"/>
        </p:xfrm>
        <a:graphic>
          <a:graphicData uri="http://schemas.openxmlformats.org/presentationml/2006/ole">
            <p:oleObj spid="_x0000_s125958" name="Equation" r:id="rId4" imgW="3886200" imgH="406080" progId="Equation.3">
              <p:embed/>
            </p:oleObj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66725" y="5811159"/>
          <a:ext cx="2540000" cy="508000"/>
        </p:xfrm>
        <a:graphic>
          <a:graphicData uri="http://schemas.openxmlformats.org/presentationml/2006/ole">
            <p:oleObj spid="_x0000_s125959" name="Equation" r:id="rId5" imgW="253980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Application of 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402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auxiliary function, </a:t>
            </a:r>
            <a:r>
              <a:rPr lang="en-US" altLang="en-US" sz="1800" dirty="0" smtClean="0">
                <a:solidFill>
                  <a:schemeClr val="bg1"/>
                </a:solidFill>
              </a:rPr>
              <a:t>Q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term has the expected decomposition: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auxiliary function has three components: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first term resembles the term we had for discrete distributions. The remaining two terms are new: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466725" y="1007599"/>
          <a:ext cx="6273800" cy="711200"/>
        </p:xfrm>
        <a:graphic>
          <a:graphicData uri="http://schemas.openxmlformats.org/presentationml/2006/ole">
            <p:oleObj spid="_x0000_s126981" name="Equation" r:id="rId3" imgW="6273720" imgH="71100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2174112"/>
          <a:ext cx="5295900" cy="622300"/>
        </p:xfrm>
        <a:graphic>
          <a:graphicData uri="http://schemas.openxmlformats.org/presentationml/2006/ole">
            <p:oleObj spid="_x0000_s126982" name="Equation" r:id="rId4" imgW="5295600" imgH="6220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325874"/>
          <a:ext cx="5740400" cy="660400"/>
        </p:xfrm>
        <a:graphic>
          <a:graphicData uri="http://schemas.openxmlformats.org/presentationml/2006/ole">
            <p:oleObj spid="_x0000_s126983" name="Equation" r:id="rId5" imgW="5740200" imgH="660240" progId="Equation.3">
              <p:embed/>
            </p:oleObj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466725" y="4877467"/>
          <a:ext cx="4660900" cy="1282700"/>
        </p:xfrm>
        <a:graphic>
          <a:graphicData uri="http://schemas.openxmlformats.org/presentationml/2006/ole">
            <p:oleObj spid="_x0000_s126984" name="Equation" r:id="rId6" imgW="4660560" imgH="1282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Maximization of                      requires differentiation with respect to the parameters of the Gaussian:                 . This results in the following: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the intermediate variable,             , is computed as: 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mixture coefficients can be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reestimated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using a similar equation: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3538271" y="1065831"/>
          <a:ext cx="927100" cy="330200"/>
        </p:xfrm>
        <a:graphic>
          <a:graphicData uri="http://schemas.openxmlformats.org/presentationml/2006/ole">
            <p:oleObj spid="_x0000_s128002" name="Equation" r:id="rId3" imgW="927000" imgH="33012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1498907"/>
          <a:ext cx="1689100" cy="1206500"/>
        </p:xfrm>
        <a:graphic>
          <a:graphicData uri="http://schemas.openxmlformats.org/presentationml/2006/ole">
            <p:oleObj spid="_x0000_s128003" name="Equation" r:id="rId4" imgW="1688760" imgH="120636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185499"/>
          <a:ext cx="5651500" cy="1206500"/>
        </p:xfrm>
        <a:graphic>
          <a:graphicData uri="http://schemas.openxmlformats.org/presentationml/2006/ole">
            <p:oleObj spid="_x0000_s128004" name="Equation" r:id="rId5" imgW="5651280" imgH="1206360" progId="Equation.3">
              <p:embed/>
            </p:oleObj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163764" y="594186"/>
          <a:ext cx="1130300" cy="419100"/>
        </p:xfrm>
        <a:graphic>
          <a:graphicData uri="http://schemas.openxmlformats.org/presentationml/2006/ole">
            <p:oleObj spid="_x0000_s128006" name="Equation" r:id="rId6" imgW="1130040" imgH="41904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938503" y="1502854"/>
          <a:ext cx="3390900" cy="1206500"/>
        </p:xfrm>
        <a:graphic>
          <a:graphicData uri="http://schemas.openxmlformats.org/presentationml/2006/ole">
            <p:oleObj spid="_x0000_s128007" name="Equation" r:id="rId7" imgW="3390840" imgH="1206360" progId="Equation.3">
              <p:embed/>
            </p:oleObj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3959225" y="2784475"/>
          <a:ext cx="647700" cy="266700"/>
        </p:xfrm>
        <a:graphic>
          <a:graphicData uri="http://schemas.openxmlformats.org/presentationml/2006/ole">
            <p:oleObj spid="_x0000_s128008" name="Equation" r:id="rId8" imgW="647640" imgH="266400" progId="Equation.3">
              <p:embed/>
            </p:oleObj>
          </a:graphicData>
        </a:graphic>
      </p:graphicFrame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428625" y="4946650"/>
          <a:ext cx="1765300" cy="1206500"/>
        </p:xfrm>
        <a:graphic>
          <a:graphicData uri="http://schemas.openxmlformats.org/presentationml/2006/ole">
            <p:oleObj spid="_x0000_s128009" name="Equation" r:id="rId9" imgW="1765080" imgH="1206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Formally introduced a parameter estimation algorithm.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Derived the Baum Welch algorithm using the EM Theorem.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Generalized the output distribution to a continuous distribution using a Gaussian mixture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8095</TotalTime>
  <Words>364</Words>
  <Application>Microsoft PowerPoint</Application>
  <PresentationFormat>Letter Paper (8.5x11 in)</PresentationFormat>
  <Paragraphs>61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453</cp:revision>
  <dcterms:created xsi:type="dcterms:W3CDTF">2002-09-12T17:13:32Z</dcterms:created>
  <dcterms:modified xsi:type="dcterms:W3CDTF">2009-02-20T03:50:51Z</dcterms:modified>
</cp:coreProperties>
</file>