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4" r:id="rId1"/>
    <p:sldMasterId id="2147483701" r:id="rId2"/>
  </p:sldMasterIdLst>
  <p:notesMasterIdLst>
    <p:notesMasterId r:id="rId18"/>
  </p:notesMasterIdLst>
  <p:handoutMasterIdLst>
    <p:handoutMasterId r:id="rId19"/>
  </p:handoutMasterIdLst>
  <p:sldIdLst>
    <p:sldId id="325" r:id="rId3"/>
    <p:sldId id="293" r:id="rId4"/>
    <p:sldId id="326" r:id="rId5"/>
    <p:sldId id="327" r:id="rId6"/>
    <p:sldId id="323" r:id="rId7"/>
    <p:sldId id="328" r:id="rId8"/>
    <p:sldId id="329" r:id="rId9"/>
    <p:sldId id="330" r:id="rId10"/>
    <p:sldId id="331" r:id="rId11"/>
    <p:sldId id="332" r:id="rId12"/>
    <p:sldId id="333" r:id="rId13"/>
    <p:sldId id="334" r:id="rId14"/>
    <p:sldId id="335" r:id="rId15"/>
    <p:sldId id="336" r:id="rId16"/>
    <p:sldId id="310" r:id="rId17"/>
  </p:sldIdLst>
  <p:sldSz cx="9144000" cy="6858000" type="letter"/>
  <p:notesSz cx="7302500" cy="95885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2034"/>
    <a:srgbClr val="EFF755"/>
    <a:srgbClr val="CC6600"/>
    <a:srgbClr val="6666FF"/>
    <a:srgbClr val="008000"/>
    <a:srgbClr val="000080"/>
    <a:srgbClr val="004000"/>
    <a:srgbClr val="9966FF"/>
    <a:srgbClr val="CCE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4713" autoAdjust="0"/>
    <p:restoredTop sz="96226" autoAdjust="0"/>
  </p:normalViewPr>
  <p:slideViewPr>
    <p:cSldViewPr snapToGrid="0">
      <p:cViewPr varScale="1">
        <p:scale>
          <a:sx n="68" d="100"/>
          <a:sy n="68" d="100"/>
        </p:scale>
        <p:origin x="-1806" y="-90"/>
      </p:cViewPr>
      <p:guideLst>
        <p:guide orient="horz" pos="1584"/>
        <p:guide pos="4409"/>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4" d="100"/>
          <a:sy n="74" d="100"/>
        </p:scale>
        <p:origin x="-1836" y="-96"/>
      </p:cViewPr>
      <p:guideLst>
        <p:guide orient="horz" pos="3019"/>
        <p:guide pos="230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image" Target="../media/image9.wmf"/><Relationship Id="rId7" Type="http://schemas.openxmlformats.org/officeDocument/2006/relationships/image" Target="../media/image13.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4" Type="http://schemas.openxmlformats.org/officeDocument/2006/relationships/image" Target="../media/image31.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dirty="0"/>
          </a:p>
        </p:txBody>
      </p:sp>
      <p:sp>
        <p:nvSpPr>
          <p:cNvPr id="77827" name="Rectangle 3"/>
          <p:cNvSpPr>
            <a:spLocks noGrp="1" noChangeArrowheads="1"/>
          </p:cNvSpPr>
          <p:nvPr>
            <p:ph type="dt" sz="quarter"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dirty="0"/>
          </a:p>
        </p:txBody>
      </p:sp>
      <p:sp>
        <p:nvSpPr>
          <p:cNvPr id="77828" name="Rectangle 4"/>
          <p:cNvSpPr>
            <a:spLocks noGrp="1" noChangeArrowheads="1"/>
          </p:cNvSpPr>
          <p:nvPr>
            <p:ph type="ftr" sz="quarter" idx="2"/>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dirty="0"/>
          </a:p>
        </p:txBody>
      </p:sp>
      <p:sp>
        <p:nvSpPr>
          <p:cNvPr id="77829" name="Rectangle 5"/>
          <p:cNvSpPr>
            <a:spLocks noGrp="1" noChangeArrowheads="1"/>
          </p:cNvSpPr>
          <p:nvPr>
            <p:ph type="sldNum" sz="quarter" idx="3"/>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66158826-EADE-4792-AB13-43381F09BFE3}"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defTabSz="962025">
              <a:defRPr sz="1200" smtClean="0">
                <a:latin typeface="Times New Roman" pitchFamily="18" charset="0"/>
              </a:defRPr>
            </a:lvl1pPr>
          </a:lstStyle>
          <a:p>
            <a:pPr>
              <a:defRPr/>
            </a:pPr>
            <a:endParaRPr lang="en-US" dirty="0"/>
          </a:p>
        </p:txBody>
      </p:sp>
      <p:sp>
        <p:nvSpPr>
          <p:cNvPr id="30723" name="Rectangle 3"/>
          <p:cNvSpPr>
            <a:spLocks noGrp="1" noChangeArrowheads="1"/>
          </p:cNvSpPr>
          <p:nvPr>
            <p:ph type="dt" idx="1"/>
          </p:nvPr>
        </p:nvSpPr>
        <p:spPr bwMode="auto">
          <a:xfrm>
            <a:off x="4137025" y="0"/>
            <a:ext cx="3165475" cy="4794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lvl1pPr algn="r" defTabSz="962025">
              <a:defRPr sz="1200" smtClean="0">
                <a:latin typeface="Times New Roman" pitchFamily="18" charset="0"/>
              </a:defRPr>
            </a:lvl1pPr>
          </a:lstStyle>
          <a:p>
            <a:pPr>
              <a:defRPr/>
            </a:pPr>
            <a:endParaRPr lang="en-US" dirty="0"/>
          </a:p>
        </p:txBody>
      </p:sp>
      <p:sp>
        <p:nvSpPr>
          <p:cNvPr id="22532" name="Rectangle 4"/>
          <p:cNvSpPr>
            <a:spLocks noGrp="1" noRot="1" noChangeAspect="1" noChangeArrowheads="1" noTextEdit="1"/>
          </p:cNvSpPr>
          <p:nvPr>
            <p:ph type="sldImg" idx="2"/>
          </p:nvPr>
        </p:nvSpPr>
        <p:spPr bwMode="auto">
          <a:xfrm>
            <a:off x="1254125" y="719138"/>
            <a:ext cx="4794250" cy="3595687"/>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74725" y="4554538"/>
            <a:ext cx="5353050" cy="4314825"/>
          </a:xfrm>
          <a:prstGeom prst="rect">
            <a:avLst/>
          </a:prstGeom>
          <a:noFill/>
          <a:ln w="9525">
            <a:noFill/>
            <a:miter lim="800000"/>
            <a:headEnd/>
            <a:tailEnd/>
          </a:ln>
          <a:effectLst/>
        </p:spPr>
        <p:txBody>
          <a:bodyPr vert="horz" wrap="square" lIns="96231" tIns="48115" rIns="96231" bIns="481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26" name="Rectangle 6"/>
          <p:cNvSpPr>
            <a:spLocks noGrp="1" noChangeArrowheads="1"/>
          </p:cNvSpPr>
          <p:nvPr>
            <p:ph type="ftr" sz="quarter" idx="4"/>
          </p:nvPr>
        </p:nvSpPr>
        <p:spPr bwMode="auto">
          <a:xfrm>
            <a:off x="0"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defTabSz="962025">
              <a:defRPr sz="1200" smtClean="0">
                <a:latin typeface="Times New Roman" pitchFamily="18" charset="0"/>
              </a:defRPr>
            </a:lvl1pPr>
          </a:lstStyle>
          <a:p>
            <a:pPr>
              <a:defRPr/>
            </a:pPr>
            <a:endParaRPr lang="en-US" dirty="0"/>
          </a:p>
        </p:txBody>
      </p:sp>
      <p:sp>
        <p:nvSpPr>
          <p:cNvPr id="30727" name="Rectangle 7"/>
          <p:cNvSpPr>
            <a:spLocks noGrp="1" noChangeArrowheads="1"/>
          </p:cNvSpPr>
          <p:nvPr>
            <p:ph type="sldNum" sz="quarter" idx="5"/>
          </p:nvPr>
        </p:nvSpPr>
        <p:spPr bwMode="auto">
          <a:xfrm>
            <a:off x="4137025" y="9109075"/>
            <a:ext cx="3165475" cy="479425"/>
          </a:xfrm>
          <a:prstGeom prst="rect">
            <a:avLst/>
          </a:prstGeom>
          <a:noFill/>
          <a:ln w="9525">
            <a:noFill/>
            <a:miter lim="800000"/>
            <a:headEnd/>
            <a:tailEnd/>
          </a:ln>
          <a:effectLst/>
        </p:spPr>
        <p:txBody>
          <a:bodyPr vert="horz" wrap="square" lIns="96231" tIns="48115" rIns="96231" bIns="48115" numCol="1" anchor="b" anchorCtr="0" compatLnSpc="1">
            <a:prstTxWarp prst="textNoShape">
              <a:avLst/>
            </a:prstTxWarp>
          </a:bodyPr>
          <a:lstStyle>
            <a:lvl1pPr algn="r" defTabSz="962025">
              <a:defRPr sz="1200" smtClean="0">
                <a:latin typeface="Times New Roman" pitchFamily="18" charset="0"/>
              </a:defRPr>
            </a:lvl1pPr>
          </a:lstStyle>
          <a:p>
            <a:pPr>
              <a:defRPr/>
            </a:pPr>
            <a:fld id="{ECC53042-5A96-4DBC-B738-B843823BA6D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5E24DD5B-5CB9-4278-8304-53E47D6138F7}" type="slidenum">
              <a:rPr lang="en-US"/>
              <a:pPr/>
              <a:t>1</a:t>
            </a:fld>
            <a:endParaRPr lang="en-US" dirty="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xfrm>
            <a:off x="412750" y="4554538"/>
            <a:ext cx="6550025" cy="4314825"/>
          </a:xfrm>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5E24DD5B-5CB9-4278-8304-53E47D6138F7}" type="slidenum">
              <a:rPr lang="en-US"/>
              <a:pPr/>
              <a:t>2</a:t>
            </a:fld>
            <a:endParaRPr lang="en-US" dirty="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xfrm>
            <a:off x="412750" y="4554538"/>
            <a:ext cx="6550025" cy="4314825"/>
          </a:xfrm>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5E24DD5B-5CB9-4278-8304-53E47D6138F7}" type="slidenum">
              <a:rPr lang="en-US"/>
              <a:pPr/>
              <a:t>3</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xfrm>
            <a:off x="412750" y="4554538"/>
            <a:ext cx="6550025" cy="4314825"/>
          </a:xfrm>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DF734984-DA9D-46F7-86D2-46DD45087FB0}" type="datetimeFigureOut">
              <a:rPr lang="en-US" smtClean="0"/>
              <a:pPr/>
              <a:t>2/12/2009</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A05E26D1-1274-47BB-A1DA-3B76A596BD1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DF734984-DA9D-46F7-86D2-46DD45087FB0}" type="datetimeFigureOut">
              <a:rPr lang="en-US" smtClean="0"/>
              <a:pPr/>
              <a:t>2/12/2009</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05E26D1-1274-47BB-A1DA-3B76A596BD1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1.pn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7" name="Rectangle 5"/>
          <p:cNvSpPr>
            <a:spLocks noChangeArrowheads="1"/>
          </p:cNvSpPr>
          <p:nvPr/>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dirty="0">
              <a:solidFill>
                <a:schemeClr val="hlink"/>
              </a:solidFill>
              <a:latin typeface="Times New Roman" pitchFamily="18" charset="0"/>
            </a:endParaRPr>
          </a:p>
        </p:txBody>
      </p:sp>
      <p:sp>
        <p:nvSpPr>
          <p:cNvPr id="8" name="Text Box 8"/>
          <p:cNvSpPr txBox="1">
            <a:spLocks noChangeArrowheads="1"/>
          </p:cNvSpPr>
          <p:nvPr/>
        </p:nvSpPr>
        <p:spPr bwMode="auto">
          <a:xfrm>
            <a:off x="479425" y="130175"/>
            <a:ext cx="3821113" cy="366713"/>
          </a:xfrm>
          <a:prstGeom prst="rect">
            <a:avLst/>
          </a:prstGeom>
          <a:solidFill>
            <a:srgbClr val="FFFFFF"/>
          </a:solidFill>
          <a:ln w="9525">
            <a:noFill/>
            <a:miter lim="800000"/>
            <a:headEnd/>
            <a:tailEnd/>
          </a:ln>
        </p:spPr>
        <p:txBody>
          <a:bodyPr anchor="ctr" anchorCtr="1">
            <a:spAutoFit/>
          </a:bodyPr>
          <a:lstStyle/>
          <a:p>
            <a:pPr>
              <a:spcBef>
                <a:spcPct val="50000"/>
              </a:spcBef>
            </a:pPr>
            <a:r>
              <a:rPr lang="en-US" sz="1800" b="1" dirty="0">
                <a:solidFill>
                  <a:srgbClr val="333399"/>
                </a:solidFill>
              </a:rPr>
              <a:t>ECE 8443 – Pattern Recognition</a:t>
            </a:r>
          </a:p>
        </p:txBody>
      </p:sp>
      <p:sp>
        <p:nvSpPr>
          <p:cNvPr id="4" name="Rectangle 5"/>
          <p:cNvSpPr>
            <a:spLocks noChangeArrowheads="1"/>
          </p:cNvSpPr>
          <p:nvPr/>
        </p:nvSpPr>
        <p:spPr bwMode="auto">
          <a:xfrm>
            <a:off x="304800" y="277813"/>
            <a:ext cx="8605838" cy="6254750"/>
          </a:xfrm>
          <a:prstGeom prst="rect">
            <a:avLst/>
          </a:prstGeom>
          <a:noFill/>
          <a:ln w="38100">
            <a:solidFill>
              <a:srgbClr val="333399"/>
            </a:solidFill>
            <a:miter lim="800000"/>
            <a:headEnd/>
            <a:tailEnd/>
          </a:ln>
          <a:effectLst>
            <a:outerShdw dist="107763" dir="2700000" algn="ctr" rotWithShape="0">
              <a:srgbClr val="892034"/>
            </a:outerShdw>
          </a:effectLst>
        </p:spPr>
        <p:txBody>
          <a:bodyPr wrap="none" anchor="ctr"/>
          <a:lstStyle/>
          <a:p>
            <a:pPr algn="ctr">
              <a:defRPr/>
            </a:pPr>
            <a:endParaRPr lang="en-US" dirty="0">
              <a:solidFill>
                <a:schemeClr val="hlink"/>
              </a:solidFill>
              <a:latin typeface="Times New Roman" pitchFamily="18" charset="0"/>
            </a:endParaRPr>
          </a:p>
        </p:txBody>
      </p:sp>
      <p:sp>
        <p:nvSpPr>
          <p:cNvPr id="5" name="Text Box 8"/>
          <p:cNvSpPr txBox="1">
            <a:spLocks noChangeArrowheads="1"/>
          </p:cNvSpPr>
          <p:nvPr/>
        </p:nvSpPr>
        <p:spPr bwMode="auto">
          <a:xfrm>
            <a:off x="479425" y="130175"/>
            <a:ext cx="3821113" cy="366713"/>
          </a:xfrm>
          <a:prstGeom prst="rect">
            <a:avLst/>
          </a:prstGeom>
          <a:solidFill>
            <a:srgbClr val="FFFFFF"/>
          </a:solidFill>
          <a:ln w="9525">
            <a:noFill/>
            <a:miter lim="800000"/>
            <a:headEnd/>
            <a:tailEnd/>
          </a:ln>
        </p:spPr>
        <p:txBody>
          <a:bodyPr anchor="ctr" anchorCtr="1">
            <a:spAutoFit/>
          </a:bodyPr>
          <a:lstStyle/>
          <a:p>
            <a:pPr>
              <a:spcBef>
                <a:spcPct val="50000"/>
              </a:spcBef>
            </a:pPr>
            <a:r>
              <a:rPr lang="en-US" sz="1800" b="1" dirty="0">
                <a:solidFill>
                  <a:srgbClr val="333399"/>
                </a:solidFill>
              </a:rPr>
              <a:t>ECE 8443 – Pattern Recognition</a:t>
            </a: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700"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227013" y="455613"/>
            <a:ext cx="8683625" cy="42862"/>
          </a:xfrm>
          <a:prstGeom prst="rect">
            <a:avLst/>
          </a:prstGeom>
          <a:gradFill rotWithShape="0">
            <a:gsLst>
              <a:gs pos="0">
                <a:srgbClr val="892034"/>
              </a:gs>
              <a:gs pos="100000">
                <a:srgbClr val="95CAFF"/>
              </a:gs>
            </a:gsLst>
            <a:lin ang="0" scaled="1"/>
          </a:gradFill>
          <a:ln w="9525">
            <a:noFill/>
            <a:miter lim="800000"/>
            <a:headEnd/>
            <a:tailEnd/>
          </a:ln>
          <a:effectLst/>
        </p:spPr>
        <p:txBody>
          <a:bodyPr wrap="none" anchor="ctr"/>
          <a:lstStyle/>
          <a:p>
            <a:pPr>
              <a:defRPr/>
            </a:pPr>
            <a:endParaRPr lang="en-US" dirty="0"/>
          </a:p>
        </p:txBody>
      </p:sp>
      <p:pic>
        <p:nvPicPr>
          <p:cNvPr id="1027" name="Picture 37" descr="isip_logo_plain"/>
          <p:cNvPicPr>
            <a:picLocks noChangeAspect="1" noChangeArrowheads="1"/>
          </p:cNvPicPr>
          <p:nvPr/>
        </p:nvPicPr>
        <p:blipFill>
          <a:blip r:embed="rId13"/>
          <a:srcRect/>
          <a:stretch>
            <a:fillRect/>
          </a:stretch>
        </p:blipFill>
        <p:spPr bwMode="auto">
          <a:xfrm>
            <a:off x="8772525" y="6492875"/>
            <a:ext cx="333375" cy="327025"/>
          </a:xfrm>
          <a:prstGeom prst="rect">
            <a:avLst/>
          </a:prstGeom>
          <a:noFill/>
          <a:ln w="9525">
            <a:noFill/>
            <a:miter lim="800000"/>
            <a:headEnd/>
            <a:tailEnd/>
          </a:ln>
        </p:spPr>
      </p:pic>
      <p:sp>
        <p:nvSpPr>
          <p:cNvPr id="1069" name="Text Box 45"/>
          <p:cNvSpPr txBox="1">
            <a:spLocks noChangeArrowheads="1"/>
          </p:cNvSpPr>
          <p:nvPr/>
        </p:nvSpPr>
        <p:spPr bwMode="auto">
          <a:xfrm>
            <a:off x="252413" y="6648450"/>
            <a:ext cx="8158162" cy="184666"/>
          </a:xfrm>
          <a:prstGeom prst="rect">
            <a:avLst/>
          </a:prstGeom>
          <a:noFill/>
          <a:ln w="9525">
            <a:noFill/>
            <a:miter lim="800000"/>
            <a:headEnd/>
            <a:tailEnd/>
          </a:ln>
          <a:effectLst/>
        </p:spPr>
        <p:txBody>
          <a:bodyPr lIns="0" tIns="0" rIns="0" bIns="0">
            <a:spAutoFit/>
          </a:bodyPr>
          <a:lstStyle/>
          <a:p>
            <a:pPr>
              <a:spcBef>
                <a:spcPct val="50000"/>
              </a:spcBef>
              <a:defRPr/>
            </a:pPr>
            <a:r>
              <a:rPr lang="en-US" sz="1200" b="1" dirty="0">
                <a:solidFill>
                  <a:srgbClr val="892034"/>
                </a:solidFill>
              </a:rPr>
              <a:t>ECE 8443: Lecture </a:t>
            </a:r>
            <a:r>
              <a:rPr lang="en-US" sz="1200" b="1" dirty="0" smtClean="0">
                <a:solidFill>
                  <a:srgbClr val="892034"/>
                </a:solidFill>
              </a:rPr>
              <a:t>12, </a:t>
            </a:r>
            <a:r>
              <a:rPr lang="en-US" sz="1200" b="1" dirty="0">
                <a:solidFill>
                  <a:srgbClr val="892034"/>
                </a:solidFill>
              </a:rPr>
              <a:t>Slide </a:t>
            </a:r>
            <a:fld id="{56D32A91-0AE1-4806-AC33-D8959F4B7E0D}" type="slidenum">
              <a:rPr lang="en-US" sz="1200" b="1">
                <a:solidFill>
                  <a:srgbClr val="892034"/>
                </a:solidFill>
              </a:rPr>
              <a:pPr>
                <a:spcBef>
                  <a:spcPct val="50000"/>
                </a:spcBef>
                <a:defRPr/>
              </a:pPr>
              <a:t>‹#›</a:t>
            </a:fld>
            <a:endParaRPr lang="en-US" sz="1200" b="1" dirty="0">
              <a:solidFill>
                <a:srgbClr val="892034"/>
              </a:solidFill>
            </a:endParaRPr>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ctr" rtl="0" eaLnBrk="1" fontAlgn="base" hangingPunct="1">
        <a:spcBef>
          <a:spcPct val="0"/>
        </a:spcBef>
        <a:spcAft>
          <a:spcPct val="0"/>
        </a:spcAft>
        <a:defRPr sz="2400" b="1">
          <a:solidFill>
            <a:schemeClr val="tx1"/>
          </a:solidFill>
          <a:latin typeface="+mj-lt"/>
          <a:ea typeface="+mj-ea"/>
          <a:cs typeface="+mj-cs"/>
        </a:defRPr>
      </a:lvl1pPr>
      <a:lvl2pPr algn="ctr" rtl="0" eaLnBrk="1" fontAlgn="base" hangingPunct="1">
        <a:spcBef>
          <a:spcPct val="0"/>
        </a:spcBef>
        <a:spcAft>
          <a:spcPct val="0"/>
        </a:spcAft>
        <a:defRPr sz="2400" b="1">
          <a:solidFill>
            <a:schemeClr val="tx1"/>
          </a:solidFill>
          <a:latin typeface="Arial" charset="0"/>
        </a:defRPr>
      </a:lvl2pPr>
      <a:lvl3pPr algn="ctr" rtl="0" eaLnBrk="1" fontAlgn="base" hangingPunct="1">
        <a:spcBef>
          <a:spcPct val="0"/>
        </a:spcBef>
        <a:spcAft>
          <a:spcPct val="0"/>
        </a:spcAft>
        <a:defRPr sz="2400" b="1">
          <a:solidFill>
            <a:schemeClr val="tx1"/>
          </a:solidFill>
          <a:latin typeface="Arial" charset="0"/>
        </a:defRPr>
      </a:lvl3pPr>
      <a:lvl4pPr algn="ctr" rtl="0" eaLnBrk="1" fontAlgn="base" hangingPunct="1">
        <a:spcBef>
          <a:spcPct val="0"/>
        </a:spcBef>
        <a:spcAft>
          <a:spcPct val="0"/>
        </a:spcAft>
        <a:defRPr sz="2400" b="1">
          <a:solidFill>
            <a:schemeClr val="tx1"/>
          </a:solidFill>
          <a:latin typeface="Arial" charset="0"/>
        </a:defRPr>
      </a:lvl4pPr>
      <a:lvl5pPr algn="ctr" rtl="0" eaLnBrk="1" fontAlgn="base" hangingPunct="1">
        <a:spcBef>
          <a:spcPct val="0"/>
        </a:spcBef>
        <a:spcAft>
          <a:spcPct val="0"/>
        </a:spcAft>
        <a:defRPr sz="2400" b="1">
          <a:solidFill>
            <a:schemeClr val="tx1"/>
          </a:solidFill>
          <a:latin typeface="Arial" charset="0"/>
        </a:defRPr>
      </a:lvl5pPr>
      <a:lvl6pPr marL="457200" algn="ctr" rtl="0" eaLnBrk="1" fontAlgn="base" hangingPunct="1">
        <a:spcBef>
          <a:spcPct val="0"/>
        </a:spcBef>
        <a:spcAft>
          <a:spcPct val="0"/>
        </a:spcAft>
        <a:defRPr sz="2400" b="1">
          <a:solidFill>
            <a:schemeClr val="tx1"/>
          </a:solidFill>
          <a:latin typeface="Arial" charset="0"/>
        </a:defRPr>
      </a:lvl6pPr>
      <a:lvl7pPr marL="914400" algn="ctr" rtl="0" eaLnBrk="1" fontAlgn="base" hangingPunct="1">
        <a:spcBef>
          <a:spcPct val="0"/>
        </a:spcBef>
        <a:spcAft>
          <a:spcPct val="0"/>
        </a:spcAft>
        <a:defRPr sz="2400" b="1">
          <a:solidFill>
            <a:schemeClr val="tx1"/>
          </a:solidFill>
          <a:latin typeface="Arial" charset="0"/>
        </a:defRPr>
      </a:lvl7pPr>
      <a:lvl8pPr marL="1371600" algn="ctr" rtl="0" eaLnBrk="1" fontAlgn="base" hangingPunct="1">
        <a:spcBef>
          <a:spcPct val="0"/>
        </a:spcBef>
        <a:spcAft>
          <a:spcPct val="0"/>
        </a:spcAft>
        <a:defRPr sz="2400" b="1">
          <a:solidFill>
            <a:schemeClr val="tx1"/>
          </a:solidFill>
          <a:latin typeface="Arial" charset="0"/>
        </a:defRPr>
      </a:lvl8pPr>
      <a:lvl9pPr marL="1828800" algn="ctr" rtl="0" eaLnBrk="1" fontAlgn="base" hangingPunct="1">
        <a:spcBef>
          <a:spcPct val="0"/>
        </a:spcBef>
        <a:spcAft>
          <a:spcPct val="0"/>
        </a:spcAft>
        <a:defRPr sz="2400" b="1">
          <a:solidFill>
            <a:schemeClr val="tx1"/>
          </a:solidFill>
          <a:latin typeface="Arial" charset="0"/>
        </a:defRPr>
      </a:lvl9pPr>
    </p:titleStyle>
    <p:bodyStyle>
      <a:lvl1pPr marL="342900" indent="-342900" algn="l" rtl="0" eaLnBrk="1" fontAlgn="base" hangingPunct="1">
        <a:spcBef>
          <a:spcPct val="20000"/>
        </a:spcBef>
        <a:spcAft>
          <a:spcPct val="0"/>
        </a:spcAft>
        <a:buChar char="•"/>
        <a:defRPr>
          <a:solidFill>
            <a:schemeClr val="tx1"/>
          </a:solidFill>
          <a:latin typeface="+mn-lt"/>
          <a:ea typeface="+mn-ea"/>
          <a:cs typeface="+mn-cs"/>
        </a:defRPr>
      </a:lvl1pPr>
      <a:lvl2pPr marL="742950" indent="-285750" algn="l" rtl="0" eaLnBrk="1" fontAlgn="base" hangingPunct="1">
        <a:spcBef>
          <a:spcPct val="20000"/>
        </a:spcBef>
        <a:spcAft>
          <a:spcPct val="0"/>
        </a:spcAft>
        <a:buChar char="–"/>
        <a:defRPr>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ece.msstate.edu/research/isip/projects/speech/software/demonstrations/applets/util/pattern_recognition/current/index.html" TargetMode="External"/><Relationship Id="rId13" Type="http://schemas.openxmlformats.org/officeDocument/2006/relationships/hyperlink" Target="http://www.isip.piconepress.com/publications/courses/ece_8443/lectures/2009_spring/lecture_12.mp3" TargetMode="External"/><Relationship Id="rId3" Type="http://schemas.openxmlformats.org/officeDocument/2006/relationships/hyperlink" Target="http://books.google.com/books?id=1C9dzcJTWowC&amp;dq=jelinek+statistical+methods&amp;pg=PP1&amp;ots=mdRTEIwXcZ&amp;sig=fd7wiAPdfX6cs8hhA5ct71NaxYc&amp;hl=en&amp;prev=http://www.google.com/search?hl=en&amp;client=firefox-a&amp;rls=org.mozilla:en-US:official&amp;q=Jelinek+Statistical+Methods&amp;b" TargetMode="External"/><Relationship Id="rId7" Type="http://schemas.openxmlformats.org/officeDocument/2006/relationships/hyperlink" Target="http://www.ece.msstate.edu/research/isip/publications/courses/ece_8463/lectures/current/lecture_22/index.html" TargetMode="External"/><Relationship Id="rId12" Type="http://schemas.openxmlformats.org/officeDocument/2006/relationships/image" Target="../media/image4.png"/><Relationship Id="rId2" Type="http://schemas.openxmlformats.org/officeDocument/2006/relationships/hyperlink" Target="http://rii.ricoh.com/~stork/DHSch3part3.ppt" TargetMode="External"/><Relationship Id="rId16" Type="http://schemas.openxmlformats.org/officeDocument/2006/relationships/image" Target="../media/image6.emf"/><Relationship Id="rId1" Type="http://schemas.openxmlformats.org/officeDocument/2006/relationships/slideLayout" Target="../slideLayouts/slideLayout1.xml"/><Relationship Id="rId6" Type="http://schemas.openxmlformats.org/officeDocument/2006/relationships/hyperlink" Target="http://mat.gsia.cmu.edu/classes/dynamic/dynamic.html" TargetMode="External"/><Relationship Id="rId11" Type="http://schemas.openxmlformats.org/officeDocument/2006/relationships/image" Target="../media/image3.png"/><Relationship Id="rId5" Type="http://schemas.openxmlformats.org/officeDocument/2006/relationships/hyperlink" Target="http://www.autonlab.org/tutorials/hmm.html" TargetMode="External"/><Relationship Id="rId15" Type="http://schemas.openxmlformats.org/officeDocument/2006/relationships/hyperlink" Target="http://www.isip.piconepress.com/publications/courses/ece_8443/lectures/2009_spring/lecture_12.pptx" TargetMode="External"/><Relationship Id="rId10" Type="http://schemas.openxmlformats.org/officeDocument/2006/relationships/image" Target="../media/image2.png"/><Relationship Id="rId4" Type="http://schemas.openxmlformats.org/officeDocument/2006/relationships/hyperlink" Target="http://www.amazon.com/Fundamentals-Speech-Recognition-Prentice-Processing/dp/0130151572" TargetMode="External"/><Relationship Id="rId9" Type="http://schemas.openxmlformats.org/officeDocument/2006/relationships/hyperlink" Target="http://www.ece.msstate.edu/research/isip/projects/speech/software/demonstrations/applets/util/dynamic_time_warping/current/index.html" TargetMode="External"/><Relationship Id="rId1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hyperlink" Target="http://www.ece.msstate.edu/research/isip/publications/courses/ece_8463/lectures/current/lecture_21/index.html" TargetMode="External"/><Relationship Id="rId7" Type="http://schemas.openxmlformats.org/officeDocument/2006/relationships/oleObject" Target="../embeddings/oleObject23.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image" Target="../media/image34.jpeg"/><Relationship Id="rId5" Type="http://schemas.openxmlformats.org/officeDocument/2006/relationships/oleObject" Target="../embeddings/oleObject22.bin"/><Relationship Id="rId4" Type="http://schemas.openxmlformats.org/officeDocument/2006/relationships/hyperlink" Target="http://www.ece.msstate.edu/research/isip/publications/courses/ece_8463/lectures/current/lecture_23/lecture_23_04.html" TargetMode="Externa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6.xml"/><Relationship Id="rId1" Type="http://schemas.openxmlformats.org/officeDocument/2006/relationships/vmlDrawing" Target="../drawings/vmlDrawing8.vml"/><Relationship Id="rId4" Type="http://schemas.openxmlformats.org/officeDocument/2006/relationships/oleObject" Target="../embeddings/oleObject25.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6.xml"/><Relationship Id="rId1" Type="http://schemas.openxmlformats.org/officeDocument/2006/relationships/vmlDrawing" Target="../drawings/vmlDrawing9.vml"/></Relationships>
</file>

<file path=ppt/slides/_rels/slide13.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6.xml"/><Relationship Id="rId4" Type="http://schemas.openxmlformats.org/officeDocument/2006/relationships/image" Target="../media/image4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2.xml"/><Relationship Id="rId7" Type="http://schemas.openxmlformats.org/officeDocument/2006/relationships/oleObject" Target="../embeddings/oleObject3.bin"/><Relationship Id="rId12" Type="http://schemas.openxmlformats.org/officeDocument/2006/relationships/oleObject" Target="../embeddings/oleObject8.bin"/><Relationship Id="rId2" Type="http://schemas.openxmlformats.org/officeDocument/2006/relationships/slideLayout" Target="../slideLayouts/slideLayout11.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oleObject" Target="../embeddings/oleObject7.bin"/><Relationship Id="rId5" Type="http://schemas.openxmlformats.org/officeDocument/2006/relationships/oleObject" Target="../embeddings/oleObject1.bin"/><Relationship Id="rId10" Type="http://schemas.openxmlformats.org/officeDocument/2006/relationships/oleObject" Target="../embeddings/oleObject6.bin"/><Relationship Id="rId4" Type="http://schemas.openxmlformats.org/officeDocument/2006/relationships/image" Target="../media/image15.jpeg"/><Relationship Id="rId9" Type="http://schemas.openxmlformats.org/officeDocument/2006/relationships/oleObject" Target="../embeddings/oleObject5.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1.xml"/><Relationship Id="rId1" Type="http://schemas.openxmlformats.org/officeDocument/2006/relationships/vmlDrawing" Target="../drawings/vmlDrawing2.vml"/><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20.jpeg"/><Relationship Id="rId4" Type="http://schemas.openxmlformats.org/officeDocument/2006/relationships/oleObject" Target="../embeddings/oleObject12.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image" Target="../media/image24.jpeg"/><Relationship Id="rId5" Type="http://schemas.openxmlformats.org/officeDocument/2006/relationships/oleObject" Target="../embeddings/oleObject15.bin"/><Relationship Id="rId4" Type="http://schemas.openxmlformats.org/officeDocument/2006/relationships/oleObject" Target="../embeddings/oleObject14.bin"/></Relationships>
</file>

<file path=ppt/slides/_rels/slide7.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oleObject" Target="../embeddings/oleObject17.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oleObject" Target="../embeddings/oleObject21.bin"/><Relationship Id="rId5" Type="http://schemas.openxmlformats.org/officeDocument/2006/relationships/oleObject" Target="../embeddings/oleObject20.bin"/><Relationship Id="rId4" Type="http://schemas.openxmlformats.org/officeDocument/2006/relationships/oleObject" Target="../embeddings/oleObject1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541338" y="1358900"/>
            <a:ext cx="4721225" cy="4548188"/>
          </a:xfrm>
          <a:prstGeom prst="rect">
            <a:avLst/>
          </a:prstGeom>
          <a:noFill/>
          <a:ln>
            <a:miter lim="800000"/>
            <a:headEnd/>
            <a:tailEnd/>
          </a:ln>
        </p:spPr>
        <p:txBody>
          <a:bodyPr vert="horz" wrap="none" lIns="0" tIns="0" rIns="0" bIns="0" numCol="1" anchor="t" anchorCtr="0" compatLnSpc="1">
            <a:prstTxWarp prst="textNoShape">
              <a:avLst/>
            </a:prstTxWarp>
          </a:bodyPr>
          <a:lstStyle/>
          <a:p>
            <a:pPr marL="176213" marR="0" lvl="0" indent="-176213" defTabSz="914400" rtl="0" eaLnBrk="1" fontAlgn="auto" latinLnBrk="0" hangingPunct="1">
              <a:spcBef>
                <a:spcPct val="0"/>
              </a:spcBef>
              <a:spcAft>
                <a:spcPts val="0"/>
              </a:spcAft>
              <a:buClrTx/>
              <a:buSzTx/>
              <a:buFont typeface="Arial" pitchFamily="34" charset="0"/>
              <a:buChar char="•"/>
              <a:tabLst/>
              <a:defRPr/>
            </a:pPr>
            <a:r>
              <a:rPr kumimoji="0" lang="en-US" sz="2400" b="1" i="0" u="none" strike="noStrike" kern="1200" cap="none" spc="0" normalizeH="0" baseline="0" noProof="0" dirty="0" smtClean="0">
                <a:ln>
                  <a:noFill/>
                </a:ln>
                <a:solidFill>
                  <a:schemeClr val="accent1"/>
                </a:solidFill>
                <a:effectLst/>
                <a:uLnTx/>
                <a:uFillTx/>
                <a:latin typeface="+mn-lt"/>
                <a:ea typeface="+mn-ea"/>
                <a:cs typeface="+mn-cs"/>
              </a:rPr>
              <a:t>Objectives:</a:t>
            </a:r>
            <a:br>
              <a:rPr kumimoji="0" lang="en-US" sz="2400" b="1" i="0" u="none" strike="noStrike" kern="1200" cap="none" spc="0" normalizeH="0" baseline="0" noProof="0" dirty="0" smtClean="0">
                <a:ln>
                  <a:noFill/>
                </a:ln>
                <a:solidFill>
                  <a:schemeClr val="accent1"/>
                </a:solidFill>
                <a:effectLst/>
                <a:uLnTx/>
                <a:uFillTx/>
                <a:latin typeface="+mn-lt"/>
                <a:ea typeface="+mn-ea"/>
                <a:cs typeface="+mn-cs"/>
              </a:rPr>
            </a:br>
            <a:r>
              <a:rPr lang="en-US" sz="1800" b="1" dirty="0" smtClean="0">
                <a:solidFill>
                  <a:schemeClr val="tx2"/>
                </a:solidFill>
                <a:latin typeface="+mn-lt"/>
              </a:rPr>
              <a:t>Elements of a Discrete Model</a:t>
            </a:r>
            <a:br>
              <a:rPr lang="en-US" sz="1800" b="1" dirty="0" smtClean="0">
                <a:solidFill>
                  <a:schemeClr val="tx2"/>
                </a:solidFill>
                <a:latin typeface="+mn-lt"/>
              </a:rPr>
            </a:br>
            <a:r>
              <a:rPr lang="en-US" sz="1800" b="1" dirty="0" smtClean="0">
                <a:solidFill>
                  <a:schemeClr val="tx2"/>
                </a:solidFill>
                <a:latin typeface="+mn-lt"/>
              </a:rPr>
              <a:t>Evaluation</a:t>
            </a:r>
            <a:br>
              <a:rPr lang="en-US" sz="1800" b="1" dirty="0" smtClean="0">
                <a:solidFill>
                  <a:schemeClr val="tx2"/>
                </a:solidFill>
                <a:latin typeface="+mn-lt"/>
              </a:rPr>
            </a:br>
            <a:r>
              <a:rPr lang="en-US" sz="1800" b="1" dirty="0" smtClean="0">
                <a:solidFill>
                  <a:schemeClr val="tx2"/>
                </a:solidFill>
                <a:latin typeface="+mn-lt"/>
              </a:rPr>
              <a:t>Decoding</a:t>
            </a:r>
            <a:br>
              <a:rPr lang="en-US" sz="1800" b="1" dirty="0" smtClean="0">
                <a:solidFill>
                  <a:schemeClr val="tx2"/>
                </a:solidFill>
                <a:latin typeface="+mn-lt"/>
              </a:rPr>
            </a:br>
            <a:r>
              <a:rPr lang="en-US" sz="1800" b="1" dirty="0" smtClean="0">
                <a:solidFill>
                  <a:schemeClr val="tx2"/>
                </a:solidFill>
                <a:latin typeface="+mn-lt"/>
              </a:rPr>
              <a:t>Dynamic Programming</a:t>
            </a:r>
            <a:endParaRPr kumimoji="0" lang="en-US" sz="1800" b="1" i="0" u="none" strike="noStrike" kern="1200" cap="none" spc="0" normalizeH="0" baseline="0" noProof="0" dirty="0" smtClean="0">
              <a:ln>
                <a:noFill/>
              </a:ln>
              <a:solidFill>
                <a:schemeClr val="tx2"/>
              </a:solidFill>
              <a:effectLst/>
              <a:uLnTx/>
              <a:uFillTx/>
              <a:latin typeface="+mn-lt"/>
              <a:ea typeface="+mn-ea"/>
              <a:cs typeface="+mn-cs"/>
            </a:endParaRPr>
          </a:p>
          <a:p>
            <a:pPr marL="176213" lvl="0" indent="-176213" fontAlgn="auto">
              <a:spcBef>
                <a:spcPts val="1400"/>
              </a:spcBef>
              <a:spcAft>
                <a:spcPts val="0"/>
              </a:spcAft>
              <a:buFont typeface="Arial" pitchFamily="34" charset="0"/>
              <a:buChar char="•"/>
              <a:defRPr/>
            </a:pPr>
            <a:r>
              <a:rPr kumimoji="0" lang="en-US" sz="2400" b="1" i="0" u="none" strike="noStrike" kern="1200" cap="none" spc="0" normalizeH="0" baseline="0" noProof="0" dirty="0" smtClean="0">
                <a:ln>
                  <a:noFill/>
                </a:ln>
                <a:solidFill>
                  <a:schemeClr val="accent1"/>
                </a:solidFill>
                <a:effectLst/>
                <a:uLnTx/>
                <a:uFillTx/>
                <a:latin typeface="+mn-lt"/>
                <a:ea typeface="+mn-ea"/>
                <a:cs typeface="+mn-cs"/>
              </a:rPr>
              <a:t>Resources:</a:t>
            </a:r>
            <a:br>
              <a:rPr kumimoji="0" lang="en-US" sz="2400" b="1" i="0" u="none" strike="noStrike" kern="1200" cap="none" spc="0" normalizeH="0" baseline="0" noProof="0" dirty="0" smtClean="0">
                <a:ln>
                  <a:noFill/>
                </a:ln>
                <a:solidFill>
                  <a:schemeClr val="accent1"/>
                </a:solidFill>
                <a:effectLst/>
                <a:uLnTx/>
                <a:uFillTx/>
                <a:latin typeface="+mn-lt"/>
                <a:ea typeface="+mn-ea"/>
                <a:cs typeface="+mn-cs"/>
              </a:rPr>
            </a:br>
            <a:r>
              <a:rPr lang="en-US" sz="1800" b="1" dirty="0" smtClean="0">
                <a:solidFill>
                  <a:schemeClr val="accent2"/>
                </a:solidFill>
                <a:hlinkClick r:id="rId2"/>
              </a:rPr>
              <a:t>D.H.S</a:t>
            </a:r>
            <a:r>
              <a:rPr lang="en-US" sz="1800" b="1" smtClean="0">
                <a:solidFill>
                  <a:schemeClr val="accent2"/>
                </a:solidFill>
                <a:hlinkClick r:id="rId2"/>
              </a:rPr>
              <a:t>.: Chapter 3 </a:t>
            </a:r>
            <a:r>
              <a:rPr lang="en-US" sz="1800" b="1" dirty="0" smtClean="0">
                <a:solidFill>
                  <a:schemeClr val="accent2"/>
                </a:solidFill>
                <a:hlinkClick r:id="rId2"/>
              </a:rPr>
              <a:t>(Part 3) </a:t>
            </a:r>
            <a:r>
              <a:rPr lang="en-US" sz="1800" b="1" smtClean="0">
                <a:solidFill>
                  <a:schemeClr val="accent2"/>
                </a:solidFill>
                <a:latin typeface="+mn-lt"/>
              </a:rPr>
              <a:t/>
            </a:r>
            <a:br>
              <a:rPr lang="en-US" sz="1800" b="1" smtClean="0">
                <a:solidFill>
                  <a:schemeClr val="accent2"/>
                </a:solidFill>
                <a:latin typeface="+mn-lt"/>
              </a:rPr>
            </a:br>
            <a:r>
              <a:rPr lang="en-US" sz="1800" b="1" smtClean="0">
                <a:solidFill>
                  <a:srgbClr val="004000"/>
                </a:solidFill>
                <a:latin typeface="+mn-lt"/>
                <a:hlinkClick r:id="rId3"/>
              </a:rPr>
              <a:t>F.J.: </a:t>
            </a:r>
            <a:r>
              <a:rPr lang="en-US" sz="1800" b="1" dirty="0" smtClean="0">
                <a:solidFill>
                  <a:srgbClr val="004000"/>
                </a:solidFill>
                <a:latin typeface="+mn-lt"/>
                <a:hlinkClick r:id="rId3"/>
              </a:rPr>
              <a:t>Statistical Methods</a:t>
            </a:r>
            <a:r>
              <a:rPr lang="en-US" sz="1800" b="1" smtClean="0">
                <a:solidFill>
                  <a:srgbClr val="004000"/>
                </a:solidFill>
                <a:latin typeface="+mn-lt"/>
              </a:rPr>
              <a:t/>
            </a:r>
            <a:br>
              <a:rPr lang="en-US" sz="1800" b="1" smtClean="0">
                <a:solidFill>
                  <a:srgbClr val="004000"/>
                </a:solidFill>
                <a:latin typeface="+mn-lt"/>
              </a:rPr>
            </a:br>
            <a:r>
              <a:rPr lang="en-US" sz="1800" b="1" smtClean="0">
                <a:solidFill>
                  <a:srgbClr val="004000"/>
                </a:solidFill>
                <a:latin typeface="+mn-lt"/>
                <a:hlinkClick r:id="rId4"/>
              </a:rPr>
              <a:t>R.J.: </a:t>
            </a:r>
            <a:r>
              <a:rPr lang="en-US" sz="1800" b="1" dirty="0" smtClean="0">
                <a:solidFill>
                  <a:srgbClr val="004000"/>
                </a:solidFill>
                <a:latin typeface="+mn-lt"/>
                <a:hlinkClick r:id="rId4"/>
              </a:rPr>
              <a:t>Fundamentals</a:t>
            </a:r>
            <a:r>
              <a:rPr lang="en-US" sz="1800" b="1" smtClean="0">
                <a:solidFill>
                  <a:srgbClr val="004000"/>
                </a:solidFill>
                <a:latin typeface="+mn-lt"/>
              </a:rPr>
              <a:t/>
            </a:r>
            <a:br>
              <a:rPr lang="en-US" sz="1800" b="1" smtClean="0">
                <a:solidFill>
                  <a:srgbClr val="004000"/>
                </a:solidFill>
                <a:latin typeface="+mn-lt"/>
              </a:rPr>
            </a:br>
            <a:r>
              <a:rPr lang="en-US" sz="1800" b="1" smtClean="0">
                <a:solidFill>
                  <a:srgbClr val="004000"/>
                </a:solidFill>
                <a:latin typeface="+mn-lt"/>
                <a:hlinkClick r:id="rId5"/>
              </a:rPr>
              <a:t>A.M.: </a:t>
            </a:r>
            <a:r>
              <a:rPr lang="en-US" sz="1800" b="1" dirty="0" smtClean="0">
                <a:solidFill>
                  <a:srgbClr val="004000"/>
                </a:solidFill>
                <a:latin typeface="+mn-lt"/>
                <a:hlinkClick r:id="rId5"/>
              </a:rPr>
              <a:t>HMM Tutorial</a:t>
            </a:r>
            <a:r>
              <a:rPr lang="en-US" sz="1800" b="1" smtClean="0">
                <a:solidFill>
                  <a:srgbClr val="004000"/>
                </a:solidFill>
                <a:latin typeface="+mn-lt"/>
                <a:hlinkClick r:id="rId6"/>
              </a:rPr>
              <a:t/>
            </a:r>
            <a:br>
              <a:rPr lang="en-US" sz="1800" b="1" smtClean="0">
                <a:solidFill>
                  <a:srgbClr val="004000"/>
                </a:solidFill>
                <a:latin typeface="+mn-lt"/>
                <a:hlinkClick r:id="rId6"/>
              </a:rPr>
            </a:br>
            <a:r>
              <a:rPr lang="en-US" sz="1800" b="1" smtClean="0">
                <a:solidFill>
                  <a:srgbClr val="004000"/>
                </a:solidFill>
                <a:latin typeface="+mn-lt"/>
                <a:hlinkClick r:id="rId6"/>
              </a:rPr>
              <a:t>M.T.: </a:t>
            </a:r>
            <a:r>
              <a:rPr lang="en-US" sz="1800" b="1" dirty="0" smtClean="0">
                <a:solidFill>
                  <a:srgbClr val="004000"/>
                </a:solidFill>
                <a:latin typeface="+mn-lt"/>
                <a:hlinkClick r:id="rId6"/>
              </a:rPr>
              <a:t>Dynamic Programming</a:t>
            </a:r>
            <a:r>
              <a:rPr lang="en-US" sz="1800" b="1" dirty="0" smtClean="0">
                <a:solidFill>
                  <a:srgbClr val="004000"/>
                </a:solidFill>
                <a:latin typeface="+mn-lt"/>
              </a:rPr>
              <a:t/>
            </a:r>
            <a:br>
              <a:rPr lang="en-US" sz="1800" b="1" dirty="0" smtClean="0">
                <a:solidFill>
                  <a:srgbClr val="004000"/>
                </a:solidFill>
                <a:latin typeface="+mn-lt"/>
              </a:rPr>
            </a:br>
            <a:r>
              <a:rPr lang="en-US" sz="1800" b="1" dirty="0" smtClean="0">
                <a:solidFill>
                  <a:srgbClr val="004000"/>
                </a:solidFill>
                <a:latin typeface="+mn-lt"/>
                <a:hlinkClick r:id="rId7"/>
              </a:rPr>
              <a:t>ISIP: HMM Overview</a:t>
            </a:r>
            <a:r>
              <a:rPr lang="en-US" sz="1800" b="1" dirty="0" smtClean="0">
                <a:solidFill>
                  <a:srgbClr val="004000"/>
                </a:solidFill>
                <a:latin typeface="+mn-lt"/>
              </a:rPr>
              <a:t/>
            </a:r>
            <a:br>
              <a:rPr lang="en-US" sz="1800" b="1" dirty="0" smtClean="0">
                <a:solidFill>
                  <a:srgbClr val="004000"/>
                </a:solidFill>
                <a:latin typeface="+mn-lt"/>
              </a:rPr>
            </a:br>
            <a:r>
              <a:rPr lang="en-US" sz="1800" b="1" dirty="0" smtClean="0">
                <a:solidFill>
                  <a:srgbClr val="004000"/>
                </a:solidFill>
                <a:latin typeface="+mn-lt"/>
                <a:hlinkClick r:id="rId8"/>
              </a:rPr>
              <a:t>ISIP: Software</a:t>
            </a:r>
            <a:r>
              <a:rPr lang="en-US" sz="1800" b="1" dirty="0" smtClean="0">
                <a:solidFill>
                  <a:srgbClr val="004000"/>
                </a:solidFill>
                <a:latin typeface="+mn-lt"/>
              </a:rPr>
              <a:t/>
            </a:r>
            <a:br>
              <a:rPr lang="en-US" sz="1800" b="1" dirty="0" smtClean="0">
                <a:solidFill>
                  <a:srgbClr val="004000"/>
                </a:solidFill>
                <a:latin typeface="+mn-lt"/>
              </a:rPr>
            </a:br>
            <a:r>
              <a:rPr lang="en-US" sz="1800" b="1" dirty="0" smtClean="0">
                <a:solidFill>
                  <a:srgbClr val="004000"/>
                </a:solidFill>
                <a:latin typeface="+mn-lt"/>
                <a:hlinkClick r:id="rId9"/>
              </a:rPr>
              <a:t>ISIP: DP Java Applet</a:t>
            </a:r>
            <a:r>
              <a:rPr lang="en-US" b="1" dirty="0" smtClean="0">
                <a:solidFill>
                  <a:schemeClr val="accent2"/>
                </a:solidFill>
              </a:rPr>
              <a:t/>
            </a:r>
            <a:br>
              <a:rPr lang="en-US" b="1" dirty="0" smtClean="0">
                <a:solidFill>
                  <a:schemeClr val="accent2"/>
                </a:solidFill>
              </a:rPr>
            </a:br>
            <a:endParaRPr kumimoji="0" lang="en-US" sz="1800" b="1" i="0" u="none" strike="noStrike" kern="1200" cap="none" spc="0" normalizeH="0" noProof="0" dirty="0" smtClean="0">
              <a:ln>
                <a:noFill/>
              </a:ln>
              <a:solidFill>
                <a:schemeClr val="accent2"/>
              </a:solidFill>
              <a:effectLst/>
              <a:uLnTx/>
              <a:uFillTx/>
              <a:latin typeface="+mn-lt"/>
              <a:ea typeface="+mn-ea"/>
              <a:cs typeface="+mn-cs"/>
            </a:endParaRPr>
          </a:p>
        </p:txBody>
      </p:sp>
      <p:sp>
        <p:nvSpPr>
          <p:cNvPr id="6" name="Text Box 29"/>
          <p:cNvSpPr txBox="1">
            <a:spLocks noChangeArrowheads="1"/>
          </p:cNvSpPr>
          <p:nvPr/>
        </p:nvSpPr>
        <p:spPr bwMode="auto">
          <a:xfrm>
            <a:off x="409575" y="552450"/>
            <a:ext cx="8467725" cy="830997"/>
          </a:xfrm>
          <a:prstGeom prst="rect">
            <a:avLst/>
          </a:prstGeom>
          <a:noFill/>
          <a:ln w="9525">
            <a:noFill/>
            <a:miter lim="800000"/>
            <a:headEnd/>
            <a:tailEnd/>
          </a:ln>
        </p:spPr>
        <p:txBody>
          <a:bodyPr>
            <a:spAutoFit/>
          </a:bodyPr>
          <a:lstStyle/>
          <a:p>
            <a:pPr algn="ctr">
              <a:spcBef>
                <a:spcPct val="50000"/>
              </a:spcBef>
            </a:pPr>
            <a:r>
              <a:rPr lang="en-US" b="1" dirty="0">
                <a:solidFill>
                  <a:schemeClr val="accent1"/>
                </a:solidFill>
              </a:rPr>
              <a:t>LECTURE </a:t>
            </a:r>
            <a:r>
              <a:rPr lang="en-US" b="1" dirty="0" smtClean="0">
                <a:solidFill>
                  <a:schemeClr val="accent1"/>
                </a:solidFill>
              </a:rPr>
              <a:t>12: </a:t>
            </a:r>
            <a:r>
              <a:rPr lang="en-US" b="1" dirty="0" smtClean="0">
                <a:solidFill>
                  <a:schemeClr val="accent2"/>
                </a:solidFill>
              </a:rPr>
              <a:t>HIDDEN MARKOV MODELS –</a:t>
            </a:r>
            <a:br>
              <a:rPr lang="en-US" b="1" dirty="0" smtClean="0">
                <a:solidFill>
                  <a:schemeClr val="accent2"/>
                </a:solidFill>
              </a:rPr>
            </a:br>
            <a:r>
              <a:rPr lang="en-US" b="1" dirty="0" smtClean="0">
                <a:solidFill>
                  <a:schemeClr val="accent2"/>
                </a:solidFill>
              </a:rPr>
              <a:t>BASIC ELEMENTS</a:t>
            </a:r>
            <a:endParaRPr lang="en-US" b="1" dirty="0">
              <a:solidFill>
                <a:schemeClr val="accent2"/>
              </a:solidFill>
            </a:endParaRPr>
          </a:p>
        </p:txBody>
      </p:sp>
      <p:pic>
        <p:nvPicPr>
          <p:cNvPr id="74754" name="Picture 2"/>
          <p:cNvPicPr>
            <a:picLocks noChangeAspect="1" noChangeArrowheads="1"/>
          </p:cNvPicPr>
          <p:nvPr/>
        </p:nvPicPr>
        <p:blipFill>
          <a:blip r:embed="rId10"/>
          <a:srcRect/>
          <a:stretch>
            <a:fillRect/>
          </a:stretch>
        </p:blipFill>
        <p:spPr bwMode="auto">
          <a:xfrm>
            <a:off x="5765150" y="4075265"/>
            <a:ext cx="2807658" cy="1588115"/>
          </a:xfrm>
          <a:prstGeom prst="rect">
            <a:avLst/>
          </a:prstGeom>
          <a:noFill/>
          <a:ln w="38100">
            <a:solidFill>
              <a:schemeClr val="accent1"/>
            </a:solidFill>
            <a:miter lim="800000"/>
            <a:headEnd/>
            <a:tailEnd/>
          </a:ln>
          <a:effectLst/>
        </p:spPr>
      </p:pic>
      <p:pic>
        <p:nvPicPr>
          <p:cNvPr id="74755" name="Picture 3"/>
          <p:cNvPicPr>
            <a:picLocks noChangeAspect="1" noChangeArrowheads="1"/>
          </p:cNvPicPr>
          <p:nvPr/>
        </p:nvPicPr>
        <p:blipFill>
          <a:blip r:embed="rId11"/>
          <a:srcRect/>
          <a:stretch>
            <a:fillRect/>
          </a:stretch>
        </p:blipFill>
        <p:spPr bwMode="auto">
          <a:xfrm>
            <a:off x="6091085" y="1622321"/>
            <a:ext cx="2431640" cy="1945312"/>
          </a:xfrm>
          <a:prstGeom prst="rect">
            <a:avLst/>
          </a:prstGeom>
          <a:noFill/>
          <a:ln w="38100">
            <a:solidFill>
              <a:schemeClr val="accent1"/>
            </a:solidFill>
            <a:miter lim="800000"/>
            <a:headEnd/>
            <a:tailEnd/>
          </a:ln>
          <a:effectLst/>
        </p:spPr>
      </p:pic>
      <p:pic>
        <p:nvPicPr>
          <p:cNvPr id="74753" name="Picture 1"/>
          <p:cNvPicPr>
            <a:picLocks noChangeAspect="1" noChangeArrowheads="1"/>
          </p:cNvPicPr>
          <p:nvPr/>
        </p:nvPicPr>
        <p:blipFill>
          <a:blip r:embed="rId12"/>
          <a:srcRect/>
          <a:stretch>
            <a:fillRect/>
          </a:stretch>
        </p:blipFill>
        <p:spPr bwMode="auto">
          <a:xfrm>
            <a:off x="4129549" y="2890683"/>
            <a:ext cx="2241757" cy="1681318"/>
          </a:xfrm>
          <a:prstGeom prst="rect">
            <a:avLst/>
          </a:prstGeom>
          <a:noFill/>
          <a:ln w="38100">
            <a:solidFill>
              <a:schemeClr val="accent1"/>
            </a:solidFill>
            <a:miter lim="800000"/>
            <a:headEnd/>
            <a:tailEnd/>
          </a:ln>
          <a:effectLst/>
        </p:spPr>
      </p:pic>
      <p:grpSp>
        <p:nvGrpSpPr>
          <p:cNvPr id="8" name="Group 7"/>
          <p:cNvGrpSpPr/>
          <p:nvPr/>
        </p:nvGrpSpPr>
        <p:grpSpPr>
          <a:xfrm>
            <a:off x="1379779" y="6116249"/>
            <a:ext cx="997684" cy="357188"/>
            <a:chOff x="563833" y="6157254"/>
            <a:chExt cx="997684" cy="357188"/>
          </a:xfrm>
        </p:grpSpPr>
        <p:sp>
          <p:nvSpPr>
            <p:cNvPr id="9" name="Text Box 7"/>
            <p:cNvSpPr txBox="1">
              <a:spLocks noChangeArrowheads="1"/>
            </p:cNvSpPr>
            <p:nvPr/>
          </p:nvSpPr>
          <p:spPr bwMode="auto">
            <a:xfrm>
              <a:off x="563833" y="6203854"/>
              <a:ext cx="913275" cy="258520"/>
            </a:xfrm>
            <a:prstGeom prst="rect">
              <a:avLst/>
            </a:prstGeom>
            <a:noFill/>
            <a:ln w="9525">
              <a:noFill/>
              <a:miter lim="800000"/>
              <a:headEnd/>
              <a:tailEnd/>
            </a:ln>
          </p:spPr>
          <p:txBody>
            <a:bodyPr wrap="square" lIns="91429" tIns="45714" rIns="91429" bIns="45714">
              <a:spAutoFit/>
            </a:bodyPr>
            <a:lstStyle/>
            <a:p>
              <a:pPr marL="176213" indent="-176213">
                <a:lnSpc>
                  <a:spcPct val="90000"/>
                </a:lnSpc>
                <a:spcBef>
                  <a:spcPct val="20000"/>
                </a:spcBef>
                <a:tabLst>
                  <a:tab pos="6864350" algn="r"/>
                </a:tabLst>
              </a:pPr>
              <a:r>
                <a:rPr lang="en-US" sz="1200" b="1" dirty="0" smtClean="0">
                  <a:solidFill>
                    <a:schemeClr val="accent2"/>
                  </a:solidFill>
                </a:rPr>
                <a:t>Audio:</a:t>
              </a:r>
            </a:p>
          </p:txBody>
        </p:sp>
        <p:pic>
          <p:nvPicPr>
            <p:cNvPr id="10" name="Picture 9" descr="x.JPG">
              <a:hlinkClick r:id="rId13"/>
            </p:cNvPr>
            <p:cNvPicPr>
              <a:picLocks noChangeAspect="1"/>
            </p:cNvPicPr>
            <p:nvPr/>
          </p:nvPicPr>
          <p:blipFill>
            <a:blip r:embed="rId14"/>
            <a:stretch>
              <a:fillRect/>
            </a:stretch>
          </p:blipFill>
          <p:spPr>
            <a:xfrm>
              <a:off x="1185279" y="6157254"/>
              <a:ext cx="376238" cy="357188"/>
            </a:xfrm>
            <a:prstGeom prst="rect">
              <a:avLst/>
            </a:prstGeom>
          </p:spPr>
        </p:pic>
      </p:grpSp>
      <p:grpSp>
        <p:nvGrpSpPr>
          <p:cNvPr id="11" name="Group 10"/>
          <p:cNvGrpSpPr/>
          <p:nvPr/>
        </p:nvGrpSpPr>
        <p:grpSpPr>
          <a:xfrm>
            <a:off x="434857" y="6165787"/>
            <a:ext cx="885361" cy="279514"/>
            <a:chOff x="5231962" y="6231988"/>
            <a:chExt cx="885361" cy="279514"/>
          </a:xfrm>
        </p:grpSpPr>
        <p:pic>
          <p:nvPicPr>
            <p:cNvPr id="12" name="Picture 4">
              <a:hlinkClick r:id="rId15"/>
            </p:cNvPr>
            <p:cNvPicPr>
              <a:picLocks noChangeAspect="1" noChangeArrowheads="1"/>
            </p:cNvPicPr>
            <p:nvPr/>
          </p:nvPicPr>
          <p:blipFill>
            <a:blip r:embed="rId16"/>
            <a:srcRect/>
            <a:stretch>
              <a:fillRect/>
            </a:stretch>
          </p:blipFill>
          <p:spPr bwMode="auto">
            <a:xfrm>
              <a:off x="5745659" y="6237182"/>
              <a:ext cx="371664" cy="274320"/>
            </a:xfrm>
            <a:prstGeom prst="rect">
              <a:avLst/>
            </a:prstGeom>
            <a:noFill/>
            <a:ln w="9525">
              <a:noFill/>
              <a:miter lim="800000"/>
              <a:headEnd/>
              <a:tailEnd/>
            </a:ln>
            <a:effectLst/>
          </p:spPr>
        </p:pic>
        <p:sp>
          <p:nvSpPr>
            <p:cNvPr id="13" name="Text Box 7"/>
            <p:cNvSpPr txBox="1">
              <a:spLocks noChangeArrowheads="1"/>
            </p:cNvSpPr>
            <p:nvPr/>
          </p:nvSpPr>
          <p:spPr bwMode="auto">
            <a:xfrm>
              <a:off x="5231962" y="6231988"/>
              <a:ext cx="648333" cy="258520"/>
            </a:xfrm>
            <a:prstGeom prst="rect">
              <a:avLst/>
            </a:prstGeom>
            <a:noFill/>
            <a:ln w="9525">
              <a:noFill/>
              <a:miter lim="800000"/>
              <a:headEnd/>
              <a:tailEnd/>
            </a:ln>
          </p:spPr>
          <p:txBody>
            <a:bodyPr wrap="square" lIns="91429" tIns="45714" rIns="91429" bIns="45714">
              <a:spAutoFit/>
            </a:bodyPr>
            <a:lstStyle/>
            <a:p>
              <a:pPr marL="176213" indent="-176213">
                <a:lnSpc>
                  <a:spcPct val="90000"/>
                </a:lnSpc>
                <a:spcBef>
                  <a:spcPct val="20000"/>
                </a:spcBef>
                <a:tabLst>
                  <a:tab pos="6864350" algn="r"/>
                </a:tabLst>
              </a:pPr>
              <a:r>
                <a:rPr lang="en-US" sz="1200" b="1" dirty="0" smtClean="0">
                  <a:solidFill>
                    <a:schemeClr val="accent2"/>
                  </a:solidFill>
                </a:rPr>
                <a:t>URL:</a:t>
              </a: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4294967295"/>
          </p:nvPr>
        </p:nvSpPr>
        <p:spPr>
          <a:xfrm>
            <a:off x="0" y="6553200"/>
            <a:ext cx="2438400" cy="304800"/>
          </a:xfrm>
          <a:prstGeom prst="rect">
            <a:avLst/>
          </a:prstGeom>
        </p:spPr>
        <p:txBody>
          <a:bodyPr/>
          <a:lstStyle/>
          <a:p>
            <a:r>
              <a:rPr lang="en-US" altLang="en-US"/>
              <a:t> </a:t>
            </a:r>
          </a:p>
        </p:txBody>
      </p:sp>
      <p:sp>
        <p:nvSpPr>
          <p:cNvPr id="7"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Problem No. 2: Decoding</a:t>
            </a:r>
            <a:endParaRPr lang="en-US" b="1" dirty="0">
              <a:solidFill>
                <a:schemeClr val="accent2"/>
              </a:solidFill>
            </a:endParaRPr>
          </a:p>
        </p:txBody>
      </p:sp>
      <p:sp>
        <p:nvSpPr>
          <p:cNvPr id="8" name="Rectangle 4"/>
          <p:cNvSpPr>
            <a:spLocks noChangeArrowheads="1"/>
          </p:cNvSpPr>
          <p:nvPr/>
        </p:nvSpPr>
        <p:spPr bwMode="auto">
          <a:xfrm>
            <a:off x="169608" y="589938"/>
            <a:ext cx="8728329" cy="6432530"/>
          </a:xfrm>
          <a:prstGeom prst="rect">
            <a:avLst/>
          </a:prstGeom>
          <a:noFill/>
          <a:ln w="9525">
            <a:noFill/>
            <a:miter lim="800000"/>
            <a:headEnd/>
            <a:tailEnd/>
          </a:ln>
          <a:effectLst/>
        </p:spPr>
        <p:txBody>
          <a:bodyPr wrap="square" lIns="0" tIns="0" rIns="0" bIns="0">
            <a:spAutoFit/>
          </a:bodyPr>
          <a:lstStyle/>
          <a:p>
            <a:pPr marL="176213" indent="-176213">
              <a:spcBef>
                <a:spcPts val="0"/>
              </a:spcBef>
              <a:spcAft>
                <a:spcPts val="1800"/>
              </a:spcAft>
              <a:buFont typeface="Arial" pitchFamily="34" charset="0"/>
              <a:buChar char="•"/>
            </a:pPr>
            <a:r>
              <a:rPr lang="en-US" altLang="en-US" sz="1800" b="1" dirty="0" smtClean="0">
                <a:solidFill>
                  <a:schemeClr val="bg1"/>
                </a:solidFill>
              </a:rPr>
              <a:t>Why might the most probable sequence of hidden states that produced an observed sequence be useful to us?</a:t>
            </a:r>
          </a:p>
          <a:p>
            <a:pPr marL="176213" indent="-176213">
              <a:spcBef>
                <a:spcPts val="0"/>
              </a:spcBef>
              <a:spcAft>
                <a:spcPts val="1800"/>
              </a:spcAft>
              <a:buFont typeface="Arial" pitchFamily="34" charset="0"/>
              <a:buChar char="•"/>
            </a:pPr>
            <a:r>
              <a:rPr lang="en-US" altLang="en-US" sz="1800" b="1" dirty="0" smtClean="0">
                <a:solidFill>
                  <a:schemeClr val="bg1"/>
                </a:solidFill>
              </a:rPr>
              <a:t>How do we find the most probable sequence of hidden states?</a:t>
            </a:r>
          </a:p>
          <a:p>
            <a:pPr marL="176213" indent="-176213">
              <a:spcBef>
                <a:spcPts val="0"/>
              </a:spcBef>
              <a:spcAft>
                <a:spcPts val="1800"/>
              </a:spcAft>
              <a:buFont typeface="Arial" pitchFamily="34" charset="0"/>
              <a:buChar char="•"/>
            </a:pPr>
            <a:r>
              <a:rPr lang="en-US" altLang="en-US" sz="1800" b="1" dirty="0" smtClean="0">
                <a:solidFill>
                  <a:schemeClr val="bg1"/>
                </a:solidFill>
              </a:rPr>
              <a:t>Since any symbol is possible at any state, the obvious approach would be to compute the probability of each possible path and choose the most probable: </a:t>
            </a:r>
          </a:p>
          <a:p>
            <a:pPr marL="176213" indent="-176213">
              <a:spcBef>
                <a:spcPts val="4800"/>
              </a:spcBef>
              <a:spcAft>
                <a:spcPts val="1800"/>
              </a:spcAft>
            </a:pPr>
            <a:r>
              <a:rPr lang="en-US" altLang="en-US" sz="1800" b="1" dirty="0" smtClean="0">
                <a:solidFill>
                  <a:schemeClr val="bg1"/>
                </a:solidFill>
              </a:rPr>
              <a:t>	where </a:t>
            </a:r>
            <a:r>
              <a:rPr lang="en-US" altLang="en-US" sz="1800" dirty="0" smtClean="0">
                <a:solidFill>
                  <a:schemeClr val="bg1"/>
                </a:solidFill>
              </a:rPr>
              <a:t>r </a:t>
            </a:r>
            <a:r>
              <a:rPr lang="en-US" altLang="en-US" sz="1800" b="1" dirty="0" smtClean="0">
                <a:solidFill>
                  <a:schemeClr val="bg1"/>
                </a:solidFill>
              </a:rPr>
              <a:t>represents an index that </a:t>
            </a:r>
            <a:br>
              <a:rPr lang="en-US" altLang="en-US" sz="1800" b="1" dirty="0" smtClean="0">
                <a:solidFill>
                  <a:schemeClr val="bg1"/>
                </a:solidFill>
              </a:rPr>
            </a:br>
            <a:r>
              <a:rPr lang="en-US" altLang="en-US" sz="1800" b="1" dirty="0" smtClean="0">
                <a:solidFill>
                  <a:schemeClr val="bg1"/>
                </a:solidFill>
              </a:rPr>
              <a:t>enumerates the </a:t>
            </a:r>
            <a:r>
              <a:rPr lang="en-US" altLang="en-US" sz="1800" dirty="0" err="1" smtClean="0">
                <a:solidFill>
                  <a:schemeClr val="bg1"/>
                </a:solidFill>
              </a:rPr>
              <a:t>c</a:t>
            </a:r>
            <a:r>
              <a:rPr lang="en-US" altLang="en-US" sz="1800" baseline="30000" dirty="0" err="1" smtClean="0">
                <a:solidFill>
                  <a:schemeClr val="bg1"/>
                </a:solidFill>
              </a:rPr>
              <a:t>T</a:t>
            </a:r>
            <a:r>
              <a:rPr lang="en-US" altLang="en-US" sz="1800" dirty="0" smtClean="0">
                <a:solidFill>
                  <a:schemeClr val="bg1"/>
                </a:solidFill>
              </a:rPr>
              <a:t> </a:t>
            </a:r>
            <a:r>
              <a:rPr lang="en-US" altLang="en-US" sz="1800" b="1" dirty="0" smtClean="0">
                <a:solidFill>
                  <a:schemeClr val="bg1"/>
                </a:solidFill>
              </a:rPr>
              <a:t>possible </a:t>
            </a:r>
            <a:br>
              <a:rPr lang="en-US" altLang="en-US" sz="1800" b="1" dirty="0" smtClean="0">
                <a:solidFill>
                  <a:schemeClr val="bg1"/>
                </a:solidFill>
              </a:rPr>
            </a:br>
            <a:r>
              <a:rPr lang="en-US" altLang="en-US" sz="1800" b="1" dirty="0" smtClean="0">
                <a:solidFill>
                  <a:schemeClr val="bg1"/>
                </a:solidFill>
              </a:rPr>
              <a:t>sequences of length </a:t>
            </a:r>
            <a:r>
              <a:rPr lang="en-US" altLang="en-US" sz="1800" dirty="0" smtClean="0">
                <a:solidFill>
                  <a:schemeClr val="bg1"/>
                </a:solidFill>
              </a:rPr>
              <a:t>T</a:t>
            </a:r>
            <a:r>
              <a:rPr lang="en-US" altLang="en-US" sz="1800" b="1" dirty="0" smtClean="0">
                <a:solidFill>
                  <a:schemeClr val="bg1"/>
                </a:solidFill>
              </a:rPr>
              <a:t>.</a:t>
            </a:r>
          </a:p>
          <a:p>
            <a:pPr marL="176213" indent="-176213">
              <a:spcBef>
                <a:spcPts val="0"/>
              </a:spcBef>
              <a:spcAft>
                <a:spcPts val="1800"/>
              </a:spcAft>
              <a:buFont typeface="Arial" pitchFamily="34" charset="0"/>
              <a:buChar char="•"/>
            </a:pPr>
            <a:r>
              <a:rPr lang="en-US" altLang="en-US" sz="1800" b="1" dirty="0" smtClean="0">
                <a:solidFill>
                  <a:schemeClr val="bg1"/>
                </a:solidFill>
              </a:rPr>
              <a:t>However, an alternate solution to this </a:t>
            </a:r>
            <a:br>
              <a:rPr lang="en-US" altLang="en-US" sz="1800" b="1" dirty="0" smtClean="0">
                <a:solidFill>
                  <a:schemeClr val="bg1"/>
                </a:solidFill>
              </a:rPr>
            </a:br>
            <a:r>
              <a:rPr lang="en-US" altLang="en-US" sz="1800" b="1" dirty="0" smtClean="0">
                <a:solidFill>
                  <a:schemeClr val="bg1"/>
                </a:solidFill>
              </a:rPr>
              <a:t>problem is provided by </a:t>
            </a:r>
            <a:r>
              <a:rPr lang="en-US" altLang="en-US" sz="1800" b="1" dirty="0" smtClean="0">
                <a:solidFill>
                  <a:schemeClr val="bg1"/>
                </a:solidFill>
                <a:hlinkClick r:id="rId3"/>
              </a:rPr>
              <a:t>dynamic </a:t>
            </a:r>
            <a:br>
              <a:rPr lang="en-US" altLang="en-US" sz="1800" b="1" dirty="0" smtClean="0">
                <a:solidFill>
                  <a:schemeClr val="bg1"/>
                </a:solidFill>
                <a:hlinkClick r:id="rId3"/>
              </a:rPr>
            </a:br>
            <a:r>
              <a:rPr lang="en-US" altLang="en-US" sz="1800" b="1" dirty="0" smtClean="0">
                <a:solidFill>
                  <a:schemeClr val="bg1"/>
                </a:solidFill>
                <a:hlinkClick r:id="rId3"/>
              </a:rPr>
              <a:t>programming</a:t>
            </a:r>
            <a:r>
              <a:rPr lang="en-US" altLang="en-US" sz="1800" b="1" dirty="0" smtClean="0">
                <a:solidFill>
                  <a:schemeClr val="bg1"/>
                </a:solidFill>
              </a:rPr>
              <a:t>, and is known as </a:t>
            </a:r>
            <a:br>
              <a:rPr lang="en-US" altLang="en-US" sz="1800" b="1" dirty="0" smtClean="0">
                <a:solidFill>
                  <a:schemeClr val="bg1"/>
                </a:solidFill>
              </a:rPr>
            </a:br>
            <a:r>
              <a:rPr lang="en-US" altLang="en-US" sz="1800" b="1" dirty="0" smtClean="0">
                <a:solidFill>
                  <a:schemeClr val="bg1"/>
                </a:solidFill>
                <a:hlinkClick r:id="rId4"/>
              </a:rPr>
              <a:t>Viterbi Decoding.</a:t>
            </a:r>
            <a:endParaRPr lang="en-US" altLang="en-US" sz="1800" b="1" dirty="0" smtClean="0">
              <a:solidFill>
                <a:schemeClr val="bg1"/>
              </a:solidFill>
            </a:endParaRPr>
          </a:p>
          <a:p>
            <a:pPr marL="176213" indent="-176213">
              <a:spcBef>
                <a:spcPts val="0"/>
              </a:spcBef>
              <a:spcAft>
                <a:spcPts val="1800"/>
              </a:spcAft>
              <a:buFont typeface="Arial" pitchFamily="34" charset="0"/>
              <a:buChar char="•"/>
            </a:pPr>
            <a:r>
              <a:rPr lang="en-US" altLang="en-US" sz="1800" b="1" dirty="0" smtClean="0">
                <a:solidFill>
                  <a:schemeClr val="bg1"/>
                </a:solidFill>
              </a:rPr>
              <a:t>Note that computing               using the</a:t>
            </a:r>
            <a:br>
              <a:rPr lang="en-US" altLang="en-US" sz="1800" b="1" dirty="0" smtClean="0">
                <a:solidFill>
                  <a:schemeClr val="bg1"/>
                </a:solidFill>
              </a:rPr>
            </a:br>
            <a:r>
              <a:rPr lang="en-US" altLang="en-US" sz="1800" b="1" dirty="0" smtClean="0">
                <a:solidFill>
                  <a:schemeClr val="bg1"/>
                </a:solidFill>
              </a:rPr>
              <a:t>Viterbi algorithm gives a different result</a:t>
            </a:r>
            <a:br>
              <a:rPr lang="en-US" altLang="en-US" sz="1800" b="1" dirty="0" smtClean="0">
                <a:solidFill>
                  <a:schemeClr val="bg1"/>
                </a:solidFill>
              </a:rPr>
            </a:br>
            <a:r>
              <a:rPr lang="en-US" altLang="en-US" sz="1800" b="1" dirty="0" smtClean="0">
                <a:solidFill>
                  <a:schemeClr val="bg1"/>
                </a:solidFill>
              </a:rPr>
              <a:t>than the Forward algorithm. </a:t>
            </a:r>
          </a:p>
          <a:p>
            <a:pPr marL="176213" indent="-176213">
              <a:spcBef>
                <a:spcPts val="0"/>
              </a:spcBef>
              <a:spcAft>
                <a:spcPts val="1800"/>
              </a:spcAft>
            </a:pPr>
            <a:endParaRPr lang="en-US" altLang="en-US" sz="1800" b="1" dirty="0" smtClean="0">
              <a:solidFill>
                <a:schemeClr val="bg1"/>
              </a:solidFill>
            </a:endParaRPr>
          </a:p>
        </p:txBody>
      </p:sp>
      <p:graphicFrame>
        <p:nvGraphicFramePr>
          <p:cNvPr id="100354" name="Object 7"/>
          <p:cNvGraphicFramePr>
            <a:graphicFrameLocks noChangeAspect="1"/>
          </p:cNvGraphicFramePr>
          <p:nvPr/>
        </p:nvGraphicFramePr>
        <p:xfrm>
          <a:off x="461963" y="2531858"/>
          <a:ext cx="2794000" cy="596900"/>
        </p:xfrm>
        <a:graphic>
          <a:graphicData uri="http://schemas.openxmlformats.org/presentationml/2006/ole">
            <p:oleObj spid="_x0000_s102402" name="Equation" r:id="rId5" imgW="2793960" imgH="596880" progId="Equation.3">
              <p:embed/>
            </p:oleObj>
          </a:graphicData>
        </a:graphic>
      </p:graphicFrame>
      <p:pic>
        <p:nvPicPr>
          <p:cNvPr id="9" name="Picture 8" descr="x.JPG"/>
          <p:cNvPicPr>
            <a:picLocks noChangeAspect="1"/>
          </p:cNvPicPr>
          <p:nvPr/>
        </p:nvPicPr>
        <p:blipFill>
          <a:blip r:embed="rId6"/>
          <a:stretch>
            <a:fillRect/>
          </a:stretch>
        </p:blipFill>
        <p:spPr>
          <a:xfrm>
            <a:off x="5015973" y="2964434"/>
            <a:ext cx="3897840" cy="3095164"/>
          </a:xfrm>
          <a:prstGeom prst="rect">
            <a:avLst/>
          </a:prstGeom>
          <a:ln w="12700">
            <a:solidFill>
              <a:schemeClr val="accent1"/>
            </a:solidFill>
          </a:ln>
          <a:effectLst>
            <a:outerShdw blurRad="50800" dist="38100" dir="18900000" algn="bl" rotWithShape="0">
              <a:prstClr val="black">
                <a:alpha val="40000"/>
              </a:prstClr>
            </a:outerShdw>
          </a:effectLst>
        </p:spPr>
      </p:pic>
      <p:graphicFrame>
        <p:nvGraphicFramePr>
          <p:cNvPr id="102406" name="Object 7"/>
          <p:cNvGraphicFramePr>
            <a:graphicFrameLocks noChangeAspect="1"/>
          </p:cNvGraphicFramePr>
          <p:nvPr/>
        </p:nvGraphicFramePr>
        <p:xfrm>
          <a:off x="2705049" y="5586974"/>
          <a:ext cx="711200" cy="444500"/>
        </p:xfrm>
        <a:graphic>
          <a:graphicData uri="http://schemas.openxmlformats.org/presentationml/2006/ole">
            <p:oleObj spid="_x0000_s102406" name="Equation" r:id="rId7" imgW="711000" imgH="444240" progId="Equation.3">
              <p:embed/>
            </p:oleObj>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4294967295"/>
          </p:nvPr>
        </p:nvSpPr>
        <p:spPr>
          <a:xfrm>
            <a:off x="0" y="6553200"/>
            <a:ext cx="2438400" cy="304800"/>
          </a:xfrm>
          <a:prstGeom prst="rect">
            <a:avLst/>
          </a:prstGeom>
        </p:spPr>
        <p:txBody>
          <a:bodyPr/>
          <a:lstStyle/>
          <a:p>
            <a:r>
              <a:rPr lang="en-US" altLang="en-US"/>
              <a:t> </a:t>
            </a:r>
          </a:p>
        </p:txBody>
      </p:sp>
      <p:sp>
        <p:nvSpPr>
          <p:cNvPr id="7"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Dynamic Programming</a:t>
            </a:r>
            <a:endParaRPr lang="en-US" b="1" dirty="0">
              <a:solidFill>
                <a:schemeClr val="accent2"/>
              </a:solidFill>
            </a:endParaRPr>
          </a:p>
        </p:txBody>
      </p:sp>
      <p:sp>
        <p:nvSpPr>
          <p:cNvPr id="8" name="Rectangle 4"/>
          <p:cNvSpPr>
            <a:spLocks noChangeArrowheads="1"/>
          </p:cNvSpPr>
          <p:nvPr/>
        </p:nvSpPr>
        <p:spPr bwMode="auto">
          <a:xfrm>
            <a:off x="169609" y="589938"/>
            <a:ext cx="5744494" cy="3267561"/>
          </a:xfrm>
          <a:prstGeom prst="rect">
            <a:avLst/>
          </a:prstGeom>
          <a:noFill/>
          <a:ln w="9525">
            <a:noFill/>
            <a:miter lim="800000"/>
            <a:headEnd/>
            <a:tailEnd/>
          </a:ln>
          <a:effectLst/>
        </p:spPr>
        <p:txBody>
          <a:bodyPr wrap="square" lIns="0" tIns="0" rIns="0" bIns="0">
            <a:spAutoFit/>
          </a:bodyPr>
          <a:lstStyle/>
          <a:p>
            <a:pPr marL="176213" indent="-176213">
              <a:spcBef>
                <a:spcPts val="0"/>
              </a:spcBef>
              <a:spcAft>
                <a:spcPts val="1800"/>
              </a:spcAft>
              <a:buFont typeface="Arial" pitchFamily="34" charset="0"/>
              <a:buChar char="•"/>
            </a:pPr>
            <a:r>
              <a:rPr lang="en-US" altLang="en-US" sz="1800" b="1" dirty="0" smtClean="0">
                <a:solidFill>
                  <a:schemeClr val="bg1"/>
                </a:solidFill>
              </a:rPr>
              <a:t>Consider the problem of finding the best path through a  discrete space. We can visualize this using a grid, though dynamic programming solutions need not  be limited to such a grid.</a:t>
            </a:r>
          </a:p>
          <a:p>
            <a:pPr marL="176213" indent="-176213">
              <a:spcBef>
                <a:spcPts val="0"/>
              </a:spcBef>
              <a:spcAft>
                <a:spcPts val="1800"/>
              </a:spcAft>
              <a:buFont typeface="Arial" pitchFamily="34" charset="0"/>
              <a:buChar char="•"/>
            </a:pPr>
            <a:r>
              <a:rPr lang="en-US" altLang="en-US" sz="1800" b="1" dirty="0" smtClean="0">
                <a:solidFill>
                  <a:schemeClr val="bg1"/>
                </a:solidFill>
              </a:rPr>
              <a:t>Define a partial path from </a:t>
            </a:r>
            <a:r>
              <a:rPr lang="en-US" altLang="en-US" sz="1800" dirty="0" smtClean="0">
                <a:solidFill>
                  <a:schemeClr val="bg1"/>
                </a:solidFill>
              </a:rPr>
              <a:t>(</a:t>
            </a:r>
            <a:r>
              <a:rPr lang="en-US" altLang="en-US" sz="1800" dirty="0" err="1" smtClean="0">
                <a:solidFill>
                  <a:schemeClr val="bg1"/>
                </a:solidFill>
              </a:rPr>
              <a:t>s,t</a:t>
            </a:r>
            <a:r>
              <a:rPr lang="en-US" altLang="en-US" sz="1800" dirty="0" smtClean="0">
                <a:solidFill>
                  <a:schemeClr val="bg1"/>
                </a:solidFill>
              </a:rPr>
              <a:t>) </a:t>
            </a:r>
            <a:r>
              <a:rPr lang="en-US" altLang="en-US" sz="1800" b="1" dirty="0" smtClean="0">
                <a:solidFill>
                  <a:schemeClr val="bg1"/>
                </a:solidFill>
              </a:rPr>
              <a:t>to </a:t>
            </a:r>
            <a:r>
              <a:rPr lang="en-US" altLang="en-US" sz="1800" dirty="0" smtClean="0">
                <a:solidFill>
                  <a:schemeClr val="bg1"/>
                </a:solidFill>
              </a:rPr>
              <a:t>(u,v) </a:t>
            </a:r>
            <a:r>
              <a:rPr lang="en-US" altLang="en-US" sz="1800" b="1" dirty="0" smtClean="0">
                <a:solidFill>
                  <a:schemeClr val="bg1"/>
                </a:solidFill>
              </a:rPr>
              <a:t>as an</a:t>
            </a:r>
            <a:br>
              <a:rPr lang="en-US" altLang="en-US" sz="1800" b="1" dirty="0" smtClean="0">
                <a:solidFill>
                  <a:schemeClr val="bg1"/>
                </a:solidFill>
              </a:rPr>
            </a:br>
            <a:r>
              <a:rPr lang="en-US" altLang="en-US" sz="1800" b="1" dirty="0" smtClean="0">
                <a:solidFill>
                  <a:schemeClr val="bg1"/>
                </a:solidFill>
              </a:rPr>
              <a:t>n-</a:t>
            </a:r>
            <a:r>
              <a:rPr lang="en-US" altLang="en-US" sz="1800" b="1" dirty="0" err="1" smtClean="0">
                <a:solidFill>
                  <a:schemeClr val="bg1"/>
                </a:solidFill>
              </a:rPr>
              <a:t>tuple</a:t>
            </a:r>
            <a:r>
              <a:rPr lang="en-US" altLang="en-US" sz="1800" b="1" dirty="0" smtClean="0">
                <a:solidFill>
                  <a:schemeClr val="bg1"/>
                </a:solidFill>
              </a:rPr>
              <a:t>: </a:t>
            </a:r>
            <a:r>
              <a:rPr lang="en-US" altLang="en-US" sz="1800" dirty="0" smtClean="0">
                <a:solidFill>
                  <a:schemeClr val="bg1"/>
                </a:solidFill>
              </a:rPr>
              <a:t>(</a:t>
            </a:r>
            <a:r>
              <a:rPr lang="en-US" altLang="en-US" sz="1800" dirty="0" err="1" smtClean="0">
                <a:solidFill>
                  <a:schemeClr val="bg1"/>
                </a:solidFill>
              </a:rPr>
              <a:t>s,t</a:t>
            </a:r>
            <a:r>
              <a:rPr lang="en-US" altLang="en-US" sz="1800" dirty="0" smtClean="0">
                <a:solidFill>
                  <a:schemeClr val="bg1"/>
                </a:solidFill>
              </a:rPr>
              <a:t>), …, (i</a:t>
            </a:r>
            <a:r>
              <a:rPr lang="en-US" altLang="en-US" sz="1800" baseline="-25000" dirty="0" smtClean="0">
                <a:solidFill>
                  <a:schemeClr val="bg1"/>
                </a:solidFill>
              </a:rPr>
              <a:t>1</a:t>
            </a:r>
            <a:r>
              <a:rPr lang="en-US" altLang="en-US" sz="1800" dirty="0" smtClean="0">
                <a:solidFill>
                  <a:schemeClr val="bg1"/>
                </a:solidFill>
              </a:rPr>
              <a:t>,j</a:t>
            </a:r>
            <a:r>
              <a:rPr lang="en-US" altLang="en-US" sz="1800" baseline="-25000" dirty="0" smtClean="0">
                <a:solidFill>
                  <a:schemeClr val="bg1"/>
                </a:solidFill>
              </a:rPr>
              <a:t>1</a:t>
            </a:r>
            <a:r>
              <a:rPr lang="en-US" altLang="en-US" sz="1800" dirty="0" smtClean="0">
                <a:solidFill>
                  <a:schemeClr val="bg1"/>
                </a:solidFill>
              </a:rPr>
              <a:t>), (i</a:t>
            </a:r>
            <a:r>
              <a:rPr lang="en-US" altLang="en-US" sz="1800" baseline="-25000" dirty="0" smtClean="0">
                <a:solidFill>
                  <a:schemeClr val="bg1"/>
                </a:solidFill>
              </a:rPr>
              <a:t>2</a:t>
            </a:r>
            <a:r>
              <a:rPr lang="en-US" altLang="en-US" sz="1800" dirty="0" smtClean="0">
                <a:solidFill>
                  <a:schemeClr val="bg1"/>
                </a:solidFill>
              </a:rPr>
              <a:t>,j</a:t>
            </a:r>
            <a:r>
              <a:rPr lang="en-US" altLang="en-US" sz="1800" baseline="-25000" dirty="0" smtClean="0">
                <a:solidFill>
                  <a:schemeClr val="bg1"/>
                </a:solidFill>
              </a:rPr>
              <a:t>2</a:t>
            </a:r>
            <a:r>
              <a:rPr lang="en-US" altLang="en-US" sz="1800" dirty="0" smtClean="0">
                <a:solidFill>
                  <a:schemeClr val="bg1"/>
                </a:solidFill>
              </a:rPr>
              <a:t>),…,(</a:t>
            </a:r>
            <a:r>
              <a:rPr lang="en-US" altLang="en-US" sz="1800" dirty="0" err="1" smtClean="0">
                <a:solidFill>
                  <a:schemeClr val="bg1"/>
                </a:solidFill>
              </a:rPr>
              <a:t>i</a:t>
            </a:r>
            <a:r>
              <a:rPr lang="en-US" altLang="en-US" sz="1800" baseline="-25000" dirty="0" err="1" smtClean="0">
                <a:solidFill>
                  <a:schemeClr val="bg1"/>
                </a:solidFill>
              </a:rPr>
              <a:t>k</a:t>
            </a:r>
            <a:r>
              <a:rPr lang="en-US" altLang="en-US" sz="1800" dirty="0" err="1" smtClean="0">
                <a:solidFill>
                  <a:schemeClr val="bg1"/>
                </a:solidFill>
              </a:rPr>
              <a:t>,j</a:t>
            </a:r>
            <a:r>
              <a:rPr lang="en-US" altLang="en-US" sz="1800" baseline="-25000" dirty="0" err="1" smtClean="0">
                <a:solidFill>
                  <a:schemeClr val="bg1"/>
                </a:solidFill>
              </a:rPr>
              <a:t>k</a:t>
            </a:r>
            <a:r>
              <a:rPr lang="en-US" altLang="en-US" sz="1800" dirty="0" smtClean="0">
                <a:solidFill>
                  <a:schemeClr val="bg1"/>
                </a:solidFill>
              </a:rPr>
              <a:t>),…,(u,v)</a:t>
            </a:r>
          </a:p>
          <a:p>
            <a:pPr marL="176213" indent="-176213">
              <a:spcBef>
                <a:spcPts val="0"/>
              </a:spcBef>
              <a:spcAft>
                <a:spcPts val="1800"/>
              </a:spcAft>
              <a:buFont typeface="Arial" pitchFamily="34" charset="0"/>
              <a:buChar char="•"/>
            </a:pPr>
            <a:r>
              <a:rPr lang="en-US" altLang="en-US" sz="1800" b="1" dirty="0" smtClean="0">
                <a:solidFill>
                  <a:schemeClr val="bg1"/>
                </a:solidFill>
              </a:rPr>
              <a:t>Define a cost in moving from </a:t>
            </a:r>
            <a:r>
              <a:rPr lang="en-US" altLang="en-US" sz="1800" dirty="0" smtClean="0">
                <a:solidFill>
                  <a:schemeClr val="bg1"/>
                </a:solidFill>
              </a:rPr>
              <a:t>(i</a:t>
            </a:r>
            <a:r>
              <a:rPr lang="en-US" altLang="en-US" sz="1800" baseline="-25000" dirty="0" smtClean="0">
                <a:solidFill>
                  <a:schemeClr val="bg1"/>
                </a:solidFill>
              </a:rPr>
              <a:t>k-1</a:t>
            </a:r>
            <a:r>
              <a:rPr lang="en-US" altLang="en-US" sz="1800" dirty="0" smtClean="0">
                <a:solidFill>
                  <a:schemeClr val="bg1"/>
                </a:solidFill>
              </a:rPr>
              <a:t>,j</a:t>
            </a:r>
            <a:r>
              <a:rPr lang="en-US" altLang="en-US" sz="1800" baseline="-25000" dirty="0" smtClean="0">
                <a:solidFill>
                  <a:schemeClr val="bg1"/>
                </a:solidFill>
              </a:rPr>
              <a:t>k-1</a:t>
            </a:r>
            <a:r>
              <a:rPr lang="en-US" altLang="en-US" sz="1800" dirty="0" smtClean="0">
                <a:solidFill>
                  <a:schemeClr val="bg1"/>
                </a:solidFill>
              </a:rPr>
              <a:t>) </a:t>
            </a:r>
            <a:r>
              <a:rPr lang="en-US" altLang="en-US" sz="1800" b="1" dirty="0" smtClean="0">
                <a:solidFill>
                  <a:schemeClr val="bg1"/>
                </a:solidFill>
              </a:rPr>
              <a:t>to </a:t>
            </a:r>
            <a:r>
              <a:rPr lang="en-US" altLang="en-US" sz="1800" dirty="0" smtClean="0">
                <a:solidFill>
                  <a:schemeClr val="bg1"/>
                </a:solidFill>
              </a:rPr>
              <a:t>(</a:t>
            </a:r>
            <a:r>
              <a:rPr lang="en-US" altLang="en-US" sz="1800" dirty="0" err="1" smtClean="0">
                <a:solidFill>
                  <a:schemeClr val="bg1"/>
                </a:solidFill>
              </a:rPr>
              <a:t>i</a:t>
            </a:r>
            <a:r>
              <a:rPr lang="en-US" altLang="en-US" sz="1800" baseline="-25000" dirty="0" err="1" smtClean="0">
                <a:solidFill>
                  <a:schemeClr val="bg1"/>
                </a:solidFill>
              </a:rPr>
              <a:t>k</a:t>
            </a:r>
            <a:r>
              <a:rPr lang="en-US" altLang="en-US" sz="1800" dirty="0" err="1" smtClean="0">
                <a:solidFill>
                  <a:schemeClr val="bg1"/>
                </a:solidFill>
              </a:rPr>
              <a:t>,j</a:t>
            </a:r>
            <a:r>
              <a:rPr lang="en-US" altLang="en-US" sz="1800" baseline="-25000" dirty="0" err="1" smtClean="0">
                <a:solidFill>
                  <a:schemeClr val="bg1"/>
                </a:solidFill>
              </a:rPr>
              <a:t>k</a:t>
            </a:r>
            <a:r>
              <a:rPr lang="en-US" altLang="en-US" sz="1800" dirty="0" smtClean="0">
                <a:solidFill>
                  <a:schemeClr val="bg1"/>
                </a:solidFill>
              </a:rPr>
              <a:t>) </a:t>
            </a:r>
            <a:r>
              <a:rPr lang="en-US" altLang="en-US" sz="1800" b="1" dirty="0" smtClean="0">
                <a:solidFill>
                  <a:schemeClr val="bg1"/>
                </a:solidFill>
              </a:rPr>
              <a:t>as:</a:t>
            </a:r>
          </a:p>
          <a:p>
            <a:pPr marL="176213" indent="-176213">
              <a:spcBef>
                <a:spcPts val="2800"/>
              </a:spcBef>
              <a:spcAft>
                <a:spcPts val="1800"/>
              </a:spcAft>
            </a:pPr>
            <a:r>
              <a:rPr lang="en-US" altLang="en-US" sz="1800" b="1" dirty="0" smtClean="0">
                <a:solidFill>
                  <a:schemeClr val="bg1"/>
                </a:solidFill>
              </a:rPr>
              <a:t>	</a:t>
            </a:r>
          </a:p>
        </p:txBody>
      </p:sp>
      <p:cxnSp>
        <p:nvCxnSpPr>
          <p:cNvPr id="11" name="Straight Arrow Connector 10"/>
          <p:cNvCxnSpPr/>
          <p:nvPr/>
        </p:nvCxnSpPr>
        <p:spPr>
          <a:xfrm rot="16200000" flipV="1">
            <a:off x="4722569" y="1965226"/>
            <a:ext cx="2743200" cy="7372"/>
          </a:xfrm>
          <a:prstGeom prst="straightConnector1">
            <a:avLst/>
          </a:prstGeom>
          <a:ln w="127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097855" y="3338924"/>
            <a:ext cx="2757487" cy="1588"/>
          </a:xfrm>
          <a:prstGeom prst="straightConnector1">
            <a:avLst/>
          </a:prstGeom>
          <a:ln w="127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a:xfrm>
            <a:off x="6499084" y="995520"/>
            <a:ext cx="91440" cy="1950403"/>
            <a:chOff x="5039032" y="1095804"/>
            <a:chExt cx="91440" cy="1950403"/>
          </a:xfrm>
        </p:grpSpPr>
        <p:sp>
          <p:nvSpPr>
            <p:cNvPr id="17" name="Oval 16"/>
            <p:cNvSpPr>
              <a:spLocks noChangeAspect="1"/>
            </p:cNvSpPr>
            <p:nvPr/>
          </p:nvSpPr>
          <p:spPr>
            <a:xfrm>
              <a:off x="5039032" y="1095804"/>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a:spLocks noChangeAspect="1"/>
            </p:cNvSpPr>
            <p:nvPr/>
          </p:nvSpPr>
          <p:spPr>
            <a:xfrm>
              <a:off x="5039032" y="2954767"/>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a:spLocks noChangeAspect="1"/>
            </p:cNvSpPr>
            <p:nvPr/>
          </p:nvSpPr>
          <p:spPr>
            <a:xfrm>
              <a:off x="5039032" y="1560545"/>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a:spLocks noChangeAspect="1"/>
            </p:cNvSpPr>
            <p:nvPr/>
          </p:nvSpPr>
          <p:spPr>
            <a:xfrm>
              <a:off x="5039032" y="2025286"/>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a:spLocks noChangeAspect="1"/>
            </p:cNvSpPr>
            <p:nvPr/>
          </p:nvSpPr>
          <p:spPr>
            <a:xfrm>
              <a:off x="5039032" y="2490027"/>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Group 30"/>
          <p:cNvGrpSpPr/>
          <p:nvPr/>
        </p:nvGrpSpPr>
        <p:grpSpPr>
          <a:xfrm>
            <a:off x="6963185" y="995520"/>
            <a:ext cx="91440" cy="1950403"/>
            <a:chOff x="5039032" y="1095804"/>
            <a:chExt cx="91440" cy="1950403"/>
          </a:xfrm>
        </p:grpSpPr>
        <p:sp>
          <p:nvSpPr>
            <p:cNvPr id="32" name="Oval 31"/>
            <p:cNvSpPr>
              <a:spLocks noChangeAspect="1"/>
            </p:cNvSpPr>
            <p:nvPr/>
          </p:nvSpPr>
          <p:spPr>
            <a:xfrm>
              <a:off x="5039032" y="1095804"/>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a:spLocks noChangeAspect="1"/>
            </p:cNvSpPr>
            <p:nvPr/>
          </p:nvSpPr>
          <p:spPr>
            <a:xfrm>
              <a:off x="5039032" y="2954767"/>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a:spLocks noChangeAspect="1"/>
            </p:cNvSpPr>
            <p:nvPr/>
          </p:nvSpPr>
          <p:spPr>
            <a:xfrm>
              <a:off x="5039032" y="1560545"/>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a:spLocks noChangeAspect="1"/>
            </p:cNvSpPr>
            <p:nvPr/>
          </p:nvSpPr>
          <p:spPr>
            <a:xfrm>
              <a:off x="5039032" y="2025286"/>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a:spLocks noChangeAspect="1"/>
            </p:cNvSpPr>
            <p:nvPr/>
          </p:nvSpPr>
          <p:spPr>
            <a:xfrm>
              <a:off x="5039032" y="2490027"/>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p:cNvGrpSpPr/>
          <p:nvPr/>
        </p:nvGrpSpPr>
        <p:grpSpPr>
          <a:xfrm>
            <a:off x="7427286" y="995520"/>
            <a:ext cx="91440" cy="1950403"/>
            <a:chOff x="5039032" y="1095804"/>
            <a:chExt cx="91440" cy="1950403"/>
          </a:xfrm>
        </p:grpSpPr>
        <p:sp>
          <p:nvSpPr>
            <p:cNvPr id="38" name="Oval 37"/>
            <p:cNvSpPr>
              <a:spLocks noChangeAspect="1"/>
            </p:cNvSpPr>
            <p:nvPr/>
          </p:nvSpPr>
          <p:spPr>
            <a:xfrm>
              <a:off x="5039032" y="1095804"/>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a:spLocks noChangeAspect="1"/>
            </p:cNvSpPr>
            <p:nvPr/>
          </p:nvSpPr>
          <p:spPr>
            <a:xfrm>
              <a:off x="5039032" y="2954767"/>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a:spLocks noChangeAspect="1"/>
            </p:cNvSpPr>
            <p:nvPr/>
          </p:nvSpPr>
          <p:spPr>
            <a:xfrm>
              <a:off x="5039032" y="1560545"/>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a:spLocks noChangeAspect="1"/>
            </p:cNvSpPr>
            <p:nvPr/>
          </p:nvSpPr>
          <p:spPr>
            <a:xfrm>
              <a:off x="5039032" y="2025286"/>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a:spLocks noChangeAspect="1"/>
            </p:cNvSpPr>
            <p:nvPr/>
          </p:nvSpPr>
          <p:spPr>
            <a:xfrm>
              <a:off x="5039032" y="2490027"/>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3" name="Group 42"/>
          <p:cNvGrpSpPr/>
          <p:nvPr/>
        </p:nvGrpSpPr>
        <p:grpSpPr>
          <a:xfrm>
            <a:off x="7891387" y="995520"/>
            <a:ext cx="91440" cy="1950403"/>
            <a:chOff x="5039032" y="1095804"/>
            <a:chExt cx="91440" cy="1950403"/>
          </a:xfrm>
        </p:grpSpPr>
        <p:sp>
          <p:nvSpPr>
            <p:cNvPr id="44" name="Oval 43"/>
            <p:cNvSpPr>
              <a:spLocks noChangeAspect="1"/>
            </p:cNvSpPr>
            <p:nvPr/>
          </p:nvSpPr>
          <p:spPr>
            <a:xfrm>
              <a:off x="5039032" y="1095804"/>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a:spLocks noChangeAspect="1"/>
            </p:cNvSpPr>
            <p:nvPr/>
          </p:nvSpPr>
          <p:spPr>
            <a:xfrm>
              <a:off x="5039032" y="2954767"/>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a:spLocks noChangeAspect="1"/>
            </p:cNvSpPr>
            <p:nvPr/>
          </p:nvSpPr>
          <p:spPr>
            <a:xfrm>
              <a:off x="5039032" y="1560545"/>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a:spLocks noChangeAspect="1"/>
            </p:cNvSpPr>
            <p:nvPr/>
          </p:nvSpPr>
          <p:spPr>
            <a:xfrm>
              <a:off x="5039032" y="2025286"/>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a:spLocks noChangeAspect="1"/>
            </p:cNvSpPr>
            <p:nvPr/>
          </p:nvSpPr>
          <p:spPr>
            <a:xfrm>
              <a:off x="5039032" y="2490027"/>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9" name="Group 48"/>
          <p:cNvGrpSpPr/>
          <p:nvPr/>
        </p:nvGrpSpPr>
        <p:grpSpPr>
          <a:xfrm>
            <a:off x="8355488" y="995520"/>
            <a:ext cx="91440" cy="1950403"/>
            <a:chOff x="5039032" y="1095804"/>
            <a:chExt cx="91440" cy="1950403"/>
          </a:xfrm>
        </p:grpSpPr>
        <p:sp>
          <p:nvSpPr>
            <p:cNvPr id="50" name="Oval 49"/>
            <p:cNvSpPr>
              <a:spLocks noChangeAspect="1"/>
            </p:cNvSpPr>
            <p:nvPr/>
          </p:nvSpPr>
          <p:spPr>
            <a:xfrm>
              <a:off x="5039032" y="1095804"/>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a:spLocks noChangeAspect="1"/>
            </p:cNvSpPr>
            <p:nvPr/>
          </p:nvSpPr>
          <p:spPr>
            <a:xfrm>
              <a:off x="5039032" y="2954767"/>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a:spLocks noChangeAspect="1"/>
            </p:cNvSpPr>
            <p:nvPr/>
          </p:nvSpPr>
          <p:spPr>
            <a:xfrm>
              <a:off x="5039032" y="1560545"/>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a:spLocks noChangeAspect="1"/>
            </p:cNvSpPr>
            <p:nvPr/>
          </p:nvSpPr>
          <p:spPr>
            <a:xfrm>
              <a:off x="5039032" y="2025286"/>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a:spLocks noChangeAspect="1"/>
            </p:cNvSpPr>
            <p:nvPr/>
          </p:nvSpPr>
          <p:spPr>
            <a:xfrm>
              <a:off x="5039032" y="2490027"/>
              <a:ext cx="91440" cy="91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TextBox 54"/>
          <p:cNvSpPr txBox="1"/>
          <p:nvPr/>
        </p:nvSpPr>
        <p:spPr>
          <a:xfrm>
            <a:off x="7809810" y="1557875"/>
            <a:ext cx="367088" cy="215444"/>
          </a:xfrm>
          <a:prstGeom prst="rect">
            <a:avLst/>
          </a:prstGeom>
          <a:noFill/>
        </p:spPr>
        <p:txBody>
          <a:bodyPr wrap="none" lIns="0" tIns="0" rIns="0" bIns="0" rtlCol="0">
            <a:spAutoFit/>
          </a:bodyPr>
          <a:lstStyle/>
          <a:p>
            <a:pPr algn="ctr"/>
            <a:r>
              <a:rPr lang="en-US" sz="1400" dirty="0" smtClean="0"/>
              <a:t>(</a:t>
            </a:r>
            <a:r>
              <a:rPr lang="en-US" sz="1400" dirty="0" err="1" smtClean="0"/>
              <a:t>i</a:t>
            </a:r>
            <a:r>
              <a:rPr lang="en-US" sz="1400" baseline="-25000" dirty="0" err="1" smtClean="0"/>
              <a:t>k</a:t>
            </a:r>
            <a:r>
              <a:rPr lang="en-US" sz="1400" dirty="0" err="1" smtClean="0"/>
              <a:t>,j</a:t>
            </a:r>
            <a:r>
              <a:rPr lang="en-US" sz="1400" baseline="-25000" dirty="0" err="1" smtClean="0"/>
              <a:t>k</a:t>
            </a:r>
            <a:r>
              <a:rPr lang="en-US" sz="1400" dirty="0" smtClean="0"/>
              <a:t>)</a:t>
            </a:r>
            <a:endParaRPr lang="en-US" sz="1400" dirty="0"/>
          </a:p>
        </p:txBody>
      </p:sp>
      <p:cxnSp>
        <p:nvCxnSpPr>
          <p:cNvPr id="64" name="Straight Arrow Connector 63"/>
          <p:cNvCxnSpPr/>
          <p:nvPr/>
        </p:nvCxnSpPr>
        <p:spPr>
          <a:xfrm rot="10800000" flipV="1">
            <a:off x="7969436" y="1054512"/>
            <a:ext cx="430294" cy="4191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rot="10800000">
            <a:off x="7518727" y="1505981"/>
            <a:ext cx="372661" cy="1588"/>
          </a:xfrm>
          <a:prstGeom prst="straightConnector1">
            <a:avLst/>
          </a:prstGeom>
          <a:ln>
            <a:prstDash val="dash"/>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rot="5400000">
            <a:off x="6799075" y="1793860"/>
            <a:ext cx="897153" cy="386052"/>
          </a:xfrm>
          <a:prstGeom prst="straightConnector1">
            <a:avLst/>
          </a:prstGeom>
          <a:ln>
            <a:prstDash val="dash"/>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rot="16200000" flipH="1" flipV="1">
            <a:off x="6520729" y="2402509"/>
            <a:ext cx="500943" cy="4754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8214834" y="761502"/>
            <a:ext cx="357470" cy="215444"/>
          </a:xfrm>
          <a:prstGeom prst="rect">
            <a:avLst/>
          </a:prstGeom>
          <a:noFill/>
        </p:spPr>
        <p:txBody>
          <a:bodyPr wrap="none" lIns="0" tIns="0" rIns="0" bIns="0" rtlCol="0">
            <a:spAutoFit/>
          </a:bodyPr>
          <a:lstStyle/>
          <a:p>
            <a:pPr algn="ctr"/>
            <a:r>
              <a:rPr lang="en-US" sz="1400" dirty="0" smtClean="0"/>
              <a:t>(u,v)</a:t>
            </a:r>
            <a:endParaRPr lang="en-US" sz="1400" dirty="0"/>
          </a:p>
        </p:txBody>
      </p:sp>
      <p:sp>
        <p:nvSpPr>
          <p:cNvPr id="78" name="TextBox 77"/>
          <p:cNvSpPr txBox="1"/>
          <p:nvPr/>
        </p:nvSpPr>
        <p:spPr>
          <a:xfrm>
            <a:off x="6379254" y="2958934"/>
            <a:ext cx="307777" cy="215444"/>
          </a:xfrm>
          <a:prstGeom prst="rect">
            <a:avLst/>
          </a:prstGeom>
          <a:noFill/>
        </p:spPr>
        <p:txBody>
          <a:bodyPr wrap="none" lIns="0" tIns="0" rIns="0" bIns="0" rtlCol="0">
            <a:spAutoFit/>
          </a:bodyPr>
          <a:lstStyle/>
          <a:p>
            <a:pPr algn="ctr"/>
            <a:r>
              <a:rPr lang="en-US" sz="1400" dirty="0" smtClean="0"/>
              <a:t>(</a:t>
            </a:r>
            <a:r>
              <a:rPr lang="en-US" sz="1400" dirty="0" err="1" smtClean="0"/>
              <a:t>s,t</a:t>
            </a:r>
            <a:r>
              <a:rPr lang="en-US" sz="1400" dirty="0" smtClean="0"/>
              <a:t>)</a:t>
            </a:r>
            <a:endParaRPr lang="en-US" sz="1400" dirty="0"/>
          </a:p>
        </p:txBody>
      </p:sp>
      <p:graphicFrame>
        <p:nvGraphicFramePr>
          <p:cNvPr id="79" name="Object 78"/>
          <p:cNvGraphicFramePr>
            <a:graphicFrameLocks noChangeAspect="1"/>
          </p:cNvGraphicFramePr>
          <p:nvPr/>
        </p:nvGraphicFramePr>
        <p:xfrm>
          <a:off x="436563" y="3108017"/>
          <a:ext cx="5295900" cy="317500"/>
        </p:xfrm>
        <a:graphic>
          <a:graphicData uri="http://schemas.openxmlformats.org/presentationml/2006/ole">
            <p:oleObj spid="_x0000_s129029" name="Equation" r:id="rId3" imgW="5295600" imgH="317160" progId="Equation.3">
              <p:embed/>
            </p:oleObj>
          </a:graphicData>
        </a:graphic>
      </p:graphicFrame>
      <p:graphicFrame>
        <p:nvGraphicFramePr>
          <p:cNvPr id="129030" name="Object 6"/>
          <p:cNvGraphicFramePr>
            <a:graphicFrameLocks noChangeAspect="1"/>
          </p:cNvGraphicFramePr>
          <p:nvPr/>
        </p:nvGraphicFramePr>
        <p:xfrm>
          <a:off x="3799107" y="4140624"/>
          <a:ext cx="2959100" cy="622300"/>
        </p:xfrm>
        <a:graphic>
          <a:graphicData uri="http://schemas.openxmlformats.org/presentationml/2006/ole">
            <p:oleObj spid="_x0000_s129030" name="Equation" r:id="rId4" imgW="2958840" imgH="622080" progId="Equation.3">
              <p:embed/>
            </p:oleObj>
          </a:graphicData>
        </a:graphic>
      </p:graphicFrame>
      <p:sp>
        <p:nvSpPr>
          <p:cNvPr id="80" name="TextBox 79"/>
          <p:cNvSpPr txBox="1"/>
          <p:nvPr/>
        </p:nvSpPr>
        <p:spPr>
          <a:xfrm>
            <a:off x="185846" y="3530168"/>
            <a:ext cx="8731141" cy="2677656"/>
          </a:xfrm>
          <a:prstGeom prst="rect">
            <a:avLst/>
          </a:prstGeom>
          <a:noFill/>
        </p:spPr>
        <p:txBody>
          <a:bodyPr wrap="square" lIns="0" tIns="0" rIns="0" bIns="0" rtlCol="0">
            <a:spAutoFit/>
          </a:bodyPr>
          <a:lstStyle/>
          <a:p>
            <a:pPr marL="176213" indent="-176213">
              <a:spcBef>
                <a:spcPts val="2800"/>
              </a:spcBef>
              <a:spcAft>
                <a:spcPts val="1800"/>
              </a:spcAft>
            </a:pPr>
            <a:r>
              <a:rPr lang="en-US" altLang="en-US" sz="1800" b="1" dirty="0" smtClean="0">
                <a:solidFill>
                  <a:schemeClr val="bg1"/>
                </a:solidFill>
              </a:rPr>
              <a:t>	The cost of a transition is expressed as the sum of transition penalty (or cost) and a node penalty.</a:t>
            </a:r>
          </a:p>
          <a:p>
            <a:pPr marL="176213" indent="-176213">
              <a:spcBef>
                <a:spcPts val="0"/>
              </a:spcBef>
              <a:spcAft>
                <a:spcPts val="1800"/>
              </a:spcAft>
              <a:buFont typeface="Arial" pitchFamily="34" charset="0"/>
              <a:buChar char="•"/>
            </a:pPr>
            <a:r>
              <a:rPr lang="en-US" altLang="en-US" sz="1800" b="1" dirty="0" smtClean="0">
                <a:solidFill>
                  <a:schemeClr val="bg1"/>
                </a:solidFill>
              </a:rPr>
              <a:t>Define the overall path cost as:</a:t>
            </a:r>
          </a:p>
          <a:p>
            <a:pPr marL="176213" indent="-176213">
              <a:spcBef>
                <a:spcPts val="0"/>
              </a:spcBef>
              <a:spcAft>
                <a:spcPts val="1800"/>
              </a:spcAft>
              <a:buFont typeface="Arial" pitchFamily="34" charset="0"/>
              <a:buChar char="•"/>
            </a:pPr>
            <a:r>
              <a:rPr lang="en-US" altLang="en-US" sz="1800" b="1" dirty="0" smtClean="0">
                <a:solidFill>
                  <a:schemeClr val="bg1"/>
                </a:solidFill>
              </a:rPr>
              <a:t>Bellman’s </a:t>
            </a:r>
            <a:r>
              <a:rPr lang="en-US" altLang="en-US" sz="1800" b="1" dirty="0" smtClean="0">
                <a:solidFill>
                  <a:schemeClr val="accent1"/>
                </a:solidFill>
              </a:rPr>
              <a:t>Principle of Optimality </a:t>
            </a:r>
            <a:r>
              <a:rPr lang="en-US" altLang="en-US" sz="1800" b="1" dirty="0" smtClean="0">
                <a:solidFill>
                  <a:schemeClr val="bg1"/>
                </a:solidFill>
              </a:rPr>
              <a:t>states that “</a:t>
            </a:r>
            <a:r>
              <a:rPr lang="en-US" sz="1800" b="1" dirty="0" smtClean="0"/>
              <a:t>an optimal path has the property that whatever the initial conditions and control variables (choices) over some initial period, the control (or decision variables) chosen over the remaining period must be optimal for the remaining problem, with the state resulting from the early decisions taken to be the initial condition.”</a:t>
            </a:r>
            <a:endParaRPr lang="en-US" altLang="en-US" sz="1800" b="1" dirty="0" smtClean="0">
              <a:solidFill>
                <a:schemeClr val="bg1"/>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4294967295"/>
          </p:nvPr>
        </p:nvSpPr>
        <p:spPr>
          <a:xfrm>
            <a:off x="0" y="6553200"/>
            <a:ext cx="2438400" cy="304800"/>
          </a:xfrm>
          <a:prstGeom prst="rect">
            <a:avLst/>
          </a:prstGeom>
        </p:spPr>
        <p:txBody>
          <a:bodyPr/>
          <a:lstStyle/>
          <a:p>
            <a:r>
              <a:rPr lang="en-US" altLang="en-US"/>
              <a:t> </a:t>
            </a:r>
          </a:p>
        </p:txBody>
      </p:sp>
      <p:sp>
        <p:nvSpPr>
          <p:cNvPr id="7"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The DP Algorithm (Viterbi Decoding)</a:t>
            </a:r>
            <a:endParaRPr lang="en-US" b="1" dirty="0">
              <a:solidFill>
                <a:schemeClr val="accent2"/>
              </a:solidFill>
            </a:endParaRPr>
          </a:p>
        </p:txBody>
      </p:sp>
      <p:sp>
        <p:nvSpPr>
          <p:cNvPr id="8" name="Rectangle 4"/>
          <p:cNvSpPr>
            <a:spLocks noChangeArrowheads="1"/>
          </p:cNvSpPr>
          <p:nvPr/>
        </p:nvSpPr>
        <p:spPr bwMode="auto">
          <a:xfrm>
            <a:off x="169608" y="589938"/>
            <a:ext cx="8747380" cy="6032421"/>
          </a:xfrm>
          <a:prstGeom prst="rect">
            <a:avLst/>
          </a:prstGeom>
          <a:noFill/>
          <a:ln w="9525">
            <a:noFill/>
            <a:miter lim="800000"/>
            <a:headEnd/>
            <a:tailEnd/>
          </a:ln>
          <a:effectLst/>
        </p:spPr>
        <p:txBody>
          <a:bodyPr wrap="square" lIns="0" tIns="0" rIns="0" bIns="0">
            <a:spAutoFit/>
          </a:bodyPr>
          <a:lstStyle/>
          <a:p>
            <a:pPr marL="176213" indent="-176213">
              <a:spcBef>
                <a:spcPts val="0"/>
              </a:spcBef>
              <a:spcAft>
                <a:spcPts val="1800"/>
              </a:spcAft>
              <a:buFont typeface="Arial" pitchFamily="34" charset="0"/>
              <a:buChar char="•"/>
            </a:pPr>
            <a:r>
              <a:rPr lang="en-US" altLang="en-US" sz="1800" b="1" dirty="0" smtClean="0">
                <a:solidFill>
                  <a:schemeClr val="bg1"/>
                </a:solidFill>
              </a:rPr>
              <a:t>This theorem has a remarkable consequence: we need </a:t>
            </a:r>
            <a:br>
              <a:rPr lang="en-US" altLang="en-US" sz="1800" b="1" dirty="0" smtClean="0">
                <a:solidFill>
                  <a:schemeClr val="bg1"/>
                </a:solidFill>
              </a:rPr>
            </a:br>
            <a:r>
              <a:rPr lang="en-US" altLang="en-US" sz="1800" b="1" dirty="0" smtClean="0">
                <a:solidFill>
                  <a:schemeClr val="bg1"/>
                </a:solidFill>
              </a:rPr>
              <a:t>not exhaustively search for  the best path. Instead, we </a:t>
            </a:r>
            <a:br>
              <a:rPr lang="en-US" altLang="en-US" sz="1800" b="1" dirty="0" smtClean="0">
                <a:solidFill>
                  <a:schemeClr val="bg1"/>
                </a:solidFill>
              </a:rPr>
            </a:br>
            <a:r>
              <a:rPr lang="en-US" altLang="en-US" sz="1800" b="1" dirty="0" smtClean="0">
                <a:solidFill>
                  <a:schemeClr val="bg1"/>
                </a:solidFill>
              </a:rPr>
              <a:t>can build the best path by considering a sequence of </a:t>
            </a:r>
            <a:br>
              <a:rPr lang="en-US" altLang="en-US" sz="1800" b="1" dirty="0" smtClean="0">
                <a:solidFill>
                  <a:schemeClr val="bg1"/>
                </a:solidFill>
              </a:rPr>
            </a:br>
            <a:r>
              <a:rPr lang="en-US" altLang="en-US" sz="1800" b="1" dirty="0" smtClean="0">
                <a:solidFill>
                  <a:schemeClr val="bg1"/>
                </a:solidFill>
              </a:rPr>
              <a:t>partial paths, and retaining the best local path.</a:t>
            </a:r>
          </a:p>
          <a:p>
            <a:pPr marL="176213" indent="-176213">
              <a:spcBef>
                <a:spcPts val="0"/>
              </a:spcBef>
              <a:spcAft>
                <a:spcPts val="1800"/>
              </a:spcAft>
              <a:buFont typeface="Arial" pitchFamily="34" charset="0"/>
              <a:buChar char="•"/>
            </a:pPr>
            <a:r>
              <a:rPr lang="en-US" altLang="en-US" sz="1800" b="1" dirty="0" smtClean="0">
                <a:solidFill>
                  <a:schemeClr val="bg1"/>
                </a:solidFill>
              </a:rPr>
              <a:t>Only the cost and a “backpointer” containing the index</a:t>
            </a:r>
            <a:br>
              <a:rPr lang="en-US" altLang="en-US" sz="1800" b="1" dirty="0" smtClean="0">
                <a:solidFill>
                  <a:schemeClr val="bg1"/>
                </a:solidFill>
              </a:rPr>
            </a:br>
            <a:r>
              <a:rPr lang="en-US" altLang="en-US" sz="1800" b="1" dirty="0" smtClean="0">
                <a:solidFill>
                  <a:schemeClr val="bg1"/>
                </a:solidFill>
              </a:rPr>
              <a:t>of the best predecessor node need to be retained at each node.</a:t>
            </a:r>
          </a:p>
          <a:p>
            <a:pPr marL="176213" indent="-176213">
              <a:spcBef>
                <a:spcPts val="0"/>
              </a:spcBef>
              <a:spcAft>
                <a:spcPts val="1800"/>
              </a:spcAft>
              <a:buFont typeface="Arial" pitchFamily="34" charset="0"/>
              <a:buChar char="•"/>
            </a:pPr>
            <a:r>
              <a:rPr lang="en-US" sz="1800" b="1" dirty="0" smtClean="0"/>
              <a:t>The computational savings over an exhaustive search are enormous</a:t>
            </a:r>
            <a:br>
              <a:rPr lang="en-US" sz="1800" b="1" dirty="0" smtClean="0"/>
            </a:br>
            <a:r>
              <a:rPr lang="en-US" sz="1800" b="1" dirty="0" smtClean="0"/>
              <a:t>(e.g., </a:t>
            </a:r>
            <a:r>
              <a:rPr lang="en-US" sz="1800" dirty="0" smtClean="0"/>
              <a:t>O(MN)</a:t>
            </a:r>
            <a:r>
              <a:rPr lang="en-US" sz="1800" b="1" dirty="0" smtClean="0"/>
              <a:t> vs. </a:t>
            </a:r>
            <a:r>
              <a:rPr lang="en-US" sz="1800" dirty="0" smtClean="0"/>
              <a:t>O(M</a:t>
            </a:r>
            <a:r>
              <a:rPr lang="en-US" sz="1800" baseline="30000" dirty="0" smtClean="0"/>
              <a:t>N</a:t>
            </a:r>
            <a:r>
              <a:rPr lang="en-US" sz="1800" dirty="0" smtClean="0"/>
              <a:t>)</a:t>
            </a:r>
            <a:r>
              <a:rPr lang="en-US" sz="1800" b="1" dirty="0" smtClean="0"/>
              <a:t>) where </a:t>
            </a:r>
            <a:r>
              <a:rPr lang="en-US" sz="1800" dirty="0" smtClean="0"/>
              <a:t>M</a:t>
            </a:r>
            <a:r>
              <a:rPr lang="en-US" sz="1800" b="1" dirty="0" smtClean="0"/>
              <a:t> is the number of rows and </a:t>
            </a:r>
            <a:r>
              <a:rPr lang="en-US" sz="1800" dirty="0" smtClean="0"/>
              <a:t>N</a:t>
            </a:r>
            <a:r>
              <a:rPr lang="en-US" sz="1800" b="1" dirty="0" smtClean="0"/>
              <a:t> is the number of columns); the solution is essentially  linear  with respect to the number  columns (time).</a:t>
            </a:r>
          </a:p>
          <a:p>
            <a:pPr marL="176213" indent="-176213">
              <a:spcBef>
                <a:spcPts val="0"/>
              </a:spcBef>
              <a:spcAft>
                <a:spcPts val="1800"/>
              </a:spcAft>
              <a:buFont typeface="Arial" pitchFamily="34" charset="0"/>
              <a:buChar char="•"/>
            </a:pPr>
            <a:r>
              <a:rPr lang="en-US" altLang="en-US" sz="1800" b="1" dirty="0" smtClean="0">
                <a:solidFill>
                  <a:schemeClr val="bg1"/>
                </a:solidFill>
              </a:rPr>
              <a:t>For this reason, </a:t>
            </a:r>
            <a:r>
              <a:rPr lang="en-US" altLang="en-US" sz="1800" b="1" dirty="0" smtClean="0">
                <a:solidFill>
                  <a:schemeClr val="accent1"/>
                </a:solidFill>
              </a:rPr>
              <a:t>dynamic programming </a:t>
            </a:r>
            <a:r>
              <a:rPr lang="en-US" altLang="en-US" sz="1800" b="1" dirty="0" smtClean="0">
                <a:solidFill>
                  <a:schemeClr val="bg1"/>
                </a:solidFill>
              </a:rPr>
              <a:t>is one of the most widely used algorithms for optimization. It has an important relative, linear programming, which solves problems involving inequality constraints.</a:t>
            </a:r>
          </a:p>
          <a:p>
            <a:pPr marL="176213" indent="-176213">
              <a:spcBef>
                <a:spcPts val="0"/>
              </a:spcBef>
              <a:spcAft>
                <a:spcPts val="600"/>
              </a:spcAft>
              <a:buFont typeface="Arial" pitchFamily="34" charset="0"/>
              <a:buChar char="•"/>
            </a:pPr>
            <a:r>
              <a:rPr lang="en-US" altLang="en-US" sz="1800" b="1" dirty="0" smtClean="0">
                <a:solidFill>
                  <a:schemeClr val="bg1"/>
                </a:solidFill>
              </a:rPr>
              <a:t>The algorithm consists of two basic steps:</a:t>
            </a:r>
          </a:p>
          <a:p>
            <a:pPr marL="339725" lvl="1" indent="-163513">
              <a:spcBef>
                <a:spcPts val="0"/>
              </a:spcBef>
              <a:spcAft>
                <a:spcPts val="600"/>
              </a:spcAft>
              <a:buFont typeface="Wingdings" pitchFamily="2" charset="2"/>
              <a:buChar char="§"/>
            </a:pPr>
            <a:r>
              <a:rPr lang="en-US" altLang="en-US" sz="1400" b="1" dirty="0" smtClean="0">
                <a:solidFill>
                  <a:schemeClr val="accent1"/>
                </a:solidFill>
              </a:rPr>
              <a:t>Iteration: </a:t>
            </a:r>
            <a:r>
              <a:rPr lang="en-US" altLang="en-US" sz="1400" b="1" dirty="0" smtClean="0">
                <a:solidFill>
                  <a:schemeClr val="bg1"/>
                </a:solidFill>
              </a:rPr>
              <a:t>for every node in every column, find the predecessor node with the least cost, save this index, and compute the new node cost.</a:t>
            </a:r>
          </a:p>
          <a:p>
            <a:pPr marL="339725" lvl="1" indent="-163513">
              <a:spcBef>
                <a:spcPts val="0"/>
              </a:spcBef>
              <a:spcAft>
                <a:spcPts val="600"/>
              </a:spcAft>
              <a:buFont typeface="Wingdings" pitchFamily="2" charset="2"/>
              <a:buChar char="§"/>
            </a:pPr>
            <a:r>
              <a:rPr lang="en-US" altLang="en-US" sz="1400" b="1" dirty="0" smtClean="0">
                <a:solidFill>
                  <a:schemeClr val="accent1"/>
                </a:solidFill>
              </a:rPr>
              <a:t>Backtracking: </a:t>
            </a:r>
            <a:r>
              <a:rPr lang="en-US" altLang="en-US" sz="1400" b="1" dirty="0" smtClean="0">
                <a:solidFill>
                  <a:schemeClr val="bg1"/>
                </a:solidFill>
              </a:rPr>
              <a:t>starting with the last node with the lowest score, backtrack to the previous best predecessor node using the backpointer. This is how we construct the best overall path. In some problems, we can skip this step because we only need the overall score.</a:t>
            </a:r>
          </a:p>
        </p:txBody>
      </p:sp>
      <p:cxnSp>
        <p:nvCxnSpPr>
          <p:cNvPr id="57" name="Straight Arrow Connector 56"/>
          <p:cNvCxnSpPr/>
          <p:nvPr/>
        </p:nvCxnSpPr>
        <p:spPr>
          <a:xfrm flipV="1">
            <a:off x="7875639" y="1076632"/>
            <a:ext cx="707922" cy="29497"/>
          </a:xfrm>
          <a:prstGeom prst="straightConnector1">
            <a:avLst/>
          </a:prstGeom>
          <a:ln w="254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rot="1800000" flipV="1">
            <a:off x="6966155" y="771834"/>
            <a:ext cx="707922" cy="29497"/>
          </a:xfrm>
          <a:prstGeom prst="straightConnector1">
            <a:avLst/>
          </a:prstGeom>
          <a:ln w="25400">
            <a:solidFill>
              <a:schemeClr val="bg1">
                <a:alpha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rot="-1800000" flipV="1">
            <a:off x="6995651" y="1420759"/>
            <a:ext cx="707922" cy="29497"/>
          </a:xfrm>
          <a:prstGeom prst="straightConnector1">
            <a:avLst/>
          </a:prstGeom>
          <a:ln w="25400">
            <a:solidFill>
              <a:schemeClr val="accent2"/>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flipV="1">
            <a:off x="6897329" y="1101213"/>
            <a:ext cx="707922" cy="29497"/>
          </a:xfrm>
          <a:prstGeom prst="straightConnector1">
            <a:avLst/>
          </a:prstGeom>
          <a:ln w="25400">
            <a:solidFill>
              <a:schemeClr val="bg1">
                <a:alpha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7624916" y="870155"/>
            <a:ext cx="457200" cy="457200"/>
          </a:xfrm>
          <a:prstGeom prst="ellipse">
            <a:avLst/>
          </a:prstGeom>
          <a:solidFill>
            <a:schemeClr val="accent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0052" name="Object 4"/>
          <p:cNvGraphicFramePr>
            <a:graphicFrameLocks noChangeAspect="1"/>
          </p:cNvGraphicFramePr>
          <p:nvPr/>
        </p:nvGraphicFramePr>
        <p:xfrm>
          <a:off x="7466013" y="1508125"/>
          <a:ext cx="863600" cy="647700"/>
        </p:xfrm>
        <a:graphic>
          <a:graphicData uri="http://schemas.openxmlformats.org/presentationml/2006/ole">
            <p:oleObj spid="_x0000_s130052" name="Equation" r:id="rId3" imgW="863280" imgH="647640" progId="Equation.3">
              <p:embed/>
            </p:oleObj>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4294967295"/>
          </p:nvPr>
        </p:nvSpPr>
        <p:spPr>
          <a:xfrm>
            <a:off x="0" y="6553200"/>
            <a:ext cx="2438400" cy="304800"/>
          </a:xfrm>
          <a:prstGeom prst="rect">
            <a:avLst/>
          </a:prstGeom>
        </p:spPr>
        <p:txBody>
          <a:bodyPr/>
          <a:lstStyle/>
          <a:p>
            <a:r>
              <a:rPr lang="en-US" altLang="en-US"/>
              <a:t> </a:t>
            </a:r>
          </a:p>
        </p:txBody>
      </p:sp>
      <p:sp>
        <p:nvSpPr>
          <p:cNvPr id="7"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Example</a:t>
            </a:r>
            <a:endParaRPr lang="en-US" b="1" dirty="0">
              <a:solidFill>
                <a:schemeClr val="accent2"/>
              </a:solidFill>
            </a:endParaRPr>
          </a:p>
        </p:txBody>
      </p:sp>
      <p:sp>
        <p:nvSpPr>
          <p:cNvPr id="8" name="Rectangle 4"/>
          <p:cNvSpPr>
            <a:spLocks noChangeArrowheads="1"/>
          </p:cNvSpPr>
          <p:nvPr/>
        </p:nvSpPr>
        <p:spPr bwMode="auto">
          <a:xfrm>
            <a:off x="169608" y="589938"/>
            <a:ext cx="8747380" cy="5740033"/>
          </a:xfrm>
          <a:prstGeom prst="rect">
            <a:avLst/>
          </a:prstGeom>
          <a:noFill/>
          <a:ln w="9525">
            <a:noFill/>
            <a:miter lim="800000"/>
            <a:headEnd/>
            <a:tailEnd/>
          </a:ln>
          <a:effectLst/>
        </p:spPr>
        <p:txBody>
          <a:bodyPr wrap="square" lIns="0" tIns="0" rIns="0" bIns="0">
            <a:spAutoFit/>
          </a:bodyPr>
          <a:lstStyle/>
          <a:p>
            <a:pPr marL="176213" indent="-176213">
              <a:spcBef>
                <a:spcPts val="0"/>
              </a:spcBef>
              <a:spcAft>
                <a:spcPts val="1800"/>
              </a:spcAft>
              <a:buFont typeface="Arial" pitchFamily="34" charset="0"/>
              <a:buChar char="•"/>
            </a:pPr>
            <a:r>
              <a:rPr lang="en-US" altLang="en-US" sz="1800" b="1" dirty="0" smtClean="0">
                <a:solidFill>
                  <a:schemeClr val="bg1"/>
                </a:solidFill>
              </a:rPr>
              <a:t>Dynamic programming is best illustrated with a string-matching example.</a:t>
            </a:r>
          </a:p>
          <a:p>
            <a:pPr marL="176213" indent="-176213">
              <a:spcBef>
                <a:spcPts val="0"/>
              </a:spcBef>
              <a:spcAft>
                <a:spcPts val="600"/>
              </a:spcAft>
              <a:buFont typeface="Arial" pitchFamily="34" charset="0"/>
              <a:buChar char="•"/>
            </a:pPr>
            <a:r>
              <a:rPr lang="en-US" altLang="en-US" sz="1800" b="1" dirty="0" smtClean="0">
                <a:solidFill>
                  <a:schemeClr val="bg1"/>
                </a:solidFill>
              </a:rPr>
              <a:t>Consider the problem of finding the similarity between two words: </a:t>
            </a:r>
            <a:r>
              <a:rPr lang="en-US" altLang="en-US" sz="1800" b="1" i="1" dirty="0" smtClean="0">
                <a:solidFill>
                  <a:schemeClr val="bg1"/>
                </a:solidFill>
              </a:rPr>
              <a:t>Pesto</a:t>
            </a:r>
            <a:r>
              <a:rPr lang="en-US" altLang="en-US" sz="1800" b="1" dirty="0" smtClean="0">
                <a:solidFill>
                  <a:schemeClr val="bg1"/>
                </a:solidFill>
              </a:rPr>
              <a:t> and </a:t>
            </a:r>
            <a:r>
              <a:rPr lang="en-US" altLang="en-US" sz="1800" b="1" i="1" dirty="0" smtClean="0">
                <a:solidFill>
                  <a:schemeClr val="bg1"/>
                </a:solidFill>
              </a:rPr>
              <a:t>Pita</a:t>
            </a:r>
            <a:r>
              <a:rPr lang="en-US" altLang="en-US" sz="1800" b="1" dirty="0" smtClean="0">
                <a:solidFill>
                  <a:schemeClr val="bg1"/>
                </a:solidFill>
              </a:rPr>
              <a:t>. An intuitive approach would be to align the strings and count the number</a:t>
            </a:r>
            <a:br>
              <a:rPr lang="en-US" altLang="en-US" sz="1800" b="1" dirty="0" smtClean="0">
                <a:solidFill>
                  <a:schemeClr val="bg1"/>
                </a:solidFill>
              </a:rPr>
            </a:br>
            <a:r>
              <a:rPr lang="en-US" altLang="en-US" sz="1800" b="1" dirty="0" smtClean="0">
                <a:solidFill>
                  <a:schemeClr val="bg1"/>
                </a:solidFill>
              </a:rPr>
              <a:t>of misspelled letters:</a:t>
            </a:r>
          </a:p>
          <a:p>
            <a:pPr marL="633413" indent="-176213">
              <a:spcBef>
                <a:spcPts val="0"/>
              </a:spcBef>
              <a:spcAft>
                <a:spcPts val="600"/>
              </a:spcAft>
            </a:pPr>
            <a:r>
              <a:rPr lang="en-US" altLang="en-US" sz="1800" b="1" dirty="0" smtClean="0">
                <a:solidFill>
                  <a:schemeClr val="bg1"/>
                </a:solidFill>
              </a:rPr>
              <a:t>	</a:t>
            </a:r>
            <a:r>
              <a:rPr lang="en-US" altLang="en-US" sz="1400" b="1" dirty="0" smtClean="0">
                <a:solidFill>
                  <a:schemeClr val="bg1"/>
                </a:solidFill>
                <a:latin typeface="Courier New" pitchFamily="49" charset="0"/>
                <a:cs typeface="Courier New" pitchFamily="49" charset="0"/>
              </a:rPr>
              <a:t>Reference:    P  I  ** t  a</a:t>
            </a:r>
          </a:p>
          <a:p>
            <a:pPr marL="633413" indent="-176213">
              <a:spcBef>
                <a:spcPts val="0"/>
              </a:spcBef>
              <a:spcAft>
                <a:spcPts val="600"/>
              </a:spcAft>
            </a:pPr>
            <a:r>
              <a:rPr lang="en-US" altLang="en-US" sz="1400" b="1" dirty="0" smtClean="0">
                <a:solidFill>
                  <a:schemeClr val="bg1"/>
                </a:solidFill>
                <a:latin typeface="Courier New" pitchFamily="49" charset="0"/>
                <a:cs typeface="Courier New" pitchFamily="49" charset="0"/>
              </a:rPr>
              <a:t>	Hypothesis:   P  e  s  t  o</a:t>
            </a:r>
          </a:p>
          <a:p>
            <a:pPr marL="176213" indent="-176213">
              <a:spcBef>
                <a:spcPts val="0"/>
              </a:spcBef>
              <a:spcAft>
                <a:spcPts val="600"/>
              </a:spcAft>
            </a:pPr>
            <a:r>
              <a:rPr lang="en-US" altLang="en-US" sz="1400" b="1" dirty="0" smtClean="0">
                <a:solidFill>
                  <a:schemeClr val="bg1"/>
                </a:solidFill>
                <a:latin typeface="Courier New" pitchFamily="49" charset="0"/>
                <a:cs typeface="Courier New" pitchFamily="49" charset="0"/>
              </a:rPr>
              <a:t>	</a:t>
            </a:r>
            <a:r>
              <a:rPr lang="en-US" altLang="en-US" sz="1800" b="1" dirty="0" smtClean="0">
                <a:solidFill>
                  <a:schemeClr val="bg1"/>
                </a:solidFill>
                <a:latin typeface="+mj-lt"/>
                <a:cs typeface="Courier New" pitchFamily="49" charset="0"/>
              </a:rPr>
              <a:t>If each mismatched letter costs 1 unit, the</a:t>
            </a:r>
            <a:br>
              <a:rPr lang="en-US" altLang="en-US" sz="1800" b="1" dirty="0" smtClean="0">
                <a:solidFill>
                  <a:schemeClr val="bg1"/>
                </a:solidFill>
                <a:latin typeface="+mj-lt"/>
                <a:cs typeface="Courier New" pitchFamily="49" charset="0"/>
              </a:rPr>
            </a:br>
            <a:r>
              <a:rPr lang="en-US" altLang="en-US" sz="1800" b="1" dirty="0" smtClean="0">
                <a:solidFill>
                  <a:schemeClr val="bg1"/>
                </a:solidFill>
                <a:latin typeface="+mj-lt"/>
                <a:cs typeface="Courier New" pitchFamily="49" charset="0"/>
              </a:rPr>
              <a:t>overall similarity would be 3.</a:t>
            </a:r>
          </a:p>
          <a:p>
            <a:pPr marL="176213" indent="-176213">
              <a:spcBef>
                <a:spcPts val="0"/>
              </a:spcBef>
              <a:spcAft>
                <a:spcPts val="600"/>
              </a:spcAft>
              <a:buFont typeface="Arial" pitchFamily="34" charset="0"/>
              <a:buChar char="•"/>
            </a:pPr>
            <a:r>
              <a:rPr lang="en-US" altLang="en-US" sz="1800" b="1" dirty="0" smtClean="0">
                <a:solidFill>
                  <a:schemeClr val="bg1"/>
                </a:solidFill>
              </a:rPr>
              <a:t>Let us define a cost function:</a:t>
            </a:r>
          </a:p>
          <a:p>
            <a:pPr marL="339725" lvl="1" indent="-163513">
              <a:spcBef>
                <a:spcPts val="0"/>
              </a:spcBef>
              <a:spcAft>
                <a:spcPts val="600"/>
              </a:spcAft>
              <a:buFont typeface="Wingdings" pitchFamily="2" charset="2"/>
              <a:buChar char="§"/>
            </a:pPr>
            <a:r>
              <a:rPr lang="en-US" altLang="en-US" sz="1400" b="1" dirty="0" smtClean="0">
                <a:solidFill>
                  <a:schemeClr val="bg1"/>
                </a:solidFill>
              </a:rPr>
              <a:t>Transition penalty: a non-diagonal transition incurs a penalty of 1 unit.</a:t>
            </a:r>
          </a:p>
          <a:p>
            <a:pPr marL="339725" lvl="1" indent="-163513">
              <a:spcBef>
                <a:spcPts val="0"/>
              </a:spcBef>
              <a:spcAft>
                <a:spcPts val="600"/>
              </a:spcAft>
              <a:buFont typeface="Wingdings" pitchFamily="2" charset="2"/>
              <a:buChar char="§"/>
            </a:pPr>
            <a:r>
              <a:rPr lang="en-US" altLang="en-US" sz="1400" b="1" dirty="0" smtClean="0">
                <a:solidFill>
                  <a:schemeClr val="bg1"/>
                </a:solidFill>
              </a:rPr>
              <a:t>Node penalty: Any two dissimilar letters that are </a:t>
            </a:r>
            <a:br>
              <a:rPr lang="en-US" altLang="en-US" sz="1400" b="1" dirty="0" smtClean="0">
                <a:solidFill>
                  <a:schemeClr val="bg1"/>
                </a:solidFill>
              </a:rPr>
            </a:br>
            <a:r>
              <a:rPr lang="en-US" altLang="en-US" sz="1400" b="1" dirty="0" smtClean="0">
                <a:solidFill>
                  <a:schemeClr val="bg1"/>
                </a:solidFill>
              </a:rPr>
              <a:t>matched at a node incur a penalty of 1 unit.</a:t>
            </a:r>
            <a:endParaRPr lang="en-US" sz="1800" b="1" dirty="0" smtClean="0"/>
          </a:p>
          <a:p>
            <a:pPr marL="176213" indent="-176213">
              <a:spcBef>
                <a:spcPts val="0"/>
              </a:spcBef>
              <a:spcAft>
                <a:spcPts val="1800"/>
              </a:spcAft>
              <a:buFont typeface="Arial" pitchFamily="34" charset="0"/>
              <a:buChar char="•"/>
            </a:pPr>
            <a:r>
              <a:rPr lang="en-US" altLang="en-US" sz="1800" b="1" dirty="0" smtClean="0">
                <a:solidFill>
                  <a:schemeClr val="bg1"/>
                </a:solidFill>
              </a:rPr>
              <a:t>Let us use a “fixed-endpoint” approach,</a:t>
            </a:r>
            <a:br>
              <a:rPr lang="en-US" altLang="en-US" sz="1800" b="1" dirty="0" smtClean="0">
                <a:solidFill>
                  <a:schemeClr val="bg1"/>
                </a:solidFill>
              </a:rPr>
            </a:br>
            <a:r>
              <a:rPr lang="en-US" altLang="en-US" sz="1800" b="1" dirty="0" smtClean="0">
                <a:solidFill>
                  <a:schemeClr val="bg1"/>
                </a:solidFill>
              </a:rPr>
              <a:t>which constrains the solution to begin</a:t>
            </a:r>
            <a:br>
              <a:rPr lang="en-US" altLang="en-US" sz="1800" b="1" dirty="0" smtClean="0">
                <a:solidFill>
                  <a:schemeClr val="bg1"/>
                </a:solidFill>
              </a:rPr>
            </a:br>
            <a:r>
              <a:rPr lang="en-US" altLang="en-US" sz="1800" b="1" dirty="0" smtClean="0">
                <a:solidFill>
                  <a:schemeClr val="bg1"/>
                </a:solidFill>
              </a:rPr>
              <a:t>an the origin and end by matching the</a:t>
            </a:r>
            <a:br>
              <a:rPr lang="en-US" altLang="en-US" sz="1800" b="1" dirty="0" smtClean="0">
                <a:solidFill>
                  <a:schemeClr val="bg1"/>
                </a:solidFill>
              </a:rPr>
            </a:br>
            <a:r>
              <a:rPr lang="en-US" altLang="en-US" sz="1800" b="1" dirty="0" smtClean="0">
                <a:solidFill>
                  <a:schemeClr val="bg1"/>
                </a:solidFill>
              </a:rPr>
              <a:t>last two letters (“a” and “o”).</a:t>
            </a:r>
          </a:p>
          <a:p>
            <a:pPr marL="176213" indent="-176213">
              <a:spcBef>
                <a:spcPts val="0"/>
              </a:spcBef>
              <a:spcAft>
                <a:spcPts val="1800"/>
              </a:spcAft>
              <a:buFont typeface="Arial" pitchFamily="34" charset="0"/>
              <a:buChar char="•"/>
            </a:pPr>
            <a:r>
              <a:rPr lang="en-US" altLang="en-US" sz="1800" b="1" dirty="0" smtClean="0">
                <a:solidFill>
                  <a:schemeClr val="bg1"/>
                </a:solidFill>
              </a:rPr>
              <a:t>Note that this simple approach does not allow for some common phenomena in spell-checking, such as transposition of letters.</a:t>
            </a:r>
            <a:endParaRPr lang="en-US" altLang="en-US" sz="1400" b="1" dirty="0" smtClean="0">
              <a:solidFill>
                <a:schemeClr val="bg1"/>
              </a:solidFill>
            </a:endParaRPr>
          </a:p>
        </p:txBody>
      </p:sp>
      <p:pic>
        <p:nvPicPr>
          <p:cNvPr id="131075" name="Picture 3"/>
          <p:cNvPicPr>
            <a:picLocks noChangeAspect="1" noChangeArrowheads="1"/>
          </p:cNvPicPr>
          <p:nvPr/>
        </p:nvPicPr>
        <p:blipFill>
          <a:blip r:embed="rId2"/>
          <a:srcRect/>
          <a:stretch>
            <a:fillRect/>
          </a:stretch>
        </p:blipFill>
        <p:spPr bwMode="auto">
          <a:xfrm>
            <a:off x="5068888" y="1976284"/>
            <a:ext cx="3848100" cy="32004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4294967295"/>
          </p:nvPr>
        </p:nvSpPr>
        <p:spPr>
          <a:xfrm>
            <a:off x="0" y="6553200"/>
            <a:ext cx="2438400" cy="304800"/>
          </a:xfrm>
          <a:prstGeom prst="rect">
            <a:avLst/>
          </a:prstGeom>
        </p:spPr>
        <p:txBody>
          <a:bodyPr/>
          <a:lstStyle/>
          <a:p>
            <a:r>
              <a:rPr lang="en-US" altLang="en-US"/>
              <a:t> </a:t>
            </a:r>
          </a:p>
        </p:txBody>
      </p:sp>
      <p:sp>
        <p:nvSpPr>
          <p:cNvPr id="7"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Discussion</a:t>
            </a:r>
            <a:endParaRPr lang="en-US" b="1" dirty="0">
              <a:solidFill>
                <a:schemeClr val="accent2"/>
              </a:solidFill>
            </a:endParaRPr>
          </a:p>
        </p:txBody>
      </p:sp>
      <p:sp>
        <p:nvSpPr>
          <p:cNvPr id="8" name="Rectangle 4"/>
          <p:cNvSpPr>
            <a:spLocks noChangeArrowheads="1"/>
          </p:cNvSpPr>
          <p:nvPr/>
        </p:nvSpPr>
        <p:spPr bwMode="auto">
          <a:xfrm>
            <a:off x="169608" y="589938"/>
            <a:ext cx="6829680" cy="5909310"/>
          </a:xfrm>
          <a:prstGeom prst="rect">
            <a:avLst/>
          </a:prstGeom>
          <a:noFill/>
          <a:ln w="9525">
            <a:noFill/>
            <a:miter lim="800000"/>
            <a:headEnd/>
            <a:tailEnd/>
          </a:ln>
          <a:effectLst/>
        </p:spPr>
        <p:txBody>
          <a:bodyPr wrap="square" lIns="0" tIns="0" rIns="0" bIns="0">
            <a:spAutoFit/>
          </a:bodyPr>
          <a:lstStyle/>
          <a:p>
            <a:pPr marL="176213" indent="-176213">
              <a:spcBef>
                <a:spcPts val="0"/>
              </a:spcBef>
              <a:spcAft>
                <a:spcPts val="1800"/>
              </a:spcAft>
              <a:buFont typeface="Arial" pitchFamily="34" charset="0"/>
              <a:buChar char="•"/>
            </a:pPr>
            <a:r>
              <a:rPr lang="en-US" altLang="en-US" sz="1800" b="1" dirty="0" smtClean="0">
                <a:solidFill>
                  <a:schemeClr val="bg1"/>
                </a:solidFill>
              </a:rPr>
              <a:t>Bellman’s Principle of Optimality and the resulting algorithm we described require the cost function to obey certain well-known properties (e.g., the node cost cannot be dependent on future events).</a:t>
            </a:r>
          </a:p>
          <a:p>
            <a:pPr marL="176213" indent="-176213">
              <a:spcBef>
                <a:spcPts val="0"/>
              </a:spcBef>
              <a:spcAft>
                <a:spcPts val="1800"/>
              </a:spcAft>
              <a:buFont typeface="Arial" pitchFamily="34" charset="0"/>
              <a:buChar char="•"/>
            </a:pPr>
            <a:r>
              <a:rPr lang="en-US" altLang="en-US" sz="1800" b="1" dirty="0" smtClean="0">
                <a:solidFill>
                  <a:schemeClr val="bg1"/>
                </a:solidFill>
              </a:rPr>
              <a:t>It is very important to remember that a DP solution is only as good as the cost function that is defined. Different cost functions will produce different results.</a:t>
            </a:r>
          </a:p>
          <a:p>
            <a:pPr marL="176213" indent="-176213">
              <a:spcBef>
                <a:spcPts val="0"/>
              </a:spcBef>
              <a:spcAft>
                <a:spcPts val="1800"/>
              </a:spcAft>
              <a:buFont typeface="Arial" pitchFamily="34" charset="0"/>
              <a:buChar char="•"/>
            </a:pPr>
            <a:r>
              <a:rPr lang="en-US" altLang="en-US" sz="1800" b="1" dirty="0" smtClean="0">
                <a:solidFill>
                  <a:schemeClr val="bg1"/>
                </a:solidFill>
              </a:rPr>
              <a:t>There are many variants of dynamic programming that are</a:t>
            </a:r>
            <a:br>
              <a:rPr lang="en-US" altLang="en-US" sz="1800" b="1" dirty="0" smtClean="0">
                <a:solidFill>
                  <a:schemeClr val="bg1"/>
                </a:solidFill>
              </a:rPr>
            </a:br>
            <a:r>
              <a:rPr lang="en-US" altLang="en-US" sz="1800" b="1" dirty="0" smtClean="0">
                <a:solidFill>
                  <a:schemeClr val="bg1"/>
                </a:solidFill>
              </a:rPr>
              <a:t>useful in pattern recognition, such as “free endpoint” and </a:t>
            </a:r>
            <a:br>
              <a:rPr lang="en-US" altLang="en-US" sz="1800" b="1" dirty="0" smtClean="0">
                <a:solidFill>
                  <a:schemeClr val="bg1"/>
                </a:solidFill>
              </a:rPr>
            </a:br>
            <a:r>
              <a:rPr lang="en-US" altLang="en-US" sz="1800" b="1" dirty="0" smtClean="0">
                <a:solidFill>
                  <a:schemeClr val="bg1"/>
                </a:solidFill>
              </a:rPr>
              <a:t>“relaxed endpoint” approaches:</a:t>
            </a:r>
          </a:p>
          <a:p>
            <a:pPr marL="176213" indent="-176213">
              <a:spcBef>
                <a:spcPts val="0"/>
              </a:spcBef>
              <a:spcAft>
                <a:spcPts val="1800"/>
              </a:spcAft>
              <a:buFont typeface="Arial" pitchFamily="34" charset="0"/>
              <a:buChar char="•"/>
            </a:pPr>
            <a:r>
              <a:rPr lang="en-US" altLang="en-US" sz="1800" b="1" dirty="0" smtClean="0">
                <a:solidFill>
                  <a:schemeClr val="bg1"/>
                </a:solidFill>
              </a:rPr>
              <a:t>In some applications (such as time series analysis), it is desirable to limit the maximum slope of the best path.  This can reduce the overall computational complexity with only a modest increase in the per-node processing.</a:t>
            </a:r>
          </a:p>
          <a:p>
            <a:pPr marL="176213" indent="-176213">
              <a:spcBef>
                <a:spcPts val="0"/>
              </a:spcBef>
              <a:spcAft>
                <a:spcPts val="1800"/>
              </a:spcAft>
              <a:buFont typeface="Arial" pitchFamily="34" charset="0"/>
              <a:buChar char="•"/>
            </a:pPr>
            <a:r>
              <a:rPr lang="en-US" altLang="en-US" sz="1800" b="1" dirty="0" smtClean="0">
                <a:solidFill>
                  <a:schemeClr val="bg1"/>
                </a:solidFill>
              </a:rPr>
              <a:t>When applied to time alignment of time series,  dynamic programming is often referred to as dynamic time warping because it produces a piecewise linear, or </a:t>
            </a:r>
            <a:r>
              <a:rPr lang="en-US" altLang="en-US" sz="1800" b="1" dirty="0" err="1" smtClean="0">
                <a:solidFill>
                  <a:schemeClr val="bg1"/>
                </a:solidFill>
              </a:rPr>
              <a:t>nonuniform</a:t>
            </a:r>
            <a:r>
              <a:rPr lang="en-US" altLang="en-US" sz="1800" b="1" dirty="0" smtClean="0">
                <a:solidFill>
                  <a:schemeClr val="bg1"/>
                </a:solidFill>
              </a:rPr>
              <a:t>, time scale modification between the two signals.</a:t>
            </a:r>
            <a:endParaRPr lang="en-US" altLang="en-US" sz="1400" b="1" dirty="0" smtClean="0">
              <a:solidFill>
                <a:schemeClr val="bg1"/>
              </a:solidFill>
            </a:endParaRPr>
          </a:p>
        </p:txBody>
      </p:sp>
      <p:pic>
        <p:nvPicPr>
          <p:cNvPr id="132098" name="Picture 2"/>
          <p:cNvPicPr>
            <a:picLocks noChangeAspect="1" noChangeArrowheads="1"/>
          </p:cNvPicPr>
          <p:nvPr/>
        </p:nvPicPr>
        <p:blipFill>
          <a:blip r:embed="rId2"/>
          <a:srcRect/>
          <a:stretch>
            <a:fillRect/>
          </a:stretch>
        </p:blipFill>
        <p:spPr bwMode="auto">
          <a:xfrm>
            <a:off x="6999288" y="2741735"/>
            <a:ext cx="1917700" cy="1722609"/>
          </a:xfrm>
          <a:prstGeom prst="rect">
            <a:avLst/>
          </a:prstGeom>
          <a:noFill/>
          <a:ln w="9525">
            <a:noFill/>
            <a:miter lim="800000"/>
            <a:headEnd/>
            <a:tailEnd/>
          </a:ln>
          <a:effectLst/>
        </p:spPr>
      </p:pic>
      <p:pic>
        <p:nvPicPr>
          <p:cNvPr id="132099" name="Picture 3"/>
          <p:cNvPicPr>
            <a:picLocks noChangeAspect="1" noChangeArrowheads="1"/>
          </p:cNvPicPr>
          <p:nvPr/>
        </p:nvPicPr>
        <p:blipFill>
          <a:blip r:embed="rId3"/>
          <a:srcRect t="22034" b="27087"/>
          <a:stretch>
            <a:fillRect/>
          </a:stretch>
        </p:blipFill>
        <p:spPr bwMode="auto">
          <a:xfrm>
            <a:off x="6999288" y="4807974"/>
            <a:ext cx="1917700" cy="1666539"/>
          </a:xfrm>
          <a:prstGeom prst="rect">
            <a:avLst/>
          </a:prstGeom>
          <a:noFill/>
          <a:ln w="9525">
            <a:noFill/>
            <a:miter lim="800000"/>
            <a:headEnd/>
            <a:tailEnd/>
          </a:ln>
          <a:effectLst/>
        </p:spPr>
      </p:pic>
      <p:pic>
        <p:nvPicPr>
          <p:cNvPr id="132100" name="Picture 4"/>
          <p:cNvPicPr>
            <a:picLocks noChangeAspect="1" noChangeArrowheads="1"/>
          </p:cNvPicPr>
          <p:nvPr/>
        </p:nvPicPr>
        <p:blipFill>
          <a:blip r:embed="rId4"/>
          <a:srcRect/>
          <a:stretch>
            <a:fillRect/>
          </a:stretch>
        </p:blipFill>
        <p:spPr bwMode="auto">
          <a:xfrm>
            <a:off x="7002463" y="726468"/>
            <a:ext cx="1914525" cy="1671638"/>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3"/>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a:solidFill>
                  <a:schemeClr val="accent2"/>
                </a:solidFill>
              </a:rPr>
              <a:t>Summary</a:t>
            </a:r>
          </a:p>
        </p:txBody>
      </p:sp>
      <p:sp>
        <p:nvSpPr>
          <p:cNvPr id="21507" name="Text Box 4"/>
          <p:cNvSpPr txBox="1">
            <a:spLocks noChangeArrowheads="1"/>
          </p:cNvSpPr>
          <p:nvPr/>
        </p:nvSpPr>
        <p:spPr bwMode="auto">
          <a:xfrm>
            <a:off x="187531" y="682625"/>
            <a:ext cx="8688388" cy="4570482"/>
          </a:xfrm>
          <a:prstGeom prst="rect">
            <a:avLst/>
          </a:prstGeom>
          <a:noFill/>
          <a:ln w="9525">
            <a:noFill/>
            <a:miter lim="800000"/>
            <a:headEnd/>
            <a:tailEnd/>
          </a:ln>
        </p:spPr>
        <p:txBody>
          <a:bodyPr lIns="0" tIns="0" rIns="0" bIns="0">
            <a:spAutoFit/>
          </a:bodyPr>
          <a:lstStyle/>
          <a:p>
            <a:pPr marL="171450" indent="-171450">
              <a:spcBef>
                <a:spcPct val="50000"/>
              </a:spcBef>
              <a:buFontTx/>
              <a:buChar char="•"/>
            </a:pPr>
            <a:r>
              <a:rPr lang="en-US" sz="1800" b="1" dirty="0" smtClean="0">
                <a:solidFill>
                  <a:schemeClr val="bg1"/>
                </a:solidFill>
              </a:rPr>
              <a:t>Formally introduced a hidden Markov model.</a:t>
            </a:r>
          </a:p>
          <a:p>
            <a:pPr marL="171450" indent="-171450">
              <a:spcBef>
                <a:spcPct val="50000"/>
              </a:spcBef>
              <a:buFontTx/>
              <a:buChar char="•"/>
            </a:pPr>
            <a:r>
              <a:rPr lang="en-US" sz="1800" b="1" dirty="0" smtClean="0">
                <a:solidFill>
                  <a:schemeClr val="bg1"/>
                </a:solidFill>
              </a:rPr>
              <a:t>Described three fundamental problems (evaluation, decoding, and training).</a:t>
            </a:r>
          </a:p>
          <a:p>
            <a:pPr marL="171450" indent="-171450">
              <a:spcBef>
                <a:spcPct val="50000"/>
              </a:spcBef>
              <a:buFontTx/>
              <a:buChar char="•"/>
            </a:pPr>
            <a:r>
              <a:rPr lang="en-US" sz="1800" b="1" dirty="0" smtClean="0">
                <a:solidFill>
                  <a:schemeClr val="bg1"/>
                </a:solidFill>
              </a:rPr>
              <a:t>Derived general properties of the model.</a:t>
            </a:r>
          </a:p>
          <a:p>
            <a:pPr marL="171450" indent="-171450">
              <a:spcBef>
                <a:spcPct val="50000"/>
              </a:spcBef>
              <a:buFontTx/>
              <a:buChar char="•"/>
            </a:pPr>
            <a:r>
              <a:rPr lang="en-US" sz="1800" b="1" dirty="0" smtClean="0">
                <a:solidFill>
                  <a:schemeClr val="bg1"/>
                </a:solidFill>
              </a:rPr>
              <a:t>Introduced the Forward Algorithm as a fast way to do evaluation.</a:t>
            </a:r>
          </a:p>
          <a:p>
            <a:pPr marL="171450" indent="-171450">
              <a:spcBef>
                <a:spcPct val="50000"/>
              </a:spcBef>
              <a:buFontTx/>
              <a:buChar char="•"/>
            </a:pPr>
            <a:r>
              <a:rPr lang="en-US" sz="1800" b="1" dirty="0" smtClean="0">
                <a:solidFill>
                  <a:schemeClr val="bg1"/>
                </a:solidFill>
              </a:rPr>
              <a:t>Introduced the Viterbi Algorithm as a reasonable way to do decoding.</a:t>
            </a:r>
          </a:p>
          <a:p>
            <a:pPr marL="171450" indent="-171450">
              <a:spcBef>
                <a:spcPct val="50000"/>
              </a:spcBef>
              <a:buFontTx/>
              <a:buChar char="•"/>
            </a:pPr>
            <a:r>
              <a:rPr lang="en-US" sz="1800" b="1" dirty="0" smtClean="0">
                <a:solidFill>
                  <a:schemeClr val="bg1"/>
                </a:solidFill>
              </a:rPr>
              <a:t>Introduced dynamic programming using a string matching example.</a:t>
            </a:r>
          </a:p>
          <a:p>
            <a:pPr marL="171450" indent="-171450">
              <a:spcBef>
                <a:spcPct val="50000"/>
              </a:spcBef>
            </a:pPr>
            <a:endParaRPr lang="en-US" sz="1800" b="1" dirty="0" smtClean="0">
              <a:solidFill>
                <a:schemeClr val="bg1"/>
              </a:solidFill>
            </a:endParaRPr>
          </a:p>
          <a:p>
            <a:pPr marL="171450" indent="-171450">
              <a:spcBef>
                <a:spcPct val="50000"/>
              </a:spcBef>
            </a:pPr>
            <a:r>
              <a:rPr lang="en-US" sz="1800" b="1" dirty="0" smtClean="0">
                <a:solidFill>
                  <a:schemeClr val="bg1"/>
                </a:solidFill>
              </a:rPr>
              <a:t>Remaining issues:</a:t>
            </a:r>
          </a:p>
          <a:p>
            <a:pPr marL="171450" indent="-171450">
              <a:spcBef>
                <a:spcPct val="50000"/>
              </a:spcBef>
              <a:buFont typeface="Arial" pitchFamily="34" charset="0"/>
              <a:buChar char="•"/>
            </a:pPr>
            <a:r>
              <a:rPr lang="en-US" sz="1800" b="1" dirty="0" smtClean="0">
                <a:solidFill>
                  <a:schemeClr val="bg1"/>
                </a:solidFill>
              </a:rPr>
              <a:t>Derive the reestimation equations using the EM Theorem so we can guarantee convergence.</a:t>
            </a:r>
          </a:p>
          <a:p>
            <a:pPr marL="171450" indent="-171450">
              <a:spcBef>
                <a:spcPct val="50000"/>
              </a:spcBef>
              <a:buFont typeface="Arial" pitchFamily="34" charset="0"/>
              <a:buChar char="•"/>
            </a:pPr>
            <a:r>
              <a:rPr lang="en-US" sz="1800" b="1" dirty="0" smtClean="0">
                <a:solidFill>
                  <a:schemeClr val="bg1"/>
                </a:solidFill>
              </a:rPr>
              <a:t>Generalize the output distribution to a continuous distribution using a Gaussian mixture model.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588" y="-206375"/>
            <a:ext cx="9144000" cy="0"/>
          </a:xfrm>
          <a:prstGeom prst="rect">
            <a:avLst/>
          </a:prstGeom>
          <a:noFill/>
          <a:ln w="9525">
            <a:noFill/>
            <a:miter lim="800000"/>
            <a:headEnd/>
            <a:tailEnd/>
          </a:ln>
        </p:spPr>
        <p:txBody>
          <a:bodyPr>
            <a:spAutoFit/>
          </a:bodyPr>
          <a:lstStyle/>
          <a:p>
            <a:endParaRPr lang="en-US" dirty="0"/>
          </a:p>
        </p:txBody>
      </p:sp>
      <p:sp>
        <p:nvSpPr>
          <p:cNvPr id="4100" name="Rectangle 4"/>
          <p:cNvSpPr>
            <a:spLocks noChangeArrowheads="1"/>
          </p:cNvSpPr>
          <p:nvPr/>
        </p:nvSpPr>
        <p:spPr bwMode="auto">
          <a:xfrm>
            <a:off x="0" y="295275"/>
            <a:ext cx="9144000" cy="0"/>
          </a:xfrm>
          <a:prstGeom prst="rect">
            <a:avLst/>
          </a:prstGeom>
          <a:noFill/>
          <a:ln w="9525">
            <a:noFill/>
            <a:miter lim="800000"/>
            <a:headEnd/>
            <a:tailEnd/>
          </a:ln>
        </p:spPr>
        <p:txBody>
          <a:bodyPr>
            <a:spAutoFit/>
          </a:bodyPr>
          <a:lstStyle/>
          <a:p>
            <a:endParaRPr lang="en-US" dirty="0"/>
          </a:p>
        </p:txBody>
      </p:sp>
      <p:sp>
        <p:nvSpPr>
          <p:cNvPr id="4102" name="Rectangle 6"/>
          <p:cNvSpPr>
            <a:spLocks noChangeArrowheads="1"/>
          </p:cNvSpPr>
          <p:nvPr/>
        </p:nvSpPr>
        <p:spPr bwMode="auto">
          <a:xfrm>
            <a:off x="3157538" y="2381250"/>
            <a:ext cx="9144000" cy="0"/>
          </a:xfrm>
          <a:prstGeom prst="rect">
            <a:avLst/>
          </a:prstGeom>
          <a:noFill/>
          <a:ln w="9525">
            <a:noFill/>
            <a:miter lim="800000"/>
            <a:headEnd/>
            <a:tailEnd/>
          </a:ln>
        </p:spPr>
        <p:txBody>
          <a:bodyPr>
            <a:spAutoFit/>
          </a:bodyPr>
          <a:lstStyle/>
          <a:p>
            <a:endParaRPr lang="en-US" dirty="0"/>
          </a:p>
        </p:txBody>
      </p:sp>
      <p:sp>
        <p:nvSpPr>
          <p:cNvPr id="4103" name="Text Box 9"/>
          <p:cNvSpPr txBox="1">
            <a:spLocks noChangeArrowheads="1"/>
          </p:cNvSpPr>
          <p:nvPr/>
        </p:nvSpPr>
        <p:spPr bwMode="auto">
          <a:xfrm>
            <a:off x="184356" y="647700"/>
            <a:ext cx="8672513" cy="6370975"/>
          </a:xfrm>
          <a:prstGeom prst="rect">
            <a:avLst/>
          </a:prstGeom>
          <a:noFill/>
          <a:ln w="9525">
            <a:noFill/>
            <a:miter lim="800000"/>
            <a:headEnd/>
            <a:tailEnd/>
          </a:ln>
        </p:spPr>
        <p:txBody>
          <a:bodyPr lIns="0" tIns="0" rIns="0" bIns="0">
            <a:spAutoFit/>
          </a:bodyPr>
          <a:lstStyle/>
          <a:p>
            <a:pPr marL="176213" indent="-176213">
              <a:spcAft>
                <a:spcPts val="1800"/>
              </a:spcAft>
              <a:buFont typeface="Arial" pitchFamily="34" charset="0"/>
              <a:buChar char="•"/>
            </a:pPr>
            <a:r>
              <a:rPr lang="en-US" sz="1800" b="1" dirty="0" smtClean="0">
                <a:solidFill>
                  <a:schemeClr val="bg1"/>
                </a:solidFill>
              </a:rPr>
              <a:t>Thus far we have dealt with parameter estimation for the static pattern classification problem: estimating the parameters of class-conditional densities needed to make a single decision.</a:t>
            </a:r>
          </a:p>
          <a:p>
            <a:pPr marL="176213" indent="-176213">
              <a:spcAft>
                <a:spcPts val="1800"/>
              </a:spcAft>
              <a:buFont typeface="Arial" pitchFamily="34" charset="0"/>
              <a:buChar char="•"/>
            </a:pPr>
            <a:r>
              <a:rPr lang="en-US" sz="1800" b="1" dirty="0" smtClean="0">
                <a:solidFill>
                  <a:schemeClr val="bg1"/>
                </a:solidFill>
              </a:rPr>
              <a:t>Many problems have an inherent temporal dimension – the vectors of  interest come from a time series that  unfolds as a function of time. Modeling temporal relationships between these vectors is an important part of the problem.</a:t>
            </a:r>
          </a:p>
          <a:p>
            <a:pPr marL="176213" indent="-176213">
              <a:spcAft>
                <a:spcPts val="1800"/>
              </a:spcAft>
              <a:buFont typeface="Arial" pitchFamily="34" charset="0"/>
              <a:buChar char="•"/>
            </a:pPr>
            <a:r>
              <a:rPr lang="en-US" sz="1800" b="1" dirty="0" smtClean="0">
                <a:solidFill>
                  <a:schemeClr val="bg1"/>
                </a:solidFill>
              </a:rPr>
              <a:t>Markov models are a popular way to model such signals. There are many generalizations of these approaches, including Markov Random Fields and Bayesian Networks.</a:t>
            </a:r>
          </a:p>
          <a:p>
            <a:pPr marL="339725" lvl="1" indent="-163513">
              <a:spcAft>
                <a:spcPts val="1800"/>
              </a:spcAft>
              <a:buFont typeface="Wingdings" pitchFamily="2" charset="2"/>
              <a:buChar char="§"/>
            </a:pPr>
            <a:r>
              <a:rPr lang="en-US" sz="1800" b="1" dirty="0" smtClean="0">
                <a:solidFill>
                  <a:schemeClr val="bg1"/>
                </a:solidFill>
              </a:rPr>
              <a:t>First-order Markov processes are very effective because they are sufficiently powerful and computationally efficient.</a:t>
            </a:r>
          </a:p>
          <a:p>
            <a:pPr marL="339725" lvl="1" indent="-163513">
              <a:spcAft>
                <a:spcPts val="1800"/>
              </a:spcAft>
              <a:buFont typeface="Wingdings" pitchFamily="2" charset="2"/>
              <a:buChar char="§"/>
            </a:pPr>
            <a:r>
              <a:rPr lang="en-US" sz="1800" b="1" dirty="0" smtClean="0">
                <a:solidFill>
                  <a:schemeClr val="bg1"/>
                </a:solidFill>
              </a:rPr>
              <a:t>Higher-order Markov processes can be represented using first-order processes </a:t>
            </a:r>
          </a:p>
          <a:p>
            <a:pPr marL="176213" lvl="1" indent="-176213">
              <a:spcAft>
                <a:spcPts val="1800"/>
              </a:spcAft>
              <a:buFont typeface="Arial" pitchFamily="34" charset="0"/>
              <a:buChar char="•"/>
            </a:pPr>
            <a:r>
              <a:rPr lang="en-US" sz="1800" b="1" dirty="0" smtClean="0">
                <a:solidFill>
                  <a:schemeClr val="bg1"/>
                </a:solidFill>
              </a:rPr>
              <a:t>Markov models are very attractive because of their ability to automatically learn underlying structure. Often this structure has relevance to the pattern recognition problem (e.g., the states represents physical attributes of the system that generated the data).</a:t>
            </a:r>
          </a:p>
          <a:p>
            <a:pPr marL="339725" lvl="1" indent="-163513">
              <a:spcAft>
                <a:spcPts val="1800"/>
              </a:spcAft>
              <a:buFont typeface="Wingdings" pitchFamily="2" charset="2"/>
              <a:buChar char="§"/>
            </a:pPr>
            <a:endParaRPr lang="en-US" sz="1800" b="1" dirty="0" smtClean="0">
              <a:solidFill>
                <a:schemeClr val="bg1"/>
              </a:solidFill>
            </a:endParaRPr>
          </a:p>
        </p:txBody>
      </p:sp>
      <p:sp>
        <p:nvSpPr>
          <p:cNvPr id="4104" name="Text Box 10"/>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smtClean="0">
                <a:solidFill>
                  <a:schemeClr val="accent2"/>
                </a:solidFill>
              </a:rPr>
              <a:t>Motivation</a:t>
            </a:r>
            <a:endParaRPr lang="en-US" b="1" dirty="0">
              <a:solidFill>
                <a:schemeClr val="accent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588" y="-206375"/>
            <a:ext cx="9144000" cy="0"/>
          </a:xfrm>
          <a:prstGeom prst="rect">
            <a:avLst/>
          </a:prstGeom>
          <a:noFill/>
          <a:ln w="9525">
            <a:noFill/>
            <a:miter lim="800000"/>
            <a:headEnd/>
            <a:tailEnd/>
          </a:ln>
        </p:spPr>
        <p:txBody>
          <a:bodyPr>
            <a:spAutoFit/>
          </a:bodyPr>
          <a:lstStyle/>
          <a:p>
            <a:endParaRPr lang="en-US" dirty="0"/>
          </a:p>
        </p:txBody>
      </p:sp>
      <p:sp>
        <p:nvSpPr>
          <p:cNvPr id="4100" name="Rectangle 4"/>
          <p:cNvSpPr>
            <a:spLocks noChangeArrowheads="1"/>
          </p:cNvSpPr>
          <p:nvPr/>
        </p:nvSpPr>
        <p:spPr bwMode="auto">
          <a:xfrm>
            <a:off x="0" y="295275"/>
            <a:ext cx="9144000" cy="0"/>
          </a:xfrm>
          <a:prstGeom prst="rect">
            <a:avLst/>
          </a:prstGeom>
          <a:noFill/>
          <a:ln w="9525">
            <a:noFill/>
            <a:miter lim="800000"/>
            <a:headEnd/>
            <a:tailEnd/>
          </a:ln>
        </p:spPr>
        <p:txBody>
          <a:bodyPr>
            <a:spAutoFit/>
          </a:bodyPr>
          <a:lstStyle/>
          <a:p>
            <a:endParaRPr lang="en-US" dirty="0"/>
          </a:p>
        </p:txBody>
      </p:sp>
      <p:sp>
        <p:nvSpPr>
          <p:cNvPr id="4102" name="Rectangle 6"/>
          <p:cNvSpPr>
            <a:spLocks noChangeArrowheads="1"/>
          </p:cNvSpPr>
          <p:nvPr/>
        </p:nvSpPr>
        <p:spPr bwMode="auto">
          <a:xfrm>
            <a:off x="3157538" y="2381250"/>
            <a:ext cx="9144000" cy="0"/>
          </a:xfrm>
          <a:prstGeom prst="rect">
            <a:avLst/>
          </a:prstGeom>
          <a:noFill/>
          <a:ln w="9525">
            <a:noFill/>
            <a:miter lim="800000"/>
            <a:headEnd/>
            <a:tailEnd/>
          </a:ln>
        </p:spPr>
        <p:txBody>
          <a:bodyPr>
            <a:spAutoFit/>
          </a:bodyPr>
          <a:lstStyle/>
          <a:p>
            <a:endParaRPr lang="en-US" dirty="0"/>
          </a:p>
        </p:txBody>
      </p:sp>
      <p:sp>
        <p:nvSpPr>
          <p:cNvPr id="4103" name="Text Box 9"/>
          <p:cNvSpPr txBox="1">
            <a:spLocks noChangeArrowheads="1"/>
          </p:cNvSpPr>
          <p:nvPr/>
        </p:nvSpPr>
        <p:spPr bwMode="auto">
          <a:xfrm>
            <a:off x="184356" y="647700"/>
            <a:ext cx="8672513" cy="7553350"/>
          </a:xfrm>
          <a:prstGeom prst="rect">
            <a:avLst/>
          </a:prstGeom>
          <a:noFill/>
          <a:ln w="9525">
            <a:noFill/>
            <a:miter lim="800000"/>
            <a:headEnd/>
            <a:tailEnd/>
          </a:ln>
        </p:spPr>
        <p:txBody>
          <a:bodyPr lIns="0" tIns="0" rIns="0" bIns="0">
            <a:spAutoFit/>
          </a:bodyPr>
          <a:lstStyle/>
          <a:p>
            <a:pPr marL="176213" indent="-176213">
              <a:spcAft>
                <a:spcPts val="900"/>
              </a:spcAft>
              <a:buFont typeface="Arial" pitchFamily="34" charset="0"/>
              <a:buChar char="•"/>
            </a:pPr>
            <a:r>
              <a:rPr lang="en-US" sz="1800" b="1" dirty="0" smtClean="0">
                <a:solidFill>
                  <a:schemeClr val="bg1"/>
                </a:solidFill>
              </a:rPr>
              <a:t>Elements of the model:</a:t>
            </a:r>
          </a:p>
          <a:p>
            <a:pPr marL="339725" lvl="1" indent="-163513">
              <a:spcAft>
                <a:spcPts val="1800"/>
              </a:spcAft>
              <a:buFont typeface="Wingdings" pitchFamily="2" charset="2"/>
              <a:buChar char="§"/>
            </a:pPr>
            <a:r>
              <a:rPr lang="en-US" sz="1800" b="1" dirty="0" smtClean="0">
                <a:solidFill>
                  <a:schemeClr val="bg1"/>
                </a:solidFill>
              </a:rPr>
              <a:t> </a:t>
            </a:r>
            <a:r>
              <a:rPr lang="en-US" sz="1800" dirty="0" smtClean="0">
                <a:solidFill>
                  <a:schemeClr val="bg1"/>
                </a:solidFill>
              </a:rPr>
              <a:t>c </a:t>
            </a:r>
            <a:r>
              <a:rPr lang="en-US" sz="1800" b="1" dirty="0" smtClean="0">
                <a:solidFill>
                  <a:schemeClr val="bg1"/>
                </a:solidFill>
              </a:rPr>
              <a:t>states:</a:t>
            </a:r>
          </a:p>
          <a:p>
            <a:pPr marL="339725" lvl="1" indent="-163513">
              <a:spcAft>
                <a:spcPts val="1800"/>
              </a:spcAft>
              <a:buFont typeface="Wingdings" pitchFamily="2" charset="2"/>
              <a:buChar char="§"/>
            </a:pPr>
            <a:r>
              <a:rPr lang="en-US" sz="1800" dirty="0" smtClean="0">
                <a:solidFill>
                  <a:schemeClr val="bg1"/>
                </a:solidFill>
              </a:rPr>
              <a:t>M </a:t>
            </a:r>
            <a:r>
              <a:rPr lang="en-US" sz="1800" b="1" dirty="0" smtClean="0">
                <a:solidFill>
                  <a:schemeClr val="bg1"/>
                </a:solidFill>
              </a:rPr>
              <a:t>output symbols:</a:t>
            </a:r>
          </a:p>
          <a:p>
            <a:pPr marL="339725" lvl="1" indent="-163513">
              <a:spcAft>
                <a:spcPts val="1800"/>
              </a:spcAft>
              <a:buFont typeface="Wingdings" pitchFamily="2" charset="2"/>
              <a:buChar char="§"/>
            </a:pPr>
            <a:r>
              <a:rPr lang="en-US" sz="1800" dirty="0" smtClean="0">
                <a:solidFill>
                  <a:schemeClr val="bg1"/>
                </a:solidFill>
              </a:rPr>
              <a:t>c x c </a:t>
            </a:r>
            <a:r>
              <a:rPr lang="en-US" sz="1800" b="1" dirty="0" smtClean="0">
                <a:solidFill>
                  <a:schemeClr val="bg1"/>
                </a:solidFill>
              </a:rPr>
              <a:t>transition probabilities: </a:t>
            </a:r>
          </a:p>
          <a:p>
            <a:pPr marL="339725" lvl="1" indent="-163513">
              <a:spcBef>
                <a:spcPts val="7600"/>
              </a:spcBef>
              <a:spcAft>
                <a:spcPts val="1800"/>
              </a:spcAft>
            </a:pPr>
            <a:r>
              <a:rPr lang="en-US" sz="1800" dirty="0" smtClean="0">
                <a:solidFill>
                  <a:schemeClr val="bg1"/>
                </a:solidFill>
              </a:rPr>
              <a:t>	</a:t>
            </a:r>
            <a:r>
              <a:rPr lang="en-US" sz="1800" b="1" dirty="0" smtClean="0">
                <a:solidFill>
                  <a:schemeClr val="bg1"/>
                </a:solidFill>
              </a:rPr>
              <a:t>Note that the transition probabilities only depend on the previous state and the current state (hence , this is a first-order Markov process).</a:t>
            </a:r>
          </a:p>
          <a:p>
            <a:pPr marL="339725" lvl="1" indent="-163513">
              <a:spcBef>
                <a:spcPts val="0"/>
              </a:spcBef>
              <a:spcAft>
                <a:spcPts val="1800"/>
              </a:spcAft>
              <a:buFont typeface="Wingdings" pitchFamily="2" charset="2"/>
              <a:buChar char="§"/>
            </a:pPr>
            <a:r>
              <a:rPr lang="en-US" sz="1800" dirty="0" smtClean="0">
                <a:solidFill>
                  <a:schemeClr val="bg1"/>
                </a:solidFill>
              </a:rPr>
              <a:t>T x M </a:t>
            </a:r>
            <a:r>
              <a:rPr lang="en-US" sz="1800" b="1" dirty="0" smtClean="0">
                <a:solidFill>
                  <a:schemeClr val="bg1"/>
                </a:solidFill>
              </a:rPr>
              <a:t>output probabilities:</a:t>
            </a:r>
          </a:p>
          <a:p>
            <a:pPr marL="339725" lvl="1" indent="-163513">
              <a:spcBef>
                <a:spcPts val="10800"/>
              </a:spcBef>
              <a:spcAft>
                <a:spcPts val="1800"/>
              </a:spcAft>
              <a:buFont typeface="Wingdings" pitchFamily="2" charset="2"/>
              <a:buChar char="§"/>
            </a:pPr>
            <a:r>
              <a:rPr lang="en-US" sz="1800" b="1" dirty="0" smtClean="0">
                <a:solidFill>
                  <a:schemeClr val="bg1"/>
                </a:solidFill>
              </a:rPr>
              <a:t>Initial state distribution:</a:t>
            </a:r>
          </a:p>
          <a:p>
            <a:pPr marL="339725" lvl="1" indent="-163513">
              <a:spcBef>
                <a:spcPts val="7200"/>
              </a:spcBef>
              <a:spcAft>
                <a:spcPts val="1800"/>
              </a:spcAft>
            </a:pPr>
            <a:r>
              <a:rPr lang="en-US" sz="1800" dirty="0" smtClean="0">
                <a:solidFill>
                  <a:schemeClr val="bg1"/>
                </a:solidFill>
              </a:rPr>
              <a:t>   </a:t>
            </a:r>
            <a:endParaRPr lang="en-US" sz="1800" dirty="0">
              <a:solidFill>
                <a:schemeClr val="bg1"/>
              </a:solidFill>
            </a:endParaRPr>
          </a:p>
        </p:txBody>
      </p:sp>
      <p:sp>
        <p:nvSpPr>
          <p:cNvPr id="4104" name="Text Box 10"/>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smtClean="0">
                <a:solidFill>
                  <a:schemeClr val="accent2"/>
                </a:solidFill>
              </a:rPr>
              <a:t>Discrete Hidden Markov Models</a:t>
            </a:r>
            <a:endParaRPr lang="en-US" b="1" dirty="0">
              <a:solidFill>
                <a:schemeClr val="accent2"/>
              </a:solidFill>
            </a:endParaRPr>
          </a:p>
        </p:txBody>
      </p:sp>
      <p:pic>
        <p:nvPicPr>
          <p:cNvPr id="8" name="Picture 7" descr="x.JPG"/>
          <p:cNvPicPr>
            <a:picLocks noChangeAspect="1"/>
          </p:cNvPicPr>
          <p:nvPr/>
        </p:nvPicPr>
        <p:blipFill>
          <a:blip r:embed="rId4"/>
          <a:stretch>
            <a:fillRect/>
          </a:stretch>
        </p:blipFill>
        <p:spPr>
          <a:xfrm>
            <a:off x="6282813" y="752167"/>
            <a:ext cx="2611950" cy="2488794"/>
          </a:xfrm>
          <a:prstGeom prst="rect">
            <a:avLst/>
          </a:prstGeom>
          <a:ln w="38100">
            <a:solidFill>
              <a:schemeClr val="accent1"/>
            </a:solidFill>
          </a:ln>
        </p:spPr>
      </p:pic>
      <p:graphicFrame>
        <p:nvGraphicFramePr>
          <p:cNvPr id="9" name="Object 8"/>
          <p:cNvGraphicFramePr>
            <a:graphicFrameLocks noChangeAspect="1"/>
          </p:cNvGraphicFramePr>
          <p:nvPr/>
        </p:nvGraphicFramePr>
        <p:xfrm>
          <a:off x="1700213" y="965200"/>
          <a:ext cx="1879600" cy="355600"/>
        </p:xfrm>
        <a:graphic>
          <a:graphicData uri="http://schemas.openxmlformats.org/presentationml/2006/ole">
            <p:oleObj spid="_x0000_s96258" name="Equation" r:id="rId5" imgW="1879560" imgH="355320" progId="Equation.3">
              <p:embed/>
            </p:oleObj>
          </a:graphicData>
        </a:graphic>
      </p:graphicFrame>
      <p:graphicFrame>
        <p:nvGraphicFramePr>
          <p:cNvPr id="96259" name="Object 3"/>
          <p:cNvGraphicFramePr>
            <a:graphicFrameLocks noChangeAspect="1"/>
          </p:cNvGraphicFramePr>
          <p:nvPr/>
        </p:nvGraphicFramePr>
        <p:xfrm>
          <a:off x="2648971" y="1485903"/>
          <a:ext cx="1879600" cy="355600"/>
        </p:xfrm>
        <a:graphic>
          <a:graphicData uri="http://schemas.openxmlformats.org/presentationml/2006/ole">
            <p:oleObj spid="_x0000_s96259" name="Equation" r:id="rId6" imgW="1879560" imgH="355320" progId="Equation.3">
              <p:embed/>
            </p:oleObj>
          </a:graphicData>
        </a:graphic>
      </p:graphicFrame>
      <p:graphicFrame>
        <p:nvGraphicFramePr>
          <p:cNvPr id="96260" name="Object 4"/>
          <p:cNvGraphicFramePr>
            <a:graphicFrameLocks noChangeAspect="1"/>
          </p:cNvGraphicFramePr>
          <p:nvPr/>
        </p:nvGraphicFramePr>
        <p:xfrm>
          <a:off x="498475" y="2420938"/>
          <a:ext cx="1841500" cy="1003300"/>
        </p:xfrm>
        <a:graphic>
          <a:graphicData uri="http://schemas.openxmlformats.org/presentationml/2006/ole">
            <p:oleObj spid="_x0000_s96260" name="Equation" r:id="rId7" imgW="1841400" imgH="1002960" progId="Equation.3">
              <p:embed/>
            </p:oleObj>
          </a:graphicData>
        </a:graphic>
      </p:graphicFrame>
      <p:graphicFrame>
        <p:nvGraphicFramePr>
          <p:cNvPr id="96261" name="Object 5"/>
          <p:cNvGraphicFramePr>
            <a:graphicFrameLocks noChangeAspect="1"/>
          </p:cNvGraphicFramePr>
          <p:nvPr/>
        </p:nvGraphicFramePr>
        <p:xfrm>
          <a:off x="2716725" y="2726198"/>
          <a:ext cx="2057400" cy="342900"/>
        </p:xfrm>
        <a:graphic>
          <a:graphicData uri="http://schemas.openxmlformats.org/presentationml/2006/ole">
            <p:oleObj spid="_x0000_s96261" name="Equation" r:id="rId8" imgW="2057400" imgH="342720" progId="Equation.3">
              <p:embed/>
            </p:oleObj>
          </a:graphicData>
        </a:graphic>
      </p:graphicFrame>
      <p:graphicFrame>
        <p:nvGraphicFramePr>
          <p:cNvPr id="96262" name="Object 6"/>
          <p:cNvGraphicFramePr>
            <a:graphicFrameLocks noChangeAspect="1"/>
          </p:cNvGraphicFramePr>
          <p:nvPr/>
        </p:nvGraphicFramePr>
        <p:xfrm>
          <a:off x="641658" y="4733669"/>
          <a:ext cx="1930400" cy="1358900"/>
        </p:xfrm>
        <a:graphic>
          <a:graphicData uri="http://schemas.openxmlformats.org/presentationml/2006/ole">
            <p:oleObj spid="_x0000_s96262" name="Equation" r:id="rId9" imgW="1930320" imgH="1358640" progId="Equation.3">
              <p:embed/>
            </p:oleObj>
          </a:graphicData>
        </a:graphic>
      </p:graphicFrame>
      <p:graphicFrame>
        <p:nvGraphicFramePr>
          <p:cNvPr id="96263" name="Object 7"/>
          <p:cNvGraphicFramePr>
            <a:graphicFrameLocks noChangeAspect="1"/>
          </p:cNvGraphicFramePr>
          <p:nvPr/>
        </p:nvGraphicFramePr>
        <p:xfrm>
          <a:off x="3263900" y="5227989"/>
          <a:ext cx="1739900" cy="393700"/>
        </p:xfrm>
        <a:graphic>
          <a:graphicData uri="http://schemas.openxmlformats.org/presentationml/2006/ole">
            <p:oleObj spid="_x0000_s96263" name="Equation" r:id="rId10" imgW="1739880" imgH="393480" progId="Equation.3">
              <p:embed/>
            </p:oleObj>
          </a:graphicData>
        </a:graphic>
      </p:graphicFrame>
      <p:graphicFrame>
        <p:nvGraphicFramePr>
          <p:cNvPr id="96264" name="Object 8"/>
          <p:cNvGraphicFramePr>
            <a:graphicFrameLocks noChangeAspect="1"/>
          </p:cNvGraphicFramePr>
          <p:nvPr/>
        </p:nvGraphicFramePr>
        <p:xfrm>
          <a:off x="3214688" y="6164263"/>
          <a:ext cx="1968500" cy="330200"/>
        </p:xfrm>
        <a:graphic>
          <a:graphicData uri="http://schemas.openxmlformats.org/presentationml/2006/ole">
            <p:oleObj spid="_x0000_s96264" name="Equation" r:id="rId11" imgW="1968480" imgH="330120" progId="Equation.3">
              <p:embed/>
            </p:oleObj>
          </a:graphicData>
        </a:graphic>
      </p:graphicFrame>
      <p:graphicFrame>
        <p:nvGraphicFramePr>
          <p:cNvPr id="96265" name="Object 9"/>
          <p:cNvGraphicFramePr>
            <a:graphicFrameLocks noChangeAspect="1"/>
          </p:cNvGraphicFramePr>
          <p:nvPr/>
        </p:nvGraphicFramePr>
        <p:xfrm>
          <a:off x="5618163" y="6153150"/>
          <a:ext cx="1524000" cy="292100"/>
        </p:xfrm>
        <a:graphic>
          <a:graphicData uri="http://schemas.openxmlformats.org/presentationml/2006/ole">
            <p:oleObj spid="_x0000_s96265" name="Equation" r:id="rId12" imgW="1523880" imgH="291960" progId="Equation.3">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588" y="-206375"/>
            <a:ext cx="9144000" cy="0"/>
          </a:xfrm>
          <a:prstGeom prst="rect">
            <a:avLst/>
          </a:prstGeom>
          <a:noFill/>
          <a:ln w="9525">
            <a:noFill/>
            <a:miter lim="800000"/>
            <a:headEnd/>
            <a:tailEnd/>
          </a:ln>
        </p:spPr>
        <p:txBody>
          <a:bodyPr>
            <a:spAutoFit/>
          </a:bodyPr>
          <a:lstStyle/>
          <a:p>
            <a:endParaRPr lang="en-US" dirty="0"/>
          </a:p>
        </p:txBody>
      </p:sp>
      <p:sp>
        <p:nvSpPr>
          <p:cNvPr id="4100" name="Rectangle 4"/>
          <p:cNvSpPr>
            <a:spLocks noChangeArrowheads="1"/>
          </p:cNvSpPr>
          <p:nvPr/>
        </p:nvSpPr>
        <p:spPr bwMode="auto">
          <a:xfrm>
            <a:off x="0" y="295275"/>
            <a:ext cx="9144000" cy="0"/>
          </a:xfrm>
          <a:prstGeom prst="rect">
            <a:avLst/>
          </a:prstGeom>
          <a:noFill/>
          <a:ln w="9525">
            <a:noFill/>
            <a:miter lim="800000"/>
            <a:headEnd/>
            <a:tailEnd/>
          </a:ln>
        </p:spPr>
        <p:txBody>
          <a:bodyPr>
            <a:spAutoFit/>
          </a:bodyPr>
          <a:lstStyle/>
          <a:p>
            <a:endParaRPr lang="en-US" dirty="0"/>
          </a:p>
        </p:txBody>
      </p:sp>
      <p:sp>
        <p:nvSpPr>
          <p:cNvPr id="4102" name="Rectangle 6"/>
          <p:cNvSpPr>
            <a:spLocks noChangeArrowheads="1"/>
          </p:cNvSpPr>
          <p:nvPr/>
        </p:nvSpPr>
        <p:spPr bwMode="auto">
          <a:xfrm>
            <a:off x="3157538" y="2381250"/>
            <a:ext cx="9144000" cy="0"/>
          </a:xfrm>
          <a:prstGeom prst="rect">
            <a:avLst/>
          </a:prstGeom>
          <a:noFill/>
          <a:ln w="9525">
            <a:noFill/>
            <a:miter lim="800000"/>
            <a:headEnd/>
            <a:tailEnd/>
          </a:ln>
        </p:spPr>
        <p:txBody>
          <a:bodyPr>
            <a:spAutoFit/>
          </a:bodyPr>
          <a:lstStyle/>
          <a:p>
            <a:endParaRPr lang="en-US" dirty="0"/>
          </a:p>
        </p:txBody>
      </p:sp>
      <p:sp>
        <p:nvSpPr>
          <p:cNvPr id="4103" name="Text Box 9"/>
          <p:cNvSpPr txBox="1">
            <a:spLocks noChangeArrowheads="1"/>
          </p:cNvSpPr>
          <p:nvPr/>
        </p:nvSpPr>
        <p:spPr bwMode="auto">
          <a:xfrm>
            <a:off x="184356" y="647700"/>
            <a:ext cx="8672513" cy="5840060"/>
          </a:xfrm>
          <a:prstGeom prst="rect">
            <a:avLst/>
          </a:prstGeom>
          <a:noFill/>
          <a:ln w="9525">
            <a:noFill/>
            <a:miter lim="800000"/>
            <a:headEnd/>
            <a:tailEnd/>
          </a:ln>
        </p:spPr>
        <p:txBody>
          <a:bodyPr lIns="0" tIns="0" rIns="0" bIns="0">
            <a:spAutoFit/>
          </a:bodyPr>
          <a:lstStyle/>
          <a:p>
            <a:pPr marL="176213" indent="-176213">
              <a:spcAft>
                <a:spcPts val="1800"/>
              </a:spcAft>
              <a:buFont typeface="Arial" pitchFamily="34" charset="0"/>
              <a:buChar char="•"/>
            </a:pPr>
            <a:r>
              <a:rPr lang="en-US" sz="1800" b="1" dirty="0" smtClean="0">
                <a:solidFill>
                  <a:schemeClr val="bg1"/>
                </a:solidFill>
              </a:rPr>
              <a:t>The state and output probability distributions must sum to </a:t>
            </a:r>
            <a:r>
              <a:rPr lang="en-US" sz="1800" dirty="0" smtClean="0">
                <a:solidFill>
                  <a:schemeClr val="bg1"/>
                </a:solidFill>
              </a:rPr>
              <a:t>1</a:t>
            </a:r>
            <a:r>
              <a:rPr lang="en-US" sz="1800" b="1" dirty="0" smtClean="0">
                <a:solidFill>
                  <a:schemeClr val="bg1"/>
                </a:solidFill>
              </a:rPr>
              <a:t>:</a:t>
            </a:r>
          </a:p>
          <a:p>
            <a:pPr marL="176213" indent="-176213">
              <a:spcBef>
                <a:spcPts val="4500"/>
              </a:spcBef>
              <a:spcAft>
                <a:spcPts val="1800"/>
              </a:spcAft>
              <a:buFont typeface="Arial" pitchFamily="34" charset="0"/>
              <a:buChar char="•"/>
            </a:pPr>
            <a:r>
              <a:rPr lang="en-US" sz="1800" b="1" dirty="0" smtClean="0">
                <a:solidFill>
                  <a:schemeClr val="bg1"/>
                </a:solidFill>
              </a:rPr>
              <a:t>A Markov model is called </a:t>
            </a:r>
            <a:r>
              <a:rPr lang="en-US" sz="1800" b="1" dirty="0" smtClean="0">
                <a:solidFill>
                  <a:schemeClr val="accent1"/>
                </a:solidFill>
              </a:rPr>
              <a:t>ergodic</a:t>
            </a:r>
            <a:r>
              <a:rPr lang="en-US" sz="1800" b="1" dirty="0" smtClean="0">
                <a:solidFill>
                  <a:schemeClr val="bg1"/>
                </a:solidFill>
              </a:rPr>
              <a:t> if every one of the states has a nonzero probability of occurring given some starting state.</a:t>
            </a:r>
          </a:p>
          <a:p>
            <a:pPr marL="176213" indent="-176213">
              <a:spcBef>
                <a:spcPts val="0"/>
              </a:spcBef>
              <a:spcAft>
                <a:spcPts val="1800"/>
              </a:spcAft>
              <a:buFont typeface="Arial" pitchFamily="34" charset="0"/>
              <a:buChar char="•"/>
            </a:pPr>
            <a:r>
              <a:rPr lang="en-US" sz="1800" b="1" dirty="0" smtClean="0">
                <a:solidFill>
                  <a:schemeClr val="bg1"/>
                </a:solidFill>
              </a:rPr>
              <a:t>A Markov model is called a </a:t>
            </a:r>
            <a:r>
              <a:rPr lang="en-US" sz="1800" b="1" dirty="0" smtClean="0">
                <a:solidFill>
                  <a:schemeClr val="accent1"/>
                </a:solidFill>
              </a:rPr>
              <a:t>hidden Markov model </a:t>
            </a:r>
            <a:r>
              <a:rPr lang="en-US" sz="1800" b="1" dirty="0" smtClean="0">
                <a:solidFill>
                  <a:schemeClr val="bg1"/>
                </a:solidFill>
              </a:rPr>
              <a:t>(HMM) if the output symbols cannot be observed directly (</a:t>
            </a:r>
            <a:r>
              <a:rPr lang="en-US" sz="1800" b="1" dirty="0" err="1" smtClean="0">
                <a:solidFill>
                  <a:schemeClr val="bg1"/>
                </a:solidFill>
              </a:rPr>
              <a:t>e.g</a:t>
            </a:r>
            <a:r>
              <a:rPr lang="en-US" sz="1800" b="1" dirty="0" smtClean="0">
                <a:solidFill>
                  <a:schemeClr val="bg1"/>
                </a:solidFill>
              </a:rPr>
              <a:t>, correspond to a state) and can only be observed through a second stochastic process. HMMs are often referred to as a doubly stochastic system or model because state transitions and outputs are modeled as stochastic processes.</a:t>
            </a:r>
          </a:p>
          <a:p>
            <a:pPr marL="176213" indent="-176213">
              <a:spcBef>
                <a:spcPts val="0"/>
              </a:spcBef>
              <a:spcAft>
                <a:spcPts val="1800"/>
              </a:spcAft>
              <a:buFont typeface="Arial" pitchFamily="34" charset="0"/>
              <a:buChar char="•"/>
            </a:pPr>
            <a:r>
              <a:rPr lang="en-US" sz="1800" b="1" dirty="0" smtClean="0">
                <a:solidFill>
                  <a:schemeClr val="bg1"/>
                </a:solidFill>
              </a:rPr>
              <a:t>There are three fundamental problems associated with HMMs:</a:t>
            </a:r>
          </a:p>
          <a:p>
            <a:pPr marL="339725" lvl="1" indent="-163513">
              <a:spcBef>
                <a:spcPts val="0"/>
              </a:spcBef>
              <a:spcAft>
                <a:spcPts val="1800"/>
              </a:spcAft>
              <a:buFont typeface="Wingdings" pitchFamily="2" charset="2"/>
              <a:buChar char="§"/>
            </a:pPr>
            <a:r>
              <a:rPr lang="en-US" sz="1800" b="1" dirty="0" smtClean="0">
                <a:solidFill>
                  <a:schemeClr val="bg1"/>
                </a:solidFill>
              </a:rPr>
              <a:t>Evaluation: How do we efficiently compute the probability that a particular sequences of states was observed?</a:t>
            </a:r>
          </a:p>
          <a:p>
            <a:pPr marL="339725" lvl="1" indent="-163513">
              <a:spcBef>
                <a:spcPts val="0"/>
              </a:spcBef>
              <a:spcAft>
                <a:spcPts val="1800"/>
              </a:spcAft>
              <a:buFont typeface="Wingdings" pitchFamily="2" charset="2"/>
              <a:buChar char="§"/>
            </a:pPr>
            <a:r>
              <a:rPr lang="en-US" sz="1800" b="1" dirty="0" smtClean="0">
                <a:solidFill>
                  <a:schemeClr val="bg1"/>
                </a:solidFill>
              </a:rPr>
              <a:t>Decoding: What is the most likely sequences of hidden states that produced an observed sequence?</a:t>
            </a:r>
          </a:p>
          <a:p>
            <a:pPr marL="339725" lvl="1" indent="-163513">
              <a:spcBef>
                <a:spcPts val="0"/>
              </a:spcBef>
              <a:spcAft>
                <a:spcPts val="1800"/>
              </a:spcAft>
              <a:buFont typeface="Wingdings" pitchFamily="2" charset="2"/>
              <a:buChar char="§"/>
            </a:pPr>
            <a:r>
              <a:rPr lang="en-US" sz="1800" b="1" dirty="0" smtClean="0">
                <a:solidFill>
                  <a:schemeClr val="bg1"/>
                </a:solidFill>
              </a:rPr>
              <a:t>Learning: How do we estimate the parameters of the model?</a:t>
            </a:r>
            <a:endParaRPr lang="en-US" sz="1800" b="1" dirty="0">
              <a:solidFill>
                <a:schemeClr val="bg1"/>
              </a:solidFill>
            </a:endParaRPr>
          </a:p>
        </p:txBody>
      </p:sp>
      <p:sp>
        <p:nvSpPr>
          <p:cNvPr id="4104" name="Text Box 10"/>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b="1" dirty="0" smtClean="0">
                <a:solidFill>
                  <a:schemeClr val="accent2"/>
                </a:solidFill>
              </a:rPr>
              <a:t>More Definitions and Comments</a:t>
            </a:r>
            <a:endParaRPr lang="en-US" b="1" dirty="0">
              <a:solidFill>
                <a:schemeClr val="accent2"/>
              </a:solidFill>
            </a:endParaRPr>
          </a:p>
        </p:txBody>
      </p:sp>
      <p:graphicFrame>
        <p:nvGraphicFramePr>
          <p:cNvPr id="97282" name="Object 2"/>
          <p:cNvGraphicFramePr>
            <a:graphicFrameLocks noChangeAspect="1"/>
          </p:cNvGraphicFramePr>
          <p:nvPr/>
        </p:nvGraphicFramePr>
        <p:xfrm>
          <a:off x="460375" y="960304"/>
          <a:ext cx="1358900" cy="660400"/>
        </p:xfrm>
        <a:graphic>
          <a:graphicData uri="http://schemas.openxmlformats.org/presentationml/2006/ole">
            <p:oleObj spid="_x0000_s97282" name="Equation" r:id="rId4" imgW="1358640" imgH="660240" progId="Equation.3">
              <p:embed/>
            </p:oleObj>
          </a:graphicData>
        </a:graphic>
      </p:graphicFrame>
      <p:graphicFrame>
        <p:nvGraphicFramePr>
          <p:cNvPr id="97283" name="Object 3"/>
          <p:cNvGraphicFramePr>
            <a:graphicFrameLocks noChangeAspect="1"/>
          </p:cNvGraphicFramePr>
          <p:nvPr/>
        </p:nvGraphicFramePr>
        <p:xfrm>
          <a:off x="2286000" y="964606"/>
          <a:ext cx="1346200" cy="660400"/>
        </p:xfrm>
        <a:graphic>
          <a:graphicData uri="http://schemas.openxmlformats.org/presentationml/2006/ole">
            <p:oleObj spid="_x0000_s97283" name="Equation" r:id="rId5" imgW="1346040" imgH="660240" progId="Equation.3">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4294967295"/>
          </p:nvPr>
        </p:nvSpPr>
        <p:spPr>
          <a:xfrm>
            <a:off x="0" y="6553200"/>
            <a:ext cx="2438400" cy="304800"/>
          </a:xfrm>
          <a:prstGeom prst="rect">
            <a:avLst/>
          </a:prstGeom>
        </p:spPr>
        <p:txBody>
          <a:bodyPr/>
          <a:lstStyle/>
          <a:p>
            <a:r>
              <a:rPr lang="en-US" altLang="en-US"/>
              <a:t> </a:t>
            </a:r>
          </a:p>
        </p:txBody>
      </p:sp>
      <p:sp>
        <p:nvSpPr>
          <p:cNvPr id="7"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Problem No. 1: Evaluation</a:t>
            </a:r>
            <a:endParaRPr lang="en-US" b="1" dirty="0">
              <a:solidFill>
                <a:schemeClr val="accent2"/>
              </a:solidFill>
            </a:endParaRPr>
          </a:p>
        </p:txBody>
      </p:sp>
      <p:sp>
        <p:nvSpPr>
          <p:cNvPr id="8" name="Rectangle 4"/>
          <p:cNvSpPr>
            <a:spLocks noChangeArrowheads="1"/>
          </p:cNvSpPr>
          <p:nvPr/>
        </p:nvSpPr>
        <p:spPr bwMode="auto">
          <a:xfrm>
            <a:off x="169609" y="589938"/>
            <a:ext cx="4405566" cy="553998"/>
          </a:xfrm>
          <a:prstGeom prst="rect">
            <a:avLst/>
          </a:prstGeom>
          <a:noFill/>
          <a:ln w="9525">
            <a:noFill/>
            <a:miter lim="800000"/>
            <a:headEnd/>
            <a:tailEnd/>
          </a:ln>
          <a:effectLst/>
        </p:spPr>
        <p:txBody>
          <a:bodyPr wrap="square" lIns="0" tIns="0" rIns="0" bIns="0">
            <a:spAutoFit/>
          </a:bodyPr>
          <a:lstStyle/>
          <a:p>
            <a:pPr marL="176213" indent="-176213">
              <a:spcBef>
                <a:spcPts val="3600"/>
              </a:spcBef>
              <a:spcAft>
                <a:spcPts val="1800"/>
              </a:spcAft>
              <a:buFont typeface="Arial" pitchFamily="34" charset="0"/>
              <a:buChar char="•"/>
            </a:pPr>
            <a:r>
              <a:rPr lang="en-US" altLang="en-US" sz="1800" b="1" dirty="0" smtClean="0">
                <a:solidFill>
                  <a:schemeClr val="bg1"/>
                </a:solidFill>
              </a:rPr>
              <a:t>Note that the probability of being in any state at time </a:t>
            </a:r>
            <a:r>
              <a:rPr lang="en-US" altLang="en-US" sz="1800" dirty="0" smtClean="0">
                <a:solidFill>
                  <a:schemeClr val="bg1"/>
                </a:solidFill>
              </a:rPr>
              <a:t>t</a:t>
            </a:r>
            <a:r>
              <a:rPr lang="en-US" altLang="en-US" sz="1800" b="1" dirty="0" smtClean="0">
                <a:solidFill>
                  <a:schemeClr val="bg1"/>
                </a:solidFill>
              </a:rPr>
              <a:t> is easily computed:</a:t>
            </a:r>
          </a:p>
        </p:txBody>
      </p:sp>
      <p:graphicFrame>
        <p:nvGraphicFramePr>
          <p:cNvPr id="177159" name="Object 7"/>
          <p:cNvGraphicFramePr>
            <a:graphicFrameLocks noChangeAspect="1"/>
          </p:cNvGraphicFramePr>
          <p:nvPr/>
        </p:nvGraphicFramePr>
        <p:xfrm>
          <a:off x="536575" y="1522413"/>
          <a:ext cx="1447800" cy="1130300"/>
        </p:xfrm>
        <a:graphic>
          <a:graphicData uri="http://schemas.openxmlformats.org/presentationml/2006/ole">
            <p:oleObj spid="_x0000_s71682" name="Equation" r:id="rId3" imgW="1447560" imgH="1130040" progId="Equation.3">
              <p:embed/>
            </p:oleObj>
          </a:graphicData>
        </a:graphic>
      </p:graphicFrame>
      <p:sp>
        <p:nvSpPr>
          <p:cNvPr id="14" name="Rectangle 4"/>
          <p:cNvSpPr>
            <a:spLocks noChangeArrowheads="1"/>
          </p:cNvSpPr>
          <p:nvPr/>
        </p:nvSpPr>
        <p:spPr bwMode="auto">
          <a:xfrm>
            <a:off x="4575175" y="580104"/>
            <a:ext cx="4323019" cy="830997"/>
          </a:xfrm>
          <a:prstGeom prst="rect">
            <a:avLst/>
          </a:prstGeom>
          <a:noFill/>
          <a:ln w="9525">
            <a:noFill/>
            <a:miter lim="800000"/>
            <a:headEnd/>
            <a:tailEnd/>
          </a:ln>
          <a:effectLst/>
        </p:spPr>
        <p:txBody>
          <a:bodyPr wrap="square" lIns="0" tIns="0" rIns="0" bIns="0">
            <a:spAutoFit/>
          </a:bodyPr>
          <a:lstStyle/>
          <a:p>
            <a:pPr marL="176213" indent="-176213">
              <a:spcBef>
                <a:spcPts val="9800"/>
              </a:spcBef>
              <a:spcAft>
                <a:spcPts val="0"/>
              </a:spcAft>
              <a:buFont typeface="Arial" pitchFamily="34" charset="0"/>
              <a:buChar char="•"/>
            </a:pPr>
            <a:r>
              <a:rPr lang="en-US" altLang="en-US" sz="1800" b="1" dirty="0" smtClean="0">
                <a:solidFill>
                  <a:schemeClr val="bg1"/>
                </a:solidFill>
              </a:rPr>
              <a:t>The probability that  we output a symbol at a particular time can also be easily computed:</a:t>
            </a:r>
          </a:p>
        </p:txBody>
      </p:sp>
      <p:graphicFrame>
        <p:nvGraphicFramePr>
          <p:cNvPr id="71689" name="Object 7"/>
          <p:cNvGraphicFramePr>
            <a:graphicFrameLocks noChangeAspect="1"/>
          </p:cNvGraphicFramePr>
          <p:nvPr/>
        </p:nvGraphicFramePr>
        <p:xfrm>
          <a:off x="4994275" y="1525588"/>
          <a:ext cx="1676400" cy="1130300"/>
        </p:xfrm>
        <a:graphic>
          <a:graphicData uri="http://schemas.openxmlformats.org/presentationml/2006/ole">
            <p:oleObj spid="_x0000_s71689" name="Equation" r:id="rId4" imgW="1676160" imgH="1130040" progId="Equation.3">
              <p:embed/>
            </p:oleObj>
          </a:graphicData>
        </a:graphic>
      </p:graphicFrame>
      <p:sp>
        <p:nvSpPr>
          <p:cNvPr id="15" name="Rectangle 4"/>
          <p:cNvSpPr>
            <a:spLocks noChangeArrowheads="1"/>
          </p:cNvSpPr>
          <p:nvPr/>
        </p:nvSpPr>
        <p:spPr bwMode="auto">
          <a:xfrm>
            <a:off x="239713" y="2851358"/>
            <a:ext cx="8672512" cy="830997"/>
          </a:xfrm>
          <a:prstGeom prst="rect">
            <a:avLst/>
          </a:prstGeom>
          <a:noFill/>
          <a:ln w="9525">
            <a:noFill/>
            <a:miter lim="800000"/>
            <a:headEnd/>
            <a:tailEnd/>
          </a:ln>
          <a:effectLst/>
        </p:spPr>
        <p:txBody>
          <a:bodyPr wrap="square" lIns="0" tIns="0" rIns="0" bIns="0">
            <a:spAutoFit/>
          </a:bodyPr>
          <a:lstStyle/>
          <a:p>
            <a:pPr marL="176213" indent="-176213">
              <a:spcBef>
                <a:spcPts val="3600"/>
              </a:spcBef>
              <a:spcAft>
                <a:spcPts val="1800"/>
              </a:spcAft>
              <a:buFont typeface="Arial" pitchFamily="34" charset="0"/>
              <a:buChar char="•"/>
            </a:pPr>
            <a:r>
              <a:rPr lang="en-US" altLang="en-US" sz="1800" b="1" dirty="0" smtClean="0">
                <a:solidFill>
                  <a:schemeClr val="bg1"/>
                </a:solidFill>
              </a:rPr>
              <a:t>But these computations, which are of complexity </a:t>
            </a:r>
            <a:r>
              <a:rPr lang="en-US" altLang="en-US" sz="1800" dirty="0" smtClean="0">
                <a:solidFill>
                  <a:schemeClr val="bg1"/>
                </a:solidFill>
              </a:rPr>
              <a:t>O(</a:t>
            </a:r>
            <a:r>
              <a:rPr lang="en-US" altLang="en-US" sz="1800" dirty="0" err="1" smtClean="0">
                <a:solidFill>
                  <a:schemeClr val="bg1"/>
                </a:solidFill>
              </a:rPr>
              <a:t>c</a:t>
            </a:r>
            <a:r>
              <a:rPr lang="en-US" altLang="en-US" sz="1800" baseline="30000" dirty="0" err="1" smtClean="0">
                <a:solidFill>
                  <a:schemeClr val="bg1"/>
                </a:solidFill>
              </a:rPr>
              <a:t>T</a:t>
            </a:r>
            <a:r>
              <a:rPr lang="en-US" altLang="en-US" sz="1800" dirty="0" err="1" smtClean="0">
                <a:solidFill>
                  <a:schemeClr val="bg1"/>
                </a:solidFill>
              </a:rPr>
              <a:t>T</a:t>
            </a:r>
            <a:r>
              <a:rPr lang="en-US" altLang="en-US" sz="1800" dirty="0" smtClean="0">
                <a:solidFill>
                  <a:schemeClr val="bg1"/>
                </a:solidFill>
              </a:rPr>
              <a:t>)</a:t>
            </a:r>
            <a:r>
              <a:rPr lang="en-US" altLang="en-US" sz="1800" b="1" dirty="0" smtClean="0">
                <a:solidFill>
                  <a:schemeClr val="bg1"/>
                </a:solidFill>
              </a:rPr>
              <a:t>, where </a:t>
            </a:r>
            <a:r>
              <a:rPr lang="en-US" altLang="en-US" sz="1800" dirty="0" smtClean="0">
                <a:solidFill>
                  <a:schemeClr val="bg1"/>
                </a:solidFill>
              </a:rPr>
              <a:t>T</a:t>
            </a:r>
            <a:r>
              <a:rPr lang="en-US" altLang="en-US" sz="1800" b="1" dirty="0" smtClean="0">
                <a:solidFill>
                  <a:schemeClr val="bg1"/>
                </a:solidFill>
              </a:rPr>
              <a:t> is the length of the sequence), are prohibitive for even the simplest of models (e.g., </a:t>
            </a:r>
            <a:r>
              <a:rPr lang="en-US" altLang="en-US" sz="1800" dirty="0" smtClean="0">
                <a:solidFill>
                  <a:schemeClr val="bg1"/>
                </a:solidFill>
              </a:rPr>
              <a:t>c=10 </a:t>
            </a:r>
            <a:r>
              <a:rPr lang="en-US" altLang="en-US" sz="1800" b="1" dirty="0" smtClean="0">
                <a:solidFill>
                  <a:schemeClr val="bg1"/>
                </a:solidFill>
              </a:rPr>
              <a:t>and </a:t>
            </a:r>
            <a:r>
              <a:rPr lang="en-US" altLang="en-US" sz="1800" dirty="0" smtClean="0">
                <a:solidFill>
                  <a:schemeClr val="bg1"/>
                </a:solidFill>
              </a:rPr>
              <a:t>T=20</a:t>
            </a:r>
            <a:r>
              <a:rPr lang="en-US" altLang="en-US" sz="1800" b="1" dirty="0" smtClean="0">
                <a:solidFill>
                  <a:schemeClr val="bg1"/>
                </a:solidFill>
              </a:rPr>
              <a:t> requires </a:t>
            </a:r>
            <a:r>
              <a:rPr lang="en-US" altLang="en-US" sz="1800" dirty="0" smtClean="0">
                <a:solidFill>
                  <a:schemeClr val="bg1"/>
                </a:solidFill>
              </a:rPr>
              <a:t>10</a:t>
            </a:r>
            <a:r>
              <a:rPr lang="en-US" altLang="en-US" sz="1800" baseline="30000" dirty="0" smtClean="0">
                <a:solidFill>
                  <a:schemeClr val="bg1"/>
                </a:solidFill>
              </a:rPr>
              <a:t>21</a:t>
            </a:r>
            <a:r>
              <a:rPr lang="en-US" altLang="en-US" sz="1800" b="1" dirty="0" smtClean="0">
                <a:solidFill>
                  <a:schemeClr val="bg1"/>
                </a:solidFill>
              </a:rPr>
              <a:t> calculations).</a:t>
            </a:r>
          </a:p>
        </p:txBody>
      </p:sp>
      <p:sp>
        <p:nvSpPr>
          <p:cNvPr id="16" name="TextBox 15"/>
          <p:cNvSpPr txBox="1"/>
          <p:nvPr/>
        </p:nvSpPr>
        <p:spPr>
          <a:xfrm>
            <a:off x="225425" y="4055806"/>
            <a:ext cx="4051607" cy="1938992"/>
          </a:xfrm>
          <a:prstGeom prst="rect">
            <a:avLst/>
          </a:prstGeom>
          <a:noFill/>
        </p:spPr>
        <p:txBody>
          <a:bodyPr wrap="square" lIns="0" tIns="0" rIns="0" bIns="0" rtlCol="0">
            <a:spAutoFit/>
          </a:bodyPr>
          <a:lstStyle/>
          <a:p>
            <a:pPr marL="176213" indent="-176213">
              <a:buFont typeface="Arial" pitchFamily="34" charset="0"/>
              <a:buChar char="•"/>
            </a:pPr>
            <a:r>
              <a:rPr lang="en-US" altLang="en-US" sz="1800" b="1" dirty="0" smtClean="0">
                <a:solidFill>
                  <a:schemeClr val="bg1"/>
                </a:solidFill>
              </a:rPr>
              <a:t>We can calculate this recursively by exploiting the first-order property of the process, and noting that the probability of being in a state at time </a:t>
            </a:r>
            <a:r>
              <a:rPr lang="en-US" altLang="en-US" sz="1800" dirty="0" smtClean="0">
                <a:solidFill>
                  <a:schemeClr val="bg1"/>
                </a:solidFill>
              </a:rPr>
              <a:t>t</a:t>
            </a:r>
            <a:r>
              <a:rPr lang="en-US" altLang="en-US" sz="1800" b="1" dirty="0" smtClean="0">
                <a:solidFill>
                  <a:schemeClr val="bg1"/>
                </a:solidFill>
              </a:rPr>
              <a:t> is easily computed by summing all possible paths from previous states.</a:t>
            </a:r>
            <a:endParaRPr lang="en-US" dirty="0"/>
          </a:p>
        </p:txBody>
      </p:sp>
      <p:pic>
        <p:nvPicPr>
          <p:cNvPr id="17" name="Picture 16" descr="x.JPG"/>
          <p:cNvPicPr>
            <a:picLocks noChangeAspect="1"/>
          </p:cNvPicPr>
          <p:nvPr/>
        </p:nvPicPr>
        <p:blipFill>
          <a:blip r:embed="rId5"/>
          <a:srcRect l="11280" r="6485"/>
          <a:stretch>
            <a:fillRect/>
          </a:stretch>
        </p:blipFill>
        <p:spPr>
          <a:xfrm>
            <a:off x="4896464" y="3601426"/>
            <a:ext cx="3333135" cy="2774640"/>
          </a:xfrm>
          <a:prstGeom prst="rect">
            <a:avLst/>
          </a:prstGeom>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4294967295"/>
          </p:nvPr>
        </p:nvSpPr>
        <p:spPr>
          <a:xfrm>
            <a:off x="0" y="6553200"/>
            <a:ext cx="2438400" cy="304800"/>
          </a:xfrm>
          <a:prstGeom prst="rect">
            <a:avLst/>
          </a:prstGeom>
        </p:spPr>
        <p:txBody>
          <a:bodyPr/>
          <a:lstStyle/>
          <a:p>
            <a:r>
              <a:rPr lang="en-US" altLang="en-US"/>
              <a:t> </a:t>
            </a:r>
          </a:p>
        </p:txBody>
      </p:sp>
      <p:sp>
        <p:nvSpPr>
          <p:cNvPr id="7"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The Forward Algorithm</a:t>
            </a:r>
            <a:endParaRPr lang="en-US" b="1" dirty="0">
              <a:solidFill>
                <a:schemeClr val="accent2"/>
              </a:solidFill>
            </a:endParaRPr>
          </a:p>
        </p:txBody>
      </p:sp>
      <p:sp>
        <p:nvSpPr>
          <p:cNvPr id="8" name="Rectangle 4"/>
          <p:cNvSpPr>
            <a:spLocks noChangeArrowheads="1"/>
          </p:cNvSpPr>
          <p:nvPr/>
        </p:nvSpPr>
        <p:spPr bwMode="auto">
          <a:xfrm>
            <a:off x="169608" y="589938"/>
            <a:ext cx="8728329" cy="2728952"/>
          </a:xfrm>
          <a:prstGeom prst="rect">
            <a:avLst/>
          </a:prstGeom>
          <a:noFill/>
          <a:ln w="9525">
            <a:noFill/>
            <a:miter lim="800000"/>
            <a:headEnd/>
            <a:tailEnd/>
          </a:ln>
          <a:effectLst/>
        </p:spPr>
        <p:txBody>
          <a:bodyPr wrap="square" lIns="0" tIns="0" rIns="0" bIns="0">
            <a:spAutoFit/>
          </a:bodyPr>
          <a:lstStyle/>
          <a:p>
            <a:pPr marL="176213" indent="-176213">
              <a:spcBef>
                <a:spcPts val="3600"/>
              </a:spcBef>
              <a:spcAft>
                <a:spcPts val="1800"/>
              </a:spcAft>
              <a:buFont typeface="Arial" pitchFamily="34" charset="0"/>
              <a:buChar char="•"/>
            </a:pPr>
            <a:r>
              <a:rPr lang="en-US" altLang="en-US" sz="1800" b="1" dirty="0" smtClean="0">
                <a:solidFill>
                  <a:schemeClr val="bg1"/>
                </a:solidFill>
              </a:rPr>
              <a:t>The probability of being in a state at time </a:t>
            </a:r>
            <a:r>
              <a:rPr lang="en-US" altLang="en-US" sz="1800" dirty="0" smtClean="0">
                <a:solidFill>
                  <a:schemeClr val="bg1"/>
                </a:solidFill>
              </a:rPr>
              <a:t>t</a:t>
            </a:r>
            <a:r>
              <a:rPr lang="en-US" altLang="en-US" sz="1800" b="1" dirty="0" smtClean="0">
                <a:solidFill>
                  <a:schemeClr val="bg1"/>
                </a:solidFill>
              </a:rPr>
              <a:t> is given by:</a:t>
            </a:r>
          </a:p>
          <a:p>
            <a:pPr marL="176213" indent="-176213">
              <a:spcBef>
                <a:spcPts val="11200"/>
              </a:spcBef>
              <a:spcAft>
                <a:spcPts val="1800"/>
              </a:spcAft>
            </a:pPr>
            <a:r>
              <a:rPr lang="en-US" altLang="en-US" sz="1800" b="1" dirty="0" smtClean="0">
                <a:solidFill>
                  <a:schemeClr val="bg1"/>
                </a:solidFill>
              </a:rPr>
              <a:t>	where              denotes that the symbol        was emitted at time </a:t>
            </a:r>
            <a:r>
              <a:rPr lang="en-US" altLang="en-US" sz="1800" dirty="0" smtClean="0">
                <a:solidFill>
                  <a:schemeClr val="bg1"/>
                </a:solidFill>
              </a:rPr>
              <a:t>t</a:t>
            </a:r>
            <a:r>
              <a:rPr lang="en-US" altLang="en-US" sz="1800" b="1" dirty="0" smtClean="0">
                <a:solidFill>
                  <a:schemeClr val="bg1"/>
                </a:solidFill>
              </a:rPr>
              <a:t>.</a:t>
            </a:r>
          </a:p>
          <a:p>
            <a:pPr marL="176213" indent="-176213">
              <a:spcBef>
                <a:spcPts val="0"/>
              </a:spcBef>
              <a:spcAft>
                <a:spcPts val="1800"/>
              </a:spcAft>
              <a:buFont typeface="Arial" pitchFamily="34" charset="0"/>
              <a:buChar char="•"/>
            </a:pPr>
            <a:r>
              <a:rPr lang="en-US" altLang="en-US" sz="1800" b="1" dirty="0" smtClean="0">
                <a:solidFill>
                  <a:schemeClr val="bg1"/>
                </a:solidFill>
              </a:rPr>
              <a:t>From this, we can formally define the </a:t>
            </a:r>
            <a:r>
              <a:rPr lang="en-US" altLang="en-US" sz="1800" b="1" dirty="0" smtClean="0">
                <a:solidFill>
                  <a:schemeClr val="accent1"/>
                </a:solidFill>
              </a:rPr>
              <a:t>Forward Algorithm</a:t>
            </a:r>
            <a:r>
              <a:rPr lang="en-US" altLang="en-US" sz="1800" b="1" dirty="0" smtClean="0">
                <a:solidFill>
                  <a:schemeClr val="bg1"/>
                </a:solidFill>
              </a:rPr>
              <a:t>:</a:t>
            </a:r>
          </a:p>
        </p:txBody>
      </p:sp>
      <p:graphicFrame>
        <p:nvGraphicFramePr>
          <p:cNvPr id="177159" name="Object 7"/>
          <p:cNvGraphicFramePr>
            <a:graphicFrameLocks noChangeAspect="1"/>
          </p:cNvGraphicFramePr>
          <p:nvPr/>
        </p:nvGraphicFramePr>
        <p:xfrm>
          <a:off x="461963" y="986554"/>
          <a:ext cx="4889500" cy="1435100"/>
        </p:xfrm>
        <a:graphic>
          <a:graphicData uri="http://schemas.openxmlformats.org/presentationml/2006/ole">
            <p:oleObj spid="_x0000_s98306" name="Equation" r:id="rId3" imgW="4889160" imgH="1434960" progId="Equation.3">
              <p:embed/>
            </p:oleObj>
          </a:graphicData>
        </a:graphic>
      </p:graphicFrame>
      <p:graphicFrame>
        <p:nvGraphicFramePr>
          <p:cNvPr id="98308" name="Object 7"/>
          <p:cNvGraphicFramePr>
            <a:graphicFrameLocks noChangeAspect="1"/>
          </p:cNvGraphicFramePr>
          <p:nvPr/>
        </p:nvGraphicFramePr>
        <p:xfrm>
          <a:off x="1142181" y="2532061"/>
          <a:ext cx="647700" cy="330200"/>
        </p:xfrm>
        <a:graphic>
          <a:graphicData uri="http://schemas.openxmlformats.org/presentationml/2006/ole">
            <p:oleObj spid="_x0000_s98308" name="Equation" r:id="rId4" imgW="647640" imgH="330120" progId="Equation.3">
              <p:embed/>
            </p:oleObj>
          </a:graphicData>
        </a:graphic>
      </p:graphicFrame>
      <p:graphicFrame>
        <p:nvGraphicFramePr>
          <p:cNvPr id="98309" name="Object 7"/>
          <p:cNvGraphicFramePr>
            <a:graphicFrameLocks noChangeAspect="1"/>
          </p:cNvGraphicFramePr>
          <p:nvPr/>
        </p:nvGraphicFramePr>
        <p:xfrm>
          <a:off x="4630431" y="2522076"/>
          <a:ext cx="317500" cy="330200"/>
        </p:xfrm>
        <a:graphic>
          <a:graphicData uri="http://schemas.openxmlformats.org/presentationml/2006/ole">
            <p:oleObj spid="_x0000_s98309" name="Equation" r:id="rId5" imgW="317160" imgH="330120" progId="Equation.3">
              <p:embed/>
            </p:oleObj>
          </a:graphicData>
        </a:graphic>
      </p:graphicFrame>
      <p:pic>
        <p:nvPicPr>
          <p:cNvPr id="13" name="Picture 12" descr="x.JPG"/>
          <p:cNvPicPr>
            <a:picLocks noChangeAspect="1"/>
          </p:cNvPicPr>
          <p:nvPr/>
        </p:nvPicPr>
        <p:blipFill>
          <a:blip r:embed="rId6"/>
          <a:stretch>
            <a:fillRect/>
          </a:stretch>
        </p:blipFill>
        <p:spPr>
          <a:xfrm>
            <a:off x="461963" y="3347884"/>
            <a:ext cx="6324600" cy="3200400"/>
          </a:xfrm>
          <a:prstGeom prst="rect">
            <a:avLst/>
          </a:prstGeom>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4294967295"/>
          </p:nvPr>
        </p:nvSpPr>
        <p:spPr>
          <a:xfrm>
            <a:off x="0" y="6553200"/>
            <a:ext cx="2438400" cy="304800"/>
          </a:xfrm>
          <a:prstGeom prst="rect">
            <a:avLst/>
          </a:prstGeom>
        </p:spPr>
        <p:txBody>
          <a:bodyPr/>
          <a:lstStyle/>
          <a:p>
            <a:r>
              <a:rPr lang="en-US" altLang="en-US"/>
              <a:t> </a:t>
            </a:r>
          </a:p>
        </p:txBody>
      </p:sp>
      <p:sp>
        <p:nvSpPr>
          <p:cNvPr id="7"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The Backward Algorithm</a:t>
            </a:r>
            <a:endParaRPr lang="en-US" b="1" dirty="0">
              <a:solidFill>
                <a:schemeClr val="accent2"/>
              </a:solidFill>
            </a:endParaRPr>
          </a:p>
        </p:txBody>
      </p:sp>
      <p:sp>
        <p:nvSpPr>
          <p:cNvPr id="8" name="Rectangle 4"/>
          <p:cNvSpPr>
            <a:spLocks noChangeArrowheads="1"/>
          </p:cNvSpPr>
          <p:nvPr/>
        </p:nvSpPr>
        <p:spPr bwMode="auto">
          <a:xfrm>
            <a:off x="169608" y="589938"/>
            <a:ext cx="8728329" cy="5960606"/>
          </a:xfrm>
          <a:prstGeom prst="rect">
            <a:avLst/>
          </a:prstGeom>
          <a:noFill/>
          <a:ln w="9525">
            <a:noFill/>
            <a:miter lim="800000"/>
            <a:headEnd/>
            <a:tailEnd/>
          </a:ln>
          <a:effectLst/>
        </p:spPr>
        <p:txBody>
          <a:bodyPr wrap="square" lIns="0" tIns="0" rIns="0" bIns="0">
            <a:spAutoFit/>
          </a:bodyPr>
          <a:lstStyle/>
          <a:p>
            <a:pPr marL="176213" indent="-176213">
              <a:spcBef>
                <a:spcPts val="0"/>
              </a:spcBef>
              <a:spcAft>
                <a:spcPts val="1800"/>
              </a:spcAft>
              <a:buFont typeface="Arial" pitchFamily="34" charset="0"/>
              <a:buChar char="•"/>
            </a:pPr>
            <a:r>
              <a:rPr lang="en-US" altLang="en-US" sz="1800" b="1" dirty="0" smtClean="0">
                <a:solidFill>
                  <a:schemeClr val="bg1"/>
                </a:solidFill>
              </a:rPr>
              <a:t>This algorithm is has a computational complexity of </a:t>
            </a:r>
            <a:r>
              <a:rPr lang="en-US" altLang="en-US" sz="1800" dirty="0" smtClean="0">
                <a:solidFill>
                  <a:schemeClr val="bg1"/>
                </a:solidFill>
              </a:rPr>
              <a:t>O(c</a:t>
            </a:r>
            <a:r>
              <a:rPr lang="en-US" altLang="en-US" sz="1800" baseline="30000" dirty="0" smtClean="0">
                <a:solidFill>
                  <a:schemeClr val="bg1"/>
                </a:solidFill>
              </a:rPr>
              <a:t>2</a:t>
            </a:r>
            <a:r>
              <a:rPr lang="en-US" altLang="en-US" sz="1800" dirty="0" smtClean="0">
                <a:solidFill>
                  <a:schemeClr val="bg1"/>
                </a:solidFill>
              </a:rPr>
              <a:t>T). </a:t>
            </a:r>
            <a:r>
              <a:rPr lang="en-US" altLang="en-US" sz="1800" b="1" dirty="0" smtClean="0">
                <a:solidFill>
                  <a:schemeClr val="bg1"/>
                </a:solidFill>
              </a:rPr>
              <a:t>For </a:t>
            </a:r>
            <a:r>
              <a:rPr lang="en-US" altLang="en-US" sz="1800" dirty="0" smtClean="0">
                <a:solidFill>
                  <a:schemeClr val="bg1"/>
                </a:solidFill>
              </a:rPr>
              <a:t>c=10</a:t>
            </a:r>
            <a:r>
              <a:rPr lang="en-US" altLang="en-US" sz="1800" b="1" dirty="0" smtClean="0">
                <a:solidFill>
                  <a:schemeClr val="bg1"/>
                </a:solidFill>
              </a:rPr>
              <a:t> and </a:t>
            </a:r>
            <a:r>
              <a:rPr lang="en-US" altLang="en-US" sz="1800" dirty="0" smtClean="0">
                <a:solidFill>
                  <a:schemeClr val="bg1"/>
                </a:solidFill>
              </a:rPr>
              <a:t>T=20</a:t>
            </a:r>
            <a:r>
              <a:rPr lang="en-US" altLang="en-US" sz="1800" b="1" dirty="0" smtClean="0">
                <a:solidFill>
                  <a:schemeClr val="bg1"/>
                </a:solidFill>
              </a:rPr>
              <a:t>, this is on the order of </a:t>
            </a:r>
            <a:r>
              <a:rPr lang="en-US" altLang="en-US" sz="1800" dirty="0" smtClean="0">
                <a:solidFill>
                  <a:schemeClr val="bg1"/>
                </a:solidFill>
              </a:rPr>
              <a:t>2000</a:t>
            </a:r>
            <a:r>
              <a:rPr lang="en-US" altLang="en-US" sz="1800" b="1" dirty="0" smtClean="0">
                <a:solidFill>
                  <a:schemeClr val="bg1"/>
                </a:solidFill>
              </a:rPr>
              <a:t> calculations, or </a:t>
            </a:r>
            <a:r>
              <a:rPr lang="en-US" altLang="en-US" sz="1800" dirty="0" smtClean="0">
                <a:solidFill>
                  <a:schemeClr val="bg1"/>
                </a:solidFill>
              </a:rPr>
              <a:t>17</a:t>
            </a:r>
            <a:r>
              <a:rPr lang="en-US" altLang="en-US" sz="1800" b="1" dirty="0" smtClean="0">
                <a:solidFill>
                  <a:schemeClr val="bg1"/>
                </a:solidFill>
              </a:rPr>
              <a:t> orders of magnitude fewer computations.</a:t>
            </a:r>
          </a:p>
          <a:p>
            <a:pPr marL="176213" indent="-176213">
              <a:spcBef>
                <a:spcPts val="0"/>
              </a:spcBef>
              <a:spcAft>
                <a:spcPts val="1800"/>
              </a:spcAft>
              <a:buFont typeface="Arial" pitchFamily="34" charset="0"/>
              <a:buChar char="•"/>
            </a:pPr>
            <a:r>
              <a:rPr lang="en-US" altLang="en-US" sz="1800" b="1" dirty="0" smtClean="0">
                <a:solidFill>
                  <a:schemeClr val="bg1"/>
                </a:solidFill>
              </a:rPr>
              <a:t>We will need a time-reversed version of this algorithm which computes probabilities backwards in time starting at </a:t>
            </a:r>
            <a:r>
              <a:rPr lang="en-US" altLang="en-US" sz="1800" dirty="0" smtClean="0">
                <a:solidFill>
                  <a:schemeClr val="bg1"/>
                </a:solidFill>
              </a:rPr>
              <a:t>t=T</a:t>
            </a:r>
            <a:r>
              <a:rPr lang="en-US" altLang="en-US" sz="1800" b="1" dirty="0" smtClean="0">
                <a:solidFill>
                  <a:schemeClr val="bg1"/>
                </a:solidFill>
              </a:rPr>
              <a:t>:</a:t>
            </a:r>
          </a:p>
          <a:p>
            <a:pPr marL="176213" indent="-176213">
              <a:spcBef>
                <a:spcPts val="25600"/>
              </a:spcBef>
              <a:spcAft>
                <a:spcPts val="1800"/>
              </a:spcAft>
              <a:buFont typeface="Arial" pitchFamily="34" charset="0"/>
              <a:buChar char="•"/>
            </a:pPr>
            <a:r>
              <a:rPr lang="en-US" altLang="en-US" sz="1800" b="1" dirty="0" smtClean="0">
                <a:solidFill>
                  <a:schemeClr val="bg1"/>
                </a:solidFill>
              </a:rPr>
              <a:t>The probability of being in any state at any time can therefore be calculated as the product of </a:t>
            </a:r>
            <a:r>
              <a:rPr lang="en-US" altLang="en-US" sz="1800" dirty="0" smtClean="0">
                <a:solidFill>
                  <a:schemeClr val="bg1"/>
                </a:solidFill>
                <a:sym typeface="Symbol"/>
              </a:rPr>
              <a:t></a:t>
            </a:r>
            <a:r>
              <a:rPr lang="en-US" altLang="en-US" sz="1800" b="1" dirty="0" smtClean="0">
                <a:solidFill>
                  <a:schemeClr val="bg1"/>
                </a:solidFill>
                <a:sym typeface="Symbol"/>
              </a:rPr>
              <a:t> (for the path from </a:t>
            </a:r>
            <a:r>
              <a:rPr lang="en-US" altLang="en-US" sz="1800" dirty="0" smtClean="0">
                <a:solidFill>
                  <a:schemeClr val="bg1"/>
                </a:solidFill>
                <a:sym typeface="Symbol"/>
              </a:rPr>
              <a:t>[0,t]</a:t>
            </a:r>
            <a:r>
              <a:rPr lang="en-US" altLang="en-US" sz="1800" b="1" dirty="0" smtClean="0">
                <a:solidFill>
                  <a:schemeClr val="bg1"/>
                </a:solidFill>
                <a:sym typeface="Symbol"/>
              </a:rPr>
              <a:t>) and </a:t>
            </a:r>
            <a:r>
              <a:rPr lang="en-US" altLang="en-US" sz="1800" dirty="0" smtClean="0">
                <a:solidFill>
                  <a:schemeClr val="bg1"/>
                </a:solidFill>
                <a:sym typeface="Symbol"/>
              </a:rPr>
              <a:t></a:t>
            </a:r>
            <a:r>
              <a:rPr lang="en-US" altLang="en-US" sz="1800" b="1" dirty="0" smtClean="0">
                <a:solidFill>
                  <a:schemeClr val="bg1"/>
                </a:solidFill>
                <a:sym typeface="Symbol"/>
              </a:rPr>
              <a:t> (for </a:t>
            </a:r>
            <a:r>
              <a:rPr lang="en-US" altLang="en-US" sz="1800" dirty="0" smtClean="0">
                <a:solidFill>
                  <a:schemeClr val="bg1"/>
                </a:solidFill>
                <a:sym typeface="Symbol"/>
              </a:rPr>
              <a:t>[t+1,T]</a:t>
            </a:r>
            <a:r>
              <a:rPr lang="en-US" altLang="en-US" sz="1800" b="1" dirty="0" smtClean="0">
                <a:solidFill>
                  <a:schemeClr val="bg1"/>
                </a:solidFill>
                <a:sym typeface="Symbol"/>
              </a:rPr>
              <a:t>), a fact that we will use later.</a:t>
            </a:r>
            <a:endParaRPr lang="en-US" altLang="en-US" sz="1800" b="1" dirty="0" smtClean="0">
              <a:solidFill>
                <a:schemeClr val="bg1"/>
              </a:solidFill>
            </a:endParaRPr>
          </a:p>
        </p:txBody>
      </p:sp>
      <p:pic>
        <p:nvPicPr>
          <p:cNvPr id="9" name="Picture 8" descr="xx.jpg"/>
          <p:cNvPicPr>
            <a:picLocks noChangeAspect="1"/>
          </p:cNvPicPr>
          <p:nvPr/>
        </p:nvPicPr>
        <p:blipFill>
          <a:blip r:embed="rId2"/>
          <a:stretch>
            <a:fillRect/>
          </a:stretch>
        </p:blipFill>
        <p:spPr>
          <a:xfrm>
            <a:off x="461963" y="2238373"/>
            <a:ext cx="6372225" cy="3295650"/>
          </a:xfrm>
          <a:prstGeom prst="rect">
            <a:avLst/>
          </a:prstGeom>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4294967295"/>
          </p:nvPr>
        </p:nvSpPr>
        <p:spPr>
          <a:xfrm>
            <a:off x="0" y="6553200"/>
            <a:ext cx="2438400" cy="304800"/>
          </a:xfrm>
          <a:prstGeom prst="rect">
            <a:avLst/>
          </a:prstGeom>
        </p:spPr>
        <p:txBody>
          <a:bodyPr/>
          <a:lstStyle/>
          <a:p>
            <a:r>
              <a:rPr lang="en-US" altLang="en-US"/>
              <a:t> </a:t>
            </a:r>
          </a:p>
        </p:txBody>
      </p:sp>
      <p:sp>
        <p:nvSpPr>
          <p:cNvPr id="7"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Normalization Is Important</a:t>
            </a:r>
            <a:endParaRPr lang="en-US" b="1" dirty="0">
              <a:solidFill>
                <a:schemeClr val="accent2"/>
              </a:solidFill>
            </a:endParaRPr>
          </a:p>
        </p:txBody>
      </p:sp>
      <p:sp>
        <p:nvSpPr>
          <p:cNvPr id="8" name="Rectangle 4"/>
          <p:cNvSpPr>
            <a:spLocks noChangeArrowheads="1"/>
          </p:cNvSpPr>
          <p:nvPr/>
        </p:nvSpPr>
        <p:spPr bwMode="auto">
          <a:xfrm>
            <a:off x="169608" y="589938"/>
            <a:ext cx="8728329" cy="5509200"/>
          </a:xfrm>
          <a:prstGeom prst="rect">
            <a:avLst/>
          </a:prstGeom>
          <a:noFill/>
          <a:ln w="9525">
            <a:noFill/>
            <a:miter lim="800000"/>
            <a:headEnd/>
            <a:tailEnd/>
          </a:ln>
          <a:effectLst/>
        </p:spPr>
        <p:txBody>
          <a:bodyPr wrap="square" lIns="0" tIns="0" rIns="0" bIns="0">
            <a:spAutoFit/>
          </a:bodyPr>
          <a:lstStyle/>
          <a:p>
            <a:pPr marL="176213" indent="-176213">
              <a:spcBef>
                <a:spcPts val="0"/>
              </a:spcBef>
              <a:spcAft>
                <a:spcPts val="1800"/>
              </a:spcAft>
              <a:buFont typeface="Arial" pitchFamily="34" charset="0"/>
              <a:buChar char="•"/>
            </a:pPr>
            <a:r>
              <a:rPr lang="en-US" altLang="en-US" sz="1800" b="1" dirty="0" smtClean="0">
                <a:solidFill>
                  <a:schemeClr val="bg1"/>
                </a:solidFill>
              </a:rPr>
              <a:t>Normalization is required to avoid such recursive algorithms from accumulating large amounts of computational noise.</a:t>
            </a:r>
          </a:p>
          <a:p>
            <a:pPr marL="176213" indent="-176213">
              <a:spcBef>
                <a:spcPts val="0"/>
              </a:spcBef>
              <a:spcAft>
                <a:spcPts val="1800"/>
              </a:spcAft>
              <a:buFont typeface="Arial" pitchFamily="34" charset="0"/>
              <a:buChar char="•"/>
            </a:pPr>
            <a:r>
              <a:rPr lang="en-US" altLang="en-US" sz="1800" b="1" dirty="0" smtClean="0">
                <a:solidFill>
                  <a:schemeClr val="bg1"/>
                </a:solidFill>
              </a:rPr>
              <a:t>We can apply a normalization factor at each step of the calculation:</a:t>
            </a:r>
          </a:p>
          <a:p>
            <a:pPr marL="176213" indent="-176213">
              <a:spcBef>
                <a:spcPts val="7200"/>
              </a:spcBef>
              <a:spcAft>
                <a:spcPts val="1800"/>
              </a:spcAft>
            </a:pPr>
            <a:r>
              <a:rPr lang="en-US" altLang="en-US" sz="1800" b="1" dirty="0" smtClean="0">
                <a:solidFill>
                  <a:schemeClr val="bg1"/>
                </a:solidFill>
              </a:rPr>
              <a:t>	where the scale factor, Q, is given by:</a:t>
            </a:r>
          </a:p>
          <a:p>
            <a:pPr marL="176213" indent="-176213">
              <a:spcBef>
                <a:spcPts val="4800"/>
              </a:spcBef>
              <a:spcAft>
                <a:spcPts val="1800"/>
              </a:spcAft>
              <a:buFont typeface="Arial" pitchFamily="34" charset="0"/>
              <a:buChar char="•"/>
            </a:pPr>
            <a:r>
              <a:rPr lang="en-US" altLang="en-US" sz="1800" b="1" dirty="0" smtClean="0">
                <a:solidFill>
                  <a:schemeClr val="bg1"/>
                </a:solidFill>
              </a:rPr>
              <a:t>This is applied once per state per unit time, and simply involves scaling the current </a:t>
            </a:r>
            <a:r>
              <a:rPr lang="en-US" altLang="en-US" sz="1800" dirty="0" smtClean="0">
                <a:solidFill>
                  <a:schemeClr val="bg1"/>
                </a:solidFill>
                <a:sym typeface="Symbol"/>
              </a:rPr>
              <a:t>’s</a:t>
            </a:r>
            <a:r>
              <a:rPr lang="en-US" altLang="en-US" sz="1800" b="1" dirty="0" smtClean="0">
                <a:solidFill>
                  <a:schemeClr val="bg1"/>
                </a:solidFill>
                <a:sym typeface="Symbol"/>
              </a:rPr>
              <a:t> </a:t>
            </a:r>
            <a:r>
              <a:rPr lang="en-US" altLang="en-US" sz="1800" b="1" dirty="0" smtClean="0">
                <a:solidFill>
                  <a:schemeClr val="bg1"/>
                </a:solidFill>
              </a:rPr>
              <a:t>by their sum at each epoch (e.g., a frame).</a:t>
            </a:r>
          </a:p>
          <a:p>
            <a:pPr marL="176213" indent="-176213">
              <a:spcBef>
                <a:spcPts val="0"/>
              </a:spcBef>
              <a:spcAft>
                <a:spcPts val="1800"/>
              </a:spcAft>
              <a:buFont typeface="Arial" pitchFamily="34" charset="0"/>
              <a:buChar char="•"/>
            </a:pPr>
            <a:r>
              <a:rPr lang="en-US" altLang="en-US" sz="1800" b="1" dirty="0" smtClean="0">
                <a:solidFill>
                  <a:schemeClr val="bg1"/>
                </a:solidFill>
              </a:rPr>
              <a:t>Also, likelihoods tend to zero as time increases and can cause underflow. Therefore, it is more common to operate on log probabilities to maintain numerical precision . This converts products to sums but still involves essentially the same algorithm (though an approximation for the log of a sum is used to compute probabilities involving the summations).</a:t>
            </a:r>
          </a:p>
        </p:txBody>
      </p:sp>
      <p:graphicFrame>
        <p:nvGraphicFramePr>
          <p:cNvPr id="100354" name="Object 7"/>
          <p:cNvGraphicFramePr>
            <a:graphicFrameLocks noChangeAspect="1"/>
          </p:cNvGraphicFramePr>
          <p:nvPr/>
        </p:nvGraphicFramePr>
        <p:xfrm>
          <a:off x="461963" y="1755417"/>
          <a:ext cx="1244600" cy="927100"/>
        </p:xfrm>
        <a:graphic>
          <a:graphicData uri="http://schemas.openxmlformats.org/presentationml/2006/ole">
            <p:oleObj spid="_x0000_s100354" name="Equation" r:id="rId3" imgW="1244520" imgH="927000" progId="Equation.3">
              <p:embed/>
            </p:oleObj>
          </a:graphicData>
        </a:graphic>
      </p:graphicFrame>
      <p:graphicFrame>
        <p:nvGraphicFramePr>
          <p:cNvPr id="100355" name="Object 7"/>
          <p:cNvGraphicFramePr>
            <a:graphicFrameLocks noChangeAspect="1"/>
          </p:cNvGraphicFramePr>
          <p:nvPr/>
        </p:nvGraphicFramePr>
        <p:xfrm>
          <a:off x="461963" y="3166295"/>
          <a:ext cx="1917700" cy="622300"/>
        </p:xfrm>
        <a:graphic>
          <a:graphicData uri="http://schemas.openxmlformats.org/presentationml/2006/ole">
            <p:oleObj spid="_x0000_s100355" name="Equation" r:id="rId4" imgW="1917360" imgH="622080" progId="Equation.3">
              <p:embed/>
            </p:oleObj>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4294967295"/>
          </p:nvPr>
        </p:nvSpPr>
        <p:spPr>
          <a:xfrm>
            <a:off x="0" y="6553200"/>
            <a:ext cx="2438400" cy="304800"/>
          </a:xfrm>
          <a:prstGeom prst="rect">
            <a:avLst/>
          </a:prstGeom>
        </p:spPr>
        <p:txBody>
          <a:bodyPr/>
          <a:lstStyle/>
          <a:p>
            <a:r>
              <a:rPr lang="en-US" altLang="en-US"/>
              <a:t> </a:t>
            </a:r>
          </a:p>
        </p:txBody>
      </p:sp>
      <p:sp>
        <p:nvSpPr>
          <p:cNvPr id="7" name="Text Box 10"/>
          <p:cNvSpPr txBox="1">
            <a:spLocks noChangeArrowheads="1"/>
          </p:cNvSpPr>
          <p:nvPr/>
        </p:nvSpPr>
        <p:spPr bwMode="auto">
          <a:xfrm>
            <a:off x="227013" y="57150"/>
            <a:ext cx="8666264" cy="369332"/>
          </a:xfrm>
          <a:prstGeom prst="rect">
            <a:avLst/>
          </a:prstGeom>
          <a:noFill/>
          <a:ln w="9525">
            <a:noFill/>
            <a:miter lim="800000"/>
            <a:headEnd/>
            <a:tailEnd/>
          </a:ln>
        </p:spPr>
        <p:txBody>
          <a:bodyPr wrap="square" lIns="0" tIns="0" rIns="0" bIns="0">
            <a:spAutoFit/>
          </a:bodyPr>
          <a:lstStyle/>
          <a:p>
            <a:pPr>
              <a:spcBef>
                <a:spcPct val="50000"/>
              </a:spcBef>
            </a:pPr>
            <a:r>
              <a:rPr lang="en-US" b="1" dirty="0" smtClean="0">
                <a:solidFill>
                  <a:schemeClr val="accent2"/>
                </a:solidFill>
              </a:rPr>
              <a:t>Classification Using HMMs</a:t>
            </a:r>
            <a:endParaRPr lang="en-US" b="1" dirty="0">
              <a:solidFill>
                <a:schemeClr val="accent2"/>
              </a:solidFill>
            </a:endParaRPr>
          </a:p>
        </p:txBody>
      </p:sp>
      <p:sp>
        <p:nvSpPr>
          <p:cNvPr id="8" name="Rectangle 4"/>
          <p:cNvSpPr>
            <a:spLocks noChangeArrowheads="1"/>
          </p:cNvSpPr>
          <p:nvPr/>
        </p:nvSpPr>
        <p:spPr bwMode="auto">
          <a:xfrm>
            <a:off x="169608" y="589938"/>
            <a:ext cx="8728329" cy="5124480"/>
          </a:xfrm>
          <a:prstGeom prst="rect">
            <a:avLst/>
          </a:prstGeom>
          <a:noFill/>
          <a:ln w="9525">
            <a:noFill/>
            <a:miter lim="800000"/>
            <a:headEnd/>
            <a:tailEnd/>
          </a:ln>
          <a:effectLst/>
        </p:spPr>
        <p:txBody>
          <a:bodyPr wrap="square" lIns="0" tIns="0" rIns="0" bIns="0">
            <a:spAutoFit/>
          </a:bodyPr>
          <a:lstStyle/>
          <a:p>
            <a:pPr marL="176213" indent="-176213">
              <a:spcBef>
                <a:spcPts val="0"/>
              </a:spcBef>
              <a:spcAft>
                <a:spcPts val="1800"/>
              </a:spcAft>
              <a:buFont typeface="Arial" pitchFamily="34" charset="0"/>
              <a:buChar char="•"/>
            </a:pPr>
            <a:r>
              <a:rPr lang="en-US" altLang="en-US" sz="1800" b="1" dirty="0" smtClean="0">
                <a:solidFill>
                  <a:schemeClr val="bg1"/>
                </a:solidFill>
              </a:rPr>
              <a:t>If we concatenate our HMM parameters into a single vector, </a:t>
            </a:r>
            <a:r>
              <a:rPr lang="en-US" altLang="en-US" sz="1800" b="1" dirty="0" smtClean="0">
                <a:solidFill>
                  <a:schemeClr val="bg1"/>
                </a:solidFill>
                <a:sym typeface="Symbol"/>
              </a:rPr>
              <a:t>, we can write Bayes formula as:</a:t>
            </a:r>
          </a:p>
          <a:p>
            <a:pPr marL="176213" indent="-176213">
              <a:spcBef>
                <a:spcPts val="7200"/>
              </a:spcBef>
              <a:spcAft>
                <a:spcPts val="1800"/>
              </a:spcAft>
              <a:buFont typeface="Arial" pitchFamily="34" charset="0"/>
              <a:buChar char="•"/>
            </a:pPr>
            <a:r>
              <a:rPr lang="en-US" altLang="en-US" sz="1800" b="1" dirty="0" smtClean="0">
                <a:solidFill>
                  <a:schemeClr val="bg1"/>
                </a:solidFill>
                <a:sym typeface="Symbol"/>
              </a:rPr>
              <a:t>The forward algorithm gives us               .</a:t>
            </a:r>
          </a:p>
          <a:p>
            <a:pPr marL="176213" indent="-176213">
              <a:spcBef>
                <a:spcPts val="0"/>
              </a:spcBef>
              <a:spcAft>
                <a:spcPts val="1800"/>
              </a:spcAft>
              <a:buFont typeface="Arial" pitchFamily="34" charset="0"/>
              <a:buChar char="•"/>
            </a:pPr>
            <a:r>
              <a:rPr lang="en-US" altLang="en-US" sz="1800" b="1" dirty="0" smtClean="0">
                <a:solidFill>
                  <a:schemeClr val="bg1"/>
                </a:solidFill>
                <a:sym typeface="Symbol"/>
              </a:rPr>
              <a:t>We ignore the denominator term (evidence) during the maximization.</a:t>
            </a:r>
          </a:p>
          <a:p>
            <a:pPr marL="176213" indent="-176213">
              <a:spcBef>
                <a:spcPts val="0"/>
              </a:spcBef>
              <a:spcAft>
                <a:spcPts val="1800"/>
              </a:spcAft>
              <a:buFont typeface="Arial" pitchFamily="34" charset="0"/>
              <a:buChar char="•"/>
            </a:pPr>
            <a:r>
              <a:rPr lang="en-US" altLang="en-US" sz="1800" b="1" dirty="0" smtClean="0">
                <a:solidFill>
                  <a:schemeClr val="bg1"/>
                </a:solidFill>
                <a:sym typeface="Symbol"/>
              </a:rPr>
              <a:t>In some applications, we use domain knowledge to compute          . For example, in speech recognition, this most often represents the probability of a word or sound, which comes from a “language model.”</a:t>
            </a:r>
          </a:p>
          <a:p>
            <a:pPr marL="176213" indent="-176213">
              <a:spcBef>
                <a:spcPts val="0"/>
              </a:spcBef>
              <a:spcAft>
                <a:spcPts val="1800"/>
              </a:spcAft>
              <a:buFont typeface="Arial" pitchFamily="34" charset="0"/>
              <a:buChar char="•"/>
            </a:pPr>
            <a:r>
              <a:rPr lang="en-US" altLang="en-US" sz="1800" b="1" dirty="0" smtClean="0">
                <a:solidFill>
                  <a:schemeClr val="bg1"/>
                </a:solidFill>
                <a:sym typeface="Symbol"/>
              </a:rPr>
              <a:t>It is also possible to use HMMs to model          (e.g., statistical language modeling in speech recognition).</a:t>
            </a:r>
          </a:p>
          <a:p>
            <a:pPr marL="176213" indent="-176213">
              <a:spcBef>
                <a:spcPts val="0"/>
              </a:spcBef>
              <a:spcAft>
                <a:spcPts val="1800"/>
              </a:spcAft>
              <a:buFont typeface="Arial" pitchFamily="34" charset="0"/>
              <a:buChar char="•"/>
            </a:pPr>
            <a:r>
              <a:rPr lang="en-US" altLang="en-US" sz="1800" b="1" dirty="0" smtClean="0">
                <a:solidFill>
                  <a:schemeClr val="bg1"/>
                </a:solidFill>
                <a:sym typeface="Symbol"/>
              </a:rPr>
              <a:t>In a typical classification application, there are a set of HMMs, one for each category, and the above calculation is performed for each model (</a:t>
            </a:r>
            <a:r>
              <a:rPr lang="en-US" altLang="en-US" sz="1800" b="1" baseline="-25000" dirty="0" err="1" smtClean="0">
                <a:solidFill>
                  <a:schemeClr val="bg1"/>
                </a:solidFill>
                <a:sym typeface="Symbol"/>
              </a:rPr>
              <a:t>i</a:t>
            </a:r>
            <a:r>
              <a:rPr lang="en-US" altLang="en-US" sz="1800" b="1" dirty="0" smtClean="0">
                <a:solidFill>
                  <a:schemeClr val="bg1"/>
                </a:solidFill>
                <a:sym typeface="Symbol"/>
              </a:rPr>
              <a:t>).</a:t>
            </a:r>
            <a:endParaRPr lang="en-US" altLang="en-US" sz="1800" b="1" dirty="0" smtClean="0">
              <a:solidFill>
                <a:schemeClr val="bg1"/>
              </a:solidFill>
            </a:endParaRPr>
          </a:p>
        </p:txBody>
      </p:sp>
      <p:graphicFrame>
        <p:nvGraphicFramePr>
          <p:cNvPr id="100354" name="Object 7"/>
          <p:cNvGraphicFramePr>
            <a:graphicFrameLocks noChangeAspect="1"/>
          </p:cNvGraphicFramePr>
          <p:nvPr/>
        </p:nvGraphicFramePr>
        <p:xfrm>
          <a:off x="461963" y="1241680"/>
          <a:ext cx="2070100" cy="787400"/>
        </p:xfrm>
        <a:graphic>
          <a:graphicData uri="http://schemas.openxmlformats.org/presentationml/2006/ole">
            <p:oleObj spid="_x0000_s101378" name="Equation" r:id="rId3" imgW="2070000" imgH="787320" progId="Equation.3">
              <p:embed/>
            </p:oleObj>
          </a:graphicData>
        </a:graphic>
      </p:graphicFrame>
      <p:graphicFrame>
        <p:nvGraphicFramePr>
          <p:cNvPr id="101380" name="Object 7"/>
          <p:cNvGraphicFramePr>
            <a:graphicFrameLocks noChangeAspect="1"/>
          </p:cNvGraphicFramePr>
          <p:nvPr/>
        </p:nvGraphicFramePr>
        <p:xfrm>
          <a:off x="3875446" y="2230028"/>
          <a:ext cx="711200" cy="444500"/>
        </p:xfrm>
        <a:graphic>
          <a:graphicData uri="http://schemas.openxmlformats.org/presentationml/2006/ole">
            <p:oleObj spid="_x0000_s101380" name="Equation" r:id="rId4" imgW="711000" imgH="444240" progId="Equation.3">
              <p:embed/>
            </p:oleObj>
          </a:graphicData>
        </a:graphic>
      </p:graphicFrame>
      <p:graphicFrame>
        <p:nvGraphicFramePr>
          <p:cNvPr id="101381" name="Object 7"/>
          <p:cNvGraphicFramePr>
            <a:graphicFrameLocks noChangeAspect="1"/>
          </p:cNvGraphicFramePr>
          <p:nvPr/>
        </p:nvGraphicFramePr>
        <p:xfrm>
          <a:off x="7025660" y="3285203"/>
          <a:ext cx="457200" cy="279400"/>
        </p:xfrm>
        <a:graphic>
          <a:graphicData uri="http://schemas.openxmlformats.org/presentationml/2006/ole">
            <p:oleObj spid="_x0000_s101381" name="Equation" r:id="rId5" imgW="457200" imgH="279360" progId="Equation.3">
              <p:embed/>
            </p:oleObj>
          </a:graphicData>
        </a:graphic>
      </p:graphicFrame>
      <p:graphicFrame>
        <p:nvGraphicFramePr>
          <p:cNvPr id="101382" name="Object 6"/>
          <p:cNvGraphicFramePr>
            <a:graphicFrameLocks noChangeAspect="1"/>
          </p:cNvGraphicFramePr>
          <p:nvPr/>
        </p:nvGraphicFramePr>
        <p:xfrm>
          <a:off x="4833681" y="4336589"/>
          <a:ext cx="457200" cy="279400"/>
        </p:xfrm>
        <a:graphic>
          <a:graphicData uri="http://schemas.openxmlformats.org/presentationml/2006/ole">
            <p:oleObj spid="_x0000_s101382" name="Equation" r:id="rId6" imgW="457200" imgH="279360" progId="Equation.3">
              <p:embed/>
            </p:oleObj>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lecture_title">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cture_default">
  <a:themeElements>
    <a:clrScheme name="ISIP Standard">
      <a:dk1>
        <a:srgbClr val="000000"/>
      </a:dk1>
      <a:lt1>
        <a:srgbClr val="000000"/>
      </a:lt1>
      <a:dk2>
        <a:srgbClr val="000000"/>
      </a:dk2>
      <a:lt2>
        <a:srgbClr val="000000"/>
      </a:lt2>
      <a:accent1>
        <a:srgbClr val="333399"/>
      </a:accent1>
      <a:accent2>
        <a:srgbClr val="892034"/>
      </a:accent2>
      <a:accent3>
        <a:srgbClr val="FFFFE2"/>
      </a:accent3>
      <a:accent4>
        <a:srgbClr val="FFFFE2"/>
      </a:accent4>
      <a:accent5>
        <a:srgbClr val="FFFFE2"/>
      </a:accent5>
      <a:accent6>
        <a:srgbClr val="FFFFE2"/>
      </a:accent6>
      <a:hlink>
        <a:srgbClr val="892034"/>
      </a:hlink>
      <a:folHlink>
        <a:srgbClr val="892034"/>
      </a:folHlink>
    </a:clrScheme>
    <a:fontScheme name="ISIP 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7963</TotalTime>
  <Words>1096</Words>
  <Application>Microsoft PowerPoint</Application>
  <PresentationFormat>Letter Paper (8.5x11 in)</PresentationFormat>
  <Paragraphs>122</Paragraphs>
  <Slides>15</Slides>
  <Notes>3</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18" baseType="lpstr">
      <vt:lpstr>lecture_title</vt:lpstr>
      <vt:lpstr>lecture_default</vt:lpstr>
      <vt:lpstr>Equation</vt:lpstr>
      <vt:lpstr>Slide 0</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Gateway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Valued Gateway Client</dc:creator>
  <cp:lastModifiedBy>picone</cp:lastModifiedBy>
  <cp:revision>448</cp:revision>
  <dcterms:created xsi:type="dcterms:W3CDTF">2002-09-12T17:13:32Z</dcterms:created>
  <dcterms:modified xsi:type="dcterms:W3CDTF">2009-02-13T02:15:59Z</dcterms:modified>
</cp:coreProperties>
</file>