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  <p:sldMasterId id="2147483689" r:id="rId2"/>
  </p:sldMasterIdLst>
  <p:notesMasterIdLst>
    <p:notesMasterId r:id="rId16"/>
  </p:notesMasterIdLst>
  <p:handoutMasterIdLst>
    <p:handoutMasterId r:id="rId17"/>
  </p:handoutMasterIdLst>
  <p:sldIdLst>
    <p:sldId id="416" r:id="rId3"/>
    <p:sldId id="405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414" r:id="rId13"/>
    <p:sldId id="415" r:id="rId14"/>
    <p:sldId id="310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892034"/>
    <a:srgbClr val="333399"/>
    <a:srgbClr val="9966FF"/>
    <a:srgbClr val="EFF755"/>
    <a:srgbClr val="6666FF"/>
    <a:srgbClr val="004000"/>
    <a:srgbClr val="008000"/>
    <a:srgbClr val="CC66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3481"/>
        <p:guide pos="28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10,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ece.msstate.edu/research/isip/publications/courses/ece_8443/lectures/current/lecture_10_hlda.pdf" TargetMode="External"/><Relationship Id="rId7" Type="http://schemas.openxmlformats.org/officeDocument/2006/relationships/hyperlink" Target="http://www.isip.piconepress.com/publications/courses/ece_8443/lectures/2009_spring/lecture_10.mp3" TargetMode="External"/><Relationship Id="rId2" Type="http://schemas.openxmlformats.org/officeDocument/2006/relationships/hyperlink" Target="http://rii.ricoh.com/~stork/DHSch3part2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5.emf"/><Relationship Id="rId4" Type="http://schemas.openxmlformats.org/officeDocument/2006/relationships/hyperlink" Target="http://web.media.mit.edu/~paris/ica.html" TargetMode="External"/><Relationship Id="rId9" Type="http://schemas.openxmlformats.org/officeDocument/2006/relationships/hyperlink" Target="http://www.isip.piconepress.com/publications/courses/ece_8443/lectures/2009_spring/lecture_10.pptx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ce.msstate.edu/research/isip/publications/books/idea_group/2006/kernel/paper_v08.doc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rojects/speech/software/demonstrations/applets/util/pattern_recognition/current/index.html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10: </a:t>
            </a:r>
            <a:r>
              <a:rPr lang="en-US" b="1" cap="all" dirty="0" smtClean="0">
                <a:solidFill>
                  <a:schemeClr val="accent2"/>
                </a:solidFill>
              </a:rPr>
              <a:t>Heteroscedastic Linear Discriminant Analysis and Independent Component Analysis</a:t>
            </a:r>
            <a:endParaRPr lang="en-US" b="1" cap="all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732148"/>
            <a:ext cx="5593991" cy="41082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Generalization of LDA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Log-Likelihood Distance Measures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Information Theoretic Approaches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Independent Component Analysis</a:t>
            </a:r>
            <a:br>
              <a:rPr lang="en-US" sz="1800" b="1" kern="0" dirty="0" smtClean="0">
                <a:solidFill>
                  <a:srgbClr val="892034"/>
                </a:solidFill>
                <a:latin typeface="+mn-lt"/>
              </a:rPr>
            </a:br>
            <a:r>
              <a:rPr lang="en-US" sz="1800" b="1" kern="0" dirty="0" smtClean="0">
                <a:solidFill>
                  <a:srgbClr val="892034"/>
                </a:solidFill>
                <a:latin typeface="+mn-lt"/>
              </a:rPr>
              <a:t>Examples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333399"/>
                </a:solidFill>
              </a:rPr>
              <a:t>Resources:</a:t>
            </a:r>
            <a:br>
              <a:rPr lang="en-US" b="1" kern="0" dirty="0" smtClean="0">
                <a:solidFill>
                  <a:srgbClr val="333399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D.H.S</a:t>
            </a:r>
            <a:r>
              <a:rPr lang="en-US" sz="1800" b="1" smtClean="0">
                <a:solidFill>
                  <a:srgbClr val="004000"/>
                </a:solidFill>
                <a:hlinkClick r:id="rId2"/>
              </a:rPr>
              <a:t>.: Chapter 3 </a:t>
            </a:r>
            <a:r>
              <a:rPr lang="en-US" sz="1800" b="1" dirty="0" smtClean="0">
                <a:solidFill>
                  <a:srgbClr val="004000"/>
                </a:solidFill>
                <a:hlinkClick r:id="rId2"/>
              </a:rPr>
              <a:t>(Part 2)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3"/>
              </a:rPr>
              <a:t>N.K.: </a:t>
            </a: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HLDA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P.S.: 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ICA Resources</a:t>
            </a:r>
            <a:endParaRPr lang="en-US" sz="1800" b="1" dirty="0" smtClean="0">
              <a:solidFill>
                <a:srgbClr val="004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/>
          <a:srcRect l="31063" t="15967" r="23377" b="22686"/>
          <a:stretch>
            <a:fillRect/>
          </a:stretch>
        </p:blipFill>
        <p:spPr bwMode="auto">
          <a:xfrm>
            <a:off x="6754761" y="2173893"/>
            <a:ext cx="1843547" cy="188222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99703" y="4109731"/>
            <a:ext cx="3594766" cy="157318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1" name="Picture 10" descr="x.JPG">
              <a:hlinkClick r:id="rId7"/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3" name="Picture 4">
              <a:hlinkClick r:id="rId9"/>
            </p:cNvPr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8607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(Preview)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8898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b="46240"/>
          <a:stretch>
            <a:fillRect/>
          </a:stretch>
        </p:blipFill>
        <p:spPr bwMode="auto">
          <a:xfrm>
            <a:off x="46908" y="586141"/>
            <a:ext cx="8834284" cy="5785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2" y="57150"/>
            <a:ext cx="72504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 (Cont.)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ece.msstate.edu/research/isip/publications/courses/ece_8463/lectures/current/lecture_23/lecture_23_05_00.jpg"/>
          <p:cNvPicPr>
            <a:picLocks noChangeAspect="1" noChangeArrowheads="1"/>
          </p:cNvPicPr>
          <p:nvPr/>
        </p:nvPicPr>
        <p:blipFill>
          <a:blip r:embed="rId2"/>
          <a:srcRect t="53211"/>
          <a:stretch>
            <a:fillRect/>
          </a:stretch>
        </p:blipFill>
        <p:spPr bwMode="auto">
          <a:xfrm>
            <a:off x="46901" y="634194"/>
            <a:ext cx="8834284" cy="5035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Expectation Maximization Algorithm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26" y="656303"/>
            <a:ext cx="8902448" cy="3468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alternatives to PCA and LDA:</a:t>
            </a:r>
          </a:p>
          <a:p>
            <a:pPr marL="628650" lvl="1" indent="-1714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Heteroscedastic LDA</a:t>
            </a:r>
            <a:r>
              <a:rPr lang="en-US" sz="1800" b="1" dirty="0" smtClean="0">
                <a:solidFill>
                  <a:schemeClr val="bg1"/>
                </a:solidFill>
              </a:rPr>
              <a:t>: LDA for classes with unequal covariances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alternatives to mean square error approaches:</a:t>
            </a:r>
          </a:p>
          <a:p>
            <a:pPr marL="628650" lvl="1" indent="-17145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accent1"/>
                </a:solidFill>
              </a:rPr>
              <a:t>Independent Component Analysis</a:t>
            </a:r>
            <a:r>
              <a:rPr lang="en-US" sz="1800" b="1" dirty="0" smtClean="0">
                <a:solidFill>
                  <a:schemeClr val="bg1"/>
                </a:solidFill>
              </a:rPr>
              <a:t>: probabilistic approaches that attempt to uncover hidden structure or deal with non-Gaussian data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Many other forms of PCA-like algorithms exist that are based on kernels (</a:t>
            </a:r>
            <a:r>
              <a:rPr lang="en-US" sz="1800" b="1" dirty="0" smtClean="0">
                <a:solidFill>
                  <a:schemeClr val="accent1"/>
                </a:solidFill>
              </a:rPr>
              <a:t>kPCA</a:t>
            </a:r>
            <a:r>
              <a:rPr lang="en-US" sz="1800" b="1" dirty="0" smtClean="0">
                <a:solidFill>
                  <a:schemeClr val="bg1"/>
                </a:solidFill>
              </a:rPr>
              <a:t>). See 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Risk Minimization </a:t>
            </a:r>
            <a:r>
              <a:rPr lang="en-US" sz="1800" b="1" dirty="0" smtClean="0">
                <a:solidFill>
                  <a:schemeClr val="bg1"/>
                </a:solidFill>
              </a:rPr>
              <a:t>for more details.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Introduced the </a:t>
            </a:r>
            <a:r>
              <a:rPr lang="en-US" sz="1800" b="1" dirty="0" smtClean="0">
                <a:solidFill>
                  <a:schemeClr val="accent1"/>
                </a:solidFill>
              </a:rPr>
              <a:t>Expectation Maximization</a:t>
            </a:r>
            <a:r>
              <a:rPr lang="en-US" sz="1800" b="1" dirty="0" smtClean="0">
                <a:solidFill>
                  <a:schemeClr val="bg1"/>
                </a:solidFill>
              </a:rPr>
              <a:t> (EM)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Discriminant Analysis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Linear Discriminant Analysis (LDA) seeks to find the transformation:</a:t>
            </a:r>
          </a:p>
          <a:p>
            <a:pPr marL="176213" indent="-176213">
              <a:spcBef>
                <a:spcPts val="30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that maximizes separation between the classes. This is done by maximizing a ratio of the between-class scatter and the within-class scatter:</a:t>
            </a: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3244" y="3126658"/>
            <a:ext cx="8277582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to this maximization is found by performing an eigenvalue analysis:</a:t>
            </a:r>
          </a:p>
          <a:p>
            <a:pPr marL="176213" indent="-176213">
              <a:spcBef>
                <a:spcPts val="24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which produces a matrix, W, that is of dimension (c-1) rows x d columns.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Recall, however, that there was an implicit assumption of “equal covariances” – all classes had the same covariance structure:</a:t>
            </a:r>
          </a:p>
          <a:p>
            <a:pPr marL="176213" indent="-176213">
              <a:spcBef>
                <a:spcPts val="3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Is there an approach that frees us from this constraint? At what cost?</a:t>
            </a:r>
          </a:p>
        </p:txBody>
      </p:sp>
      <p:graphicFrame>
        <p:nvGraphicFramePr>
          <p:cNvPr id="177159" name="Object 7"/>
          <p:cNvGraphicFramePr>
            <a:graphicFrameLocks noChangeAspect="1"/>
          </p:cNvGraphicFramePr>
          <p:nvPr/>
        </p:nvGraphicFramePr>
        <p:xfrm>
          <a:off x="463815" y="1046060"/>
          <a:ext cx="2857500" cy="355600"/>
        </p:xfrm>
        <a:graphic>
          <a:graphicData uri="http://schemas.openxmlformats.org/presentationml/2006/ole">
            <p:oleObj spid="_x0000_s177159" name="Equation" r:id="rId3" imgW="2857320" imgH="355320" progId="Equation.3">
              <p:embed/>
            </p:oleObj>
          </a:graphicData>
        </a:graphic>
      </p:graphicFrame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23220" y="2125663"/>
          <a:ext cx="3898901" cy="876300"/>
        </p:xfrm>
        <a:graphic>
          <a:graphicData uri="http://schemas.openxmlformats.org/presentationml/2006/ole">
            <p:oleObj spid="_x0000_s177160" name="Equation" r:id="rId4" imgW="3898800" imgH="876240" progId="Equation.3">
              <p:embed/>
            </p:oleObj>
          </a:graphicData>
        </a:graphic>
      </p:graphicFrame>
      <p:graphicFrame>
        <p:nvGraphicFramePr>
          <p:cNvPr id="177161" name="Object 9"/>
          <p:cNvGraphicFramePr>
            <a:graphicFrameLocks noChangeAspect="1"/>
          </p:cNvGraphicFramePr>
          <p:nvPr/>
        </p:nvGraphicFramePr>
        <p:xfrm>
          <a:off x="449783" y="3798734"/>
          <a:ext cx="3467100" cy="317500"/>
        </p:xfrm>
        <a:graphic>
          <a:graphicData uri="http://schemas.openxmlformats.org/presentationml/2006/ole">
            <p:oleObj spid="_x0000_s177161" name="Equation" r:id="rId5" imgW="3466800" imgH="317160" progId="Equation.3">
              <p:embed/>
            </p:oleObj>
          </a:graphicData>
        </a:graphic>
      </p:graphicFrame>
      <p:graphicFrame>
        <p:nvGraphicFramePr>
          <p:cNvPr id="177162" name="Object 10"/>
          <p:cNvGraphicFramePr>
            <a:graphicFrameLocks noChangeAspect="1"/>
          </p:cNvGraphicFramePr>
          <p:nvPr/>
        </p:nvGraphicFramePr>
        <p:xfrm>
          <a:off x="422517" y="5403220"/>
          <a:ext cx="1397000" cy="292100"/>
        </p:xfrm>
        <a:graphic>
          <a:graphicData uri="http://schemas.openxmlformats.org/presentationml/2006/ole">
            <p:oleObj spid="_x0000_s177162" name="Equation" r:id="rId6" imgW="1396800" imgH="291960" progId="Equation.3">
              <p:embed/>
            </p:oleObj>
          </a:graphicData>
        </a:graphic>
      </p:graphicFrame>
      <p:graphicFrame>
        <p:nvGraphicFramePr>
          <p:cNvPr id="177163" name="Object 11"/>
          <p:cNvGraphicFramePr>
            <a:graphicFrameLocks noChangeAspect="1"/>
          </p:cNvGraphicFramePr>
          <p:nvPr/>
        </p:nvGraphicFramePr>
        <p:xfrm>
          <a:off x="3056180" y="5241962"/>
          <a:ext cx="2717800" cy="622300"/>
        </p:xfrm>
        <a:graphic>
          <a:graphicData uri="http://schemas.openxmlformats.org/presentationml/2006/ole">
            <p:oleObj spid="_x0000_s177163" name="Equation" r:id="rId7" imgW="2717640" imgH="6220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Heteroscedastic Linear Discriminant Analysis (HLDA)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Heteroscedastic: when random variables have different variances.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When might we observe </a:t>
            </a:r>
            <a:r>
              <a:rPr lang="en-US" sz="1800" b="1" dirty="0" smtClean="0"/>
              <a:t>heteroscedasticity?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Suppose 100 students enroll in a typing class — some of which have typing experience and some of which do not.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first class there would be a great deal of dispersion in the number of typing mistakes.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After the final class the dispersion would be smaller.</a:t>
            </a:r>
          </a:p>
          <a:p>
            <a:pPr marL="339725" lvl="2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error variance is non-constant — it decreases as time increases.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example is shown to the right. The two classes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have nearly the same mean, but different variances,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and the variances differ in one direction.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LDA would project these classes onto a line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that does not achieve maximal separation.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seeks a transform that will account for the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unequal variances.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HLDA is typically useful when classes have significant overlap.</a:t>
            </a:r>
          </a:p>
        </p:txBody>
      </p:sp>
      <p:pic>
        <p:nvPicPr>
          <p:cNvPr id="200711" name="Picture 7"/>
          <p:cNvPicPr>
            <a:picLocks noChangeAspect="1" noChangeArrowheads="1"/>
          </p:cNvPicPr>
          <p:nvPr/>
        </p:nvPicPr>
        <p:blipFill>
          <a:blip r:embed="rId2"/>
          <a:srcRect l="22621" t="16807" r="24173" b="6509"/>
          <a:stretch>
            <a:fillRect/>
          </a:stretch>
        </p:blipFill>
        <p:spPr bwMode="auto">
          <a:xfrm>
            <a:off x="7090823" y="3834582"/>
            <a:ext cx="1713964" cy="1873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Arrow Connector 13"/>
          <p:cNvCxnSpPr/>
          <p:nvPr/>
        </p:nvCxnSpPr>
        <p:spPr>
          <a:xfrm flipV="1">
            <a:off x="5456903" y="4129548"/>
            <a:ext cx="2728452" cy="796414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840361" y="5526088"/>
            <a:ext cx="1386349" cy="181538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Partitioning Our Parameter Vector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W be partitioned into the first </a:t>
            </a:r>
            <a:r>
              <a:rPr lang="en-US" altLang="en-US" sz="1800" dirty="0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retain, and the remaining </a:t>
            </a:r>
            <a:r>
              <a:rPr lang="en-US" altLang="en-US" sz="1800" dirty="0" smtClean="0">
                <a:solidFill>
                  <a:schemeClr val="bg1"/>
                </a:solidFill>
              </a:rPr>
              <a:t>d-p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columns corresponding to the dimensions we discard.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Then the dimensionality reduction problem can be viewed in two steps: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non-singular transform is applied to x to transform the features, and</a:t>
            </a:r>
          </a:p>
          <a:p>
            <a:pPr marL="339725" lvl="1" indent="-16351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dimensionality reduction is performed where reduce the output of this linear transformation, y, to a reduced dimension vector,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p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 us partition the mean and variances as follows:</a:t>
            </a:r>
          </a:p>
          <a:p>
            <a:pPr marL="176213" indent="-176213">
              <a:spcBef>
                <a:spcPts val="175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is common to all terms and       are different for each class.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38489" y="3779838"/>
          <a:ext cx="5562600" cy="1943100"/>
        </p:xfrm>
        <a:graphic>
          <a:graphicData uri="http://schemas.openxmlformats.org/presentationml/2006/ole">
            <p:oleObj spid="_x0000_s201731" name="Equation" r:id="rId3" imgW="5562360" imgH="1942920" progId="Equation.3">
              <p:embed/>
            </p:oleObj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1164508" y="5834426"/>
          <a:ext cx="266700" cy="292100"/>
        </p:xfrm>
        <a:graphic>
          <a:graphicData uri="http://schemas.openxmlformats.org/presentationml/2006/ole">
            <p:oleObj spid="_x0000_s201735" name="Equation" r:id="rId4" imgW="266400" imgH="291960" progId="Equation.3">
              <p:embed/>
            </p:oleObj>
          </a:graphicData>
        </a:graphic>
      </p:graphicFrame>
      <p:graphicFrame>
        <p:nvGraphicFramePr>
          <p:cNvPr id="201736" name="Object 8"/>
          <p:cNvGraphicFramePr>
            <a:graphicFrameLocks noChangeAspect="1"/>
          </p:cNvGraphicFramePr>
          <p:nvPr/>
        </p:nvGraphicFramePr>
        <p:xfrm>
          <a:off x="4537587" y="5741225"/>
          <a:ext cx="304800" cy="508000"/>
        </p:xfrm>
        <a:graphic>
          <a:graphicData uri="http://schemas.openxmlformats.org/presentationml/2006/ole">
            <p:oleObj spid="_x0000_s201736" name="Equation" r:id="rId5" imgW="304560" imgH="507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Density and Likelihood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density function of a data point under the model, assuming a Gaussian model (as we did with PCA and LDA), is given by:</a:t>
            </a:r>
          </a:p>
          <a:p>
            <a:pPr marL="176213" indent="-176213">
              <a:spcBef>
                <a:spcPts val="900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where         is an indicator function for the class assignment for each data point. (This simply represents the density function for the transformed data.)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log likelihood function is given by:</a:t>
            </a: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Differentiating the likelihood with respect to the unknown means and variances gives:</a:t>
            </a: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46645" y="1306513"/>
          <a:ext cx="4749800" cy="990600"/>
        </p:xfrm>
        <a:graphic>
          <a:graphicData uri="http://schemas.openxmlformats.org/presentationml/2006/ole">
            <p:oleObj spid="_x0000_s202754" name="Equation" r:id="rId3" imgW="4749480" imgH="990360" progId="Equation.3">
              <p:embed/>
            </p:oleObj>
          </a:graphicData>
        </a:graphic>
      </p:graphicFrame>
      <p:graphicFrame>
        <p:nvGraphicFramePr>
          <p:cNvPr id="202757" name="Object 5"/>
          <p:cNvGraphicFramePr>
            <a:graphicFrameLocks noChangeAspect="1"/>
          </p:cNvGraphicFramePr>
          <p:nvPr/>
        </p:nvGraphicFramePr>
        <p:xfrm>
          <a:off x="460121" y="3590622"/>
          <a:ext cx="8242300" cy="622300"/>
        </p:xfrm>
        <a:graphic>
          <a:graphicData uri="http://schemas.openxmlformats.org/presentationml/2006/ole">
            <p:oleObj spid="_x0000_s202757" name="Equation" r:id="rId4" imgW="8242200" imgH="622080" progId="Equation.3">
              <p:embed/>
            </p:oleObj>
          </a:graphicData>
        </a:graphic>
      </p:graphicFrame>
      <p:graphicFrame>
        <p:nvGraphicFramePr>
          <p:cNvPr id="202758" name="Object 6"/>
          <p:cNvGraphicFramePr>
            <a:graphicFrameLocks noChangeAspect="1"/>
          </p:cNvGraphicFramePr>
          <p:nvPr/>
        </p:nvGraphicFramePr>
        <p:xfrm>
          <a:off x="1109663" y="2542763"/>
          <a:ext cx="406400" cy="266700"/>
        </p:xfrm>
        <a:graphic>
          <a:graphicData uri="http://schemas.openxmlformats.org/presentationml/2006/ole">
            <p:oleObj spid="_x0000_s202758" name="Equation" r:id="rId5" imgW="406080" imgH="266400" progId="Equation.3">
              <p:embed/>
            </p:oleObj>
          </a:graphicData>
        </a:graphic>
      </p:graphicFrame>
      <p:graphicFrame>
        <p:nvGraphicFramePr>
          <p:cNvPr id="202759" name="Object 7"/>
          <p:cNvGraphicFramePr>
            <a:graphicFrameLocks noChangeAspect="1"/>
          </p:cNvGraphicFramePr>
          <p:nvPr/>
        </p:nvGraphicFramePr>
        <p:xfrm>
          <a:off x="2316163" y="5011738"/>
          <a:ext cx="4546600" cy="1028700"/>
        </p:xfrm>
        <a:graphic>
          <a:graphicData uri="http://schemas.openxmlformats.org/presentationml/2006/ole">
            <p:oleObj spid="_x0000_s202759" name="Equation" r:id="rId6" imgW="4546440" imgH="10285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Solution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Substituting the optimal values into the likelihood equation, and then maximizing with respect to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 gives:</a:t>
            </a:r>
          </a:p>
          <a:p>
            <a:pPr marL="176213" indent="-176213">
              <a:spcBef>
                <a:spcPts val="48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These equations do not have a closed-form solution. For the general case, we must solve them iteratively using a gradient descent algorithm and a two-step process in which we estimate means and variances from  and then estimate the optimal value of  from the means and variances.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Simplifications exist for diagonal and equal covariances, but the benefits of the algorithm seem to diminish in these cases.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To classify data, one must compute the log-likelihood distance from each class and then assign the class based on the maximum likelihood.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(class-dependent PCA, LDA and HLDA).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HLDA training is significantly more expensive than PCA or LDA, but classification is of the same complexity as PCA and LDA because this is still essentially a linear transformation plus a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Mahalanobis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distance computation.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7160" name="Object 8"/>
          <p:cNvGraphicFramePr>
            <a:graphicFrameLocks noChangeAspect="1"/>
          </p:cNvGraphicFramePr>
          <p:nvPr/>
        </p:nvGraphicFramePr>
        <p:xfrm>
          <a:off x="474663" y="1236663"/>
          <a:ext cx="6400800" cy="673100"/>
        </p:xfrm>
        <a:graphic>
          <a:graphicData uri="http://schemas.openxmlformats.org/presentationml/2006/ole">
            <p:oleObj spid="_x0000_s203778" name="Equation" r:id="rId4" imgW="6400800" imgH="6728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Independent Component Analysis (ICA)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Goal is to discover underlying structure in a signal.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Originally gained popularity for applications in blind source separation (BSS), the process of extracting one or more unknown signals from noise</a:t>
            </a:r>
            <a:br>
              <a:rPr lang="en-US" altLang="en-US" sz="1800" b="1" dirty="0" smtClean="0">
                <a:solidFill>
                  <a:schemeClr val="bg1"/>
                </a:solidFill>
              </a:rPr>
            </a:br>
            <a:r>
              <a:rPr lang="en-US" altLang="en-US" sz="1800" b="1" dirty="0" smtClean="0">
                <a:solidFill>
                  <a:schemeClr val="bg1"/>
                </a:solidFill>
              </a:rPr>
              <a:t>(e.g., cocktail party effect).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Most often applied to time series analysis though it can also be used for traditional pattern recognition problems. 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signal  as a sum of statistically independent signals: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7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we can estimate A, then we can compute s  by inverting A:</a:t>
            </a:r>
          </a:p>
          <a:p>
            <a:pPr marL="176213" indent="-176213">
              <a:spcBef>
                <a:spcPts val="3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the basic principle of blind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deconvolution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or BSS.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unique aspect of ICA is that it attempts to model x as a sum of statistically independent non-Gaussian signals. Why?</a:t>
            </a:r>
          </a:p>
        </p:txBody>
      </p:sp>
      <p:graphicFrame>
        <p:nvGraphicFramePr>
          <p:cNvPr id="205826" name="Object 2"/>
          <p:cNvGraphicFramePr>
            <a:graphicFrameLocks noChangeAspect="1"/>
          </p:cNvGraphicFramePr>
          <p:nvPr/>
        </p:nvGraphicFramePr>
        <p:xfrm>
          <a:off x="441591" y="3149540"/>
          <a:ext cx="3987800" cy="1358900"/>
        </p:xfrm>
        <a:graphic>
          <a:graphicData uri="http://schemas.openxmlformats.org/presentationml/2006/ole">
            <p:oleObj spid="_x0000_s205826" name="Equation" r:id="rId3" imgW="3987720" imgH="1358640" progId="Equation.3">
              <p:embed/>
            </p:oleObj>
          </a:graphicData>
        </a:graphic>
      </p:graphicFrame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461963" y="4935538"/>
          <a:ext cx="2552700" cy="355600"/>
        </p:xfrm>
        <a:graphic>
          <a:graphicData uri="http://schemas.openxmlformats.org/presentationml/2006/ole">
            <p:oleObj spid="_x0000_s205827" name="Equation" r:id="rId4" imgW="2552400" imgH="355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Objective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Unlike mean square error approaches, ICA attempts to optimize the parameters of the model based on a variety of information theoretic measures: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information:</a:t>
            </a:r>
          </a:p>
          <a:p>
            <a:pPr marL="339725" lvl="1" indent="-163513">
              <a:spcAft>
                <a:spcPts val="3000"/>
              </a:spcAft>
              <a:buFont typeface="Wingdings" pitchFamily="2" charset="2"/>
              <a:buChar char="§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Maximum likelihood: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Mutual information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are related by: </a:t>
            </a:r>
          </a:p>
          <a:p>
            <a:pPr marL="176213" indent="-176213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is common in ICA to zero mean and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prewhiten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the data (using PCA) so that the technique can focus on the non-Gaussian aspects of the data. Since these are linear operations, they do not impact the non-Gaussian aspects of the model.</a:t>
            </a:r>
          </a:p>
          <a:p>
            <a:pPr marL="176213" indent="-176213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are no closed form solutions for the problem described above, and a gradient descent approach must be used to find the model parameters. We will need to develop more powerful mathematics to do this (e.g., the Expectation Maximization algorithm).</a:t>
            </a:r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3077536" y="1488358"/>
          <a:ext cx="3073400" cy="622300"/>
        </p:xfrm>
        <a:graphic>
          <a:graphicData uri="http://schemas.openxmlformats.org/presentationml/2006/ole">
            <p:oleObj spid="_x0000_s206851" name="Equation" r:id="rId3" imgW="3073320" imgH="622080" progId="Equation.3">
              <p:embed/>
            </p:oleObj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3923307" y="2347200"/>
          <a:ext cx="2336800" cy="330200"/>
        </p:xfrm>
        <a:graphic>
          <a:graphicData uri="http://schemas.openxmlformats.org/presentationml/2006/ole">
            <p:oleObj spid="_x0000_s206852" name="Equation" r:id="rId4" imgW="2336760" imgH="330120" progId="Equation.3">
              <p:embed/>
            </p:oleObj>
          </a:graphicData>
        </a:graphic>
      </p:graphicFrame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4239765" y="2766455"/>
          <a:ext cx="3187700" cy="622300"/>
        </p:xfrm>
        <a:graphic>
          <a:graphicData uri="http://schemas.openxmlformats.org/presentationml/2006/ole">
            <p:oleObj spid="_x0000_s206853" name="Equation" r:id="rId5" imgW="3187440" imgH="622080" progId="Equation.3">
              <p:embed/>
            </p:oleObj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5965206" y="3518516"/>
          <a:ext cx="2717800" cy="495300"/>
        </p:xfrm>
        <a:graphic>
          <a:graphicData uri="http://schemas.openxmlformats.org/presentationml/2006/ole">
            <p:oleObj spid="_x0000_s206854" name="Equation" r:id="rId6" imgW="2717640" imgH="4950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 smtClean="0">
                <a:solidFill>
                  <a:schemeClr val="accent2"/>
                </a:solidFill>
              </a:rPr>
              <a:t>FastICA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One very popular algorithm for ICA is based on finding a projection of x that maximizes non-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Gaussianity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an approximation to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Negentropy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Use an iterative equation solver to find the weight vector, w: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Choose an initial random guess for w.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Compute: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Let: </a:t>
            </a:r>
          </a:p>
          <a:p>
            <a:pPr marL="339725" lvl="1" indent="-163513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If the direction of w changes, iterate.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Later in the course we will see many iterative algorithms of this form, and formally derive their properties.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FastICA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very similar to a gradient descent solution of the maximum likelihood equations.</a:t>
            </a:r>
          </a:p>
          <a:p>
            <a:pPr marL="176213" lvl="1" indent="-176213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ICA has been successfully applied to a wide variety of BSS problems including audio, EEG, and financial data.</a:t>
            </a:r>
          </a:p>
        </p:txBody>
      </p:sp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4863742" y="1317575"/>
          <a:ext cx="2667000" cy="355600"/>
        </p:xfrm>
        <a:graphic>
          <a:graphicData uri="http://schemas.openxmlformats.org/presentationml/2006/ole">
            <p:oleObj spid="_x0000_s207875" name="Equation" r:id="rId3" imgW="2666880" imgH="355320" progId="Equation.3">
              <p:embed/>
            </p:oleObj>
          </a:graphicData>
        </a:graphic>
      </p:graphicFrame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1888913" y="2576360"/>
          <a:ext cx="3289300" cy="342900"/>
        </p:xfrm>
        <a:graphic>
          <a:graphicData uri="http://schemas.openxmlformats.org/presentationml/2006/ole">
            <p:oleObj spid="_x0000_s207877" name="Equation" r:id="rId4" imgW="3288960" imgH="342720" progId="Equation.3">
              <p:embed/>
            </p:oleObj>
          </a:graphicData>
        </a:graphic>
      </p:graphicFrame>
      <p:graphicFrame>
        <p:nvGraphicFramePr>
          <p:cNvPr id="207878" name="Object 6"/>
          <p:cNvGraphicFramePr>
            <a:graphicFrameLocks noChangeAspect="1"/>
          </p:cNvGraphicFramePr>
          <p:nvPr/>
        </p:nvGraphicFramePr>
        <p:xfrm>
          <a:off x="1224263" y="3011027"/>
          <a:ext cx="1206500" cy="368300"/>
        </p:xfrm>
        <a:graphic>
          <a:graphicData uri="http://schemas.openxmlformats.org/presentationml/2006/ole">
            <p:oleObj spid="_x0000_s207878" name="Equation" r:id="rId5" imgW="1206360" imgH="3682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/>
    </p:bld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8587</TotalTime>
  <Words>817</Words>
  <Application>Microsoft PowerPoint</Application>
  <PresentationFormat>Letter Paper (8.5x11 in)</PresentationFormat>
  <Paragraphs>88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559</cp:revision>
  <dcterms:created xsi:type="dcterms:W3CDTF">2002-09-12T17:13:32Z</dcterms:created>
  <dcterms:modified xsi:type="dcterms:W3CDTF">2009-02-09T04:01:49Z</dcterms:modified>
</cp:coreProperties>
</file>