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</p:sldMasterIdLst>
  <p:notesMasterIdLst>
    <p:notesMasterId r:id="rId26"/>
  </p:notesMasterIdLst>
  <p:handoutMasterIdLst>
    <p:handoutMasterId r:id="rId27"/>
  </p:handoutMasterIdLst>
  <p:sldIdLst>
    <p:sldId id="385" r:id="rId3"/>
    <p:sldId id="386" r:id="rId4"/>
    <p:sldId id="387" r:id="rId5"/>
    <p:sldId id="388" r:id="rId6"/>
    <p:sldId id="389" r:id="rId7"/>
    <p:sldId id="390" r:id="rId8"/>
    <p:sldId id="391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92" r:id="rId19"/>
    <p:sldId id="394" r:id="rId20"/>
    <p:sldId id="395" r:id="rId21"/>
    <p:sldId id="372" r:id="rId22"/>
    <p:sldId id="373" r:id="rId23"/>
    <p:sldId id="384" r:id="rId24"/>
    <p:sldId id="310" r:id="rId2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EFF755"/>
    <a:srgbClr val="CC6600"/>
    <a:srgbClr val="6666FF"/>
    <a:srgbClr val="00800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3147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.ulaval.ca/informatique/guide94/img14.png" TargetMode="External"/><Relationship Id="rId13" Type="http://schemas.openxmlformats.org/officeDocument/2006/relationships/hyperlink" Target="http://www.isip.piconepress.com/publications/courses/ece_8443/lectures/2009_spring/lecture_06.pptx" TargetMode="External"/><Relationship Id="rId3" Type="http://schemas.openxmlformats.org/officeDocument/2006/relationships/hyperlink" Target="http://en.wikipedia.org/wiki/Maximum_likelihood" TargetMode="External"/><Relationship Id="rId7" Type="http://schemas.openxmlformats.org/officeDocument/2006/relationships/hyperlink" Target="http://www.ece.msstate.edu/research/isip/publications/seminars/msstate/2002/euro_coin/presentation_v0.pdf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rii.ricoh.com/~stork/DHSch3part2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sip.msstate.edu/publications/seminars/msstate_misc/2002/euro_coin/presentation_v0.pdf" TargetMode="External"/><Relationship Id="rId11" Type="http://schemas.openxmlformats.org/officeDocument/2006/relationships/hyperlink" Target="http://www.isip.piconepress.com/publications/courses/ece_8443/lectures/2009_spring/lecture_06.mp3" TargetMode="External"/><Relationship Id="rId5" Type="http://schemas.openxmlformats.org/officeDocument/2006/relationships/hyperlink" Target="http://www-ccrma.stanford.edu/~jos/bayes/Bayesian_Parameter_Estimation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psy.vanderbilt.edu/faculty/palmeri/P351-modeling/readings/myung-tutorial-mle.pdf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hyperlink" Target="http://www.cs.colorado.edu/~mburl/courses/CSCI5622/Fall2003/lecture6.pdf" TargetMode="Externa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ublications/seminars/msstate/2002/euro_coin/presentation_v0.pdf" TargetMode="External"/><Relationship Id="rId2" Type="http://schemas.openxmlformats.org/officeDocument/2006/relationships/hyperlink" Target="http://www.inference.phy.cam.ac.uk/mackay/abstracts/euro.html" TargetMode="Externa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MAXIMUM LIKELIHOOD AND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 in ML Estimates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Wiki: Maximum Likelihood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M.Y.: Maximum Likelihood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J.O.S.: Bayesian Parameter Estimation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7" name="Picture 50" descr="http://www.mat.ulaval.ca/informatique/guide94/img14.pn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80301" y="1710812"/>
            <a:ext cx="2757790" cy="2092479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8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0"/>
          <a:srcRect l="25247" t="53416" r="24918" b="9682"/>
          <a:stretch>
            <a:fillRect/>
          </a:stretch>
        </p:blipFill>
        <p:spPr bwMode="auto">
          <a:xfrm>
            <a:off x="5678236" y="3628103"/>
            <a:ext cx="2851903" cy="2035278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1" name="Picture 10" descr="x.JPG">
              <a:hlinkClick r:id="rId11"/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3" name="Picture 4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458788" y="1074738"/>
          <a:ext cx="5348288" cy="3921125"/>
        </p:xfrm>
        <a:graphic>
          <a:graphicData uri="http://schemas.openxmlformats.org/presentationml/2006/ole">
            <p:oleObj spid="_x0000_s116738" name="Equation" r:id="rId3" imgW="3568680" imgH="2616120" progId="Equation.3">
              <p:embed/>
            </p:oleObj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170735" y="659492"/>
            <a:ext cx="8645525" cy="4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Substitute our previously derived expression for the second term: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Biased Variance Estimate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57200" y="1179052"/>
          <a:ext cx="3454400" cy="609600"/>
        </p:xfrm>
        <a:graphic>
          <a:graphicData uri="http://schemas.openxmlformats.org/presentationml/2006/ole">
            <p:oleObj spid="_x0000_s117762" name="Equation" r:id="rId3" imgW="3454200" imgH="609480" progId="Equation.3">
              <p:embed/>
            </p:oleObj>
          </a:graphicData>
        </a:graphic>
      </p:graphicFrame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85483" y="241577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unbiased estimator is:</a:t>
            </a: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7200" y="2891043"/>
          <a:ext cx="2679700" cy="609600"/>
        </p:xfrm>
        <a:graphic>
          <a:graphicData uri="http://schemas.openxmlformats.org/presentationml/2006/ole">
            <p:oleObj spid="_x0000_s117763" name="Equation" r:id="rId4" imgW="2679480" imgH="609480" progId="Equation.3">
              <p:embed/>
            </p:oleObj>
          </a:graphicData>
        </a:graphic>
      </p:graphicFrame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85483" y="367000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are related by: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57200" y="4030560"/>
          <a:ext cx="1206500" cy="558800"/>
        </p:xfrm>
        <a:graphic>
          <a:graphicData uri="http://schemas.openxmlformats.org/presentationml/2006/ole">
            <p:oleObj spid="_x0000_s117764" name="Equation" r:id="rId5" imgW="1206360" imgH="558720" progId="Equation.3">
              <p:embed/>
            </p:oleObj>
          </a:graphicData>
        </a:graphic>
      </p:graphicFrame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85483" y="4741729"/>
            <a:ext cx="864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which </a:t>
            </a:r>
            <a:r>
              <a:rPr lang="en-US" sz="1800" b="1" dirty="0">
                <a:solidFill>
                  <a:schemeClr val="bg1"/>
                </a:solidFill>
              </a:rPr>
              <a:t>is asymptotically unbiased. See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Burl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hlinkClick r:id="rId6"/>
              </a:rPr>
              <a:t>AJWills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AWM</a:t>
            </a:r>
            <a:r>
              <a:rPr lang="en-US" sz="1800" b="1" dirty="0">
                <a:solidFill>
                  <a:schemeClr val="bg1"/>
                </a:solidFill>
              </a:rPr>
              <a:t> for excellent examples and explanations of the details of this derivation.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85483" y="688987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ML estimate is biased: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00231" y="200281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However</a:t>
            </a:r>
            <a:r>
              <a:rPr lang="en-US" sz="1800" b="1" dirty="0">
                <a:solidFill>
                  <a:schemeClr val="bg1"/>
                </a:solidFill>
              </a:rPr>
              <a:t>, the ML estimate converges (and is MSE).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Expectation Simplification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p:oleObj spid="_x0000_s133122" name="Equation" r:id="rId3" imgW="5219640" imgH="952200" progId="Equation.3">
              <p:embed/>
            </p:oleObj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p:oleObj spid="_x0000_s133123" name="Equation" r:id="rId4" imgW="3314520" imgH="95220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p:oleObj spid="_x0000_s133124" name="Equation" r:id="rId5" imgW="139680" imgH="291960" progId="Equation.3">
              <p:embed/>
            </p:oleObj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p:oleObj spid="_x0000_s133126" name="Equation" r:id="rId6" imgW="19047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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prior to collecting samples is contained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 a known prior density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.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parameter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p:oleObj spid="_x0000_s134146" name="Equation" r:id="rId3" imgW="2145960" imgH="317160" progId="Equation.3">
              <p:embed/>
            </p:oleObj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p:oleObj spid="_x0000_s134147" name="Equation" r:id="rId4" imgW="2819160" imgH="749160" progId="Equation.3">
              <p:embed/>
            </p:oleObj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Parameter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p:oleObj spid="_x0000_s134148" name="Equation" r:id="rId5" imgW="698400" imgH="317160" progId="Equation.3">
              <p:embed/>
            </p:oleObj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p:oleObj spid="_x0000_s134149" name="Equation" r:id="rId6" imgW="672840" imgH="3171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only mean </a:t>
              </a:r>
              <a:r>
                <a:rPr lang="en-US" sz="1800" b="1" dirty="0">
                  <a:solidFill>
                    <a:schemeClr val="bg1"/>
                  </a:solidFill>
                </a:rPr>
                <a:t>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p:oleObj spid="_x0000_s135172" name="Equation" r:id="rId3" imgW="1790640" imgH="368280" progId="Equation.3">
                <p:embed/>
              </p:oleObj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p:oleObj spid="_x0000_s135171" name="Equation" r:id="rId4" imgW="1726920" imgH="355320" progId="Equation.3">
                <p:embed/>
              </p:oleObj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p:oleObj spid="_x0000_s135170" name="Equation" r:id="rId5" imgW="3073320" imgH="2755800" progId="Equation.3">
              <p:embed/>
            </p:oleObj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 is known, the density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completely known.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p:oleObj spid="_x0000_s136194" name="Equation" r:id="rId3" imgW="5448240" imgH="2857320" progId="Equation.3">
              <p:embed/>
            </p:oleObj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Now we need to work this into a simpler form: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p:oleObj spid="_x0000_s168963" name="Equation" r:id="rId3" imgW="4356000" imgH="3225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N(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,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Equate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p:oleObj spid="_x0000_s171011" name="Equation" r:id="rId3" imgW="3390840" imgH="609480" progId="Equation.3">
              <p:embed/>
            </p:oleObj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p:oleObj spid="_x0000_s171012" name="Equation" r:id="rId4" imgW="4635360" imgH="469800" progId="Equation.3">
              <p:embed/>
            </p:oleObj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p:oleObj spid="_x0000_s171013" name="Equation" r:id="rId5" imgW="3301920" imgH="1091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Associate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terms related to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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but we can ignore this since it is not a function of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and is a complicated equation to solve.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/>
        </p:nvGraphicFramePr>
        <p:xfrm>
          <a:off x="457200" y="3207434"/>
          <a:ext cx="3013075" cy="1333500"/>
        </p:xfrm>
        <a:graphic>
          <a:graphicData uri="http://schemas.openxmlformats.org/presentationml/2006/ole">
            <p:oleObj spid="_x0000_s172037" name="Equation" r:id="rId3" imgW="2006280" imgH="888840" progId="Equation.3">
              <p:embed/>
            </p:oleObj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p:oleObj spid="_x0000_s172038" name="Equation" r:id="rId4" imgW="3352680" imgH="1091880" progId="Equation.3">
              <p:embed/>
            </p:oleObj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p:oleObj spid="_x0000_s172040" name="Equation" r:id="rId5" imgW="5105160" imgH="5205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= ,</a:t>
            </a:r>
            <a:r>
              <a:rPr lang="en-US" sz="1800" b="1" dirty="0">
                <a:solidFill>
                  <a:schemeClr val="bg1"/>
                </a:solidFill>
              </a:rPr>
              <a:t> 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p:oleObj spid="_x0000_s141314" name="Equation" r:id="rId3" imgW="5600520" imgH="1282680" progId="Equation.3">
              <p:embed/>
            </p:oleObj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p:oleObj spid="_x0000_s141315" name="Equation" r:id="rId4" imgW="1942920" imgH="62208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p:oleObj spid="_x0000_s141317" name="Equation" r:id="rId5" imgW="2844720" imgH="393480" progId="Equation.3">
              <p:embed/>
            </p:oleObj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p:oleObj spid="_x0000_s141316" name="Equation" r:id="rId6" imgW="4736880" imgH="1625400" progId="Equation.3">
                <p:embed/>
              </p:oleObj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p:oleObj spid="_x0000_s137219" name="Equation" r:id="rId3" imgW="2539800" imgH="660240" progId="Equation.3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p:oleObj spid="_x0000_s137222" name="Equation" r:id="rId4" imgW="3479760" imgH="1485720" progId="Equation.3">
              <p:embed/>
            </p:oleObj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p:oleObj spid="_x0000_s137223" name="Equation" r:id="rId5" imgW="3047760" imgH="1498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Review of maximum likelihood parameter estimation in the Gaussian case, with an emphasis on convergence and bias of the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p(x|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), can be modeled as a Gaussian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p:oleObj spid="_x0000_s142338" name="Equation" r:id="rId3" imgW="2298600" imgH="3263760" progId="Equation.3">
              <p:embed/>
            </p:oleObj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</a:t>
            </a:r>
            <a:r>
              <a:rPr lang="en-US" sz="1800" b="1" dirty="0" smtClean="0">
                <a:solidFill>
                  <a:schemeClr val="bg1"/>
                </a:solidFill>
              </a:rPr>
              <a:t>expression </a:t>
            </a:r>
            <a:r>
              <a:rPr lang="en-US" sz="1800" b="1" dirty="0">
                <a:solidFill>
                  <a:schemeClr val="bg1"/>
                </a:solidFill>
              </a:rPr>
              <a:t>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p:oleObj spid="_x0000_s142339" name="Equation" r:id="rId4" imgW="414000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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[,</a:t>
            </a:r>
            <a:r>
              <a:rPr lang="en-US" sz="1800" baseline="30000" dirty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4000"/>
                </a:solidFill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</a:rPr>
              <a:t>. The log likelihood of a SINGLE point is:</a:t>
            </a:r>
            <a:endParaRPr lang="en-US" sz="1800" b="1" dirty="0">
              <a:solidFill>
                <a:srgbClr val="004000"/>
              </a:solidFill>
            </a:endParaRP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4025" y="1103978"/>
          <a:ext cx="5168900" cy="609600"/>
        </p:xfrm>
        <a:graphic>
          <a:graphicData uri="http://schemas.openxmlformats.org/presentationml/2006/ole">
            <p:oleObj spid="_x0000_s143362" name="Equation" r:id="rId3" imgW="5168880" imgH="609480" progId="Equation.3">
              <p:embed/>
            </p:oleObj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p:oleObj spid="_x0000_s143363" name="Equation" r:id="rId4" imgW="4038480" imgH="1307880" progId="Equation.3">
              <p:embed/>
            </p:oleObj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p:oleObj spid="_x0000_s143364" name="Equation" r:id="rId5" imgW="4559040" imgH="138420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9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p:oleObj spid="_x0000_s144386" name="Equation" r:id="rId3" imgW="2260440" imgH="1282680" progId="Equation.3">
              <p:embed/>
            </p:oleObj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p:oleObj spid="_x0000_s144387" name="Equation" r:id="rId4" imgW="2603160" imgH="1282680" progId="Equation.3">
              <p:embed/>
            </p:oleObj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4000"/>
                </a:solidFill>
              </a:rPr>
              <a:t>The </a:t>
            </a:r>
            <a:r>
              <a:rPr lang="en-US" sz="1800" b="1" dirty="0">
                <a:solidFill>
                  <a:srgbClr val="004000"/>
                </a:solidFill>
              </a:rPr>
              <a:t>true covariance is the expected value of </a:t>
            </a:r>
            <a:r>
              <a:rPr lang="en-US" sz="1800" b="1" dirty="0" smtClean="0">
                <a:solidFill>
                  <a:srgbClr val="004000"/>
                </a:solidFill>
              </a:rPr>
              <a:t>the matrix                           ,</a:t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</a:rPr>
              <a:t>which </a:t>
            </a:r>
            <a:r>
              <a:rPr lang="en-US" sz="1800" b="1" dirty="0">
                <a:solidFill>
                  <a:srgbClr val="004000"/>
                </a:solidFill>
              </a:rPr>
              <a:t>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p:oleObj spid="_x0000_s144388" name="Equation" r:id="rId5" imgW="1600200" imgH="380880" progId="Equation.3">
              <p:embed/>
            </p:oleObj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931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p:oleObj spid="_x0000_s145410" name="Equation" r:id="rId3" imgW="1650960" imgH="1942920" progId="Equation.3">
              <p:embed/>
            </p:oleObj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p:oleObj spid="_x0000_s145411" name="Equation" r:id="rId4" imgW="3340080" imgH="23493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for </a:t>
            </a:r>
            <a:r>
              <a:rPr lang="en-US" sz="1800" dirty="0">
                <a:solidFill>
                  <a:schemeClr val="bg1"/>
                </a:solidFill>
              </a:rPr>
              <a:t>j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</a:t>
            </a:r>
            <a:r>
              <a:rPr lang="en-US" sz="1800" dirty="0">
                <a:solidFill>
                  <a:schemeClr val="bg1"/>
                </a:solidFill>
              </a:rPr>
              <a:t> k </a:t>
            </a:r>
            <a:r>
              <a:rPr lang="en-US" sz="1800" b="1" dirty="0">
                <a:solidFill>
                  <a:schemeClr val="bg1"/>
                </a:solidFill>
              </a:rPr>
              <a:t>since 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aseline="-25000" dirty="0">
                <a:solidFill>
                  <a:schemeClr val="bg1"/>
                </a:solidFill>
              </a:rPr>
              <a:t>i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baseline="30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-n</a:t>
            </a:r>
            <a:r>
              <a:rPr lang="en-US" sz="1800" b="1" dirty="0">
                <a:solidFill>
                  <a:schemeClr val="bg1"/>
                </a:solidFill>
              </a:rPr>
              <a:t>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n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p:oleObj spid="_x0000_s146434" name="Equation" r:id="rId3" imgW="4419360" imgH="647640" progId="Equation.3">
              <p:embed/>
            </p:oleObj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p:oleObj spid="_x0000_s146435" name="Equation" r:id="rId4" imgW="339084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9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 of the Mean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84188" y="1063420"/>
          <a:ext cx="3987800" cy="1841500"/>
        </p:xfrm>
        <a:graphic>
          <a:graphicData uri="http://schemas.openxmlformats.org/presentationml/2006/ole">
            <p:oleObj spid="_x0000_s114690" name="Equation" r:id="rId3" imgW="3987720" imgH="1841400" progId="Equation.3">
              <p:embed/>
            </p:oleObj>
          </a:graphicData>
        </a:graphic>
      </p:graphicFrame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170735" y="3125097"/>
            <a:ext cx="357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Note that </a:t>
            </a:r>
            <a:r>
              <a:rPr lang="en-US" sz="1800" b="1" dirty="0">
                <a:solidFill>
                  <a:schemeClr val="bg1"/>
                </a:solidFill>
              </a:rPr>
              <a:t>this implies: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84188" y="3460750"/>
          <a:ext cx="1473200" cy="622300"/>
        </p:xfrm>
        <a:graphic>
          <a:graphicData uri="http://schemas.openxmlformats.org/presentationml/2006/ole">
            <p:oleObj spid="_x0000_s114692" name="Equation" r:id="rId4" imgW="1473120" imgH="622080" progId="Equation.3">
              <p:embed/>
            </p:oleObj>
          </a:graphicData>
        </a:graphic>
      </p:graphicFrame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70735" y="4244890"/>
            <a:ext cx="86455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can combine these results. Recall our expression for the ML estimate of the variance:</a:t>
            </a:r>
          </a:p>
        </p:txBody>
      </p:sp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484188" y="4909114"/>
          <a:ext cx="2044700" cy="622300"/>
        </p:xfrm>
        <a:graphic>
          <a:graphicData uri="http://schemas.openxmlformats.org/presentationml/2006/ole">
            <p:oleObj spid="_x0000_s114691" name="Equation" r:id="rId5" imgW="2044440" imgH="622080" progId="Equation.3">
              <p:embed/>
            </p:oleObj>
          </a:graphicData>
        </a:graphic>
      </p:graphicFrame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70735" y="662254"/>
            <a:ext cx="86455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need one more result: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Relationships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455613" y="990702"/>
          <a:ext cx="4419600" cy="1943100"/>
        </p:xfrm>
        <a:graphic>
          <a:graphicData uri="http://schemas.openxmlformats.org/presentationml/2006/ole">
            <p:oleObj spid="_x0000_s115714" name="Equation" r:id="rId3" imgW="4419360" imgH="1942920" progId="Equation.3">
              <p:embed/>
            </p:oleObj>
          </a:graphicData>
        </a:graphic>
      </p:graphicFrame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70735" y="630299"/>
            <a:ext cx="8645525" cy="3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Expand the covariance and simplify:</a:t>
            </a: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55613" y="3460750"/>
          <a:ext cx="5676900" cy="1562100"/>
        </p:xfrm>
        <a:graphic>
          <a:graphicData uri="http://schemas.openxmlformats.org/presentationml/2006/ole">
            <p:oleObj spid="_x0000_s115715" name="Equation" r:id="rId4" imgW="5676840" imgH="1562040" progId="Equation.3">
              <p:embed/>
            </p:oleObj>
          </a:graphicData>
        </a:graphic>
      </p:graphicFrame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170735" y="3059803"/>
            <a:ext cx="86455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One more intermediate term to derive: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Expansion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7365</TotalTime>
  <Words>1099</Words>
  <Application>Microsoft PowerPoint</Application>
  <PresentationFormat>Letter Paper (8.5x11 in)</PresentationFormat>
  <Paragraphs>108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443</cp:revision>
  <dcterms:created xsi:type="dcterms:W3CDTF">2002-09-12T17:13:32Z</dcterms:created>
  <dcterms:modified xsi:type="dcterms:W3CDTF">2009-02-12T19:29:24Z</dcterms:modified>
</cp:coreProperties>
</file>