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65" r:id="rId2"/>
    <p:sldMasterId id="2147483677" r:id="rId3"/>
    <p:sldMasterId id="2147483682" r:id="rId4"/>
  </p:sldMasterIdLst>
  <p:notesMasterIdLst>
    <p:notesMasterId r:id="rId28"/>
  </p:notesMasterIdLst>
  <p:handoutMasterIdLst>
    <p:handoutMasterId r:id="rId29"/>
  </p:handoutMasterIdLst>
  <p:sldIdLst>
    <p:sldId id="338" r:id="rId5"/>
    <p:sldId id="314" r:id="rId6"/>
    <p:sldId id="315" r:id="rId7"/>
    <p:sldId id="316" r:id="rId8"/>
    <p:sldId id="317" r:id="rId9"/>
    <p:sldId id="318" r:id="rId10"/>
    <p:sldId id="319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3" r:id="rId23"/>
    <p:sldId id="334" r:id="rId24"/>
    <p:sldId id="335" r:id="rId25"/>
    <p:sldId id="336" r:id="rId26"/>
    <p:sldId id="310" r:id="rId27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755"/>
    <a:srgbClr val="CC6600"/>
    <a:srgbClr val="6666FF"/>
    <a:srgbClr val="008000"/>
    <a:srgbClr val="000080"/>
    <a:srgbClr val="004000"/>
    <a:srgbClr val="9966FF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4713" autoAdjust="0"/>
    <p:restoredTop sz="96226" autoAdjust="0"/>
  </p:normalViewPr>
  <p:slideViewPr>
    <p:cSldViewPr snapToGrid="0">
      <p:cViewPr varScale="1">
        <p:scale>
          <a:sx n="68" d="100"/>
          <a:sy n="68" d="100"/>
        </p:scale>
        <p:origin x="-1026" y="-90"/>
      </p:cViewPr>
      <p:guideLst>
        <p:guide orient="horz" pos="2180"/>
        <p:guide pos="28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9.xml"/><Relationship Id="rId2" Type="http://schemas.openxmlformats.org/officeDocument/2006/relationships/slide" Target="slides/slide8.xml"/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FD755E-F106-4DAC-886C-FC7CDB8F96C1}" type="slidenum">
              <a:rPr lang="en-US"/>
              <a:pPr/>
              <a:t>1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054549-E4D7-4841-B153-513D2B629660}" type="slidenum">
              <a:rPr lang="en-US"/>
              <a:pPr/>
              <a:t>7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63F09D-56DE-4DD5-ADA2-B138428F96B6}" type="slidenum">
              <a:rPr lang="en-US"/>
              <a:pPr/>
              <a:t>18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8443: Lecture </a:t>
            </a:r>
            <a:r>
              <a:rPr lang="en-US" sz="1200" b="1" dirty="0" smtClean="0">
                <a:solidFill>
                  <a:srgbClr val="892034"/>
                </a:solidFill>
              </a:rPr>
              <a:t>03,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8443: Lecture </a:t>
            </a:r>
            <a:r>
              <a:rPr lang="en-US" sz="1200" b="1" dirty="0" smtClean="0">
                <a:solidFill>
                  <a:srgbClr val="892034"/>
                </a:solidFill>
              </a:rPr>
              <a:t>09,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ngr.sjsu.edu/~knapp/HCIRODPR/PR_simp/bndrys.htm" TargetMode="External"/><Relationship Id="rId13" Type="http://schemas.openxmlformats.org/officeDocument/2006/relationships/image" Target="../media/image5.emf"/><Relationship Id="rId3" Type="http://schemas.openxmlformats.org/officeDocument/2006/relationships/hyperlink" Target="http://www.amazon.com/exec/obidos/ASIN/0122698517/p11-20/ref=nosim/103-0027154-0169445" TargetMode="External"/><Relationship Id="rId7" Type="http://schemas.openxmlformats.org/officeDocument/2006/relationships/image" Target="../media/image2.png"/><Relationship Id="rId12" Type="http://schemas.openxmlformats.org/officeDocument/2006/relationships/hyperlink" Target="http://www.isip.piconepress.com/publications/courses/ece_8443/lectures/2009_spring/lecture_03.pptx" TargetMode="External"/><Relationship Id="rId2" Type="http://schemas.openxmlformats.org/officeDocument/2006/relationships/hyperlink" Target="http://www.rii.ricoh.com/~stork/DHSch2part3.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mcgill.ca/~mcleish/644/case1.html" TargetMode="External"/><Relationship Id="rId11" Type="http://schemas.openxmlformats.org/officeDocument/2006/relationships/image" Target="../media/image4.jpeg"/><Relationship Id="rId5" Type="http://schemas.openxmlformats.org/officeDocument/2006/relationships/hyperlink" Target="http://www.cs.colorado.edu/~mburl/courses/CSCI5622/Fall2003/lecture4.pdf" TargetMode="External"/><Relationship Id="rId10" Type="http://schemas.openxmlformats.org/officeDocument/2006/relationships/hyperlink" Target="http://www.isip.piconepress.com/publications/courses/ece_8443/lectures/2009_spring/lecture_03.mp3" TargetMode="External"/><Relationship Id="rId4" Type="http://schemas.openxmlformats.org/officeDocument/2006/relationships/hyperlink" Target="http://meru.cecs.missouri.edu/courses/cecs476/" TargetMode="Externa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4" Type="http://schemas.openxmlformats.org/officeDocument/2006/relationships/hyperlink" Target="http://www.ece.msstate.edu/research/isip/projects/speech/software/demonstrations/applets/util/pattern_recognition/current/index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engr.sjsu.edu/~knapp/HCIRODPR/PR_simp/bndrys.htm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03: </a:t>
            </a:r>
            <a:r>
              <a:rPr lang="en-US" b="1" dirty="0" smtClean="0">
                <a:solidFill>
                  <a:srgbClr val="004000"/>
                </a:solidFill>
              </a:rPr>
              <a:t>GAUSSIAN CLASSIFIERS</a:t>
            </a:r>
            <a:endParaRPr lang="en-US" b="1" dirty="0">
              <a:solidFill>
                <a:srgbClr val="004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401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eaLnBrk="0" hangingPunct="0">
              <a:spcAft>
                <a:spcPts val="0"/>
              </a:spcAft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	Objectives: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kern="0" dirty="0" smtClean="0">
                <a:solidFill>
                  <a:schemeClr val="accent2"/>
                </a:solidFill>
                <a:latin typeface="+mn-lt"/>
              </a:rPr>
              <a:t>Normal Distributions</a:t>
            </a:r>
            <a:br>
              <a:rPr lang="en-US" sz="1800" b="1" kern="0" dirty="0" smtClean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 smtClean="0">
                <a:solidFill>
                  <a:schemeClr val="accent2"/>
                </a:solidFill>
                <a:latin typeface="+mn-lt"/>
              </a:rPr>
              <a:t>Whitening Transformations</a:t>
            </a:r>
            <a:br>
              <a:rPr lang="en-US" sz="1800" b="1" kern="0" dirty="0" smtClean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 smtClean="0">
                <a:solidFill>
                  <a:schemeClr val="accent2"/>
                </a:solidFill>
                <a:latin typeface="+mn-lt"/>
              </a:rPr>
              <a:t>Linear Discriminants</a:t>
            </a:r>
          </a:p>
          <a:p>
            <a:pPr marL="176213" indent="-176213" eaLnBrk="0" hangingPunct="0">
              <a:spcBef>
                <a:spcPts val="1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accent1"/>
                </a:solidFill>
                <a:latin typeface="+mn-lt"/>
              </a:rPr>
              <a:t>Resources</a:t>
            </a:r>
            <a:r>
              <a:rPr lang="en-US" sz="1800" b="1" kern="0" dirty="0" smtClean="0">
                <a:solidFill>
                  <a:schemeClr val="accent1"/>
                </a:solidFill>
                <a:latin typeface="+mn-lt"/>
              </a:rPr>
              <a:t>:</a:t>
            </a:r>
            <a:r>
              <a:rPr lang="en-US" sz="1800" b="1" kern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en-US" sz="1800" b="1" kern="0" smtClean="0">
                <a:solidFill>
                  <a:schemeClr val="accent1"/>
                </a:solidFill>
                <a:latin typeface="+mn-lt"/>
              </a:rPr>
            </a:br>
            <a:r>
              <a:rPr lang="en-US" sz="1800" b="1" smtClean="0">
                <a:solidFill>
                  <a:schemeClr val="accent1"/>
                </a:solidFill>
                <a:latin typeface="+mn-lt"/>
                <a:hlinkClick r:id="rId2"/>
              </a:rPr>
              <a:t>D.H.S</a:t>
            </a:r>
            <a:r>
              <a:rPr lang="en-US" sz="1800" b="1" dirty="0" smtClean="0">
                <a:solidFill>
                  <a:schemeClr val="accent1"/>
                </a:solidFill>
                <a:latin typeface="+mn-lt"/>
                <a:hlinkClick r:id="rId2"/>
              </a:rPr>
              <a:t>: Chapter 2 (Part 3)</a:t>
            </a:r>
            <a:r>
              <a:rPr lang="en-US" sz="1800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accent1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accent1"/>
                </a:solidFill>
                <a:latin typeface="+mn-lt"/>
                <a:hlinkClick r:id="rId3"/>
              </a:rPr>
              <a:t>K.F.: Intro to PR</a:t>
            </a:r>
            <a:r>
              <a:rPr lang="en-US" sz="1800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accent1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accent1"/>
                </a:solidFill>
                <a:latin typeface="+mn-lt"/>
                <a:hlinkClick r:id="rId4"/>
              </a:rPr>
              <a:t>X. Z.: PR Course</a:t>
            </a:r>
            <a:r>
              <a:rPr lang="en-US" sz="1800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accent1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accent1"/>
                </a:solidFill>
                <a:latin typeface="+mn-lt"/>
                <a:hlinkClick r:id="rId5"/>
              </a:rPr>
              <a:t>M.B. : Gaussian Discriminants</a:t>
            </a:r>
            <a:r>
              <a:rPr lang="en-US" sz="1800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accent1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accent1"/>
                </a:solidFill>
                <a:latin typeface="+mn-lt"/>
                <a:hlinkClick r:id="rId6"/>
              </a:rPr>
              <a:t>E.M. : Linear Discriminants</a:t>
            </a:r>
            <a:endParaRPr lang="en-US" sz="1800" b="1" dirty="0" smtClean="0">
              <a:solidFill>
                <a:schemeClr val="accent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lang="en-US" sz="1800" b="1" dirty="0" smtClean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74922" y="1356360"/>
            <a:ext cx="3657600" cy="4303552"/>
            <a:chOff x="5379721" y="1676400"/>
            <a:chExt cx="2575560" cy="4303552"/>
          </a:xfrm>
        </p:grpSpPr>
        <p:pic>
          <p:nvPicPr>
            <p:cNvPr id="9" name="Picture 38"/>
            <p:cNvPicPr>
              <a:picLocks noChangeAspect="1" noChangeArrowheads="1"/>
            </p:cNvPicPr>
            <p:nvPr/>
          </p:nvPicPr>
          <p:blipFill>
            <a:blip r:embed="rId7"/>
            <a:srcRect l="20232" t="18230" r="22998" b="26237"/>
            <a:stretch>
              <a:fillRect/>
            </a:stretch>
          </p:blipFill>
          <p:spPr bwMode="auto">
            <a:xfrm>
              <a:off x="5379720" y="3215639"/>
              <a:ext cx="2575560" cy="276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35" descr="http://www.engr.sjsu.edu/~knapp/HCIRODPR/PR_Figs/regions1.gif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421948" y="1676400"/>
              <a:ext cx="2527020" cy="1570990"/>
            </a:xfrm>
            <a:prstGeom prst="rect">
              <a:avLst/>
            </a:prstGeom>
            <a:noFill/>
          </p:spPr>
        </p:pic>
      </p:grpSp>
      <p:grpSp>
        <p:nvGrpSpPr>
          <p:cNvPr id="11" name="Group 10"/>
          <p:cNvGrpSpPr/>
          <p:nvPr/>
        </p:nvGrpSpPr>
        <p:grpSpPr>
          <a:xfrm>
            <a:off x="1379779" y="6116249"/>
            <a:ext cx="997684" cy="357188"/>
            <a:chOff x="563833" y="6157254"/>
            <a:chExt cx="997684" cy="357188"/>
          </a:xfrm>
        </p:grpSpPr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563833" y="6203854"/>
              <a:ext cx="913275" cy="258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marL="176213" indent="-176213">
                <a:lnSpc>
                  <a:spcPct val="90000"/>
                </a:lnSpc>
                <a:spcBef>
                  <a:spcPct val="20000"/>
                </a:spcBef>
                <a:tabLst>
                  <a:tab pos="6864350" algn="r"/>
                </a:tabLst>
              </a:pPr>
              <a:r>
                <a:rPr lang="en-US" sz="1200" b="1" dirty="0" smtClean="0">
                  <a:solidFill>
                    <a:schemeClr val="accent2"/>
                  </a:solidFill>
                </a:rPr>
                <a:t>Audio:</a:t>
              </a:r>
            </a:p>
          </p:txBody>
        </p:sp>
        <p:pic>
          <p:nvPicPr>
            <p:cNvPr id="13" name="Picture 12" descr="x.JPG">
              <a:hlinkClick r:id="rId10"/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85279" y="6157254"/>
              <a:ext cx="376238" cy="357188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34857" y="6165787"/>
            <a:ext cx="885361" cy="279514"/>
            <a:chOff x="5231962" y="6231988"/>
            <a:chExt cx="885361" cy="279514"/>
          </a:xfrm>
        </p:grpSpPr>
        <p:pic>
          <p:nvPicPr>
            <p:cNvPr id="15" name="Picture 4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745659" y="6237182"/>
              <a:ext cx="371664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5231962" y="6231988"/>
              <a:ext cx="648333" cy="258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marL="176213" indent="-176213">
                <a:lnSpc>
                  <a:spcPct val="90000"/>
                </a:lnSpc>
                <a:spcBef>
                  <a:spcPct val="20000"/>
                </a:spcBef>
                <a:tabLst>
                  <a:tab pos="6864350" algn="r"/>
                </a:tabLst>
              </a:pPr>
              <a:r>
                <a:rPr lang="en-US" sz="1200" b="1" dirty="0" smtClean="0">
                  <a:solidFill>
                    <a:schemeClr val="accent2"/>
                  </a:solidFill>
                </a:rPr>
                <a:t>URL: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02" name="Rectangle 18"/>
          <p:cNvSpPr>
            <a:spLocks noChangeArrowheads="1"/>
          </p:cNvSpPr>
          <p:nvPr/>
        </p:nvSpPr>
        <p:spPr bwMode="auto">
          <a:xfrm>
            <a:off x="201613" y="620070"/>
            <a:ext cx="86455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multivariate distribution is defined as:</a:t>
            </a:r>
          </a:p>
        </p:txBody>
      </p:sp>
      <p:graphicFrame>
        <p:nvGraphicFramePr>
          <p:cNvPr id="144403" name="Object 19"/>
          <p:cNvGraphicFramePr>
            <a:graphicFrameLocks noChangeAspect="1"/>
          </p:cNvGraphicFramePr>
          <p:nvPr/>
        </p:nvGraphicFramePr>
        <p:xfrm>
          <a:off x="441325" y="1051212"/>
          <a:ext cx="4533900" cy="673908"/>
        </p:xfrm>
        <a:graphic>
          <a:graphicData uri="http://schemas.openxmlformats.org/presentationml/2006/ole">
            <p:oleObj spid="_x0000_s52226" name="Equation" r:id="rId3" imgW="4533840" imgH="672840" progId="Equation.3">
              <p:embed/>
            </p:oleObj>
          </a:graphicData>
        </a:graphic>
      </p:graphicFrame>
      <p:sp>
        <p:nvSpPr>
          <p:cNvPr id="144404" name="Rectangle 20"/>
          <p:cNvSpPr>
            <a:spLocks noChangeArrowheads="1"/>
          </p:cNvSpPr>
          <p:nvPr/>
        </p:nvSpPr>
        <p:spPr bwMode="auto">
          <a:xfrm>
            <a:off x="244475" y="1866577"/>
            <a:ext cx="8645525" cy="133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</a:pPr>
            <a:r>
              <a:rPr lang="en-US" sz="1800" b="1" dirty="0">
                <a:solidFill>
                  <a:schemeClr val="bg1"/>
                </a:solidFill>
              </a:rPr>
              <a:t>	where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 represents the mean (vector) and  represents the covariance (matrix).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Note the exponent term is really a dot product or 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/>
            </a:r>
            <a:b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</a:b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weighted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Euclidean distance.</a:t>
            </a:r>
          </a:p>
        </p:txBody>
      </p:sp>
      <p:pic>
        <p:nvPicPr>
          <p:cNvPr id="144405" name="Picture 21"/>
          <p:cNvPicPr>
            <a:picLocks noChangeAspect="1" noChangeArrowheads="1"/>
          </p:cNvPicPr>
          <p:nvPr/>
        </p:nvPicPr>
        <p:blipFill>
          <a:blip r:embed="rId4"/>
          <a:srcRect l="57341" t="56165" r="9221" b="24446"/>
          <a:stretch>
            <a:fillRect/>
          </a:stretch>
        </p:blipFill>
        <p:spPr bwMode="auto">
          <a:xfrm>
            <a:off x="4748213" y="3509876"/>
            <a:ext cx="40005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4406" name="Text Box 22"/>
          <p:cNvSpPr txBox="1">
            <a:spLocks noChangeArrowheads="1"/>
          </p:cNvSpPr>
          <p:nvPr/>
        </p:nvSpPr>
        <p:spPr bwMode="auto">
          <a:xfrm>
            <a:off x="228600" y="3595601"/>
            <a:ext cx="4338638" cy="117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The covariance is always  symmetric and positive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semidefinite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.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How does the shape vary as a function of the covariance?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Multivariate Normal Distributions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/>
          <a:srcRect l="10728" t="24554" r="43750" b="15775"/>
          <a:stretch>
            <a:fillRect/>
          </a:stretch>
        </p:blipFill>
        <p:spPr bwMode="auto">
          <a:xfrm>
            <a:off x="5240338" y="3184980"/>
            <a:ext cx="3051175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7701" name="Picture 5"/>
          <p:cNvPicPr>
            <a:picLocks noChangeAspect="1" noChangeArrowheads="1"/>
          </p:cNvPicPr>
          <p:nvPr/>
        </p:nvPicPr>
        <p:blipFill>
          <a:blip r:embed="rId3"/>
          <a:srcRect l="35606" t="35933" r="20462" b="35722"/>
          <a:stretch>
            <a:fillRect/>
          </a:stretch>
        </p:blipFill>
        <p:spPr bwMode="auto">
          <a:xfrm>
            <a:off x="4891088" y="567192"/>
            <a:ext cx="36195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201613" y="703386"/>
            <a:ext cx="4365625" cy="279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support region is the obtained by the intersection of a Gaussian distribution with a plane.</a:t>
            </a:r>
          </a:p>
          <a:p>
            <a:pPr marL="228600" indent="-228600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For a horizontal plane, this generates an ellipse whose points are of equal probability density.</a:t>
            </a:r>
          </a:p>
          <a:p>
            <a:pPr marL="228600" indent="-228600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shape of the support region is defined by the covariance matrix.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Support Regions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76" name="Picture 20"/>
          <p:cNvPicPr>
            <a:picLocks noChangeAspect="1" noChangeArrowheads="1"/>
          </p:cNvPicPr>
          <p:nvPr/>
        </p:nvPicPr>
        <p:blipFill>
          <a:blip r:embed="rId2"/>
          <a:srcRect l="20000" t="19072" r="4047" b="29504"/>
          <a:stretch>
            <a:fillRect/>
          </a:stretch>
        </p:blipFill>
        <p:spPr bwMode="auto">
          <a:xfrm>
            <a:off x="91060" y="544477"/>
            <a:ext cx="765810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Derivation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930275" y="454025"/>
            <a:ext cx="732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48511" name="Picture 31"/>
          <p:cNvPicPr>
            <a:picLocks noChangeAspect="1" noChangeArrowheads="1"/>
          </p:cNvPicPr>
          <p:nvPr/>
        </p:nvPicPr>
        <p:blipFill>
          <a:blip r:embed="rId2"/>
          <a:srcRect l="20116" t="20302" r="5548" b="32509"/>
          <a:stretch>
            <a:fillRect/>
          </a:stretch>
        </p:blipFill>
        <p:spPr bwMode="auto">
          <a:xfrm>
            <a:off x="552450" y="586681"/>
            <a:ext cx="8029575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Identity Covariance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4" name="Picture 4"/>
          <p:cNvPicPr>
            <a:picLocks noChangeAspect="1" noChangeArrowheads="1"/>
          </p:cNvPicPr>
          <p:nvPr/>
        </p:nvPicPr>
        <p:blipFill>
          <a:blip r:embed="rId2"/>
          <a:srcRect l="18034" t="19705" r="5202" b="34984"/>
          <a:stretch>
            <a:fillRect/>
          </a:stretch>
        </p:blipFill>
        <p:spPr bwMode="auto">
          <a:xfrm>
            <a:off x="233363" y="600749"/>
            <a:ext cx="866775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Unequal Variances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4"/>
          <p:cNvPicPr>
            <a:picLocks noChangeAspect="1" noChangeArrowheads="1"/>
          </p:cNvPicPr>
          <p:nvPr/>
        </p:nvPicPr>
        <p:blipFill>
          <a:blip r:embed="rId2"/>
          <a:srcRect l="17804" t="23183" r="5202" b="31401"/>
          <a:stretch>
            <a:fillRect/>
          </a:stretch>
        </p:blipFill>
        <p:spPr bwMode="auto">
          <a:xfrm>
            <a:off x="252413" y="586681"/>
            <a:ext cx="863917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Nonzero Off-Diagonal Elements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2"/>
          <a:srcRect l="18034" t="19284" r="5087" b="34457"/>
          <a:stretch>
            <a:fillRect/>
          </a:stretch>
        </p:blipFill>
        <p:spPr bwMode="auto">
          <a:xfrm>
            <a:off x="319088" y="530409"/>
            <a:ext cx="8486775" cy="560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Unconstrained or “Full” Covariance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231775" y="593251"/>
            <a:ext cx="8645525" cy="499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800"/>
              </a:spcAft>
              <a:buFontTx/>
              <a:buChar char="•"/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Why is it convenient to convert an arbitrary distribution into a spherical one? (Hint: Euclidean distance)</a:t>
            </a:r>
          </a:p>
          <a:p>
            <a:pPr marL="176213" indent="-176213">
              <a:spcAft>
                <a:spcPts val="1200"/>
              </a:spcAft>
              <a:buFontTx/>
              <a:buChar char="•"/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Consider the transformation: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A</a:t>
            </a:r>
            <a:r>
              <a:rPr lang="en-US" sz="1800" baseline="-25000" dirty="0">
                <a:solidFill>
                  <a:schemeClr val="bg1"/>
                </a:solidFill>
                <a:latin typeface="+mj-lt"/>
                <a:sym typeface="Symbol" pitchFamily="18" charset="2"/>
              </a:rPr>
              <a:t>w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 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-1/2</a:t>
            </a:r>
            <a:endParaRPr lang="en-US" sz="1800" b="1" baseline="30000" dirty="0">
              <a:solidFill>
                <a:schemeClr val="bg1"/>
              </a:solidFill>
              <a:latin typeface="+mj-lt"/>
            </a:endParaRPr>
          </a:p>
          <a:p>
            <a:pPr marL="176213" indent="-176213">
              <a:spcAft>
                <a:spcPts val="1800"/>
              </a:spcAft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	where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 is the matrix whose columns are the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orthonormal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eigenvectors of  and  is a diagonal matrix of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eigenvalues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(=   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). Note that  is unitary.</a:t>
            </a:r>
          </a:p>
          <a:p>
            <a:pPr marL="176213" indent="-176213">
              <a:spcAft>
                <a:spcPts val="1800"/>
              </a:spcAft>
              <a:buFontTx/>
              <a:buChar char="•"/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What is the covariance of y=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A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w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?</a:t>
            </a: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	E[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yy</a:t>
            </a:r>
            <a:r>
              <a:rPr lang="en-US" sz="1800" b="1" baseline="30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]	= (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A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w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)(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A</a:t>
            </a:r>
            <a:r>
              <a:rPr lang="en-US" sz="1800" baseline="-25000" dirty="0" err="1" smtClean="0">
                <a:solidFill>
                  <a:schemeClr val="bg1"/>
                </a:solidFill>
                <a:sym typeface="Symbol" pitchFamily="18" charset="2"/>
              </a:rPr>
              <a:t>w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=( 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-1/2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x)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( 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-1/2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x)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		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 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-1/2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b="1" baseline="30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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-1/2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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=  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-1/2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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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-1/2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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		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 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-1/2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  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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-1/2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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		=  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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-1/2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 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-1/2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(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)</a:t>
            </a: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		= I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Coordinate Transformations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936" name="Object 0"/>
          <p:cNvGraphicFramePr>
            <a:graphicFrameLocks noChangeAspect="1"/>
          </p:cNvGraphicFramePr>
          <p:nvPr/>
        </p:nvGraphicFramePr>
        <p:xfrm>
          <a:off x="441325" y="1074738"/>
          <a:ext cx="1790700" cy="342900"/>
        </p:xfrm>
        <a:graphic>
          <a:graphicData uri="http://schemas.openxmlformats.org/presentationml/2006/ole">
            <p:oleObj spid="_x0000_s53250" name="Equation" r:id="rId3" imgW="1790640" imgH="342720" progId="Equation.3">
              <p:embed/>
            </p:oleObj>
          </a:graphicData>
        </a:graphic>
      </p:graphicFrame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231775" y="607319"/>
            <a:ext cx="8645525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800"/>
              </a:spcAft>
              <a:buFontTx/>
              <a:buChar char="•"/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</a:rPr>
              <a:t>The weighted Euclidean distance:</a:t>
            </a:r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244475" y="1641440"/>
            <a:ext cx="86455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800"/>
              </a:spcAft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</a:rPr>
              <a:t>	is known as the </a:t>
            </a:r>
            <a:r>
              <a:rPr lang="en-US" sz="1800" b="1" dirty="0" err="1">
                <a:solidFill>
                  <a:schemeClr val="bg1"/>
                </a:solidFill>
              </a:rPr>
              <a:t>Mahalanobis</a:t>
            </a:r>
            <a:r>
              <a:rPr lang="en-US" sz="1800" b="1" dirty="0">
                <a:solidFill>
                  <a:schemeClr val="bg1"/>
                </a:solidFill>
              </a:rPr>
              <a:t> distance, and represents a statistically normalized distance calculation that results from our whitening transformation.</a:t>
            </a:r>
          </a:p>
          <a:p>
            <a:pPr marL="228600" indent="-228600">
              <a:spcAft>
                <a:spcPts val="1800"/>
              </a:spcAft>
              <a:buFontTx/>
              <a:buChar char="•"/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</a:rPr>
              <a:t>Consider an example using our </a:t>
            </a:r>
            <a:r>
              <a:rPr lang="en-US" sz="1800" b="1" dirty="0">
                <a:solidFill>
                  <a:schemeClr val="bg1"/>
                </a:solidFill>
                <a:hlinkClick r:id="rId4"/>
              </a:rPr>
              <a:t>Java Applet</a:t>
            </a:r>
            <a:r>
              <a:rPr lang="en-US" sz="1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chemeClr val="accent2"/>
                </a:solidFill>
              </a:rPr>
              <a:t>Mahalanobis</a:t>
            </a:r>
            <a:r>
              <a:rPr lang="en-US" b="1" dirty="0" smtClean="0">
                <a:solidFill>
                  <a:schemeClr val="accent2"/>
                </a:solidFill>
              </a:rPr>
              <a:t> Distance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83"/>
          <p:cNvSpPr>
            <a:spLocks noChangeArrowheads="1"/>
          </p:cNvSpPr>
          <p:nvPr/>
        </p:nvSpPr>
        <p:spPr bwMode="auto">
          <a:xfrm>
            <a:off x="231775" y="593251"/>
            <a:ext cx="8645525" cy="36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Recall our discriminant function for minimum error rate classification: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80988" name="Object 92"/>
          <p:cNvGraphicFramePr>
            <a:graphicFrameLocks noChangeAspect="1"/>
          </p:cNvGraphicFramePr>
          <p:nvPr/>
        </p:nvGraphicFramePr>
        <p:xfrm>
          <a:off x="441325" y="1089025"/>
          <a:ext cx="2730500" cy="292100"/>
        </p:xfrm>
        <a:graphic>
          <a:graphicData uri="http://schemas.openxmlformats.org/presentationml/2006/ole">
            <p:oleObj spid="_x0000_s54274" name="Equation" r:id="rId4" imgW="2730240" imgH="291960" progId="Equation.3">
              <p:embed/>
            </p:oleObj>
          </a:graphicData>
        </a:graphic>
      </p:graphicFrame>
      <p:graphicFrame>
        <p:nvGraphicFramePr>
          <p:cNvPr id="80990" name="Object 94"/>
          <p:cNvGraphicFramePr>
            <a:graphicFrameLocks noChangeAspect="1"/>
          </p:cNvGraphicFramePr>
          <p:nvPr/>
        </p:nvGraphicFramePr>
        <p:xfrm>
          <a:off x="441325" y="1974133"/>
          <a:ext cx="5880100" cy="546100"/>
        </p:xfrm>
        <a:graphic>
          <a:graphicData uri="http://schemas.openxmlformats.org/presentationml/2006/ole">
            <p:oleObj spid="_x0000_s54275" name="Equation" r:id="rId5" imgW="5879880" imgH="545760" progId="Equation.3">
              <p:embed/>
            </p:oleObj>
          </a:graphicData>
        </a:graphic>
      </p:graphicFrame>
      <p:sp>
        <p:nvSpPr>
          <p:cNvPr id="80991" name="Rectangle 95"/>
          <p:cNvSpPr>
            <a:spLocks noChangeArrowheads="1"/>
          </p:cNvSpPr>
          <p:nvPr/>
        </p:nvSpPr>
        <p:spPr bwMode="auto">
          <a:xfrm>
            <a:off x="244475" y="1577838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For a multivariate normal distribution: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80992" name="Rectangle 96"/>
          <p:cNvSpPr>
            <a:spLocks noChangeArrowheads="1"/>
          </p:cNvSpPr>
          <p:nvPr/>
        </p:nvSpPr>
        <p:spPr bwMode="auto">
          <a:xfrm>
            <a:off x="244475" y="2645961"/>
            <a:ext cx="8645525" cy="6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Consider the case: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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b="1" baseline="-25000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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2</a:t>
            </a:r>
            <a:r>
              <a:rPr lang="en-US" sz="1800" b="1" i="1" dirty="0">
                <a:solidFill>
                  <a:schemeClr val="bg1"/>
                </a:solidFill>
                <a:latin typeface="+mj-lt"/>
              </a:rPr>
              <a:t>I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marL="228600" indent="-228600">
              <a:spcAft>
                <a:spcPct val="25000"/>
              </a:spcAft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	(statistical independence, equal variance, class-independent variance)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graphicFrame>
        <p:nvGraphicFramePr>
          <p:cNvPr id="80995" name="Object 99"/>
          <p:cNvGraphicFramePr>
            <a:graphicFrameLocks noChangeAspect="1"/>
          </p:cNvGraphicFramePr>
          <p:nvPr/>
        </p:nvGraphicFramePr>
        <p:xfrm>
          <a:off x="441325" y="3460750"/>
          <a:ext cx="3911600" cy="2286000"/>
        </p:xfrm>
        <a:graphic>
          <a:graphicData uri="http://schemas.openxmlformats.org/presentationml/2006/ole">
            <p:oleObj spid="_x0000_s54276" name="Equation" r:id="rId6" imgW="3911400" imgH="2286000" progId="Equation.3">
              <p:embed/>
            </p:oleObj>
          </a:graphicData>
        </a:graphic>
      </p:graphicFrame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Discriminant Functions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83"/>
          <p:cNvSpPr>
            <a:spLocks noChangeArrowheads="1"/>
          </p:cNvSpPr>
          <p:nvPr/>
        </p:nvSpPr>
        <p:spPr bwMode="auto">
          <a:xfrm>
            <a:off x="231775" y="624841"/>
            <a:ext cx="8645525" cy="602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Define a set of discriminant functions: </a:t>
            </a:r>
            <a:r>
              <a:rPr lang="en-US" sz="1800" dirty="0" err="1">
                <a:solidFill>
                  <a:schemeClr val="bg1"/>
                </a:solidFill>
                <a:latin typeface="+mj-lt"/>
              </a:rPr>
              <a:t>g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x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), </a:t>
            </a:r>
            <a:r>
              <a:rPr lang="en-US" sz="1800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 = 1,…, c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Define a decision rule:</a:t>
            </a:r>
          </a:p>
          <a:p>
            <a:pPr marL="457200" lvl="2">
              <a:spcAft>
                <a:spcPts val="1200"/>
              </a:spcAft>
            </a:pPr>
            <a:r>
              <a:rPr lang="en-US" sz="1800" b="1" dirty="0">
                <a:solidFill>
                  <a:schemeClr val="accent1"/>
                </a:solidFill>
                <a:latin typeface="+mj-lt"/>
              </a:rPr>
              <a:t>choose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</a:t>
            </a:r>
            <a:r>
              <a:rPr lang="en-US" sz="1800" baseline="-25000" dirty="0" err="1">
                <a:solidFill>
                  <a:schemeClr val="accent1"/>
                </a:solidFill>
                <a:latin typeface="+mj-lt"/>
              </a:rPr>
              <a:t>i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if: </a:t>
            </a:r>
            <a:r>
              <a:rPr lang="en-US" sz="18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aseline="-250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) &gt; </a:t>
            </a:r>
            <a:r>
              <a:rPr lang="en-US" sz="18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aseline="-250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j</a:t>
            </a:r>
            <a:r>
              <a:rPr lang="en-US" sz="1800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) j  </a:t>
            </a:r>
            <a:r>
              <a:rPr lang="en-US" sz="18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i</a:t>
            </a:r>
            <a:endParaRPr lang="en-US" sz="1800" dirty="0">
              <a:solidFill>
                <a:schemeClr val="accent1"/>
              </a:solidFill>
              <a:latin typeface="+mj-lt"/>
              <a:sym typeface="Symbol" pitchFamily="18" charset="2"/>
            </a:endParaRP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For a Bayes classifier, let </a:t>
            </a:r>
            <a:r>
              <a:rPr lang="en-US" sz="18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(x) = -R(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|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)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because the maximum discriminant function will correspond to the minimum conditional risk.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For the minimum error rate case, let </a:t>
            </a:r>
            <a:r>
              <a:rPr lang="en-US" sz="18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) = P(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|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,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so that the maximum discriminant function corresponds to the maximum posterior probability.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Choice of discriminant function is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not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unique:</a:t>
            </a:r>
          </a:p>
          <a:p>
            <a:pPr marL="685800" lvl="2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multiply or add by same positive constant</a:t>
            </a:r>
          </a:p>
          <a:p>
            <a:pPr marL="685800" lvl="2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Replace 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with a monotonically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increasing function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,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f(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)).</a:t>
            </a:r>
            <a:endParaRPr lang="en-US" sz="1800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chemeClr val="accent2"/>
                </a:solidFill>
              </a:rPr>
              <a:t>Multicategory</a:t>
            </a:r>
            <a:r>
              <a:rPr lang="en-US" b="1" dirty="0" smtClean="0">
                <a:solidFill>
                  <a:schemeClr val="accent2"/>
                </a:solidFill>
              </a:rPr>
              <a:t> Decision Surfaces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4475" y="614817"/>
            <a:ext cx="8645525" cy="994858"/>
            <a:chOff x="244475" y="614817"/>
            <a:chExt cx="8645525" cy="994858"/>
          </a:xfrm>
        </p:grpSpPr>
        <p:graphicFrame>
          <p:nvGraphicFramePr>
            <p:cNvPr id="150550" name="Object 22"/>
            <p:cNvGraphicFramePr>
              <a:graphicFrameLocks noChangeAspect="1"/>
            </p:cNvGraphicFramePr>
            <p:nvPr/>
          </p:nvGraphicFramePr>
          <p:xfrm>
            <a:off x="441325" y="1063575"/>
            <a:ext cx="5867400" cy="546100"/>
          </p:xfrm>
          <a:graphic>
            <a:graphicData uri="http://schemas.openxmlformats.org/presentationml/2006/ole">
              <p:oleObj spid="_x0000_s55298" name="Equation" r:id="rId3" imgW="5867280" imgH="545760" progId="Equation.3">
                <p:embed/>
              </p:oleObj>
            </a:graphicData>
          </a:graphic>
        </p:graphicFrame>
        <p:sp>
          <p:nvSpPr>
            <p:cNvPr id="150551" name="Rectangle 23"/>
            <p:cNvSpPr>
              <a:spLocks noChangeArrowheads="1"/>
            </p:cNvSpPr>
            <p:nvPr/>
          </p:nvSpPr>
          <p:spPr bwMode="auto">
            <a:xfrm>
              <a:off x="244475" y="614817"/>
              <a:ext cx="8645525" cy="40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ts val="18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  <a:latin typeface="+mj-lt"/>
                </a:rPr>
                <a:t>The discriminant function can be reduced to:</a:t>
              </a:r>
              <a:endPara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4475" y="1014832"/>
            <a:ext cx="8645525" cy="1276605"/>
            <a:chOff x="244475" y="1014832"/>
            <a:chExt cx="8645525" cy="1276605"/>
          </a:xfrm>
        </p:grpSpPr>
        <p:sp>
          <p:nvSpPr>
            <p:cNvPr id="150552" name="Line 24"/>
            <p:cNvSpPr>
              <a:spLocks noChangeShapeType="1"/>
            </p:cNvSpPr>
            <p:nvPr/>
          </p:nvSpPr>
          <p:spPr bwMode="auto">
            <a:xfrm flipV="1">
              <a:off x="3682527" y="1014832"/>
              <a:ext cx="647700" cy="75247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/>
            <a:lstStyle/>
            <a:p>
              <a:pPr>
                <a:spcAft>
                  <a:spcPts val="1800"/>
                </a:spcAft>
              </a:pPr>
              <a:endParaRPr lang="en-US" sz="18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0553" name="Line 25"/>
            <p:cNvSpPr>
              <a:spLocks noChangeShapeType="1"/>
            </p:cNvSpPr>
            <p:nvPr/>
          </p:nvSpPr>
          <p:spPr bwMode="auto">
            <a:xfrm flipV="1">
              <a:off x="4634349" y="1039104"/>
              <a:ext cx="647700" cy="75247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/>
            <a:lstStyle/>
            <a:p>
              <a:pPr>
                <a:spcAft>
                  <a:spcPts val="1800"/>
                </a:spcAft>
              </a:pPr>
              <a:endParaRPr lang="en-US" sz="18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0554" name="Rectangle 26"/>
            <p:cNvSpPr>
              <a:spLocks noChangeArrowheads="1"/>
            </p:cNvSpPr>
            <p:nvPr/>
          </p:nvSpPr>
          <p:spPr bwMode="auto">
            <a:xfrm>
              <a:off x="244475" y="1886624"/>
              <a:ext cx="8645525" cy="40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ts val="18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  <a:latin typeface="+mj-lt"/>
                </a:rPr>
                <a:t>Since these terms are constant </a:t>
              </a:r>
              <a:r>
                <a:rPr lang="en-US" sz="1800" b="1" dirty="0" err="1">
                  <a:solidFill>
                    <a:schemeClr val="bg1"/>
                  </a:solidFill>
                  <a:latin typeface="+mj-lt"/>
                </a:rPr>
                <a:t>w.r.t</a:t>
              </a:r>
              <a:r>
                <a:rPr lang="en-US" sz="1800" b="1" dirty="0">
                  <a:solidFill>
                    <a:schemeClr val="bg1"/>
                  </a:solidFill>
                  <a:latin typeface="+mj-lt"/>
                </a:rPr>
                <a:t>. the maximization:</a:t>
              </a:r>
              <a:endPara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endParaRPr>
            </a:p>
          </p:txBody>
        </p:sp>
      </p:grpSp>
      <p:graphicFrame>
        <p:nvGraphicFramePr>
          <p:cNvPr id="150557" name="Object 29"/>
          <p:cNvGraphicFramePr>
            <a:graphicFrameLocks noChangeAspect="1"/>
          </p:cNvGraphicFramePr>
          <p:nvPr/>
        </p:nvGraphicFramePr>
        <p:xfrm>
          <a:off x="441325" y="2388715"/>
          <a:ext cx="4000500" cy="1282700"/>
        </p:xfrm>
        <a:graphic>
          <a:graphicData uri="http://schemas.openxmlformats.org/presentationml/2006/ole">
            <p:oleObj spid="_x0000_s55299" name="Equation" r:id="rId4" imgW="4000320" imgH="1282680" progId="Equation.3">
              <p:embed/>
            </p:oleObj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250825" y="3939481"/>
            <a:ext cx="8645525" cy="1071591"/>
            <a:chOff x="250825" y="3939481"/>
            <a:chExt cx="8645525" cy="1071591"/>
          </a:xfrm>
        </p:grpSpPr>
        <p:sp>
          <p:nvSpPr>
            <p:cNvPr id="150558" name="Rectangle 30"/>
            <p:cNvSpPr>
              <a:spLocks noChangeArrowheads="1"/>
            </p:cNvSpPr>
            <p:nvPr/>
          </p:nvSpPr>
          <p:spPr bwMode="auto">
            <a:xfrm>
              <a:off x="250825" y="3939481"/>
              <a:ext cx="8645525" cy="40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ts val="18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  <a:latin typeface="+mj-lt"/>
                </a:rPr>
                <a:t>We can expand this:</a:t>
              </a:r>
              <a:endPara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endParaRPr>
            </a:p>
          </p:txBody>
        </p:sp>
        <p:graphicFrame>
          <p:nvGraphicFramePr>
            <p:cNvPr id="150561" name="Object 33"/>
            <p:cNvGraphicFramePr>
              <a:graphicFrameLocks noChangeAspect="1"/>
            </p:cNvGraphicFramePr>
            <p:nvPr/>
          </p:nvGraphicFramePr>
          <p:xfrm>
            <a:off x="441325" y="4426872"/>
            <a:ext cx="4114800" cy="584200"/>
          </p:xfrm>
          <a:graphic>
            <a:graphicData uri="http://schemas.openxmlformats.org/presentationml/2006/ole">
              <p:oleObj spid="_x0000_s55300" name="Equation" r:id="rId5" imgW="4114800" imgH="583920" progId="Equation.3">
                <p:embed/>
              </p:oleObj>
            </a:graphicData>
          </a:graphic>
        </p:graphicFrame>
      </p:grpSp>
      <p:sp>
        <p:nvSpPr>
          <p:cNvPr id="150564" name="Rectangle 36"/>
          <p:cNvSpPr>
            <a:spLocks noChangeArrowheads="1"/>
          </p:cNvSpPr>
          <p:nvPr/>
        </p:nvSpPr>
        <p:spPr bwMode="auto">
          <a:xfrm>
            <a:off x="244475" y="5244406"/>
            <a:ext cx="8645525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The term </a:t>
            </a:r>
            <a:r>
              <a:rPr lang="en-US" sz="1800" b="1" dirty="0" err="1">
                <a:solidFill>
                  <a:schemeClr val="bg1"/>
                </a:solidFill>
                <a:latin typeface="+mj-lt"/>
              </a:rPr>
              <a:t>x</a:t>
            </a:r>
            <a:r>
              <a:rPr lang="en-US" sz="1800" baseline="30000" dirty="0" err="1">
                <a:solidFill>
                  <a:schemeClr val="bg1"/>
                </a:solidFill>
                <a:latin typeface="+mj-lt"/>
              </a:rPr>
              <a:t>t</a:t>
            </a:r>
            <a:r>
              <a:rPr lang="en-US" sz="1800" b="1" dirty="0" err="1">
                <a:solidFill>
                  <a:schemeClr val="bg1"/>
                </a:solidFill>
                <a:latin typeface="+mj-lt"/>
              </a:rPr>
              <a:t>x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 is a constant </a:t>
            </a:r>
            <a:r>
              <a:rPr lang="en-US" sz="1800" b="1" dirty="0" err="1">
                <a:solidFill>
                  <a:schemeClr val="bg1"/>
                </a:solidFill>
                <a:latin typeface="+mj-lt"/>
              </a:rPr>
              <a:t>w.r.t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800" i="1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, and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</a:t>
            </a:r>
            <a:r>
              <a:rPr lang="en-US" sz="1800" b="1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baseline="30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</a:t>
            </a:r>
            <a:r>
              <a:rPr lang="en-US" sz="1800" b="1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b="1" baseline="-25000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is a constant that can be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precomputed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.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Gaussian Classifiers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6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02" name="Rectangle 18"/>
          <p:cNvSpPr>
            <a:spLocks noChangeArrowheads="1"/>
          </p:cNvSpPr>
          <p:nvPr/>
        </p:nvSpPr>
        <p:spPr bwMode="auto">
          <a:xfrm>
            <a:off x="185505" y="563798"/>
            <a:ext cx="86455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We can use an equivalent linear discriminant function:</a:t>
            </a:r>
          </a:p>
        </p:txBody>
      </p:sp>
      <p:sp>
        <p:nvSpPr>
          <p:cNvPr id="144404" name="Rectangle 20"/>
          <p:cNvSpPr>
            <a:spLocks noChangeArrowheads="1"/>
          </p:cNvSpPr>
          <p:nvPr/>
        </p:nvSpPr>
        <p:spPr bwMode="auto">
          <a:xfrm>
            <a:off x="190706" y="1633229"/>
            <a:ext cx="8645525" cy="139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800"/>
              </a:spcAft>
              <a:buFontTx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w</a:t>
            </a:r>
            <a:r>
              <a:rPr lang="en-US" sz="1800" b="1" baseline="-25000" dirty="0">
                <a:solidFill>
                  <a:schemeClr val="bg1"/>
                </a:solidFill>
              </a:rPr>
              <a:t>i0</a:t>
            </a:r>
            <a:r>
              <a:rPr lang="en-US" sz="1800" b="1" dirty="0">
                <a:solidFill>
                  <a:schemeClr val="bg1"/>
                </a:solidFill>
              </a:rPr>
              <a:t> is called the threshold or bias for the </a:t>
            </a:r>
            <a:r>
              <a:rPr lang="en-US" sz="1800" dirty="0" err="1">
                <a:solidFill>
                  <a:schemeClr val="bg1"/>
                </a:solidFill>
              </a:rPr>
              <a:t>i</a:t>
            </a:r>
            <a:r>
              <a:rPr lang="en-US" sz="1800" b="1" baseline="30000" dirty="0" err="1">
                <a:solidFill>
                  <a:schemeClr val="bg1"/>
                </a:solidFill>
              </a:rPr>
              <a:t>th</a:t>
            </a:r>
            <a:r>
              <a:rPr lang="en-US" sz="1800" b="1" dirty="0">
                <a:solidFill>
                  <a:schemeClr val="bg1"/>
                </a:solidFill>
              </a:rPr>
              <a:t> category.</a:t>
            </a:r>
          </a:p>
          <a:p>
            <a:pPr marL="176213" indent="-176213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classifier that uses linear discriminant functions is called a linear machine.</a:t>
            </a:r>
          </a:p>
          <a:p>
            <a:pPr marL="176213" indent="-176213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decision surfaces defined by the equation: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graphicFrame>
        <p:nvGraphicFramePr>
          <p:cNvPr id="168960" name="Object 1024"/>
          <p:cNvGraphicFramePr>
            <a:graphicFrameLocks noChangeAspect="1"/>
          </p:cNvGraphicFramePr>
          <p:nvPr/>
        </p:nvGraphicFramePr>
        <p:xfrm>
          <a:off x="455613" y="956198"/>
          <a:ext cx="5562601" cy="584200"/>
        </p:xfrm>
        <a:graphic>
          <a:graphicData uri="http://schemas.openxmlformats.org/presentationml/2006/ole">
            <p:oleObj spid="_x0000_s56322" name="Equation" r:id="rId3" imgW="5562360" imgH="583920" progId="Equation.3">
              <p:embed/>
            </p:oleObj>
          </a:graphicData>
        </a:graphic>
      </p:graphicFrame>
      <p:graphicFrame>
        <p:nvGraphicFramePr>
          <p:cNvPr id="168962" name="Object 1026"/>
          <p:cNvGraphicFramePr>
            <a:graphicFrameLocks noChangeAspect="1"/>
          </p:cNvGraphicFramePr>
          <p:nvPr/>
        </p:nvGraphicFramePr>
        <p:xfrm>
          <a:off x="6764338" y="1268413"/>
          <a:ext cx="139700" cy="292100"/>
        </p:xfrm>
        <a:graphic>
          <a:graphicData uri="http://schemas.openxmlformats.org/presentationml/2006/ole">
            <p:oleObj spid="_x0000_s56324" name="Equation" r:id="rId4" imgW="139680" imgH="291960" progId="Equation.3">
              <p:embed/>
            </p:oleObj>
          </a:graphicData>
        </a:graphic>
      </p:graphicFrame>
      <p:graphicFrame>
        <p:nvGraphicFramePr>
          <p:cNvPr id="168963" name="Object 1027"/>
          <p:cNvGraphicFramePr>
            <a:graphicFrameLocks noChangeAspect="1"/>
          </p:cNvGraphicFramePr>
          <p:nvPr/>
        </p:nvGraphicFramePr>
        <p:xfrm>
          <a:off x="455613" y="3076893"/>
          <a:ext cx="5321301" cy="1841500"/>
        </p:xfrm>
        <a:graphic>
          <a:graphicData uri="http://schemas.openxmlformats.org/presentationml/2006/ole">
            <p:oleObj spid="_x0000_s56325" name="Equation" r:id="rId5" imgW="5321160" imgH="1841400" progId="Equation.3">
              <p:embed/>
            </p:oleObj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Linear Machines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16" name="Rectangle 20"/>
          <p:cNvSpPr>
            <a:spLocks noChangeArrowheads="1"/>
          </p:cNvSpPr>
          <p:nvPr/>
        </p:nvSpPr>
        <p:spPr bwMode="auto">
          <a:xfrm>
            <a:off x="185483" y="680175"/>
            <a:ext cx="86455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has a simple geometric interpretation: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graphicFrame>
        <p:nvGraphicFramePr>
          <p:cNvPr id="157717" name="Object 21"/>
          <p:cNvGraphicFramePr>
            <a:graphicFrameLocks noChangeAspect="1"/>
          </p:cNvGraphicFramePr>
          <p:nvPr/>
        </p:nvGraphicFramePr>
        <p:xfrm>
          <a:off x="455613" y="1145663"/>
          <a:ext cx="3314700" cy="647700"/>
        </p:xfrm>
        <a:graphic>
          <a:graphicData uri="http://schemas.openxmlformats.org/presentationml/2006/ole">
            <p:oleObj spid="_x0000_s57346" name="Equation" r:id="rId3" imgW="3314520" imgH="647640" progId="Equation.3">
              <p:embed/>
            </p:oleObj>
          </a:graphicData>
        </a:graphic>
      </p:graphicFrame>
      <p:pic>
        <p:nvPicPr>
          <p:cNvPr id="157718" name="Picture 22"/>
          <p:cNvPicPr>
            <a:picLocks noChangeAspect="1" noChangeArrowheads="1"/>
          </p:cNvPicPr>
          <p:nvPr/>
        </p:nvPicPr>
        <p:blipFill>
          <a:blip r:embed="rId4"/>
          <a:srcRect l="8153" t="33607" r="7761" b="30316"/>
          <a:stretch>
            <a:fillRect/>
          </a:stretch>
        </p:blipFill>
        <p:spPr bwMode="auto">
          <a:xfrm>
            <a:off x="319088" y="1940936"/>
            <a:ext cx="8494712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7719" name="Rectangle 23"/>
          <p:cNvSpPr>
            <a:spLocks noChangeArrowheads="1"/>
          </p:cNvSpPr>
          <p:nvPr/>
        </p:nvSpPr>
        <p:spPr bwMode="auto">
          <a:xfrm>
            <a:off x="190706" y="4749898"/>
            <a:ext cx="8645525" cy="65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decision region when the priors are equal and the support regions are spherical is simply halfway between the means (Euclidean distance).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Threshold Decoding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31775" y="682625"/>
            <a:ext cx="868838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Decision Surfaces: geometric interpretation of a Bayesian classifier.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Gaussian Distributions: how is the shape of the distribution influenced by the mean and covariance?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Bayesian classifiers for Gaussian distributions: how does the decision surface change as a function of the mean and covariance?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204788" y="715645"/>
            <a:ext cx="8734425" cy="36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classifier can be visualized as a connected graph with arcs and weights:</a:t>
            </a:r>
          </a:p>
        </p:txBody>
      </p:sp>
      <p:sp>
        <p:nvSpPr>
          <p:cNvPr id="150544" name="Rectangle 16"/>
          <p:cNvSpPr>
            <a:spLocks noChangeArrowheads="1"/>
          </p:cNvSpPr>
          <p:nvPr/>
        </p:nvSpPr>
        <p:spPr bwMode="auto">
          <a:xfrm>
            <a:off x="209550" y="5003800"/>
            <a:ext cx="87344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What are the advantages of this type of visualization?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Network Representation of a Classifier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2"/>
          <a:srcRect l="10791" t="3809" r="11217" b="35275"/>
          <a:stretch>
            <a:fillRect/>
          </a:stretch>
        </p:blipFill>
        <p:spPr bwMode="auto">
          <a:xfrm>
            <a:off x="1530350" y="1293495"/>
            <a:ext cx="6092825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190040" y="558545"/>
            <a:ext cx="87344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5425" indent="-225425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Some monotonically increasing functions can simplify calculations considerably:</a:t>
            </a:r>
          </a:p>
        </p:txBody>
      </p:sp>
      <p:graphicFrame>
        <p:nvGraphicFramePr>
          <p:cNvPr id="144395" name="Object 11"/>
          <p:cNvGraphicFramePr>
            <a:graphicFrameLocks noChangeAspect="1"/>
          </p:cNvGraphicFramePr>
          <p:nvPr/>
        </p:nvGraphicFramePr>
        <p:xfrm>
          <a:off x="469331" y="1216537"/>
          <a:ext cx="4597400" cy="1714500"/>
        </p:xfrm>
        <a:graphic>
          <a:graphicData uri="http://schemas.openxmlformats.org/presentationml/2006/ole">
            <p:oleObj spid="_x0000_s47106" name="Equation" r:id="rId3" imgW="4597200" imgH="1714320" progId="Equation.3">
              <p:embed/>
            </p:oleObj>
          </a:graphicData>
        </a:graphic>
      </p:graphicFrame>
      <p:sp>
        <p:nvSpPr>
          <p:cNvPr id="144400" name="Rectangle 16"/>
          <p:cNvSpPr>
            <a:spLocks noChangeArrowheads="1"/>
          </p:cNvSpPr>
          <p:nvPr/>
        </p:nvSpPr>
        <p:spPr bwMode="auto">
          <a:xfrm>
            <a:off x="194802" y="3030149"/>
            <a:ext cx="8734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What are some of the reasons (3) is particularly useful?</a:t>
            </a:r>
          </a:p>
          <a:p>
            <a:pPr marL="571500" lvl="1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Computational complexity (e.g., Gaussian)</a:t>
            </a:r>
          </a:p>
          <a:p>
            <a:pPr marL="571500" lvl="1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Numerical accuracy (e.g., probabilities tend to zero)</a:t>
            </a:r>
          </a:p>
          <a:p>
            <a:pPr marL="571500" lvl="1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Decomposition (e.g., likelihood and prior are separated and can be weighted differently)</a:t>
            </a:r>
          </a:p>
          <a:p>
            <a:pPr marL="571500" lvl="1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Normalization (e.g., likelihoods are channel dependent).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Log Probabilities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204788" y="558545"/>
            <a:ext cx="873442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We can visualize our decision rule several ways:</a:t>
            </a:r>
          </a:p>
          <a:p>
            <a:pPr marL="1143000" lvl="2" indent="-228600">
              <a:spcAft>
                <a:spcPts val="1200"/>
              </a:spcAft>
            </a:pPr>
            <a:r>
              <a:rPr lang="en-US" sz="1800" b="1" dirty="0">
                <a:solidFill>
                  <a:schemeClr val="accent1"/>
                </a:solidFill>
                <a:latin typeface="+mj-lt"/>
              </a:rPr>
              <a:t>choose </a:t>
            </a:r>
            <a:r>
              <a:rPr lang="en-US" sz="1800" b="1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</a:t>
            </a:r>
            <a:r>
              <a:rPr lang="en-US" sz="1800" b="1" baseline="-25000" dirty="0" err="1">
                <a:solidFill>
                  <a:schemeClr val="accent1"/>
                </a:solidFill>
                <a:latin typeface="+mj-lt"/>
              </a:rPr>
              <a:t>i</a:t>
            </a:r>
            <a:r>
              <a:rPr lang="en-US" sz="1800" b="1" dirty="0">
                <a:solidFill>
                  <a:schemeClr val="accent1"/>
                </a:solidFill>
                <a:latin typeface="+mj-lt"/>
              </a:rPr>
              <a:t> if: </a:t>
            </a:r>
            <a:r>
              <a:rPr lang="en-US" sz="1800" b="1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="1" baseline="-250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b="1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(x) &gt; </a:t>
            </a:r>
            <a:r>
              <a:rPr lang="en-US" sz="1800" b="1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="1" baseline="-250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j</a:t>
            </a:r>
            <a:r>
              <a:rPr lang="en-US" sz="1800" b="1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(x) j  </a:t>
            </a:r>
            <a:r>
              <a:rPr lang="en-US" sz="1800" b="1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i</a:t>
            </a:r>
            <a:endParaRPr lang="en-US" sz="1800" b="1" dirty="0">
              <a:solidFill>
                <a:schemeClr val="accent1"/>
              </a:solidFill>
              <a:latin typeface="+mj-lt"/>
              <a:sym typeface="Symbol" pitchFamily="18" charset="2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76275" y="1566388"/>
            <a:ext cx="3186113" cy="4448175"/>
            <a:chOff x="3414" y="820"/>
            <a:chExt cx="2007" cy="2802"/>
          </a:xfrm>
        </p:grpSpPr>
        <p:pic>
          <p:nvPicPr>
            <p:cNvPr id="152585" name="Picture 9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 l="35664" t="38356" r="37225" b="41939"/>
            <a:stretch>
              <a:fillRect/>
            </a:stretch>
          </p:blipFill>
          <p:spPr bwMode="auto">
            <a:xfrm>
              <a:off x="3414" y="2022"/>
              <a:ext cx="2007" cy="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2586" name="Picture 10" descr="http://www.engr.sjsu.edu/~knapp/HCIRODPR/PR_Figs/regions1.gif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25" y="820"/>
              <a:ext cx="1956" cy="1216"/>
            </a:xfrm>
            <a:prstGeom prst="rect">
              <a:avLst/>
            </a:prstGeom>
            <a:noFill/>
          </p:spPr>
        </p:pic>
      </p:grpSp>
      <p:pic>
        <p:nvPicPr>
          <p:cNvPr id="152587" name="Picture 11"/>
          <p:cNvPicPr>
            <a:picLocks noChangeAspect="1" noChangeArrowheads="1"/>
          </p:cNvPicPr>
          <p:nvPr/>
        </p:nvPicPr>
        <p:blipFill>
          <a:blip r:embed="rId5"/>
          <a:srcRect l="22263" r="19286" b="24654"/>
          <a:stretch>
            <a:fillRect/>
          </a:stretch>
        </p:blipFill>
        <p:spPr bwMode="auto">
          <a:xfrm>
            <a:off x="4162425" y="1664813"/>
            <a:ext cx="4676775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Decision Surfaces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9" name="Rectangle 13"/>
          <p:cNvSpPr>
            <a:spLocks noChangeArrowheads="1"/>
          </p:cNvSpPr>
          <p:nvPr/>
        </p:nvSpPr>
        <p:spPr bwMode="auto">
          <a:xfrm>
            <a:off x="209550" y="586681"/>
            <a:ext cx="873442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A classifier that places a pattern in one of two classes is often referred to as a </a:t>
            </a:r>
            <a:r>
              <a:rPr lang="en-US" sz="1800" b="1" dirty="0" err="1">
                <a:solidFill>
                  <a:schemeClr val="accent1"/>
                </a:solidFill>
                <a:latin typeface="+mj-lt"/>
              </a:rPr>
              <a:t>dichotomizer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We can reshape the decision rule:</a:t>
            </a:r>
          </a:p>
        </p:txBody>
      </p:sp>
      <p:graphicFrame>
        <p:nvGraphicFramePr>
          <p:cNvPr id="157696" name="Object 0"/>
          <p:cNvGraphicFramePr>
            <a:graphicFrameLocks noChangeAspect="1"/>
          </p:cNvGraphicFramePr>
          <p:nvPr/>
        </p:nvGraphicFramePr>
        <p:xfrm>
          <a:off x="484188" y="1764123"/>
          <a:ext cx="4165600" cy="292100"/>
        </p:xfrm>
        <a:graphic>
          <a:graphicData uri="http://schemas.openxmlformats.org/presentationml/2006/ole">
            <p:oleObj spid="_x0000_s48130" name="Equation" r:id="rId3" imgW="4165560" imgH="291960" progId="Equation.3">
              <p:embed/>
            </p:oleObj>
          </a:graphicData>
        </a:graphic>
      </p:graphicFrame>
      <p:sp>
        <p:nvSpPr>
          <p:cNvPr id="147473" name="Rectangle 17"/>
          <p:cNvSpPr>
            <a:spLocks noChangeArrowheads="1"/>
          </p:cNvSpPr>
          <p:nvPr/>
        </p:nvSpPr>
        <p:spPr bwMode="auto">
          <a:xfrm>
            <a:off x="209550" y="2157719"/>
            <a:ext cx="87344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If we use log of the posterior probabilities:</a:t>
            </a:r>
          </a:p>
        </p:txBody>
      </p:sp>
      <p:graphicFrame>
        <p:nvGraphicFramePr>
          <p:cNvPr id="157697" name="Object 1"/>
          <p:cNvGraphicFramePr>
            <a:graphicFrameLocks noChangeAspect="1"/>
          </p:cNvGraphicFramePr>
          <p:nvPr/>
        </p:nvGraphicFramePr>
        <p:xfrm>
          <a:off x="484188" y="2533655"/>
          <a:ext cx="3848100" cy="1054100"/>
        </p:xfrm>
        <a:graphic>
          <a:graphicData uri="http://schemas.openxmlformats.org/presentationml/2006/ole">
            <p:oleObj spid="_x0000_s48131" name="Equation" r:id="rId4" imgW="3848040" imgH="1054080" progId="Equation.3">
              <p:embed/>
            </p:oleObj>
          </a:graphicData>
        </a:graphic>
      </p:graphicFrame>
      <p:sp>
        <p:nvSpPr>
          <p:cNvPr id="147475" name="Rectangle 19"/>
          <p:cNvSpPr>
            <a:spLocks noChangeArrowheads="1"/>
          </p:cNvSpPr>
          <p:nvPr/>
        </p:nvSpPr>
        <p:spPr bwMode="auto">
          <a:xfrm>
            <a:off x="209550" y="3707586"/>
            <a:ext cx="87344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A </a:t>
            </a:r>
            <a:r>
              <a:rPr lang="en-US" sz="1800" b="1" dirty="0" err="1">
                <a:solidFill>
                  <a:schemeClr val="bg1"/>
                </a:solidFill>
                <a:latin typeface="+mj-lt"/>
              </a:rPr>
              <a:t>dichotomizer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 can be viewed as a machine that computes a single discriminant function and classifies x according to the sign (e.g., support vector machines).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Two-Category Case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930275" y="454025"/>
            <a:ext cx="732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rgbClr val="004000"/>
              </a:solidFill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95264" y="2354719"/>
            <a:ext cx="8645525" cy="801436"/>
            <a:chOff x="123" y="1632"/>
            <a:chExt cx="5446" cy="505"/>
          </a:xfrm>
        </p:grpSpPr>
        <p:sp>
          <p:nvSpPr>
            <p:cNvPr id="148497" name="Rectangle 17"/>
            <p:cNvSpPr>
              <a:spLocks noChangeArrowheads="1"/>
            </p:cNvSpPr>
            <p:nvPr/>
          </p:nvSpPr>
          <p:spPr bwMode="auto">
            <a:xfrm>
              <a:off x="123" y="1638"/>
              <a:ext cx="5446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ct val="250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Mean:</a:t>
              </a:r>
            </a:p>
            <a:p>
              <a:pPr marL="176213" indent="-176213">
                <a:spcAft>
                  <a:spcPct val="250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Covariance:</a:t>
              </a:r>
            </a:p>
          </p:txBody>
        </p:sp>
        <p:graphicFrame>
          <p:nvGraphicFramePr>
            <p:cNvPr id="148502" name="Object 22"/>
            <p:cNvGraphicFramePr>
              <a:graphicFrameLocks noChangeAspect="1"/>
            </p:cNvGraphicFramePr>
            <p:nvPr/>
          </p:nvGraphicFramePr>
          <p:xfrm>
            <a:off x="1316" y="1632"/>
            <a:ext cx="1304" cy="184"/>
          </p:xfrm>
          <a:graphic>
            <a:graphicData uri="http://schemas.openxmlformats.org/presentationml/2006/ole">
              <p:oleObj spid="_x0000_s49155" name="Equation" r:id="rId3" imgW="2070000" imgH="291960" progId="Equation.3">
                <p:embed/>
              </p:oleObj>
            </a:graphicData>
          </a:graphic>
        </p:graphicFrame>
        <p:graphicFrame>
          <p:nvGraphicFramePr>
            <p:cNvPr id="148503" name="Object 23"/>
            <p:cNvGraphicFramePr>
              <a:graphicFrameLocks noChangeAspect="1"/>
            </p:cNvGraphicFramePr>
            <p:nvPr/>
          </p:nvGraphicFramePr>
          <p:xfrm>
            <a:off x="1388" y="1798"/>
            <a:ext cx="2744" cy="224"/>
          </p:xfrm>
          <a:graphic>
            <a:graphicData uri="http://schemas.openxmlformats.org/presentationml/2006/ole">
              <p:oleObj spid="_x0000_s49156" name="Equation" r:id="rId4" imgW="4356000" imgH="355320" progId="Equation.3">
                <p:embed/>
              </p:oleObj>
            </a:graphicData>
          </a:graphic>
        </p:graphicFrame>
      </p:grpSp>
      <p:sp>
        <p:nvSpPr>
          <p:cNvPr id="148504" name="Rectangle 24"/>
          <p:cNvSpPr>
            <a:spLocks noChangeArrowheads="1"/>
          </p:cNvSpPr>
          <p:nvPr/>
        </p:nvSpPr>
        <p:spPr bwMode="auto">
          <a:xfrm>
            <a:off x="195008" y="3189200"/>
            <a:ext cx="8645525" cy="172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Statistical independence?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Higher-order moments? Occam’s Razor?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Entropy?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Linear combinations of normal random variables?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Central Limit Theorem?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87326" y="634138"/>
            <a:ext cx="8645525" cy="1089025"/>
            <a:chOff x="118" y="621"/>
            <a:chExt cx="5446" cy="686"/>
          </a:xfrm>
        </p:grpSpPr>
        <p:sp>
          <p:nvSpPr>
            <p:cNvPr id="148488" name="Rectangle 8"/>
            <p:cNvSpPr>
              <a:spLocks noChangeArrowheads="1"/>
            </p:cNvSpPr>
            <p:nvPr/>
          </p:nvSpPr>
          <p:spPr bwMode="auto">
            <a:xfrm>
              <a:off x="118" y="621"/>
              <a:ext cx="5446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ct val="250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Recall the definition of a normal distribution (Gaussian):</a:t>
              </a:r>
            </a:p>
          </p:txBody>
        </p:sp>
        <p:graphicFrame>
          <p:nvGraphicFramePr>
            <p:cNvPr id="148490" name="Object 10"/>
            <p:cNvGraphicFramePr>
              <a:graphicFrameLocks noChangeAspect="1"/>
            </p:cNvGraphicFramePr>
            <p:nvPr/>
          </p:nvGraphicFramePr>
          <p:xfrm>
            <a:off x="305" y="883"/>
            <a:ext cx="2856" cy="424"/>
          </p:xfrm>
          <a:graphic>
            <a:graphicData uri="http://schemas.openxmlformats.org/presentationml/2006/ole">
              <p:oleObj spid="_x0000_s49154" name="Equation" r:id="rId5" imgW="4533840" imgH="672840" progId="Equation.3">
                <p:embed/>
              </p:oleObj>
            </a:graphicData>
          </a:graphic>
        </p:graphicFrame>
      </p:grpSp>
      <p:sp>
        <p:nvSpPr>
          <p:cNvPr id="148508" name="Rectangle 28"/>
          <p:cNvSpPr>
            <a:spLocks noChangeArrowheads="1"/>
          </p:cNvSpPr>
          <p:nvPr/>
        </p:nvSpPr>
        <p:spPr bwMode="auto">
          <a:xfrm>
            <a:off x="195008" y="1888415"/>
            <a:ext cx="8645525" cy="36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Why is this distribution so important in engineering?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Normal Distributions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83"/>
          <p:cNvSpPr>
            <a:spLocks noChangeArrowheads="1"/>
          </p:cNvSpPr>
          <p:nvPr/>
        </p:nvSpPr>
        <p:spPr bwMode="auto">
          <a:xfrm>
            <a:off x="187531" y="575783"/>
            <a:ext cx="8645525" cy="109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normal or Gaussian density is a powerful model for modeling continuous-valued feature vectors corrupted by noise due to its analytical tractability.</a:t>
            </a:r>
          </a:p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Univariate normal distribution: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80988" name="Object 92"/>
          <p:cNvGraphicFramePr>
            <a:graphicFrameLocks noChangeAspect="1"/>
          </p:cNvGraphicFramePr>
          <p:nvPr/>
        </p:nvGraphicFramePr>
        <p:xfrm>
          <a:off x="441325" y="1742307"/>
          <a:ext cx="2959100" cy="673100"/>
        </p:xfrm>
        <a:graphic>
          <a:graphicData uri="http://schemas.openxmlformats.org/presentationml/2006/ole">
            <p:oleObj spid="_x0000_s50178" name="Equation" r:id="rId4" imgW="2958840" imgH="672840" progId="Equation.3">
              <p:embed/>
            </p:oleObj>
          </a:graphicData>
        </a:graphic>
      </p:graphicFrame>
      <p:graphicFrame>
        <p:nvGraphicFramePr>
          <p:cNvPr id="80990" name="Object 94"/>
          <p:cNvGraphicFramePr>
            <a:graphicFrameLocks noChangeAspect="1"/>
          </p:cNvGraphicFramePr>
          <p:nvPr/>
        </p:nvGraphicFramePr>
        <p:xfrm>
          <a:off x="441325" y="2881009"/>
          <a:ext cx="3365500" cy="1358900"/>
        </p:xfrm>
        <a:graphic>
          <a:graphicData uri="http://schemas.openxmlformats.org/presentationml/2006/ole">
            <p:oleObj spid="_x0000_s50179" name="Equation" r:id="rId5" imgW="3365280" imgH="1358640" progId="Equation.3">
              <p:embed/>
            </p:oleObj>
          </a:graphicData>
        </a:graphic>
      </p:graphicFrame>
      <p:sp>
        <p:nvSpPr>
          <p:cNvPr id="80991" name="Rectangle 95"/>
          <p:cNvSpPr>
            <a:spLocks noChangeArrowheads="1"/>
          </p:cNvSpPr>
          <p:nvPr/>
        </p:nvSpPr>
        <p:spPr bwMode="auto">
          <a:xfrm>
            <a:off x="244475" y="2551700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</a:pPr>
            <a:r>
              <a:rPr lang="en-US" sz="1800" b="1" dirty="0">
                <a:solidFill>
                  <a:schemeClr val="bg1"/>
                </a:solidFill>
              </a:rPr>
              <a:t>	where the mean and covariance are defined by: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80992" name="Rectangle 96"/>
          <p:cNvSpPr>
            <a:spLocks noChangeArrowheads="1"/>
          </p:cNvSpPr>
          <p:nvPr/>
        </p:nvSpPr>
        <p:spPr bwMode="auto">
          <a:xfrm>
            <a:off x="244475" y="4260662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The entropy of a </a:t>
            </a:r>
            <a:r>
              <a:rPr lang="en-US" sz="1800" b="1" dirty="0" err="1" smtClean="0">
                <a:solidFill>
                  <a:schemeClr val="bg1"/>
                </a:solidFill>
              </a:rPr>
              <a:t>univariate</a:t>
            </a:r>
            <a:r>
              <a:rPr lang="en-US" sz="1800" b="1" dirty="0" smtClean="0">
                <a:solidFill>
                  <a:schemeClr val="bg1"/>
                </a:solidFill>
              </a:rPr>
              <a:t> normal distribution is </a:t>
            </a:r>
            <a:r>
              <a:rPr lang="en-US" sz="1800" b="1" dirty="0">
                <a:solidFill>
                  <a:schemeClr val="bg1"/>
                </a:solidFill>
              </a:rPr>
              <a:t>given by: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graphicFrame>
        <p:nvGraphicFramePr>
          <p:cNvPr id="80995" name="Object 99"/>
          <p:cNvGraphicFramePr>
            <a:graphicFrameLocks noChangeAspect="1"/>
          </p:cNvGraphicFramePr>
          <p:nvPr/>
        </p:nvGraphicFramePr>
        <p:xfrm>
          <a:off x="441325" y="4724349"/>
          <a:ext cx="4241800" cy="647700"/>
        </p:xfrm>
        <a:graphic>
          <a:graphicData uri="http://schemas.openxmlformats.org/presentationml/2006/ole">
            <p:oleObj spid="_x0000_s50180" name="Equation" r:id="rId6" imgW="4241520" imgH="647640" progId="Equation.3">
              <p:embed/>
            </p:oleObj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chemeClr val="accent2"/>
                </a:solidFill>
              </a:rPr>
              <a:t>Univariate</a:t>
            </a:r>
            <a:r>
              <a:rPr lang="en-US" b="1" dirty="0" smtClean="0">
                <a:solidFill>
                  <a:schemeClr val="accent2"/>
                </a:solidFill>
              </a:rPr>
              <a:t> Normal Distribution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204788" y="657022"/>
            <a:ext cx="8734425" cy="38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normal distribution is completely specified by its mean and variance:</a:t>
            </a:r>
          </a:p>
        </p:txBody>
      </p:sp>
      <p:pic>
        <p:nvPicPr>
          <p:cNvPr id="150545" name="Picture 17"/>
          <p:cNvPicPr>
            <a:picLocks noChangeAspect="1" noChangeArrowheads="1"/>
          </p:cNvPicPr>
          <p:nvPr/>
        </p:nvPicPr>
        <p:blipFill>
          <a:blip r:embed="rId3"/>
          <a:srcRect l="18541" t="31139" r="41042" b="31551"/>
          <a:stretch>
            <a:fillRect/>
          </a:stretch>
        </p:blipFill>
        <p:spPr bwMode="auto">
          <a:xfrm>
            <a:off x="376238" y="1144231"/>
            <a:ext cx="36957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0544" name="Rectangle 16"/>
          <p:cNvSpPr>
            <a:spLocks noChangeArrowheads="1"/>
          </p:cNvSpPr>
          <p:nvPr/>
        </p:nvSpPr>
        <p:spPr bwMode="auto">
          <a:xfrm>
            <a:off x="200025" y="3941237"/>
            <a:ext cx="87344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normal distribution achieves the maximum entropy of all distributions having a given mean and variance.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Central Limit Theorem: The sum of a large number of small, independent random variables will lead to a Gaussian distribution.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243673" y="1420828"/>
            <a:ext cx="4506431" cy="1684338"/>
            <a:chOff x="2877" y="1152"/>
            <a:chExt cx="2667" cy="1061"/>
          </a:xfrm>
        </p:grpSpPr>
        <p:sp>
          <p:nvSpPr>
            <p:cNvPr id="150546" name="Text Box 18"/>
            <p:cNvSpPr txBox="1">
              <a:spLocks noChangeArrowheads="1"/>
            </p:cNvSpPr>
            <p:nvPr/>
          </p:nvSpPr>
          <p:spPr bwMode="auto">
            <a:xfrm>
              <a:off x="2877" y="1152"/>
              <a:ext cx="2667" cy="1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176213" indent="-176213">
                <a:spcAft>
                  <a:spcPts val="18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The peak is at:</a:t>
              </a:r>
            </a:p>
            <a:p>
              <a:pPr marL="228600" indent="-228600">
                <a:spcAft>
                  <a:spcPct val="25000"/>
                </a:spcAft>
              </a:pPr>
              <a:endParaRPr lang="en-US" sz="1800" b="1" dirty="0">
                <a:solidFill>
                  <a:schemeClr val="bg1"/>
                </a:solidFill>
              </a:endParaRPr>
            </a:p>
            <a:p>
              <a:pPr marL="176213" indent="-176213">
                <a:spcBef>
                  <a:spcPct val="100000"/>
                </a:spcBef>
                <a:spcAft>
                  <a:spcPct val="250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66% of the area is within one </a:t>
              </a:r>
              <a:r>
                <a:rPr lang="en-US" sz="1800" b="1" dirty="0">
                  <a:solidFill>
                    <a:schemeClr val="bg1"/>
                  </a:solidFill>
                  <a:sym typeface="Symbol" pitchFamily="18" charset="2"/>
                </a:rPr>
                <a:t></a:t>
              </a:r>
              <a:r>
                <a:rPr lang="en-US" sz="1800" b="1" dirty="0">
                  <a:solidFill>
                    <a:schemeClr val="bg1"/>
                  </a:solidFill>
                </a:rPr>
                <a:t>; 95% is within two </a:t>
              </a:r>
              <a:r>
                <a:rPr lang="en-US" sz="1800" b="1" dirty="0">
                  <a:solidFill>
                    <a:schemeClr val="bg1"/>
                  </a:solidFill>
                  <a:sym typeface="Symbol" pitchFamily="18" charset="2"/>
                </a:rPr>
                <a:t></a:t>
              </a:r>
              <a:r>
                <a:rPr lang="en-US" sz="1800" b="1" dirty="0">
                  <a:solidFill>
                    <a:schemeClr val="bg1"/>
                  </a:solidFill>
                </a:rPr>
                <a:t>; 99% is within three </a:t>
              </a:r>
              <a:r>
                <a:rPr lang="en-US" sz="1800" b="1" dirty="0">
                  <a:solidFill>
                    <a:schemeClr val="bg1"/>
                  </a:solidFill>
                  <a:sym typeface="Symbol" pitchFamily="18" charset="2"/>
                </a:rPr>
                <a:t></a:t>
              </a:r>
              <a:r>
                <a:rPr lang="en-US" sz="1800" b="1" dirty="0">
                  <a:solidFill>
                    <a:schemeClr val="bg1"/>
                  </a:solidFill>
                </a:rPr>
                <a:t>.</a:t>
              </a:r>
            </a:p>
          </p:txBody>
        </p:sp>
        <p:graphicFrame>
          <p:nvGraphicFramePr>
            <p:cNvPr id="150547" name="Object 19"/>
            <p:cNvGraphicFramePr>
              <a:graphicFrameLocks noChangeAspect="1"/>
            </p:cNvGraphicFramePr>
            <p:nvPr/>
          </p:nvGraphicFramePr>
          <p:xfrm>
            <a:off x="3023" y="1396"/>
            <a:ext cx="847" cy="360"/>
          </p:xfrm>
          <a:graphic>
            <a:graphicData uri="http://schemas.openxmlformats.org/presentationml/2006/ole">
              <p:oleObj spid="_x0000_s51202" name="Equation" r:id="rId4" imgW="1346040" imgH="571320" progId="Equation.3">
                <p:embed/>
              </p:oleObj>
            </a:graphicData>
          </a:graphic>
        </p:graphicFrame>
      </p:grp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Mean and Variance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6804</TotalTime>
  <Words>822</Words>
  <Application>Microsoft PowerPoint</Application>
  <PresentationFormat>Letter Paper (8.5x11 in)</PresentationFormat>
  <Paragraphs>109</Paragraphs>
  <Slides>23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lecture_title</vt:lpstr>
      <vt:lpstr>isip_default</vt:lpstr>
      <vt:lpstr>lecture_default</vt:lpstr>
      <vt:lpstr>1_isip_default</vt:lpstr>
      <vt:lpstr>Equation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Gateway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picone</cp:lastModifiedBy>
  <cp:revision>356</cp:revision>
  <dcterms:created xsi:type="dcterms:W3CDTF">2002-09-12T17:13:32Z</dcterms:created>
  <dcterms:modified xsi:type="dcterms:W3CDTF">2009-01-14T05:10:23Z</dcterms:modified>
</cp:coreProperties>
</file>