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9"/>
  </p:notesMasterIdLst>
  <p:handoutMasterIdLst>
    <p:handoutMasterId r:id="rId20"/>
  </p:handoutMasterIdLst>
  <p:sldIdLst>
    <p:sldId id="325" r:id="rId3"/>
    <p:sldId id="398" r:id="rId4"/>
    <p:sldId id="420" r:id="rId5"/>
    <p:sldId id="439" r:id="rId6"/>
    <p:sldId id="440" r:id="rId7"/>
    <p:sldId id="442" r:id="rId8"/>
    <p:sldId id="443" r:id="rId9"/>
    <p:sldId id="444" r:id="rId10"/>
    <p:sldId id="445" r:id="rId11"/>
    <p:sldId id="447" r:id="rId12"/>
    <p:sldId id="448" r:id="rId13"/>
    <p:sldId id="449" r:id="rId14"/>
    <p:sldId id="446" r:id="rId15"/>
    <p:sldId id="450" r:id="rId16"/>
    <p:sldId id="451" r:id="rId17"/>
    <p:sldId id="378" r:id="rId18"/>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721"/>
        <p:guide pos="1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4/22/2008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63/lectures/current/lecture_43/lecture_43_03_00.pdf" TargetMode="External"/><Relationship Id="rId13" Type="http://schemas.openxmlformats.org/officeDocument/2006/relationships/image" Target="../media/image4.png"/><Relationship Id="rId3" Type="http://schemas.openxmlformats.org/officeDocument/2006/relationships/hyperlink" Target="http://en.wikipedia.org/wiki/Statistical_significance" TargetMode="External"/><Relationship Id="rId7" Type="http://schemas.openxmlformats.org/officeDocument/2006/relationships/hyperlink" Target="http://ieeexplore.ieee.org/xpls/abs_all.jsp?tp=&amp;arnumber=115546&amp;isnumber=3385"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iteseer.ist.psu.edu/rd/0%2C526219%2C1%2C0.25%2CDownload/http:/citeseer.ist.psu.edu/compress/0/papers/cs/26197/http:zSzzSzwww-i6.informatik.rwth-aachen.dezSzPostScriptzSzInterneArbeitenzSzWessel_ConfMeasForLVCSR_IEEESAP2001_March2001.ps.gz/wessel01" TargetMode="External"/><Relationship Id="rId11" Type="http://schemas.openxmlformats.org/officeDocument/2006/relationships/image" Target="../media/image2.png"/><Relationship Id="rId5" Type="http://schemas.openxmlformats.org/officeDocument/2006/relationships/hyperlink" Target="http://www.stat.yale.edu/Courses/1997-98/101/confint.htm" TargetMode="External"/><Relationship Id="rId10" Type="http://schemas.openxmlformats.org/officeDocument/2006/relationships/hyperlink" Target="http://www.ece.msstate.edu/research/isip/publications/courses/ece_8443/lectures/current/lecture_28.ppt" TargetMode="External"/><Relationship Id="rId4" Type="http://schemas.openxmlformats.org/officeDocument/2006/relationships/hyperlink" Target="http://www.surveysystem.com/signif.htm" TargetMode="External"/><Relationship Id="rId9" Type="http://schemas.openxmlformats.org/officeDocument/2006/relationships/hyperlink" Target="http://faculty.vassar.edu/lowry/ch7pt1.htm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a:t>
            </a:r>
            <a:r>
              <a:rPr lang="en-US" sz="1800" b="1" dirty="0" smtClean="0">
                <a:solidFill>
                  <a:schemeClr val="tx2"/>
                </a:solidFill>
                <a:latin typeface="+mn-lt"/>
              </a:rPr>
              <a:t>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ISIP: Experimental Design</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endParaRPr>
          </a:p>
          <a:p>
            <a:pPr marL="230188" indent="-230188">
              <a:spcBef>
                <a:spcPts val="1400"/>
              </a:spcBef>
              <a:buFont typeface="Arial" pitchFamily="34" charset="0"/>
              <a:buChar char="•"/>
            </a:pPr>
            <a:r>
              <a:rPr lang="en-US" sz="1800" b="1" dirty="0" smtClean="0">
                <a:solidFill>
                  <a:schemeClr val="accent2"/>
                </a:solidFill>
                <a:latin typeface="+mn-lt"/>
                <a:hlinkClick r:id="rId9"/>
              </a:rPr>
              <a:t>xxxx</a:t>
            </a: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.../publications/courses/ece_8443/lectures/current/lecture_28.ppt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28: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2" name="Picture 1"/>
          <p:cNvPicPr>
            <a:picLocks noChangeAspect="1" noChangeArrowheads="1"/>
          </p:cNvPicPr>
          <p:nvPr/>
        </p:nvPicPr>
        <p:blipFill>
          <a:blip r:embed="rId11"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3" name="Picture 2"/>
          <p:cNvPicPr>
            <a:picLocks noChangeAspect="1" noChangeArrowheads="1"/>
          </p:cNvPicPr>
          <p:nvPr/>
        </p:nvPicPr>
        <p:blipFill>
          <a:blip r:embed="rId12"/>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38243" name="Picture 3"/>
          <p:cNvPicPr>
            <a:picLocks noChangeAspect="1" noChangeArrowheads="1"/>
          </p:cNvPicPr>
          <p:nvPr/>
        </p:nvPicPr>
        <p:blipFill>
          <a:blip r:embed="rId13"/>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a:t>
            </a:r>
            <a:r>
              <a:rPr lang="en-US" sz="1800" b="1" dirty="0" smtClean="0"/>
              <a:t>test statistic’s distribution </a:t>
            </a:r>
            <a:r>
              <a:rPr lang="en-US" sz="1800" b="1" dirty="0" smtClean="0"/>
              <a:t/>
            </a:r>
            <a:br>
              <a:rPr lang="en-US" sz="1800" b="1" dirty="0" smtClean="0"/>
            </a:br>
            <a:r>
              <a:rPr lang="en-US" sz="1800" b="1" dirty="0" smtClean="0"/>
              <a:t>can be </a:t>
            </a:r>
            <a:r>
              <a:rPr lang="en-US" sz="1800" b="1" dirty="0" smtClean="0"/>
              <a:t>approximated as a standard </a:t>
            </a:r>
            <a:r>
              <a:rPr lang="en-US" sz="1800" b="1" dirty="0" smtClean="0"/>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a:t>
            </a:r>
            <a:r>
              <a:rPr lang="en-US" sz="1800" b="1" dirty="0" smtClean="0"/>
              <a:t>single right tailed test can be used to reject the null </a:t>
            </a:r>
            <a:r>
              <a:rPr lang="en-US" sz="1800" b="1" dirty="0" smtClean="0"/>
              <a:t>hypothesis,</a:t>
            </a:r>
            <a:r>
              <a:rPr lang="en-US" sz="1800" i="1" dirty="0" smtClean="0"/>
              <a:t> H</a:t>
            </a:r>
            <a:r>
              <a:rPr lang="en-US" sz="1800" baseline="-25000" dirty="0" smtClean="0"/>
              <a:t>0</a:t>
            </a:r>
            <a:r>
              <a:rPr lang="en-US" sz="1800" b="1" dirty="0" smtClean="0"/>
              <a:t>, </a:t>
            </a:r>
            <a:r>
              <a:rPr lang="en-US" sz="1800" b="1" dirty="0" smtClean="0"/>
              <a:t>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a:t>
            </a:r>
            <a:r>
              <a:rPr lang="en-US" sz="1800" b="1" dirty="0" smtClean="0"/>
              <a:t>level </a:t>
            </a:r>
            <a:r>
              <a:rPr lang="en-US" sz="1800" b="1" dirty="0" smtClean="0"/>
              <a:t>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a:t>
            </a:r>
            <a:r>
              <a:rPr lang="en-US" sz="1800" b="1" dirty="0" smtClean="0"/>
              <a:t>rejection region or the probability of falsely rejecting the true </a:t>
            </a:r>
            <a:r>
              <a:rPr lang="en-US" sz="1800" b="1" dirty="0" smtClean="0"/>
              <a:t>null hypothesis </a:t>
            </a:r>
            <a:r>
              <a:rPr lang="en-US" sz="1800" b="1" dirty="0" smtClean="0"/>
              <a:t>(Type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a:t>
            </a:r>
            <a:r>
              <a:rPr lang="en-US" sz="1800" b="1" dirty="0" smtClean="0"/>
              <a:t>infinity. </a:t>
            </a:r>
            <a:r>
              <a:rPr lang="en-US" sz="1800" b="1" dirty="0" smtClean="0"/>
              <a:t>(This </a:t>
            </a:r>
            <a:r>
              <a:rPr lang="en-US" sz="1800" b="1" dirty="0" smtClean="0"/>
              <a:t>region as shown as </a:t>
            </a:r>
            <a:r>
              <a:rPr lang="en-US" sz="1800" b="1" dirty="0" smtClean="0"/>
              <a:t>yellow region above).</a:t>
            </a:r>
          </a:p>
          <a:p>
            <a:pPr marL="165100" indent="-165100">
              <a:spcBef>
                <a:spcPts val="0"/>
              </a:spcBef>
              <a:spcAft>
                <a:spcPts val="600"/>
              </a:spcAft>
              <a:buFont typeface="Arial" pitchFamily="34" charset="0"/>
              <a:buChar char="•"/>
            </a:pPr>
            <a:r>
              <a:rPr lang="en-US" sz="1800" b="1" dirty="0" smtClean="0"/>
              <a:t>The </a:t>
            </a:r>
            <a:r>
              <a:rPr lang="en-US" sz="1800" b="1" dirty="0" smtClean="0"/>
              <a:t>problem in our work is to specify an upper limit for performance </a:t>
            </a:r>
            <a:r>
              <a:rPr lang="en-US" sz="1800" b="1" dirty="0" smtClean="0"/>
              <a:t>(probability of error) for </a:t>
            </a:r>
            <a:r>
              <a:rPr lang="en-US" sz="1800" b="1" dirty="0" smtClean="0"/>
              <a:t>which a </a:t>
            </a:r>
            <a:r>
              <a:rPr lang="en-US" sz="1800" b="1" dirty="0" smtClean="0"/>
              <a:t>new design would </a:t>
            </a:r>
            <a:r>
              <a:rPr lang="en-US" sz="1800" b="1" dirty="0" smtClean="0"/>
              <a:t>be considered to be statistically significantly better than the </a:t>
            </a:r>
            <a:r>
              <a:rPr lang="en-US" sz="1800" b="1" dirty="0" smtClean="0"/>
              <a:t>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a:t>
            </a:r>
            <a:r>
              <a:rPr lang="en-US" sz="1800" b="1" dirty="0" smtClean="0">
                <a:solidFill>
                  <a:schemeClr val="accent1"/>
                </a:solidFill>
              </a:rPr>
              <a:t>for proportions </a:t>
            </a:r>
            <a:r>
              <a:rPr lang="en-US" sz="1800" b="1" dirty="0" smtClean="0"/>
              <a:t>test is </a:t>
            </a:r>
            <a:r>
              <a:rPr lang="en-US" sz="1800" b="1" dirty="0" smtClean="0"/>
              <a:t>suitable </a:t>
            </a:r>
            <a:r>
              <a:rPr lang="en-US" sz="1800" b="1" dirty="0" smtClean="0"/>
              <a:t>since probability of error is </a:t>
            </a:r>
            <a:r>
              <a:rPr lang="en-US" sz="1800" b="1" dirty="0" smtClean="0"/>
              <a:t>defined as a proportion. </a:t>
            </a:r>
            <a:r>
              <a:rPr lang="en-US" sz="1800" b="1" dirty="0" smtClean="0"/>
              <a:t>This leads </a:t>
            </a:r>
            <a:r>
              <a:rPr lang="en-US" sz="1800" b="1" dirty="0" smtClean="0"/>
              <a:t>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a:t>
            </a:r>
            <a:r>
              <a:rPr lang="en-US" sz="1800" b="1" dirty="0" smtClean="0"/>
              <a:t>is made that </a:t>
            </a:r>
            <a:r>
              <a:rPr lang="en-US" sz="1800" b="1" dirty="0" smtClean="0"/>
              <a:t>the two experiments each </a:t>
            </a:r>
            <a:r>
              <a:rPr lang="en-US" sz="1800" b="1" dirty="0" smtClean="0"/>
              <a:t>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p:oleObj spid="_x0000_s32772" name="Equation" r:id="rId3" imgW="2323800" imgH="660240" progId="Equation.3">
              <p:embed/>
            </p:oleObj>
          </a:graphicData>
        </a:graphic>
      </p:graphicFrame>
      <p:pic>
        <p:nvPicPr>
          <p:cNvPr id="32773" name="Picture 5"/>
          <p:cNvPicPr>
            <a:picLocks noChangeAspect="1" noChangeArrowheads="1"/>
          </p:cNvPicPr>
          <p:nvPr/>
        </p:nvPicPr>
        <p:blipFill>
          <a:blip r:embed="rId4"/>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a:t>
            </a:r>
            <a:r>
              <a:rPr lang="en-US" sz="1800" b="1" dirty="0" smtClean="0"/>
              <a:t>satisfy </a:t>
            </a:r>
            <a:r>
              <a:rPr lang="en-US" sz="1800" b="1" dirty="0" smtClean="0"/>
              <a:t>the independence </a:t>
            </a:r>
            <a:r>
              <a:rPr lang="en-US" sz="1800" b="1" dirty="0" smtClean="0"/>
              <a:t>assumption, it is necessary to consider each trial as the number of errors for </a:t>
            </a:r>
            <a:r>
              <a:rPr lang="en-US" sz="1800" b="1" dirty="0" smtClean="0"/>
              <a:t>each file (a file can contain several events). This requires the </a:t>
            </a:r>
            <a:r>
              <a:rPr lang="en-US" sz="1800" b="1" dirty="0" smtClean="0"/>
              <a:t>assumption that the </a:t>
            </a:r>
            <a:r>
              <a:rPr lang="en-US" sz="1800" b="1" dirty="0" smtClean="0"/>
              <a:t>files are independent </a:t>
            </a:r>
            <a:r>
              <a:rPr lang="en-US" sz="1800" b="1" dirty="0" smtClean="0"/>
              <a:t>of each other</a:t>
            </a:r>
            <a:r>
              <a:rPr lang="en-US" sz="1800" b="1" dirty="0" smtClean="0"/>
              <a:t>. (For example, in speech recognition, the files should not be derived from discussions </a:t>
            </a:r>
            <a:r>
              <a:rPr lang="en-US" sz="1800" b="1" dirty="0" smtClean="0"/>
              <a:t>where one </a:t>
            </a:r>
            <a:r>
              <a:rPr lang="en-US" sz="1800" b="1" dirty="0" smtClean="0"/>
              <a:t>file is </a:t>
            </a:r>
            <a:r>
              <a:rPr lang="en-US" sz="1800" b="1" dirty="0" smtClean="0"/>
              <a:t>a response to another</a:t>
            </a:r>
            <a:r>
              <a:rPr lang="en-US" sz="1800" b="1" dirty="0" smtClean="0"/>
              <a:t>.)</a:t>
            </a:r>
          </a:p>
          <a:p>
            <a:pPr marL="165100" indent="-165100">
              <a:spcAft>
                <a:spcPts val="600"/>
              </a:spcAft>
              <a:buFont typeface="Arial" pitchFamily="34" charset="0"/>
              <a:buChar char="•"/>
            </a:pPr>
            <a:r>
              <a:rPr lang="en-US" sz="1800" b="1" dirty="0" smtClean="0"/>
              <a:t>Note also we cannot </a:t>
            </a:r>
            <a:r>
              <a:rPr lang="en-US" sz="1800" b="1" dirty="0" smtClean="0"/>
              <a:t>use the </a:t>
            </a:r>
            <a:r>
              <a:rPr lang="en-US" sz="1800" b="1" dirty="0" smtClean="0"/>
              <a:t>events in each file as trials </a:t>
            </a:r>
            <a:r>
              <a:rPr lang="en-US" sz="1800" b="1" dirty="0" smtClean="0"/>
              <a:t>since we know </a:t>
            </a:r>
            <a:r>
              <a:rPr lang="en-US" sz="1800" b="1" dirty="0" smtClean="0"/>
              <a:t>that for syntactic pattern recognition systems like speech recognizers, the syntax processor (e.g., and n-gram </a:t>
            </a:r>
            <a:r>
              <a:rPr lang="en-US" sz="1800" b="1" dirty="0" smtClean="0"/>
              <a:t>language </a:t>
            </a:r>
            <a:r>
              <a:rPr lang="en-US" sz="1800" b="1" dirty="0" smtClean="0"/>
              <a:t>model) dictates </a:t>
            </a:r>
            <a:r>
              <a:rPr lang="en-US" sz="1800" b="1" dirty="0" smtClean="0"/>
              <a:t>that consecutive words are </a:t>
            </a:r>
            <a:r>
              <a:rPr lang="en-US" sz="1800" b="1" dirty="0" smtClean="0"/>
              <a:t>not independent </a:t>
            </a:r>
            <a:r>
              <a:rPr lang="en-US" sz="1800" b="1" dirty="0" smtClean="0"/>
              <a:t>of each </a:t>
            </a:r>
            <a:r>
              <a:rPr lang="en-US" sz="1800" b="1" dirty="0" smtClean="0"/>
              <a:t>other.</a:t>
            </a:r>
          </a:p>
          <a:p>
            <a:pPr marL="165100" indent="-165100">
              <a:spcAft>
                <a:spcPts val="600"/>
              </a:spcAft>
              <a:buFont typeface="Arial" pitchFamily="34" charset="0"/>
              <a:buChar char="•"/>
            </a:pPr>
            <a:r>
              <a:rPr lang="en-US" sz="1800" b="1" dirty="0" smtClean="0"/>
              <a:t>If</a:t>
            </a:r>
            <a:r>
              <a:rPr lang="en-US" sz="1800" b="1" dirty="0" smtClean="0"/>
              <a:t>, in our experiment, the first experiment resulted in </a:t>
            </a:r>
            <a:r>
              <a:rPr lang="en-US" sz="1800" i="1" dirty="0" smtClean="0"/>
              <a:t>y</a:t>
            </a:r>
            <a:r>
              <a:rPr lang="en-US" sz="1800" baseline="-25000" dirty="0" smtClean="0"/>
              <a:t>1</a:t>
            </a:r>
            <a:r>
              <a:rPr lang="en-US" sz="1800" b="1" dirty="0" smtClean="0"/>
              <a:t> trials </a:t>
            </a:r>
            <a:r>
              <a:rPr lang="en-US" sz="1800" b="1" dirty="0" smtClean="0"/>
              <a:t>in error while the second </a:t>
            </a:r>
            <a:r>
              <a:rPr lang="en-US" sz="1800" b="1" dirty="0" smtClean="0"/>
              <a:t>experiment resulted </a:t>
            </a:r>
            <a:r>
              <a:rPr lang="en-US" sz="1800" b="1" dirty="0" smtClean="0"/>
              <a:t>in </a:t>
            </a:r>
            <a:r>
              <a:rPr lang="en-US" sz="1800" i="1" dirty="0" smtClean="0"/>
              <a:t>y</a:t>
            </a:r>
            <a:r>
              <a:rPr lang="en-US" sz="1800" baseline="-25000" dirty="0" smtClean="0"/>
              <a:t>2</a:t>
            </a:r>
            <a:r>
              <a:rPr lang="en-US" sz="1800" b="1" dirty="0" smtClean="0"/>
              <a:t> </a:t>
            </a:r>
            <a:r>
              <a:rPr lang="en-US" sz="1800" b="1" dirty="0" smtClean="0"/>
              <a:t>trials in error, we can estimate the </a:t>
            </a:r>
            <a:r>
              <a:rPr lang="en-US" sz="1800" b="1" dirty="0" smtClean="0"/>
              <a:t>error rates, </a:t>
            </a:r>
            <a:r>
              <a:rPr lang="en-US" sz="1800" i="1" dirty="0" smtClean="0"/>
              <a:t>p</a:t>
            </a:r>
            <a:r>
              <a:rPr lang="en-US" sz="1800" baseline="-25000" dirty="0" smtClean="0"/>
              <a:t>1</a:t>
            </a:r>
            <a:r>
              <a:rPr lang="en-US" sz="1800" b="1" dirty="0" smtClean="0"/>
              <a:t> </a:t>
            </a:r>
            <a:r>
              <a:rPr lang="en-US" sz="1800" b="1" dirty="0" smtClean="0"/>
              <a:t>and </a:t>
            </a:r>
            <a:r>
              <a:rPr lang="en-US" sz="1800" i="1" dirty="0" smtClean="0"/>
              <a:t>p</a:t>
            </a:r>
            <a:r>
              <a:rPr lang="en-US" sz="1800" baseline="-25000" dirty="0" smtClean="0"/>
              <a:t>2</a:t>
            </a:r>
            <a:r>
              <a:rPr lang="en-US" sz="1800" b="1" dirty="0" smtClean="0"/>
              <a:t>, from </a:t>
            </a:r>
            <a:r>
              <a:rPr lang="en-US" sz="1800" b="1" dirty="0" smtClean="0"/>
              <a:t>a sample of </a:t>
            </a:r>
            <a:r>
              <a:rPr lang="en-US" sz="1800" b="1" dirty="0" smtClean="0"/>
              <a:t>size </a:t>
            </a:r>
            <a:r>
              <a:rPr lang="en-US" sz="1800" i="1" dirty="0" smtClean="0"/>
              <a:t>N</a:t>
            </a:r>
            <a:r>
              <a:rPr lang="en-US" sz="1800" b="1" dirty="0" smtClean="0"/>
              <a:t> </a:t>
            </a:r>
            <a:r>
              <a:rPr lang="en-US" sz="1800" b="1" dirty="0" smtClean="0"/>
              <a:t>in the sample </a:t>
            </a:r>
            <a:r>
              <a:rPr lang="en-US" sz="1800" b="1" dirty="0" smtClean="0"/>
              <a:t>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a:t>
            </a:r>
            <a:r>
              <a:rPr lang="en-US" sz="1800" b="1" dirty="0" smtClean="0"/>
              <a:t>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a:t>
            </a:r>
            <a:r>
              <a:rPr lang="en-US" sz="1800" b="1" dirty="0" smtClean="0"/>
              <a:t>for each </a:t>
            </a:r>
            <a:r>
              <a:rPr lang="en-US" sz="1800" b="1" dirty="0" smtClean="0"/>
              <a:t>experiment.</a:t>
            </a:r>
          </a:p>
          <a:p>
            <a:pPr marL="165100" indent="-165100">
              <a:spcBef>
                <a:spcPts val="0"/>
              </a:spcBef>
              <a:spcAft>
                <a:spcPts val="600"/>
              </a:spcAft>
              <a:buFont typeface="Arial" pitchFamily="34" charset="0"/>
              <a:buChar char="•"/>
            </a:pPr>
            <a:r>
              <a:rPr lang="en-US" sz="1800" b="1" dirty="0" smtClean="0"/>
              <a:t>We </a:t>
            </a:r>
            <a:r>
              <a:rPr lang="en-US" sz="1800" b="1" dirty="0" smtClean="0"/>
              <a:t>consider the difference of the word error rates (proportions) to </a:t>
            </a:r>
            <a:r>
              <a:rPr lang="en-US" sz="1800" b="1" dirty="0" smtClean="0"/>
              <a:t>be zero </a:t>
            </a:r>
            <a:r>
              <a:rPr lang="en-US" sz="1800" b="1" dirty="0" smtClean="0"/>
              <a:t>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a:t>
            </a:r>
            <a:r>
              <a:rPr lang="en-US" sz="1800" i="1" dirty="0" smtClean="0"/>
              <a:t>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a:t>
            </a:r>
            <a:r>
              <a:rPr lang="en-US" sz="1800" dirty="0" smtClean="0"/>
              <a:t>= </a:t>
            </a:r>
            <a:r>
              <a:rPr lang="en-US" sz="1800" i="1" dirty="0" smtClean="0"/>
              <a:t>p</a:t>
            </a:r>
            <a:r>
              <a:rPr lang="en-US" sz="1800" baseline="-25000" dirty="0" smtClean="0"/>
              <a:t>2</a:t>
            </a:r>
            <a:r>
              <a:rPr lang="en-US" sz="1800" b="1" dirty="0" smtClean="0"/>
              <a:t> </a:t>
            </a:r>
            <a:r>
              <a:rPr lang="en-US" sz="1800" b="1" dirty="0" smtClean="0"/>
              <a:t>or </a:t>
            </a:r>
            <a:r>
              <a:rPr lang="en-US" sz="1800" i="1" dirty="0" smtClean="0"/>
              <a:t>p</a:t>
            </a:r>
            <a:r>
              <a:rPr lang="en-US" sz="1800" b="1" baseline="-25000" dirty="0" smtClean="0"/>
              <a:t>1</a:t>
            </a:r>
            <a:r>
              <a:rPr lang="en-US" sz="1800" dirty="0" smtClean="0"/>
              <a:t> </a:t>
            </a:r>
            <a:r>
              <a:rPr lang="en-US" sz="1800" dirty="0" smtClean="0"/>
              <a:t>- </a:t>
            </a:r>
            <a:r>
              <a:rPr lang="en-US" sz="1800" i="1" dirty="0" smtClean="0"/>
              <a:t>p</a:t>
            </a:r>
            <a:r>
              <a:rPr lang="en-US" sz="1800" baseline="-25000" dirty="0" smtClean="0"/>
              <a:t>2</a:t>
            </a:r>
            <a:r>
              <a:rPr lang="en-US" sz="1800" dirty="0" smtClean="0"/>
              <a:t> </a:t>
            </a:r>
            <a:r>
              <a:rPr lang="en-US" sz="1800" dirty="0" smtClean="0"/>
              <a:t>=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a:t>
            </a:r>
            <a:r>
              <a:rPr lang="en-US" sz="1800" i="1" dirty="0" smtClean="0"/>
              <a:t>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a:t>
            </a:r>
            <a:r>
              <a:rPr lang="en-US" sz="1800" b="1" dirty="0" smtClean="0"/>
              <a:t>or </a:t>
            </a:r>
            <a:r>
              <a:rPr lang="en-US" sz="1800" dirty="0" smtClean="0"/>
              <a:t>|</a:t>
            </a:r>
            <a:r>
              <a:rPr lang="en-US" sz="1800" i="1" dirty="0" smtClean="0"/>
              <a:t>p</a:t>
            </a:r>
            <a:r>
              <a:rPr lang="en-US" sz="1800" b="1" baseline="-25000" dirty="0" smtClean="0"/>
              <a:t>1</a:t>
            </a:r>
            <a:r>
              <a:rPr lang="en-US" sz="1800" dirty="0" smtClean="0"/>
              <a:t> </a:t>
            </a:r>
            <a:r>
              <a:rPr lang="en-US" sz="1800" dirty="0" smtClean="0"/>
              <a:t>- </a:t>
            </a:r>
            <a:r>
              <a:rPr lang="en-US" sz="1800" i="1" dirty="0" smtClean="0"/>
              <a:t>p</a:t>
            </a:r>
            <a:r>
              <a:rPr lang="en-US" sz="1800" baseline="-25000" dirty="0" smtClean="0"/>
              <a:t>2</a:t>
            </a:r>
            <a:r>
              <a:rPr lang="en-US" sz="1800" dirty="0" smtClean="0"/>
              <a:t>| </a:t>
            </a:r>
            <a:r>
              <a:rPr lang="en-US" sz="1800" dirty="0" smtClean="0"/>
              <a:t>&gt; </a:t>
            </a:r>
            <a:r>
              <a:rPr lang="en-US" sz="1800" dirty="0" smtClean="0"/>
              <a:t>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p:oleObj spid="_x0000_s33796" name="Equation" r:id="rId3" imgW="2197080" imgH="29196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a:t>
            </a:r>
            <a:r>
              <a:rPr lang="en-US" sz="1800" b="1" dirty="0" smtClean="0"/>
              <a:t>prove that the second experiment </a:t>
            </a:r>
            <a:r>
              <a:rPr lang="en-US" sz="1800" i="1" dirty="0" smtClean="0"/>
              <a:t>p</a:t>
            </a:r>
            <a:r>
              <a:rPr lang="en-US" sz="1800" baseline="-25000" dirty="0" smtClean="0"/>
              <a:t>2</a:t>
            </a:r>
            <a:r>
              <a:rPr lang="en-US" sz="1800" b="1" dirty="0" smtClean="0"/>
              <a:t> </a:t>
            </a:r>
            <a:r>
              <a:rPr lang="en-US" sz="1800" b="1" dirty="0" smtClean="0"/>
              <a:t>is significantly better than the first experiment, we need </a:t>
            </a:r>
            <a:r>
              <a:rPr lang="en-US" sz="1800" b="1" dirty="0" smtClean="0"/>
              <a:t>to reject </a:t>
            </a:r>
            <a:r>
              <a:rPr lang="en-US" sz="1800" b="1" dirty="0" smtClean="0"/>
              <a:t>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t>
            </a:r>
            <a:r>
              <a:rPr lang="en-US" sz="1800" b="1" dirty="0" smtClean="0"/>
              <a:t>assumption for this test is that according to the Central Limit Theorem, the distribution of </a:t>
            </a:r>
            <a:r>
              <a:rPr lang="en-US" sz="1800" b="1" dirty="0" smtClean="0"/>
              <a:t>this </a:t>
            </a:r>
            <a:r>
              <a:rPr lang="en-US" sz="1800" i="1" dirty="0" smtClean="0"/>
              <a:t>z</a:t>
            </a:r>
            <a:r>
              <a:rPr lang="en-US" sz="1800" b="1" dirty="0" smtClean="0"/>
              <a:t>-statistic </a:t>
            </a:r>
            <a:r>
              <a:rPr lang="en-US" sz="1800" b="1" dirty="0" smtClean="0"/>
              <a:t>is approximately normal given a large sample size. The single-tailed significance test </a:t>
            </a:r>
            <a:r>
              <a:rPr lang="en-US" sz="1800" b="1" dirty="0" smtClean="0"/>
              <a:t>is used </a:t>
            </a:r>
            <a:r>
              <a:rPr lang="en-US" sz="1800" b="1" dirty="0" smtClean="0"/>
              <a:t>to reject </a:t>
            </a:r>
            <a:r>
              <a:rPr lang="en-US" sz="1800" b="1" dirty="0" smtClean="0"/>
              <a:t>the </a:t>
            </a:r>
            <a:r>
              <a:rPr lang="en-US" sz="1800" b="1" dirty="0" smtClean="0"/>
              <a:t>null </a:t>
            </a:r>
            <a:r>
              <a:rPr lang="en-US" sz="1800" b="1" dirty="0" smtClean="0"/>
              <a:t>hypothesis.</a:t>
            </a:r>
          </a:p>
          <a:p>
            <a:pPr marL="165100" indent="-165100">
              <a:spcBef>
                <a:spcPts val="0"/>
              </a:spcBef>
              <a:spcAft>
                <a:spcPts val="600"/>
              </a:spcAft>
              <a:buFont typeface="Arial" pitchFamily="34" charset="0"/>
              <a:buChar char="•"/>
            </a:pPr>
            <a:r>
              <a:rPr lang="en-US" sz="1800" b="1" dirty="0" smtClean="0"/>
              <a:t>Note </a:t>
            </a:r>
            <a:r>
              <a:rPr lang="en-US" sz="1800" b="1" dirty="0" smtClean="0"/>
              <a:t>that the variance </a:t>
            </a:r>
            <a:r>
              <a:rPr lang="en-US" sz="1800" b="1" dirty="0" smtClean="0"/>
              <a:t>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a:t>
            </a:r>
            <a:r>
              <a:rPr lang="en-US" sz="1800" b="1" dirty="0" smtClean="0"/>
              <a:t>estimated </a:t>
            </a:r>
            <a:r>
              <a:rPr lang="en-US" sz="1800" b="1" dirty="0" smtClean="0"/>
              <a:t>in the </a:t>
            </a:r>
            <a:r>
              <a:rPr lang="en-US" sz="1800" b="1" dirty="0" smtClean="0"/>
              <a:t>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a:t>
            </a:r>
            <a:r>
              <a:rPr lang="en-US" sz="1800" b="1" dirty="0" smtClean="0"/>
              <a:t>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a:t>
            </a:r>
            <a:r>
              <a:rPr lang="en-US" sz="1800" b="1" dirty="0" smtClean="0"/>
              <a:t>over a decreasing </a:t>
            </a:r>
            <a:r>
              <a:rPr lang="en-US" sz="1800" b="1" dirty="0" smtClean="0"/>
              <a:t>value of </a:t>
            </a:r>
            <a:r>
              <a:rPr lang="en-US" sz="1800" i="1" dirty="0" smtClean="0"/>
              <a:t>p</a:t>
            </a:r>
            <a:r>
              <a:rPr lang="en-US" sz="1800" baseline="-25000" dirty="0" smtClean="0"/>
              <a:t>2</a:t>
            </a:r>
            <a:r>
              <a:rPr lang="en-US" sz="1800" b="1" dirty="0" smtClean="0"/>
              <a:t> </a:t>
            </a:r>
            <a:r>
              <a:rPr lang="en-US" sz="1800" b="1" dirty="0" smtClean="0"/>
              <a:t>starting from </a:t>
            </a:r>
            <a:r>
              <a:rPr lang="en-US" sz="1800" dirty="0" smtClean="0"/>
              <a:t>0.154</a:t>
            </a:r>
            <a:r>
              <a:rPr lang="en-US" sz="1800" b="1" dirty="0" smtClean="0"/>
              <a:t> until the null hypothesis is rejected. It can be </a:t>
            </a:r>
            <a:r>
              <a:rPr lang="en-US" sz="1800" b="1" dirty="0" smtClean="0"/>
              <a:t>shown that </a:t>
            </a:r>
            <a:r>
              <a:rPr lang="en-US" sz="1800" b="1" dirty="0" smtClean="0"/>
              <a:t>when </a:t>
            </a:r>
            <a:r>
              <a:rPr lang="en-US" sz="1800" i="1" dirty="0" smtClean="0"/>
              <a:t>p</a:t>
            </a:r>
            <a:r>
              <a:rPr lang="en-US" sz="1800" baseline="-25000" dirty="0" smtClean="0"/>
              <a:t>2</a:t>
            </a:r>
            <a:r>
              <a:rPr lang="en-US" sz="1800" b="1" dirty="0" smtClean="0"/>
              <a:t> </a:t>
            </a:r>
            <a:r>
              <a:rPr lang="en-US" sz="1800" b="1" dirty="0" smtClean="0"/>
              <a:t>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p:oleObj spid="_x0000_s34819" name="Equation" r:id="rId3" imgW="3009600" imgH="87624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a:t>
            </a:r>
            <a:r>
              <a:rPr lang="en-US" sz="1800" b="1" dirty="0" smtClean="0"/>
              <a:t>many pattern recognition systems in which an overall judgment about an event is composed of a series (</a:t>
            </a:r>
            <a:r>
              <a:rPr lang="en-US" sz="1800" b="1" dirty="0" smtClean="0"/>
              <a:t>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a:t>
            </a:r>
            <a:r>
              <a:rPr lang="en-US" sz="1800" b="1" dirty="0" smtClean="0"/>
              <a:t>ph</a:t>
            </a:r>
            <a:r>
              <a:rPr lang="en-US" sz="1800" b="1" dirty="0" smtClean="0"/>
              <a:t>”:</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a:t>
            </a:r>
            <a:r>
              <a:rPr lang="en-US" b="1" dirty="0" smtClean="0">
                <a:solidFill>
                  <a:schemeClr val="accent2"/>
                </a:solidFill>
              </a:rPr>
              <a:t>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a:t>
            </a:r>
            <a:r>
              <a:rPr lang="en-US" sz="1800" b="1" dirty="0" smtClean="0"/>
              <a:t>been tried (neural networks, support vector machines, etc.) and have not been as successful.</a:t>
            </a:r>
            <a:endParaRPr lang="en-US" sz="1800" b="1" kern="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a:t>
            </a:r>
            <a:r>
              <a:rPr lang="en-US" altLang="en-US" sz="1800" b="1" dirty="0" smtClean="0"/>
              <a:t>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a:t>
            </a:r>
            <a:r>
              <a:rPr lang="en-US" sz="1800" b="1" dirty="0" smtClean="0"/>
              <a:t>(decisions we refer to as Type I errors, false positives, and Type II errors, false negatives).</a:t>
            </a:r>
            <a:endParaRPr lang="en-US" sz="1800" b="1" dirty="0" smtClean="0"/>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r>
              <a:rPr lang="en-US" sz="1800" b="1" dirty="0" smtClean="0"/>
              <a:t>.</a:t>
            </a:r>
            <a:endParaRPr lang="en-US" sz="1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a:t>
            </a:r>
            <a:r>
              <a:rPr lang="en-US" sz="1800" b="1" dirty="0" smtClean="0"/>
              <a:t>of </a:t>
            </a:r>
            <a:r>
              <a:rPr lang="en-US" sz="1800" b="1" dirty="0" smtClean="0"/>
              <a:t>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r>
              <a:rPr lang="en-US" sz="1800" b="1" dirty="0" smtClean="0"/>
              <a:t>.</a:t>
            </a:r>
          </a:p>
          <a:p>
            <a:pPr marL="165100" indent="-165100">
              <a:spcAft>
                <a:spcPts val="600"/>
              </a:spcAft>
              <a:buFont typeface="Arial" pitchFamily="34" charset="0"/>
              <a:buChar char="•"/>
            </a:pPr>
            <a:r>
              <a:rPr lang="en-US" sz="1800" b="1" dirty="0" smtClean="0"/>
              <a:t>Earlier in the semester we studied a paper D. MacKay wrote on this topic.</a:t>
            </a:r>
            <a:endParaRPr lang="en-US" sz="18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b="1" dirty="0" smtClean="0"/>
              <a:t>(</a:t>
            </a:r>
            <a:r>
              <a:rPr lang="en-US" sz="1800" i="1" dirty="0" smtClean="0"/>
              <a:t>p</a:t>
            </a:r>
            <a:r>
              <a:rPr lang="en-US" sz="1800" b="1" dirty="0" smtClean="0"/>
              <a:t>-value</a:t>
            </a:r>
            <a:r>
              <a:rPr lang="en-US" sz="1800" b="1" dirty="0" smtClean="0"/>
              <a:t>) of observation (O) given </a:t>
            </a:r>
            <a:r>
              <a:rPr lang="en-US" sz="1800" i="1" dirty="0" smtClean="0"/>
              <a:t>H</a:t>
            </a:r>
            <a:r>
              <a:rPr lang="en-US" sz="1800" baseline="-25000" dirty="0" smtClean="0"/>
              <a:t>0</a:t>
            </a:r>
            <a:r>
              <a:rPr lang="en-US" sz="1800" b="1" dirty="0" smtClean="0"/>
              <a:t> </a:t>
            </a:r>
            <a:r>
              <a:rPr lang="en-US" sz="1800" b="1" dirty="0" smtClean="0"/>
              <a:t>– </a:t>
            </a:r>
            <a:r>
              <a:rPr lang="en-US" sz="1800" b="1" dirty="0" smtClean="0"/>
              <a:t>p(O|</a:t>
            </a:r>
            <a:r>
              <a:rPr lang="en-US" sz="1800" i="1" dirty="0" smtClean="0"/>
              <a:t>H</a:t>
            </a:r>
            <a:r>
              <a:rPr lang="en-US" sz="1800" baseline="-25000" dirty="0" smtClean="0"/>
              <a:t>0</a:t>
            </a:r>
            <a:r>
              <a:rPr lang="en-US" sz="1800" b="1" dirty="0" smtClean="0"/>
              <a:t>) </a:t>
            </a:r>
            <a:r>
              <a:rPr lang="en-US" sz="1800" b="1" dirty="0" smtClean="0"/>
              <a:t>=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a:t>
            </a:r>
            <a:r>
              <a:rPr lang="en-US" sz="1800" b="1" dirty="0" smtClean="0"/>
              <a:t>level.”</a:t>
            </a:r>
            <a:endParaRPr lang="en-US" sz="1800" b="1" dirty="0" smtClean="0"/>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a:t>
            </a:r>
            <a:r>
              <a:rPr lang="en-US" sz="1800" b="1" dirty="0" smtClean="0"/>
              <a:t>level.”</a:t>
            </a:r>
            <a:endParaRPr lang="en-US" sz="1800" b="1" dirty="0" smtClean="0"/>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r>
              <a:rPr lang="en-US" sz="1800" b="1" dirty="0" smtClean="0"/>
              <a:t>                     .</a:t>
            </a:r>
            <a:endParaRPr lang="en-US" sz="1800" b="1" dirty="0" smtClean="0"/>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3675297" y="5308912"/>
          <a:ext cx="1193800" cy="317500"/>
        </p:xfrm>
        <a:graphic>
          <a:graphicData uri="http://schemas.openxmlformats.org/presentationml/2006/ole">
            <p:oleObj spid="_x0000_s1026" name="Equation" r:id="rId3" imgW="1193760" imgH="317160" progId="Equation.3">
              <p:embed/>
            </p:oleObj>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p:oleObj spid="_x0000_s1027" name="Equation" r:id="rId4" imgW="1333440" imgH="2919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a:t>
            </a:r>
            <a:r>
              <a:rPr lang="en-US" sz="1800" b="1" dirty="0" smtClean="0"/>
              <a:t>1-</a:t>
            </a:r>
            <a:r>
              <a:rPr lang="en-US" sz="1800" i="1" dirty="0" smtClean="0"/>
              <a:t> C</a:t>
            </a:r>
            <a:r>
              <a:rPr lang="en-US" sz="1800" b="1" dirty="0" smtClean="0"/>
              <a:t>)/</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a:t>
            </a:r>
            <a:r>
              <a:rPr lang="en-US" sz="1800" b="1" dirty="0" smtClean="0"/>
              <a:t>the value</a:t>
            </a:r>
            <a:r>
              <a:rPr lang="en-US" sz="1800" dirty="0" smtClean="0"/>
              <a:t> </a:t>
            </a:r>
            <a:r>
              <a:rPr lang="en-US" sz="1800" i="1" dirty="0" smtClean="0"/>
              <a:t>p</a:t>
            </a:r>
            <a:r>
              <a:rPr lang="en-US" sz="1800" dirty="0" smtClean="0"/>
              <a:t> </a:t>
            </a:r>
            <a:r>
              <a:rPr lang="en-US" sz="1800" b="1" dirty="0" smtClean="0"/>
              <a:t>is equal to (</a:t>
            </a:r>
            <a:r>
              <a:rPr lang="en-US" sz="1800" b="1" dirty="0" smtClean="0"/>
              <a:t>1-</a:t>
            </a:r>
            <a:r>
              <a:rPr lang="en-US" sz="1800" i="1" dirty="0" smtClean="0"/>
              <a:t> C</a:t>
            </a:r>
            <a:r>
              <a:rPr lang="en-US" sz="1800" b="1" dirty="0" smtClean="0"/>
              <a:t>)/</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a:t>
            </a:r>
            <a:r>
              <a:rPr lang="en-US" sz="1800" b="1" dirty="0" smtClean="0"/>
              <a:t>is often referred to as the </a:t>
            </a:r>
            <a:r>
              <a:rPr lang="en-US" sz="1800" i="1" dirty="0" smtClean="0"/>
              <a:t>z</a:t>
            </a:r>
            <a:r>
              <a:rPr lang="en-US" sz="1800" b="1" dirty="0" smtClean="0"/>
              <a:t>-test</a:t>
            </a:r>
            <a:r>
              <a:rPr lang="en-US" sz="1800" b="1" dirty="0" smtClean="0"/>
              <a:t> </a:t>
            </a:r>
            <a:r>
              <a:rPr lang="en-US" sz="1800" b="1" dirty="0" smtClean="0"/>
              <a:t>or </a:t>
            </a:r>
            <a:r>
              <a:rPr lang="en-US" sz="1800" i="1" dirty="0" smtClean="0"/>
              <a:t>z</a:t>
            </a:r>
            <a:r>
              <a:rPr lang="en-US" sz="1800" b="1" dirty="0" smtClean="0"/>
              <a:t>-statistic.</a:t>
            </a:r>
            <a:endParaRPr lang="en-US" sz="1800" b="1" dirty="0" smtClean="0"/>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a:t>
            </a:r>
            <a:r>
              <a:rPr lang="en-US" sz="1800" b="1" dirty="0" smtClean="0"/>
              <a:t>1-</a:t>
            </a:r>
            <a:r>
              <a:rPr lang="en-US" sz="1800" i="1" dirty="0" smtClean="0"/>
              <a:t> C</a:t>
            </a:r>
            <a:r>
              <a:rPr lang="en-US" sz="1800" b="1" dirty="0" smtClean="0"/>
              <a:t>)/</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1347241" y="1123950"/>
          <a:ext cx="1143000" cy="304800"/>
        </p:xfrm>
        <a:graphic>
          <a:graphicData uri="http://schemas.openxmlformats.org/presentationml/2006/ole">
            <p:oleObj spid="_x0000_s28674" name="Equation" r:id="rId3" imgW="1143000" imgH="3045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a:t>
            </a:r>
            <a:r>
              <a:rPr lang="en-US" sz="1800" b="1" dirty="0" smtClean="0"/>
              <a:t>standard </a:t>
            </a:r>
            <a:r>
              <a:rPr lang="en-US" sz="1800" b="1" dirty="0" smtClean="0"/>
              <a:t>deviation is </a:t>
            </a:r>
            <a:r>
              <a:rPr lang="en-US" sz="1800" b="1" dirty="0" smtClean="0"/>
              <a:t>not </a:t>
            </a:r>
            <a:r>
              <a:rPr lang="en-US" sz="1800" b="1" dirty="0" smtClean="0"/>
              <a:t>known, it is replaced </a:t>
            </a:r>
            <a:r>
              <a:rPr lang="en-US" sz="1800" b="1" dirty="0" smtClean="0"/>
              <a:t>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a:t>
            </a:r>
            <a:r>
              <a:rPr lang="en-US" sz="1800" b="1" dirty="0" smtClean="0"/>
              <a:t>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t>
            </a:r>
            <a:r>
              <a:rPr lang="en-US" sz="1800" b="1" dirty="0" smtClean="0"/>
              <a:t>and </a:t>
            </a:r>
            <a:r>
              <a:rPr lang="en-US" sz="1800" b="1" dirty="0" err="1" smtClean="0"/>
              <a:t>stdev</a:t>
            </a:r>
            <a:r>
              <a:rPr lang="en-US" sz="1800" b="1" dirty="0" smtClean="0"/>
              <a:t>           </a:t>
            </a:r>
            <a:r>
              <a:rPr lang="en-US" sz="1800" b="1" dirty="0" smtClean="0"/>
              <a:t>.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a:t>
            </a:r>
            <a:r>
              <a:rPr lang="en-US" sz="1800" b="1" dirty="0" smtClean="0"/>
              <a:t>information (the </a:t>
            </a:r>
            <a:r>
              <a:rPr lang="en-US" sz="1800" b="1" dirty="0" smtClean="0"/>
              <a:t>number of </a:t>
            </a:r>
            <a:r>
              <a:rPr lang="en-US" sz="1800" b="1" dirty="0" smtClean="0"/>
              <a:t>independent </a:t>
            </a:r>
            <a:r>
              <a:rPr lang="en-US" sz="1800" b="1" dirty="0" smtClean="0"/>
              <a:t>observations in a sample of data that are available to estimate a parameter of the population from which that sample is </a:t>
            </a:r>
            <a:r>
              <a:rPr lang="en-US" sz="1800" b="1" dirty="0" smtClean="0"/>
              <a:t>drawn).</a:t>
            </a:r>
            <a:endParaRPr lang="en-US" sz="1800" b="1" dirty="0" smtClean="0"/>
          </a:p>
          <a:p>
            <a:pPr marL="165100" indent="-165100">
              <a:spcAft>
                <a:spcPts val="600"/>
              </a:spcAft>
              <a:buFont typeface="Arial" pitchFamily="34" charset="0"/>
              <a:buChar char="•"/>
            </a:pPr>
            <a:r>
              <a:rPr lang="en-US" sz="1800" b="1" dirty="0" smtClean="0"/>
              <a:t>As </a:t>
            </a:r>
            <a:r>
              <a:rPr lang="en-US" sz="1800" b="1" dirty="0" smtClean="0"/>
              <a:t>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a:t>
            </a:r>
            <a:r>
              <a:rPr lang="en-US" sz="1800" b="1" dirty="0" smtClean="0"/>
              <a:t>, </a:t>
            </a:r>
            <a:r>
              <a:rPr lang="en-US" sz="1800" b="1" dirty="0" smtClean="0"/>
              <a:t>where </a:t>
            </a:r>
            <a:r>
              <a:rPr lang="en-US" sz="1800" i="1" dirty="0" smtClean="0"/>
              <a:t>t</a:t>
            </a:r>
            <a:r>
              <a:rPr lang="en-US" sz="1800" i="1" baseline="30000" dirty="0" smtClean="0"/>
              <a:t>*</a:t>
            </a:r>
            <a:r>
              <a:rPr lang="en-US" sz="1800" b="1" dirty="0" smtClean="0"/>
              <a:t> </a:t>
            </a:r>
            <a:r>
              <a:rPr lang="en-US" sz="1800" b="1" dirty="0" smtClean="0"/>
              <a:t>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endParaRPr lang="en-US" sz="1800" b="1"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p:oleObj spid="_x0000_s29699" name="Equation" r:id="rId3" imgW="609480" imgH="291960" progId="Equation.3">
              <p:embed/>
            </p:oleObj>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p:oleObj spid="_x0000_s29700" name="Equation" r:id="rId4" imgW="558720" imgH="291960" progId="Equation.3">
              <p:embed/>
            </p:oleObj>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p:oleObj spid="_x0000_s29701" name="Equation" r:id="rId5" imgW="1041120" imgH="30456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a:t>
            </a:r>
            <a:r>
              <a:rPr lang="en-US" sz="1800" b="1" dirty="0" smtClean="0"/>
              <a:t>example, we </a:t>
            </a:r>
            <a:r>
              <a:rPr lang="en-US" sz="1800" b="1" dirty="0" smtClean="0"/>
              <a:t>may want to compare the </a:t>
            </a:r>
            <a:r>
              <a:rPr lang="en-US" sz="1800" b="1" dirty="0" smtClean="0"/>
              <a:t>estimates of the means </a:t>
            </a:r>
            <a:r>
              <a:rPr lang="en-US" sz="1800" b="1" dirty="0" smtClean="0"/>
              <a:t>and variances of two sampled distributions, each of which </a:t>
            </a:r>
            <a:r>
              <a:rPr lang="en-US" sz="1800" b="1" dirty="0" smtClean="0"/>
              <a:t>is assumed </a:t>
            </a:r>
            <a:r>
              <a:rPr lang="en-US" sz="1800" b="1" dirty="0" smtClean="0"/>
              <a:t>Gaussian with </a:t>
            </a:r>
            <a:r>
              <a:rPr lang="en-US" sz="1800" b="1" dirty="0" smtClean="0"/>
              <a:t>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t>
            </a:r>
            <a:r>
              <a:rPr lang="en-US" sz="1800" b="1" dirty="0" smtClean="0"/>
              <a:t>and variances </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a:t>
            </a:r>
            <a:r>
              <a:rPr lang="en-US" sz="1800" b="1" dirty="0" smtClean="0"/>
              <a:t> </a:t>
            </a:r>
            <a:r>
              <a:rPr lang="en-US" sz="1800" b="1" dirty="0" smtClean="0"/>
              <a:t>the </a:t>
            </a:r>
            <a:r>
              <a:rPr lang="en-US" sz="1800" b="1" dirty="0" smtClean="0"/>
              <a:t>case for comparing the means of the two populations. We begin by forming the </a:t>
            </a:r>
            <a:r>
              <a:rPr lang="en-US" sz="1800" b="1" dirty="0" smtClean="0"/>
              <a:t>null hypothesis </a:t>
            </a:r>
            <a:r>
              <a:rPr lang="en-US" sz="1800" b="1" dirty="0" smtClean="0"/>
              <a:t>that the two means are equivalent:</a:t>
            </a:r>
          </a:p>
          <a:p>
            <a:pPr marL="344488" indent="-179388">
              <a:spcAft>
                <a:spcPts val="600"/>
              </a:spcAft>
              <a:buFont typeface="Wingdings" pitchFamily="2" charset="2"/>
              <a:buChar char="§"/>
              <a:tabLst>
                <a:tab pos="3208338" algn="l"/>
              </a:tabLst>
            </a:pPr>
            <a:r>
              <a:rPr lang="en-US" sz="1800" b="1" dirty="0" smtClean="0"/>
              <a:t>Null </a:t>
            </a:r>
            <a:r>
              <a:rPr lang="en-US" sz="1800" b="1" dirty="0" smtClean="0"/>
              <a:t>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a:t>
            </a:r>
            <a:r>
              <a:rPr lang="en-US" sz="1800" dirty="0" smtClean="0"/>
              <a:t>=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a:t>
            </a:r>
            <a:r>
              <a:rPr lang="en-US" sz="1800" dirty="0" smtClean="0"/>
              <a:t>-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a:t>
            </a:r>
            <a:r>
              <a:rPr lang="en-US" sz="1800" b="1" dirty="0" smtClean="0"/>
              <a:t>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a:t>
            </a:r>
            <a:r>
              <a:rPr lang="en-US" sz="1800" dirty="0" smtClean="0"/>
              <a:t>- </a:t>
            </a:r>
            <a:r>
              <a:rPr lang="en-US" sz="1800" i="1" dirty="0" smtClean="0"/>
              <a:t>µ</a:t>
            </a:r>
            <a:r>
              <a:rPr lang="en-US" sz="1800" baseline="-25000" dirty="0" smtClean="0"/>
              <a:t>2</a:t>
            </a:r>
            <a:r>
              <a:rPr lang="en-US" sz="1800" dirty="0" smtClean="0"/>
              <a:t>| </a:t>
            </a:r>
            <a:r>
              <a:rPr lang="en-US" sz="1800" dirty="0" smtClean="0"/>
              <a:t>&gt;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a:t>
            </a:r>
            <a:r>
              <a:rPr lang="en-US" sz="1800" b="1" dirty="0" smtClean="0"/>
              <a:t>from the first population and then </a:t>
            </a:r>
            <a:r>
              <a:rPr lang="en-US" sz="1800" b="1" dirty="0" smtClean="0"/>
              <a:t>draw </a:t>
            </a:r>
            <a:r>
              <a:rPr lang="en-US" sz="1800" i="1" dirty="0" smtClean="0"/>
              <a:t>n</a:t>
            </a:r>
            <a:r>
              <a:rPr lang="en-US" sz="1800" baseline="-25000" dirty="0" smtClean="0"/>
              <a:t>2 </a:t>
            </a:r>
            <a:r>
              <a:rPr lang="en-US" sz="1800" b="1" dirty="0" smtClean="0"/>
              <a:t>samples</a:t>
            </a:r>
            <a:r>
              <a:rPr lang="en-US" sz="1800" b="1" dirty="0" smtClean="0"/>
              <a:t> </a:t>
            </a:r>
            <a:r>
              <a:rPr lang="en-US" sz="1800" b="1" dirty="0" smtClean="0"/>
              <a:t>independently </a:t>
            </a:r>
            <a:r>
              <a:rPr lang="en-US" sz="1800" b="1" dirty="0" smtClean="0"/>
              <a:t>from the second population. The difference between the two sample </a:t>
            </a:r>
            <a:r>
              <a:rPr lang="en-US" sz="1800" b="1" dirty="0" smtClean="0"/>
              <a:t>means            is </a:t>
            </a:r>
            <a:r>
              <a:rPr lang="en-US" sz="1800" b="1" dirty="0" smtClean="0"/>
              <a:t>an unbiased point estimate of the difference of the true population </a:t>
            </a:r>
            <a:r>
              <a:rPr lang="en-US" sz="1800" b="1" dirty="0" smtClean="0"/>
              <a:t>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a:t>
            </a:r>
            <a:r>
              <a:rPr lang="en-US" sz="1800" b="1" dirty="0" smtClean="0"/>
              <a:t>function of </a:t>
            </a:r>
            <a:r>
              <a:rPr lang="en-US" sz="1800" b="1" dirty="0" smtClean="0"/>
              <a:t>two random </a:t>
            </a:r>
            <a:r>
              <a:rPr lang="en-US" sz="1800" b="1" dirty="0" smtClean="0"/>
              <a:t>variables, the sampling distribution of </a:t>
            </a:r>
            <a:r>
              <a:rPr lang="en-US" sz="1800" b="1" dirty="0" smtClean="0"/>
              <a:t>the statistic            </a:t>
            </a:r>
            <a:r>
              <a:rPr lang="en-US" sz="1800" b="1" dirty="0" smtClean="0"/>
              <a:t>is </a:t>
            </a:r>
            <a:r>
              <a:rPr lang="en-US" sz="1800" b="1" dirty="0" smtClean="0"/>
              <a:t>a normal distribution with a mean </a:t>
            </a:r>
            <a:r>
              <a:rPr lang="en-US" sz="1800" b="1" dirty="0" smtClean="0"/>
              <a:t>of</a:t>
            </a:r>
            <a:br>
              <a:rPr lang="en-US" sz="1800" b="1" dirty="0" smtClean="0"/>
            </a:br>
            <a:r>
              <a:rPr lang="en-US" sz="1800" dirty="0" smtClean="0"/>
              <a:t>(</a:t>
            </a:r>
            <a:r>
              <a:rPr lang="en-US" sz="1800" i="1" dirty="0" smtClean="0"/>
              <a:t>µ</a:t>
            </a:r>
            <a:r>
              <a:rPr lang="en-US" sz="1800" baseline="-25000" dirty="0" smtClean="0"/>
              <a:t>1</a:t>
            </a:r>
            <a:r>
              <a:rPr lang="en-US" sz="1800" dirty="0" smtClean="0"/>
              <a:t> </a:t>
            </a:r>
            <a:r>
              <a:rPr lang="en-US" sz="1800" dirty="0" smtClean="0"/>
              <a:t>-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p:oleObj spid="_x0000_s31746" name="Equation" r:id="rId3" imgW="660240" imgH="291960" progId="Equation.3">
              <p:embed/>
            </p:oleObj>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p:oleObj spid="_x0000_s31747" name="Equation" r:id="rId4" imgW="660240" imgH="291960" progId="Equation.3">
              <p:embed/>
            </p:oleObj>
          </a:graphicData>
        </a:graphic>
      </p:graphicFrame>
    </p:spTree>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14959</TotalTime>
  <Words>2453</Words>
  <Application>Microsoft PowerPoint</Application>
  <PresentationFormat>Letter Paper (8.5x11 in)</PresentationFormat>
  <Paragraphs>108</Paragraphs>
  <Slides>16</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16</vt:i4>
      </vt:variant>
    </vt:vector>
  </HeadingPairs>
  <TitlesOfParts>
    <vt:vector size="20"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1168</cp:revision>
  <dcterms:created xsi:type="dcterms:W3CDTF">2002-09-12T17:13:32Z</dcterms:created>
  <dcterms:modified xsi:type="dcterms:W3CDTF">2008-04-22T14:06:14Z</dcterms:modified>
</cp:coreProperties>
</file>