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20"/>
  </p:notesMasterIdLst>
  <p:handoutMasterIdLst>
    <p:handoutMasterId r:id="rId21"/>
  </p:handoutMasterIdLst>
  <p:sldIdLst>
    <p:sldId id="325" r:id="rId3"/>
    <p:sldId id="398" r:id="rId4"/>
    <p:sldId id="420" r:id="rId5"/>
    <p:sldId id="399" r:id="rId6"/>
    <p:sldId id="433" r:id="rId7"/>
    <p:sldId id="424" r:id="rId8"/>
    <p:sldId id="411" r:id="rId9"/>
    <p:sldId id="425" r:id="rId10"/>
    <p:sldId id="426" r:id="rId11"/>
    <p:sldId id="427" r:id="rId12"/>
    <p:sldId id="428" r:id="rId13"/>
    <p:sldId id="421" r:id="rId14"/>
    <p:sldId id="429" r:id="rId15"/>
    <p:sldId id="432" r:id="rId16"/>
    <p:sldId id="431" r:id="rId17"/>
    <p:sldId id="430" r:id="rId18"/>
    <p:sldId id="378" r:id="rId19"/>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os="4027"/>
        <p:guide pos="2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4/16/2008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4/16/2008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ieeexplore.ieee.org/iel5/79/27727/01236770.pdf?tp=&amp;arnumber=1236770&amp;isnumber=27727" TargetMode="External"/><Relationship Id="rId7" Type="http://schemas.openxmlformats.org/officeDocument/2006/relationships/hyperlink" Target="http://www.ece.msstate.edu/research/isip/publications/courses/ece_8443/lectures/current/lecture_26.pp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atsby.ucl.ac.uk/~turner/workshop/pf_tutorial.ppt" TargetMode="External"/><Relationship Id="rId11" Type="http://schemas.openxmlformats.org/officeDocument/2006/relationships/image" Target="../media/image5.png"/><Relationship Id="rId5" Type="http://schemas.openxmlformats.org/officeDocument/2006/relationships/hyperlink" Target="http://en.wikipedia.org/wiki/Particle_filter" TargetMode="External"/><Relationship Id="rId10" Type="http://schemas.openxmlformats.org/officeDocument/2006/relationships/image" Target="../media/image4.png"/><Relationship Id="rId4" Type="http://schemas.openxmlformats.org/officeDocument/2006/relationships/hyperlink" Target="http://users.isr.ist.utl.pt/~jpg/tfc0607/chen_bayesian.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Bayes Rule (Again!)</a:t>
            </a:r>
            <a:br>
              <a:rPr lang="en-US" sz="1800" b="1" dirty="0" smtClean="0">
                <a:solidFill>
                  <a:schemeClr val="tx2"/>
                </a:solidFill>
                <a:latin typeface="+mn-lt"/>
              </a:rPr>
            </a:br>
            <a:r>
              <a:rPr lang="en-US" sz="1800" b="1" dirty="0" smtClean="0">
                <a:solidFill>
                  <a:schemeClr val="tx2"/>
                </a:solidFill>
                <a:latin typeface="+mn-lt"/>
              </a:rPr>
              <a:t>Sequential Bayesian Estimation</a:t>
            </a:r>
            <a:br>
              <a:rPr lang="en-US" sz="1800" b="1" dirty="0" smtClean="0">
                <a:solidFill>
                  <a:schemeClr val="tx2"/>
                </a:solidFill>
                <a:latin typeface="+mn-lt"/>
              </a:rPr>
            </a:br>
            <a:r>
              <a:rPr lang="en-US" sz="1800" b="1" dirty="0" smtClean="0">
                <a:solidFill>
                  <a:schemeClr val="tx2"/>
                </a:solidFill>
                <a:latin typeface="+mn-lt"/>
              </a:rPr>
              <a:t>Monte Carlo Methods</a:t>
            </a:r>
            <a:br>
              <a:rPr lang="en-US" sz="1800" b="1" dirty="0" smtClean="0">
                <a:solidFill>
                  <a:schemeClr val="tx2"/>
                </a:solidFill>
                <a:latin typeface="+mn-lt"/>
              </a:rPr>
            </a:br>
            <a:r>
              <a:rPr lang="en-US" sz="1800" b="1" dirty="0" smtClean="0">
                <a:solidFill>
                  <a:schemeClr val="tx2"/>
                </a:solidFill>
                <a:latin typeface="+mn-lt"/>
              </a:rPr>
              <a:t>State Space Formulations</a:t>
            </a:r>
            <a:br>
              <a:rPr lang="en-US" sz="1800" b="1" dirty="0" smtClean="0">
                <a:solidFill>
                  <a:schemeClr val="tx2"/>
                </a:solidFill>
                <a:latin typeface="+mn-lt"/>
              </a:rPr>
            </a:br>
            <a:r>
              <a:rPr lang="en-US" sz="1800" b="1" dirty="0" smtClean="0">
                <a:solidFill>
                  <a:schemeClr val="tx2"/>
                </a:solidFill>
                <a:latin typeface="+mn-lt"/>
              </a:rPr>
              <a:t>Kalman Filters</a:t>
            </a:r>
            <a:br>
              <a:rPr lang="en-US" sz="1800" b="1" dirty="0" smtClean="0">
                <a:solidFill>
                  <a:schemeClr val="tx2"/>
                </a:solidFill>
                <a:latin typeface="+mn-lt"/>
              </a:rPr>
            </a:br>
            <a:r>
              <a:rPr lang="en-US" sz="1800" b="1" dirty="0" smtClean="0">
                <a:solidFill>
                  <a:schemeClr val="tx2"/>
                </a:solidFill>
                <a:latin typeface="+mn-lt"/>
              </a:rPr>
              <a:t>Bayesian </a:t>
            </a:r>
            <a:r>
              <a:rPr lang="en-US" sz="1800" b="1" smtClean="0">
                <a:solidFill>
                  <a:schemeClr val="tx2"/>
                </a:solidFill>
                <a:latin typeface="+mn-lt"/>
              </a:rPr>
              <a:t>Particle </a:t>
            </a:r>
            <a:r>
              <a:rPr lang="en-US" sz="1800" b="1" smtClean="0">
                <a:solidFill>
                  <a:schemeClr val="tx2"/>
                </a:solidFill>
                <a:latin typeface="+mn-lt"/>
              </a:rPr>
              <a:t>Filters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J.C.: Bootstrap Particle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P.D.: Particle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Z.C. Bayesian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Wiki: Particle Filters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F.W.: Tracking Demos</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7"/>
              </a:rPr>
              <a:t>.../publications/courses/ece_8443/lectures/current/lecture_26.ppt</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26: </a:t>
            </a:r>
            <a:r>
              <a:rPr lang="en-US" b="1" dirty="0" smtClean="0">
                <a:solidFill>
                  <a:schemeClr val="accent2"/>
                </a:solidFill>
              </a:rPr>
              <a:t>PARTICLE FILTERS</a:t>
            </a:r>
            <a:endParaRPr lang="en-US" b="1" dirty="0">
              <a:solidFill>
                <a:schemeClr val="accent2"/>
              </a:solidFill>
            </a:endParaRPr>
          </a:p>
        </p:txBody>
      </p:sp>
      <p:pic>
        <p:nvPicPr>
          <p:cNvPr id="95233" name="Picture 1"/>
          <p:cNvPicPr>
            <a:picLocks noChangeAspect="1" noChangeArrowheads="1"/>
          </p:cNvPicPr>
          <p:nvPr/>
        </p:nvPicPr>
        <p:blipFill>
          <a:blip r:embed="rId8"/>
          <a:srcRect l="14766" t="33121" r="36410" b="8322"/>
          <a:stretch>
            <a:fillRect/>
          </a:stretch>
        </p:blipFill>
        <p:spPr bwMode="auto">
          <a:xfrm>
            <a:off x="4648200" y="3710088"/>
            <a:ext cx="1936516" cy="1312862"/>
          </a:xfrm>
          <a:prstGeom prst="rect">
            <a:avLst/>
          </a:prstGeom>
          <a:solidFill>
            <a:schemeClr val="accent3"/>
          </a:solidFill>
          <a:ln w="38100">
            <a:solidFill>
              <a:schemeClr val="accent2"/>
            </a:solidFill>
            <a:miter lim="800000"/>
            <a:headEnd/>
            <a:tailEnd/>
          </a:ln>
          <a:effectLst/>
        </p:spPr>
      </p:pic>
      <p:pic>
        <p:nvPicPr>
          <p:cNvPr id="95234" name="Picture 2"/>
          <p:cNvPicPr>
            <a:picLocks noChangeAspect="1" noChangeArrowheads="1"/>
          </p:cNvPicPr>
          <p:nvPr/>
        </p:nvPicPr>
        <p:blipFill>
          <a:blip r:embed="rId9"/>
          <a:srcRect/>
          <a:stretch>
            <a:fillRect/>
          </a:stretch>
        </p:blipFill>
        <p:spPr bwMode="auto">
          <a:xfrm>
            <a:off x="4648201" y="1843552"/>
            <a:ext cx="1936230" cy="1807798"/>
          </a:xfrm>
          <a:prstGeom prst="rect">
            <a:avLst/>
          </a:prstGeom>
          <a:noFill/>
          <a:ln w="38100">
            <a:solidFill>
              <a:schemeClr val="accent2"/>
            </a:solidFill>
            <a:miter lim="800000"/>
            <a:headEnd/>
            <a:tailEnd/>
          </a:ln>
          <a:effectLst/>
        </p:spPr>
      </p:pic>
      <p:pic>
        <p:nvPicPr>
          <p:cNvPr id="7" name="Picture 3"/>
          <p:cNvPicPr>
            <a:picLocks noChangeAspect="1" noChangeArrowheads="1"/>
          </p:cNvPicPr>
          <p:nvPr/>
        </p:nvPicPr>
        <p:blipFill>
          <a:blip r:embed="rId10"/>
          <a:srcRect/>
          <a:stretch>
            <a:fillRect/>
          </a:stretch>
        </p:blipFill>
        <p:spPr bwMode="auto">
          <a:xfrm>
            <a:off x="6629400" y="1848081"/>
            <a:ext cx="2054224" cy="1823964"/>
          </a:xfrm>
          <a:prstGeom prst="rect">
            <a:avLst/>
          </a:prstGeom>
          <a:noFill/>
          <a:ln w="38100">
            <a:solidFill>
              <a:schemeClr val="accent2"/>
            </a:solidFill>
            <a:miter lim="800000"/>
            <a:headEnd/>
            <a:tailEnd/>
          </a:ln>
          <a:effectLst/>
        </p:spPr>
      </p:pic>
      <p:pic>
        <p:nvPicPr>
          <p:cNvPr id="95236" name="Picture 4"/>
          <p:cNvPicPr>
            <a:picLocks noChangeAspect="1" noChangeArrowheads="1"/>
          </p:cNvPicPr>
          <p:nvPr/>
        </p:nvPicPr>
        <p:blipFill>
          <a:blip r:embed="rId11"/>
          <a:srcRect/>
          <a:stretch>
            <a:fillRect/>
          </a:stretch>
        </p:blipFill>
        <p:spPr bwMode="auto">
          <a:xfrm>
            <a:off x="6629400" y="3717557"/>
            <a:ext cx="2054224" cy="1305393"/>
          </a:xfrm>
          <a:prstGeom prst="rect">
            <a:avLst/>
          </a:prstGeom>
          <a:no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Approach to State Space</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Bayes estimation relative to state-space models is based on extracting the unobserved or hidden dynamic internal variables (states) from noisy measurement data.</a:t>
            </a:r>
          </a:p>
          <a:p>
            <a:pPr marL="165100" lvl="0" indent="-165100">
              <a:spcBef>
                <a:spcPts val="0"/>
              </a:spcBef>
              <a:spcAft>
                <a:spcPts val="600"/>
              </a:spcAft>
              <a:buFontTx/>
              <a:buChar char="•"/>
              <a:defRPr/>
            </a:pPr>
            <a:r>
              <a:rPr lang="en-US" altLang="en-US" sz="1800" b="1" kern="0" dirty="0" smtClean="0">
                <a:latin typeface="+mn-lt"/>
              </a:rPr>
              <a:t>The Markovian state vector with initial distribution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(0)) </a:t>
            </a:r>
            <a:r>
              <a:rPr lang="en-US" altLang="en-US" sz="1800" b="1" kern="0" dirty="0" smtClean="0">
                <a:latin typeface="+mn-lt"/>
              </a:rPr>
              <a:t>propagates temporally through the state space according to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i="1" kern="0" dirty="0" smtClean="0"/>
              <a:t>x</a:t>
            </a:r>
            <a:r>
              <a:rPr lang="en-US" altLang="en-US" sz="1800" kern="0" dirty="0" smtClean="0">
                <a:latin typeface="+mn-lt"/>
              </a:rPr>
              <a:t>(</a:t>
            </a:r>
            <a:r>
              <a:rPr lang="en-US" altLang="en-US" sz="1800" i="1" kern="0" dirty="0" smtClean="0"/>
              <a:t>t</a:t>
            </a:r>
            <a:r>
              <a:rPr lang="en-US" altLang="en-US" sz="1800" kern="0" dirty="0" smtClean="0">
                <a:latin typeface="+mn-lt"/>
              </a:rPr>
              <a:t>-1))</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conditionally independent measurements evolve from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y</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dynamic state variable at time </a:t>
            </a:r>
            <a:r>
              <a:rPr lang="en-US" altLang="en-US" sz="1800" i="1" kern="0" dirty="0" smtClean="0">
                <a:latin typeface="+mn-lt"/>
              </a:rPr>
              <a:t>t</a:t>
            </a:r>
            <a:r>
              <a:rPr lang="en-US" altLang="en-US" sz="1800" b="1" kern="0" dirty="0" smtClean="0">
                <a:latin typeface="+mn-lt"/>
              </a:rPr>
              <a:t> is obtained from the previous state, </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b="1" kern="0" dirty="0" smtClean="0">
                <a:latin typeface="+mn-lt"/>
              </a:rPr>
              <a:t>, and the transition probabilities (which also must be estimated).</a:t>
            </a:r>
          </a:p>
          <a:p>
            <a:pPr marL="165100" lvl="0" indent="-165100">
              <a:spcBef>
                <a:spcPts val="0"/>
              </a:spcBef>
              <a:spcAft>
                <a:spcPts val="600"/>
              </a:spcAft>
              <a:buFontTx/>
              <a:buChar char="•"/>
              <a:defRPr/>
            </a:pPr>
            <a:r>
              <a:rPr lang="en-US" altLang="en-US" sz="1800" b="1" kern="0" dirty="0" smtClean="0">
                <a:latin typeface="+mn-lt"/>
              </a:rPr>
              <a:t>Once propagated, the dynamic state variable is used to update or correct based on the likelihood or new measurement, </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We can summarize this as: </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kern="0" dirty="0" smtClean="0">
                <a:latin typeface="+mn-lt"/>
              </a:rPr>
              <a:t> ~ </a:t>
            </a:r>
            <a:r>
              <a:rPr lang="en-US" altLang="en-US" sz="1800" i="1" kern="0" dirty="0" smtClean="0"/>
              <a:t>p</a:t>
            </a:r>
            <a:r>
              <a:rPr lang="en-US" altLang="en-US" sz="1800" kern="0" dirty="0" smtClean="0"/>
              <a:t>(</a:t>
            </a:r>
            <a:r>
              <a:rPr lang="en-US" altLang="en-US" sz="1800" i="1" kern="0" dirty="0" smtClean="0"/>
              <a:t>x</a:t>
            </a:r>
            <a:r>
              <a:rPr lang="en-US" altLang="en-US" sz="1800" kern="0" dirty="0" smtClean="0"/>
              <a:t>(</a:t>
            </a:r>
            <a:r>
              <a:rPr lang="en-US" altLang="en-US" sz="1800" i="1" kern="0" dirty="0" smtClean="0"/>
              <a:t>t</a:t>
            </a:r>
            <a:r>
              <a:rPr lang="en-US" altLang="en-US" sz="1800" kern="0" dirty="0" smtClean="0"/>
              <a:t>)|</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b="1" kern="0" dirty="0" smtClean="0">
                <a:latin typeface="+mn-lt"/>
              </a:rPr>
              <a:t> and </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kern="0" dirty="0" smtClean="0">
                <a:latin typeface="+mn-lt"/>
              </a:rPr>
              <a:t>] ~ </a:t>
            </a:r>
            <a:r>
              <a:rPr lang="en-US" altLang="en-US" sz="1800" i="1" kern="0" dirty="0" smtClean="0">
                <a:latin typeface="+mn-lt"/>
              </a:rPr>
              <a:t>p</a:t>
            </a:r>
            <a:r>
              <a:rPr lang="en-US" altLang="en-US" sz="1800" kern="0" dirty="0" smtClean="0">
                <a:latin typeface="+mn-lt"/>
              </a:rPr>
              <a:t>(</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usual state space formulation is:</a:t>
            </a:r>
          </a:p>
          <a:p>
            <a:pPr marL="165100" lvl="0" indent="-165100">
              <a:spcBef>
                <a:spcPts val="6000"/>
              </a:spcBef>
              <a:spcAft>
                <a:spcPts val="600"/>
              </a:spcAft>
              <a:buFontTx/>
              <a:buChar char="•"/>
              <a:defRPr/>
            </a:pPr>
            <a:r>
              <a:rPr lang="en-US" altLang="en-US" sz="1800" b="1" kern="0" dirty="0" smtClean="0">
                <a:latin typeface="+mn-lt"/>
              </a:rPr>
              <a:t>where </a:t>
            </a:r>
            <a:r>
              <a:rPr lang="en-US" altLang="en-US" sz="1800" i="1" kern="0" dirty="0" smtClean="0">
                <a:latin typeface="+mn-lt"/>
              </a:rPr>
              <a:t>w</a:t>
            </a:r>
            <a:r>
              <a:rPr lang="en-US" altLang="en-US" sz="1800" b="1" kern="0" dirty="0" smtClean="0">
                <a:latin typeface="+mn-lt"/>
              </a:rPr>
              <a:t> and </a:t>
            </a:r>
            <a:r>
              <a:rPr lang="en-US" altLang="en-US" sz="1800" i="1" kern="0" dirty="0" smtClean="0">
                <a:latin typeface="+mn-lt"/>
              </a:rPr>
              <a:t>v</a:t>
            </a:r>
            <a:r>
              <a:rPr lang="en-US" altLang="en-US" sz="1800" b="1" kern="0" dirty="0" smtClean="0">
                <a:latin typeface="+mn-lt"/>
              </a:rPr>
              <a:t> are the respective process and measurement noise sources, and </a:t>
            </a:r>
            <a:r>
              <a:rPr lang="en-US" altLang="en-US" sz="1800" i="1" kern="0" dirty="0" smtClean="0">
                <a:latin typeface="+mn-lt"/>
              </a:rPr>
              <a:t>u</a:t>
            </a:r>
            <a:r>
              <a:rPr lang="en-US" altLang="en-US" sz="1800" b="1" kern="0" dirty="0" smtClean="0">
                <a:latin typeface="+mn-lt"/>
              </a:rPr>
              <a:t> is the unknown input.</a:t>
            </a:r>
          </a:p>
          <a:p>
            <a:pPr marL="165100" lvl="0" indent="-165100">
              <a:spcBef>
                <a:spcPts val="0"/>
              </a:spcBef>
              <a:spcAft>
                <a:spcPts val="600"/>
              </a:spcAft>
              <a:buFontTx/>
              <a:buChar char="•"/>
              <a:defRPr/>
            </a:pPr>
            <a:r>
              <a:rPr lang="en-US" altLang="en-US" sz="1800" i="1" kern="0" dirty="0" smtClean="0">
                <a:latin typeface="+mn-lt"/>
              </a:rPr>
              <a:t>A</a:t>
            </a:r>
            <a:r>
              <a:rPr lang="en-US" altLang="en-US" sz="1800" kern="0" dirty="0" smtClean="0">
                <a:latin typeface="+mn-lt"/>
              </a:rPr>
              <a:t>() </a:t>
            </a:r>
            <a:r>
              <a:rPr lang="en-US" altLang="en-US" sz="1800" b="1" kern="0" dirty="0" smtClean="0">
                <a:latin typeface="+mn-lt"/>
              </a:rPr>
              <a:t>is the nonlinear dynamic state transition function and </a:t>
            </a:r>
            <a:r>
              <a:rPr lang="en-US" altLang="en-US" sz="1800" i="1" kern="0" dirty="0" smtClean="0">
                <a:latin typeface="+mn-lt"/>
              </a:rPr>
              <a:t>C</a:t>
            </a:r>
            <a:r>
              <a:rPr lang="en-US" altLang="en-US" sz="1800" kern="0" dirty="0" smtClean="0">
                <a:latin typeface="+mn-lt"/>
              </a:rPr>
              <a:t>()</a:t>
            </a:r>
            <a:r>
              <a:rPr lang="en-US" altLang="en-US" sz="1800" b="1" kern="0" dirty="0" smtClean="0">
                <a:latin typeface="+mn-lt"/>
              </a:rPr>
              <a:t> is the corresponding measurement function.</a:t>
            </a:r>
          </a:p>
        </p:txBody>
      </p:sp>
      <p:graphicFrame>
        <p:nvGraphicFramePr>
          <p:cNvPr id="165891" name="Object 3"/>
          <p:cNvGraphicFramePr>
            <a:graphicFrameLocks noChangeAspect="1"/>
          </p:cNvGraphicFramePr>
          <p:nvPr/>
        </p:nvGraphicFramePr>
        <p:xfrm>
          <a:off x="454025" y="4462463"/>
          <a:ext cx="3035300" cy="622300"/>
        </p:xfrm>
        <a:graphic>
          <a:graphicData uri="http://schemas.openxmlformats.org/presentationml/2006/ole">
            <p:oleObj spid="_x0000_s165891" name="Equation" r:id="rId3" imgW="3035160" imgH="6220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Approach to State Space (cont.)</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We can summarize this as:</a:t>
            </a:r>
          </a:p>
          <a:p>
            <a:pPr marL="165100" lvl="0" indent="-165100">
              <a:spcBef>
                <a:spcPts val="6000"/>
              </a:spcBef>
              <a:spcAft>
                <a:spcPts val="600"/>
              </a:spcAft>
              <a:buFontTx/>
              <a:buChar char="•"/>
              <a:defRPr/>
            </a:pPr>
            <a:r>
              <a:rPr lang="en-US" altLang="en-US" sz="1800" b="1" kern="0" dirty="0" smtClean="0">
                <a:latin typeface="+mn-lt"/>
              </a:rPr>
              <a:t>To generate the model-based version of the sequential Bayesian processor, we replace the transition and likelihood distributions with the conditionals.</a:t>
            </a:r>
          </a:p>
          <a:p>
            <a:pPr marL="165100" lvl="0" indent="-165100">
              <a:spcBef>
                <a:spcPts val="0"/>
              </a:spcBef>
              <a:spcAft>
                <a:spcPts val="600"/>
              </a:spcAft>
              <a:buFontTx/>
              <a:buChar char="•"/>
              <a:defRPr/>
            </a:pPr>
            <a:r>
              <a:rPr lang="en-US" altLang="en-US" sz="1800" b="1" kern="0" dirty="0" smtClean="0">
                <a:latin typeface="+mn-lt"/>
              </a:rPr>
              <a:t>We seek to estimate the posterior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Y</a:t>
            </a:r>
            <a:r>
              <a:rPr lang="en-US" altLang="en-US" sz="1800" kern="0" baseline="-25000" dirty="0" smtClean="0">
                <a:latin typeface="+mn-lt"/>
              </a:rPr>
              <a:t>t-1</a:t>
            </a:r>
            <a:r>
              <a:rPr lang="en-US" altLang="en-US" sz="1800" kern="0" dirty="0" smtClean="0">
                <a:latin typeface="+mn-lt"/>
              </a:rPr>
              <a:t>):</a:t>
            </a:r>
          </a:p>
          <a:p>
            <a:pPr marL="165100" lvl="0" indent="-165100">
              <a:spcBef>
                <a:spcPts val="3600"/>
              </a:spcBef>
              <a:spcAft>
                <a:spcPts val="600"/>
              </a:spcAft>
              <a:buFontTx/>
              <a:buChar char="•"/>
              <a:defRPr/>
            </a:pPr>
            <a:r>
              <a:rPr lang="en-US" altLang="en-US" sz="1800" b="1" kern="0" dirty="0" smtClean="0">
                <a:latin typeface="+mn-lt"/>
              </a:rPr>
              <a:t>This is based on the well-known Chapman-Kolmogorov integration solution to the state space equations.</a:t>
            </a:r>
          </a:p>
          <a:p>
            <a:pPr marL="165100" lvl="0" indent="-165100">
              <a:spcBef>
                <a:spcPts val="0"/>
              </a:spcBef>
              <a:spcAft>
                <a:spcPts val="600"/>
              </a:spcAft>
              <a:buFontTx/>
              <a:buChar char="•"/>
              <a:defRPr/>
            </a:pPr>
            <a:r>
              <a:rPr lang="en-US" altLang="en-US" sz="1800" b="1" kern="0" dirty="0" smtClean="0">
                <a:latin typeface="+mn-lt"/>
              </a:rPr>
              <a:t>We can incorporate the model-based likelihood into the posterior equation:</a:t>
            </a:r>
          </a:p>
          <a:p>
            <a:pPr marL="165100" lvl="0" indent="-165100">
              <a:spcBef>
                <a:spcPts val="4800"/>
              </a:spcBef>
              <a:spcAft>
                <a:spcPts val="600"/>
              </a:spcAft>
              <a:buFontTx/>
              <a:buChar char="•"/>
              <a:defRPr/>
            </a:pPr>
            <a:r>
              <a:rPr lang="en-US" altLang="en-US" sz="1800" b="1" kern="0" dirty="0" smtClean="0">
                <a:latin typeface="+mn-lt"/>
              </a:rPr>
              <a:t>Thus, it is possible to integrate notions of Bayesian estimation into the state space equations.</a:t>
            </a:r>
          </a:p>
          <a:p>
            <a:pPr marL="165100" lvl="0" indent="-165100">
              <a:spcBef>
                <a:spcPts val="0"/>
              </a:spcBef>
              <a:spcAft>
                <a:spcPts val="600"/>
              </a:spcAft>
              <a:buFontTx/>
              <a:buChar char="•"/>
              <a:defRPr/>
            </a:pPr>
            <a:r>
              <a:rPr lang="en-US" altLang="en-US" sz="1800" b="1" kern="0" dirty="0" smtClean="0">
                <a:latin typeface="+mn-lt"/>
              </a:rPr>
              <a:t>There are many alternate approaches to the state space equations based on well-known algorithms such as Kalman filtering.</a:t>
            </a:r>
          </a:p>
        </p:txBody>
      </p:sp>
      <p:graphicFrame>
        <p:nvGraphicFramePr>
          <p:cNvPr id="166914" name="Object 2"/>
          <p:cNvGraphicFramePr>
            <a:graphicFrameLocks noChangeAspect="1"/>
          </p:cNvGraphicFramePr>
          <p:nvPr/>
        </p:nvGraphicFramePr>
        <p:xfrm>
          <a:off x="425450" y="2728913"/>
          <a:ext cx="5105400" cy="292100"/>
        </p:xfrm>
        <a:graphic>
          <a:graphicData uri="http://schemas.openxmlformats.org/presentationml/2006/ole">
            <p:oleObj spid="_x0000_s166914" name="Equation" r:id="rId3" imgW="5105160" imgH="291960" progId="Equation.3">
              <p:embed/>
            </p:oleObj>
          </a:graphicData>
        </a:graphic>
      </p:graphicFrame>
      <p:graphicFrame>
        <p:nvGraphicFramePr>
          <p:cNvPr id="166915" name="Object 3"/>
          <p:cNvGraphicFramePr>
            <a:graphicFrameLocks noChangeAspect="1"/>
          </p:cNvGraphicFramePr>
          <p:nvPr/>
        </p:nvGraphicFramePr>
        <p:xfrm>
          <a:off x="454025" y="4101216"/>
          <a:ext cx="3657600" cy="609600"/>
        </p:xfrm>
        <a:graphic>
          <a:graphicData uri="http://schemas.openxmlformats.org/presentationml/2006/ole">
            <p:oleObj spid="_x0000_s166915" name="Equation" r:id="rId4" imgW="3657600" imgH="609480" progId="Equation.3">
              <p:embed/>
            </p:oleObj>
          </a:graphicData>
        </a:graphic>
      </p:graphicFrame>
      <p:graphicFrame>
        <p:nvGraphicFramePr>
          <p:cNvPr id="166916" name="Object 4"/>
          <p:cNvGraphicFramePr>
            <a:graphicFrameLocks noChangeAspect="1"/>
          </p:cNvGraphicFramePr>
          <p:nvPr/>
        </p:nvGraphicFramePr>
        <p:xfrm>
          <a:off x="454025" y="989793"/>
          <a:ext cx="5994400" cy="622300"/>
        </p:xfrm>
        <a:graphic>
          <a:graphicData uri="http://schemas.openxmlformats.org/presentationml/2006/ole">
            <p:oleObj spid="_x0000_s166916" name="Equation" r:id="rId5" imgW="5994360" imgH="62208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Particle filtering is a sequential MC method employing the sequential estimation of relevant probability distributions using the concepts of importance sampling and the approximations of distributions with discrete random measures (e.g., Parzen windows).</a:t>
            </a:r>
          </a:p>
          <a:p>
            <a:pPr marL="165100" lvl="0" indent="-165100">
              <a:spcBef>
                <a:spcPts val="0"/>
              </a:spcBef>
              <a:spcAft>
                <a:spcPts val="600"/>
              </a:spcAft>
              <a:buFontTx/>
              <a:buChar char="•"/>
              <a:defRPr/>
            </a:pPr>
            <a:r>
              <a:rPr lang="en-US" altLang="en-US" sz="1800" b="1" kern="0" dirty="0" smtClean="0">
                <a:latin typeface="+mn-lt"/>
              </a:rPr>
              <a:t>The key idea is to represent the required posterior distribution by a set of </a:t>
            </a:r>
            <a:r>
              <a:rPr lang="en-US" altLang="en-US" sz="1800" i="1" kern="0" dirty="0" err="1" smtClean="0">
                <a:latin typeface="+mn-lt"/>
              </a:rPr>
              <a:t>N</a:t>
            </a:r>
            <a:r>
              <a:rPr lang="en-US" altLang="en-US" sz="1800" i="1" kern="0" baseline="-25000" dirty="0" err="1" smtClean="0">
                <a:latin typeface="+mn-lt"/>
              </a:rPr>
              <a:t>p</a:t>
            </a:r>
            <a:r>
              <a:rPr lang="en-US" altLang="en-US" sz="1800" b="1" kern="0" dirty="0" smtClean="0">
                <a:latin typeface="+mn-lt"/>
              </a:rPr>
              <a:t> random samples, the particles, and associated weights: </a:t>
            </a:r>
            <a:r>
              <a:rPr lang="en-US" altLang="en-US" sz="1800" kern="0" dirty="0" smtClean="0">
                <a:latin typeface="+mn-lt"/>
              </a:rPr>
              <a:t>{</a:t>
            </a:r>
            <a:r>
              <a:rPr lang="en-US" altLang="en-US" sz="1800" i="1" kern="0" dirty="0" smtClean="0">
                <a:latin typeface="+mn-lt"/>
              </a:rPr>
              <a:t>x</a:t>
            </a:r>
            <a:r>
              <a:rPr lang="en-US" altLang="en-US" sz="1800" i="1" kern="0" baseline="-25000" dirty="0" smtClean="0">
                <a:latin typeface="+mn-lt"/>
              </a:rPr>
              <a:t>i</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b="1" kern="0" dirty="0" smtClean="0">
                <a:latin typeface="+mn-lt"/>
              </a:rPr>
              <a:t>, </a:t>
            </a:r>
            <a:r>
              <a:rPr lang="en-US" altLang="en-US" sz="1800" kern="0" dirty="0" err="1" smtClean="0">
                <a:latin typeface="Freestyle Script" pitchFamily="66" charset="0"/>
              </a:rPr>
              <a:t>W</a:t>
            </a:r>
            <a:r>
              <a:rPr lang="en-US" altLang="en-US" sz="1800" i="1" kern="0" baseline="-25000" dirty="0" err="1" smtClean="0"/>
              <a:t>i</a:t>
            </a:r>
            <a:r>
              <a:rPr lang="en-US" altLang="en-US" sz="1800" kern="0" dirty="0" smtClean="0"/>
              <a:t>(</a:t>
            </a:r>
            <a:r>
              <a:rPr lang="en-US" altLang="en-US" sz="1800" i="1" kern="0" dirty="0" smtClean="0"/>
              <a:t>t</a:t>
            </a:r>
            <a:r>
              <a:rPr lang="en-US" altLang="en-US" sz="1800" kern="0" dirty="0" smtClean="0"/>
              <a:t>)</a:t>
            </a:r>
            <a:r>
              <a:rPr kumimoji="0" lang="en-US" altLang="en-US" sz="1800" i="0" u="none" strike="noStrike" kern="0" cap="none" spc="0" normalizeH="0" noProof="0" dirty="0" smtClean="0">
                <a:ln>
                  <a:noFill/>
                </a:ln>
                <a:solidFill>
                  <a:schemeClr val="tx1"/>
                </a:solidFill>
                <a:effectLst/>
                <a:uLnTx/>
                <a:uFillTx/>
                <a:latin typeface="+mn-lt"/>
                <a:ea typeface="+mn-ea"/>
                <a:cs typeface="+mn-cs"/>
              </a:rPr>
              <a: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i="1" kern="0" dirty="0" err="1" smtClean="0">
                <a:latin typeface="+mn-lt"/>
              </a:rPr>
              <a:t>i</a:t>
            </a:r>
            <a:r>
              <a:rPr kumimoji="0" lang="en-US" altLang="en-US" sz="1800" i="1" u="none" strike="noStrike" kern="0" cap="none" spc="0" normalizeH="0" noProof="0" dirty="0" smtClean="0">
                <a:ln>
                  <a:noFill/>
                </a:ln>
                <a:solidFill>
                  <a:schemeClr val="tx1"/>
                </a:solidFill>
                <a:effectLst/>
                <a:uLnTx/>
                <a:uFillTx/>
                <a:latin typeface="+mn-lt"/>
                <a:ea typeface="+mn-ea"/>
                <a:cs typeface="+mn-cs"/>
              </a:rPr>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a:t>
            </a:r>
            <a:r>
              <a:rPr lang="en-US" altLang="en-US" sz="1800" i="1" kern="0" dirty="0" smtClean="0"/>
              <a:t> </a:t>
            </a:r>
            <a:r>
              <a:rPr lang="en-US" altLang="en-US" sz="1800" i="1" kern="0" dirty="0" err="1" smtClean="0"/>
              <a:t>N</a:t>
            </a:r>
            <a:r>
              <a:rPr lang="en-US" altLang="en-US" sz="1800" i="1" kern="0" baseline="-25000" dirty="0" err="1" smtClean="0"/>
              <a:t>p</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600"/>
              </a:spcAft>
              <a:buFontTx/>
              <a:buChar char="•"/>
              <a:defRPr/>
            </a:pPr>
            <a:r>
              <a:rPr lang="en-US" altLang="en-US" sz="1800" b="1" kern="0" dirty="0" smtClean="0">
                <a:latin typeface="+mn-lt"/>
              </a:rPr>
              <a:t>As the number of particles</a:t>
            </a:r>
            <a:br>
              <a:rPr lang="en-US" altLang="en-US" sz="1800" b="1" kern="0" dirty="0" smtClean="0">
                <a:latin typeface="+mn-lt"/>
              </a:rPr>
            </a:br>
            <a:r>
              <a:rPr lang="en-US" altLang="en-US" sz="1800" b="1" kern="0" dirty="0" smtClean="0">
                <a:latin typeface="+mn-lt"/>
              </a:rPr>
              <a:t> become large, the estimate</a:t>
            </a:r>
            <a:br>
              <a:rPr lang="en-US" altLang="en-US" sz="1800" b="1" kern="0" dirty="0" smtClean="0">
                <a:latin typeface="+mn-lt"/>
              </a:rPr>
            </a:br>
            <a:r>
              <a:rPr lang="en-US" altLang="en-US" sz="1800" b="1" kern="0" dirty="0" smtClean="0">
                <a:latin typeface="+mn-lt"/>
              </a:rPr>
              <a:t> converges, and hence </a:t>
            </a:r>
            <a:br>
              <a:rPr lang="en-US" altLang="en-US" sz="1800" b="1" kern="0" dirty="0" smtClean="0">
                <a:latin typeface="+mn-lt"/>
              </a:rPr>
            </a:br>
            <a:r>
              <a:rPr lang="en-US" altLang="en-US" sz="1800" b="1" kern="0" dirty="0" smtClean="0">
                <a:latin typeface="+mn-lt"/>
              </a:rPr>
              <a:t>particle filtering can be </a:t>
            </a:r>
            <a:br>
              <a:rPr lang="en-US" altLang="en-US" sz="1800" b="1" kern="0" dirty="0" smtClean="0">
                <a:latin typeface="+mn-lt"/>
              </a:rPr>
            </a:br>
            <a:r>
              <a:rPr lang="en-US" altLang="en-US" sz="1800" b="1" kern="0" dirty="0" smtClean="0">
                <a:latin typeface="+mn-lt"/>
              </a:rPr>
              <a:t>regarded as a technique </a:t>
            </a:r>
            <a:br>
              <a:rPr lang="en-US" altLang="en-US" sz="1800" b="1" kern="0" dirty="0" smtClean="0">
                <a:latin typeface="+mn-lt"/>
              </a:rPr>
            </a:br>
            <a:r>
              <a:rPr lang="en-US" altLang="en-US" sz="1800" b="1" kern="0" dirty="0" smtClean="0">
                <a:latin typeface="+mn-lt"/>
              </a:rPr>
              <a:t>to implement sequential </a:t>
            </a:r>
            <a:br>
              <a:rPr lang="en-US" altLang="en-US" sz="1800" b="1" kern="0" dirty="0" smtClean="0">
                <a:latin typeface="+mn-lt"/>
              </a:rPr>
            </a:br>
            <a:r>
              <a:rPr lang="en-US" altLang="en-US" sz="1800" b="1" kern="0" dirty="0" smtClean="0">
                <a:latin typeface="+mn-lt"/>
              </a:rPr>
              <a:t>Bayesian estimation by </a:t>
            </a:r>
            <a:br>
              <a:rPr lang="en-US" altLang="en-US" sz="1800" b="1" kern="0" dirty="0" smtClean="0">
                <a:latin typeface="+mn-lt"/>
              </a:rPr>
            </a:br>
            <a:r>
              <a:rPr lang="en-US" altLang="en-US" sz="1800" b="1" kern="0" dirty="0" smtClean="0">
                <a:latin typeface="+mn-lt"/>
              </a:rPr>
              <a:t>MC simulation.</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Continuous distributions</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are approximated by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mixtures of these weighted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particles, as shown to the</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right.</a:t>
            </a:r>
          </a:p>
        </p:txBody>
      </p:sp>
      <p:pic>
        <p:nvPicPr>
          <p:cNvPr id="5" name="Picture 1"/>
          <p:cNvPicPr>
            <a:picLocks noChangeAspect="1" noChangeArrowheads="1"/>
          </p:cNvPicPr>
          <p:nvPr/>
        </p:nvPicPr>
        <p:blipFill>
          <a:blip r:embed="rId2"/>
          <a:srcRect l="14766" t="33121" r="36410" b="8322"/>
          <a:stretch>
            <a:fillRect/>
          </a:stretch>
        </p:blipFill>
        <p:spPr bwMode="auto">
          <a:xfrm>
            <a:off x="3486966" y="2758189"/>
            <a:ext cx="5361266" cy="3634673"/>
          </a:xfrm>
          <a:prstGeom prst="rect">
            <a:avLst/>
          </a:prstGeom>
          <a:solidFill>
            <a:schemeClr val="accent3"/>
          </a:solid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 (cont.)</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We can illustrate the evolution of the MAP estimate over time:</a:t>
            </a:r>
          </a:p>
        </p:txBody>
      </p:sp>
      <p:pic>
        <p:nvPicPr>
          <p:cNvPr id="168962" name="Picture 2"/>
          <p:cNvPicPr>
            <a:picLocks noChangeAspect="1" noChangeArrowheads="1"/>
          </p:cNvPicPr>
          <p:nvPr/>
        </p:nvPicPr>
        <p:blipFill>
          <a:blip r:embed="rId2"/>
          <a:srcRect l="17941" t="20713" r="15646" b="8933"/>
          <a:stretch>
            <a:fillRect/>
          </a:stretch>
        </p:blipFill>
        <p:spPr bwMode="auto">
          <a:xfrm>
            <a:off x="1071224" y="1098946"/>
            <a:ext cx="7011077" cy="54737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 (cont.)</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minimum mean-squared error (MMSE) estimate </a:t>
            </a:r>
            <a:r>
              <a:rPr lang="en-US" altLang="en-US" sz="1800" b="1" kern="0" dirty="0" smtClean="0">
                <a:latin typeface="+mn-lt"/>
              </a:rPr>
              <a:t>can be determined by averaging over </a:t>
            </a:r>
            <a:r>
              <a:rPr lang="en-US" altLang="en-US" sz="1800" i="1" kern="0" dirty="0" smtClean="0"/>
              <a:t>x</a:t>
            </a:r>
            <a:r>
              <a:rPr lang="en-US" altLang="en-US" sz="1800" i="1" kern="0" baseline="-25000" dirty="0" smtClean="0"/>
              <a:t>i</a:t>
            </a:r>
            <a:r>
              <a:rPr lang="en-US" altLang="en-US" sz="1800" kern="0" dirty="0" smtClean="0"/>
              <a:t>(</a:t>
            </a:r>
            <a:r>
              <a:rPr lang="en-US" altLang="en-US" sz="1800" i="1" kern="0" dirty="0" smtClean="0"/>
              <a:t>t</a:t>
            </a:r>
            <a:r>
              <a:rPr lang="en-US" altLang="en-US" sz="1800" kern="0" dirty="0" smtClean="0"/>
              <a:t>)</a:t>
            </a:r>
            <a:r>
              <a:rPr lang="en-US" altLang="en-US" sz="1800" b="1" kern="0" dirty="0" smtClean="0">
                <a:latin typeface="+mn-lt"/>
              </a:rPr>
              <a:t>:</a:t>
            </a:r>
          </a:p>
          <a:p>
            <a:pPr marL="165100" lvl="0" indent="-165100">
              <a:spcBef>
                <a:spcPts val="13800"/>
              </a:spcBef>
              <a:spcAft>
                <a:spcPts val="600"/>
              </a:spcAft>
              <a:buFont typeface="Arial" pitchFamily="34" charset="0"/>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MAP estimate is found by maximizing the posterior across each time step:</a:t>
            </a:r>
          </a:p>
          <a:p>
            <a:pPr marL="165100" lvl="0" indent="-165100">
              <a:spcBef>
                <a:spcPts val="3200"/>
              </a:spcBef>
              <a:spcAft>
                <a:spcPts val="600"/>
              </a:spcAft>
              <a:buFont typeface="Arial" pitchFamily="34" charset="0"/>
              <a:buChar char="•"/>
              <a:defRPr/>
            </a:pPr>
            <a:r>
              <a:rPr lang="en-US" altLang="en-US" sz="1800" b="1" kern="0" dirty="0" smtClean="0">
                <a:latin typeface="+mn-lt"/>
              </a:rPr>
              <a:t>The reestimation equations for the weights are:</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169986" name="Object 2"/>
          <p:cNvGraphicFramePr>
            <a:graphicFrameLocks noChangeAspect="1"/>
          </p:cNvGraphicFramePr>
          <p:nvPr/>
        </p:nvGraphicFramePr>
        <p:xfrm>
          <a:off x="425450" y="1219980"/>
          <a:ext cx="4546600" cy="1752600"/>
        </p:xfrm>
        <a:graphic>
          <a:graphicData uri="http://schemas.openxmlformats.org/presentationml/2006/ole">
            <p:oleObj spid="_x0000_s169986" name="Equation" r:id="rId3" imgW="4546440" imgH="1752480" progId="Equation.3">
              <p:embed/>
            </p:oleObj>
          </a:graphicData>
        </a:graphic>
      </p:graphicFrame>
      <p:graphicFrame>
        <p:nvGraphicFramePr>
          <p:cNvPr id="169987" name="Object 3"/>
          <p:cNvGraphicFramePr>
            <a:graphicFrameLocks noChangeAspect="1"/>
          </p:cNvGraphicFramePr>
          <p:nvPr/>
        </p:nvGraphicFramePr>
        <p:xfrm>
          <a:off x="425450" y="3340412"/>
          <a:ext cx="2387600" cy="393700"/>
        </p:xfrm>
        <a:graphic>
          <a:graphicData uri="http://schemas.openxmlformats.org/presentationml/2006/ole">
            <p:oleObj spid="_x0000_s169987" name="Equation" r:id="rId4" imgW="2387520" imgH="393480" progId="Equation.3">
              <p:embed/>
            </p:oleObj>
          </a:graphicData>
        </a:graphic>
      </p:graphicFrame>
      <p:graphicFrame>
        <p:nvGraphicFramePr>
          <p:cNvPr id="169988" name="Object 4"/>
          <p:cNvGraphicFramePr>
            <a:graphicFrameLocks noChangeAspect="1"/>
          </p:cNvGraphicFramePr>
          <p:nvPr/>
        </p:nvGraphicFramePr>
        <p:xfrm>
          <a:off x="425450" y="4047058"/>
          <a:ext cx="5016500" cy="2552700"/>
        </p:xfrm>
        <a:graphic>
          <a:graphicData uri="http://schemas.openxmlformats.org/presentationml/2006/ole">
            <p:oleObj spid="_x0000_s169988" name="Equation" r:id="rId5" imgW="5016240" imgH="25524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Prediction Using Bayesian Particle Filters</a:t>
            </a:r>
            <a:endParaRPr lang="en-US" b="1" dirty="0">
              <a:solidFill>
                <a:schemeClr val="accent2"/>
              </a:solidFill>
            </a:endParaRPr>
          </a:p>
        </p:txBody>
      </p:sp>
      <p:pic>
        <p:nvPicPr>
          <p:cNvPr id="167938" name="Picture 2"/>
          <p:cNvPicPr>
            <a:picLocks noChangeAspect="1" noChangeArrowheads="1"/>
          </p:cNvPicPr>
          <p:nvPr/>
        </p:nvPicPr>
        <p:blipFill>
          <a:blip r:embed="rId2"/>
          <a:srcRect l="19672" t="27333" r="4000" b="24653"/>
          <a:stretch>
            <a:fillRect/>
          </a:stretch>
        </p:blipFill>
        <p:spPr bwMode="auto">
          <a:xfrm>
            <a:off x="269821" y="674558"/>
            <a:ext cx="8730113" cy="40473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Historical Perspective</a:t>
            </a:r>
            <a:endParaRPr lang="en-US" b="1" dirty="0">
              <a:solidFill>
                <a:schemeClr val="accent2"/>
              </a:solidFill>
            </a:endParaRPr>
          </a:p>
        </p:txBody>
      </p:sp>
      <p:pic>
        <p:nvPicPr>
          <p:cNvPr id="166914" name="Picture 2"/>
          <p:cNvPicPr>
            <a:picLocks noChangeAspect="1" noChangeArrowheads="1"/>
          </p:cNvPicPr>
          <p:nvPr/>
        </p:nvPicPr>
        <p:blipFill>
          <a:blip r:embed="rId2"/>
          <a:srcRect l="9333" t="32885" r="5731" b="11168"/>
          <a:stretch>
            <a:fillRect/>
          </a:stretch>
        </p:blipFill>
        <p:spPr bwMode="auto">
          <a:xfrm>
            <a:off x="124501" y="561533"/>
            <a:ext cx="8971371" cy="43552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5724644"/>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Introduced importance sampling and Monte Carlo methods.</a:t>
            </a:r>
          </a:p>
          <a:p>
            <a:pPr marL="165100" indent="-165100">
              <a:spcAft>
                <a:spcPts val="600"/>
              </a:spcAft>
              <a:buFont typeface="Arial" pitchFamily="34" charset="0"/>
              <a:buChar char="•"/>
            </a:pPr>
            <a:r>
              <a:rPr lang="en-US" altLang="en-US" sz="1800" b="1" dirty="0" smtClean="0"/>
              <a:t>Described particle filtering as an integration of Bayesian methods and Monte Carlo Methods.</a:t>
            </a:r>
          </a:p>
          <a:p>
            <a:pPr marL="165100" indent="-165100">
              <a:spcAft>
                <a:spcPts val="600"/>
              </a:spcAft>
              <a:buFont typeface="Arial" pitchFamily="34" charset="0"/>
              <a:buChar char="•"/>
            </a:pPr>
            <a:r>
              <a:rPr lang="en-US" altLang="en-US" sz="1800" b="1" dirty="0" smtClean="0"/>
              <a:t>There are many types of particle filters: </a:t>
            </a:r>
            <a:r>
              <a:rPr lang="en-US" sz="1800" b="1" dirty="0" smtClean="0"/>
              <a:t>Auxiliary particle filter, Gaussian particle filter, Unscented particle filter, Monte Carlo particle filter, Gauss-Hermite particle filter and the Cost Reference particle filter.</a:t>
            </a:r>
          </a:p>
          <a:p>
            <a:pPr marL="165100" indent="-165100">
              <a:spcAft>
                <a:spcPts val="600"/>
              </a:spcAft>
              <a:buFont typeface="Arial" pitchFamily="34" charset="0"/>
              <a:buChar char="•"/>
            </a:pPr>
            <a:r>
              <a:rPr lang="en-US" sz="1800" b="1" dirty="0" smtClean="0"/>
              <a:t>The best known algorithm to solve the problem of non-Gaussian, nonlinear estimation is the extended Kalman filter.</a:t>
            </a:r>
          </a:p>
          <a:p>
            <a:pPr marL="165100" indent="-165100">
              <a:spcAft>
                <a:spcPts val="600"/>
              </a:spcAft>
              <a:buFont typeface="Arial" pitchFamily="34" charset="0"/>
              <a:buChar char="•"/>
            </a:pPr>
            <a:r>
              <a:rPr lang="en-US" sz="1800" b="1" dirty="0" smtClean="0"/>
              <a:t>This filter is based upon the principle of linearizing the measurements and evolution models using Taylor series expansions. The series approximations in the EKF algorithm can, however, lead to poor representations of the nonlinear functions and probability distributions of interest.</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Unscented Kalman filter</a:t>
            </a:r>
            <a:r>
              <a:rPr lang="en-US" sz="1800" b="1" dirty="0" smtClean="0"/>
              <a:t> (UKF) is based on the intuition that it is easier to approximate a Gaussian distribution than it is to approximate arbitrary nonlinear functions.</a:t>
            </a:r>
          </a:p>
          <a:p>
            <a:pPr marL="165100" indent="-165100">
              <a:spcAft>
                <a:spcPts val="600"/>
              </a:spcAft>
              <a:buFont typeface="Arial" pitchFamily="34" charset="0"/>
              <a:buChar char="•"/>
            </a:pPr>
            <a:r>
              <a:rPr lang="en-US" sz="1800" b="1" dirty="0" smtClean="0"/>
              <a:t>The UKF leads to more accurate results than the EKF and, in </a:t>
            </a:r>
            <a:r>
              <a:rPr lang="en-US" sz="1800" b="1" smtClean="0"/>
              <a:t>particular, generates </a:t>
            </a:r>
            <a:r>
              <a:rPr lang="en-US" sz="1800" b="1" dirty="0" smtClean="0"/>
              <a:t>much better estimates of the covariance of the states. The UKF has, however, the limitation that it does not apply to general non-Gaussian distributions.</a:t>
            </a:r>
            <a:endParaRPr lang="en-US" sz="1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Overview</a:t>
            </a:r>
            <a:endParaRPr lang="en-US" b="1" dirty="0">
              <a:solidFill>
                <a:schemeClr val="accent2"/>
              </a:solidFill>
            </a:endParaRPr>
          </a:p>
        </p:txBody>
      </p:sp>
      <p:sp>
        <p:nvSpPr>
          <p:cNvPr id="9" name="Text Box 4"/>
          <p:cNvSpPr txBox="1">
            <a:spLocks noChangeArrowheads="1"/>
          </p:cNvSpPr>
          <p:nvPr/>
        </p:nvSpPr>
        <p:spPr bwMode="auto">
          <a:xfrm>
            <a:off x="187531" y="622665"/>
            <a:ext cx="8688388" cy="6001643"/>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sz="1800" b="1" dirty="0" smtClean="0"/>
              <a:t>Particle filtering is a </a:t>
            </a:r>
            <a:r>
              <a:rPr lang="en-US" sz="1800" b="1" dirty="0" smtClean="0">
                <a:solidFill>
                  <a:schemeClr val="accent1"/>
                </a:solidFill>
              </a:rPr>
              <a:t>sequential Monte Carlo methodology </a:t>
            </a:r>
            <a:r>
              <a:rPr lang="en-US" sz="1800" b="1" dirty="0" smtClean="0"/>
              <a:t>in which the relevant probability distributions are iteratively estimated using the concepts of </a:t>
            </a:r>
            <a:r>
              <a:rPr lang="en-US" sz="1800" b="1" i="1" dirty="0" smtClean="0"/>
              <a:t>importance sampling </a:t>
            </a:r>
            <a:r>
              <a:rPr lang="en-US" sz="1800" b="1" dirty="0" smtClean="0"/>
              <a:t>and approximation of probability distributions with discrete random measures.</a:t>
            </a:r>
          </a:p>
          <a:p>
            <a:pPr marL="165100" indent="-165100">
              <a:spcAft>
                <a:spcPts val="600"/>
              </a:spcAft>
              <a:buFont typeface="Arial" pitchFamily="34" charset="0"/>
              <a:buChar char="•"/>
            </a:pPr>
            <a:r>
              <a:rPr lang="en-US" sz="1800" b="1" dirty="0" smtClean="0"/>
              <a:t>The earliest applications of sequential Monte Carlo methods were in the area of growing polymers, and later they expanded to other fields including physics and engineering.</a:t>
            </a:r>
          </a:p>
          <a:p>
            <a:pPr marL="165100" indent="-165100">
              <a:spcAft>
                <a:spcPts val="600"/>
              </a:spcAft>
              <a:buFont typeface="Arial" pitchFamily="34" charset="0"/>
              <a:buChar char="•"/>
            </a:pPr>
            <a:r>
              <a:rPr lang="en-US" sz="1800" b="1" dirty="0" smtClean="0"/>
              <a:t>Sequential Monte Carlo methods found limited use in the past primarily due to their very high computational complexity.</a:t>
            </a:r>
          </a:p>
          <a:p>
            <a:pPr marL="165100" indent="-165100">
              <a:spcAft>
                <a:spcPts val="600"/>
              </a:spcAft>
              <a:buFont typeface="Arial" pitchFamily="34" charset="0"/>
              <a:buChar char="•"/>
            </a:pPr>
            <a:r>
              <a:rPr lang="en-US" sz="1800" b="1" dirty="0" smtClean="0"/>
              <a:t>Particle filtering is particularly useful in dealing with nonlinear and non-Gaussian problems (because it is a nonparametric approach).</a:t>
            </a:r>
          </a:p>
          <a:p>
            <a:pPr marL="165100" indent="-165100">
              <a:spcAft>
                <a:spcPts val="600"/>
              </a:spcAft>
              <a:buFont typeface="Arial" pitchFamily="34" charset="0"/>
              <a:buChar char="•"/>
            </a:pPr>
            <a:r>
              <a:rPr lang="en-US" sz="1800" b="1" dirty="0" smtClean="0"/>
              <a:t>Particle filters are usually used to estimate Bayesian models and are the sequential ('on-line') analog of </a:t>
            </a:r>
            <a:r>
              <a:rPr lang="en-US" sz="1800" b="1" dirty="0" smtClean="0">
                <a:solidFill>
                  <a:schemeClr val="accent1"/>
                </a:solidFill>
              </a:rPr>
              <a:t>Markov chain Monte Carlo </a:t>
            </a:r>
            <a:r>
              <a:rPr lang="en-US" sz="1800" b="1" dirty="0" smtClean="0"/>
              <a:t>(MCMC) batch methods.</a:t>
            </a:r>
          </a:p>
          <a:p>
            <a:pPr marL="165100" indent="-165100">
              <a:spcAft>
                <a:spcPts val="600"/>
              </a:spcAft>
              <a:buFont typeface="Arial" pitchFamily="34" charset="0"/>
              <a:buChar char="•"/>
            </a:pPr>
            <a:r>
              <a:rPr lang="en-US" sz="1800" b="1" dirty="0" smtClean="0"/>
              <a:t>They are often an alternative to the </a:t>
            </a:r>
            <a:r>
              <a:rPr lang="en-US" sz="1800" b="1" dirty="0" smtClean="0">
                <a:solidFill>
                  <a:schemeClr val="accent1"/>
                </a:solidFill>
              </a:rPr>
              <a:t>Extended Kalman filter </a:t>
            </a:r>
            <a:r>
              <a:rPr lang="en-US" sz="1800" b="1" dirty="0" smtClean="0"/>
              <a:t>(EKF) or </a:t>
            </a:r>
            <a:r>
              <a:rPr lang="en-US" sz="1800" b="1" dirty="0" smtClean="0">
                <a:solidFill>
                  <a:schemeClr val="accent1"/>
                </a:solidFill>
              </a:rPr>
              <a:t>Unscented Kalman filter</a:t>
            </a:r>
            <a:r>
              <a:rPr lang="en-US" sz="1800" b="1" dirty="0" smtClean="0"/>
              <a:t> (UKF) with the advantage that, with sufficient samples, they approach the Bayesian optimal estimate, so they can be made more accurate than either the EKF or UKF. </a:t>
            </a:r>
          </a:p>
          <a:p>
            <a:pPr marL="165100" indent="-165100">
              <a:spcAft>
                <a:spcPts val="600"/>
              </a:spcAft>
              <a:buFont typeface="Arial" pitchFamily="34" charset="0"/>
              <a:buChar char="•"/>
            </a:pPr>
            <a:r>
              <a:rPr lang="en-US" sz="1800" b="1" dirty="0" smtClean="0"/>
              <a:t>The approaches can also be combined by using a version of the Kalman filter as a “proposal distribution” for the particle filter.</a:t>
            </a:r>
            <a:endParaRPr lang="en-US"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Methods</a:t>
            </a:r>
            <a:endParaRPr lang="en-US" b="1" dirty="0">
              <a:solidFill>
                <a:schemeClr val="accent2"/>
              </a:solidFill>
            </a:endParaRPr>
          </a:p>
        </p:txBody>
      </p:sp>
      <p:sp>
        <p:nvSpPr>
          <p:cNvPr id="9" name="Text Box 4"/>
          <p:cNvSpPr txBox="1">
            <a:spLocks noChangeArrowheads="1"/>
          </p:cNvSpPr>
          <p:nvPr/>
        </p:nvSpPr>
        <p:spPr bwMode="auto">
          <a:xfrm>
            <a:off x="187531" y="654895"/>
            <a:ext cx="8688388" cy="5955476"/>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The particle filter approach estimates the sequence of hidden parameters, </a:t>
            </a:r>
            <a:r>
              <a:rPr lang="en-US" sz="1800" b="1" dirty="0" err="1" smtClean="0"/>
              <a:t>X</a:t>
            </a:r>
            <a:r>
              <a:rPr lang="en-US" sz="1800" baseline="-25000" dirty="0" err="1" smtClean="0"/>
              <a:t>t</a:t>
            </a:r>
            <a:r>
              <a:rPr lang="en-US" sz="1800" dirty="0" smtClean="0"/>
              <a:t>={</a:t>
            </a:r>
            <a:r>
              <a:rPr lang="en-US" sz="1800" i="1" dirty="0" err="1" smtClean="0"/>
              <a:t>x</a:t>
            </a:r>
            <a:r>
              <a:rPr lang="en-US" sz="1800" i="1" baseline="-25000" dirty="0" err="1" smtClean="0"/>
              <a:t>t</a:t>
            </a:r>
            <a:r>
              <a:rPr lang="en-US" sz="1800" dirty="0" smtClean="0"/>
              <a:t> }, for </a:t>
            </a:r>
            <a:r>
              <a:rPr lang="en-US" sz="1800" i="1" dirty="0" smtClean="0"/>
              <a:t>t</a:t>
            </a:r>
            <a:r>
              <a:rPr lang="en-US" sz="1800" dirty="0" smtClean="0"/>
              <a:t> = 0, …, </a:t>
            </a:r>
            <a:r>
              <a:rPr lang="en-US" sz="1800" i="1" dirty="0" smtClean="0"/>
              <a:t>N</a:t>
            </a:r>
            <a:r>
              <a:rPr lang="en-US" sz="1800" b="1" dirty="0" smtClean="0"/>
              <a:t>, based only on the observed data (measurements),</a:t>
            </a:r>
            <a:br>
              <a:rPr lang="en-US" sz="1800" b="1" dirty="0" smtClean="0"/>
            </a:br>
            <a:r>
              <a:rPr lang="en-US" sz="1800" b="1" dirty="0" smtClean="0"/>
              <a:t> </a:t>
            </a:r>
            <a:r>
              <a:rPr lang="en-US" sz="1800" b="1" dirty="0" err="1" smtClean="0"/>
              <a:t>Y</a:t>
            </a:r>
            <a:r>
              <a:rPr lang="en-US" sz="1800" baseline="-25000" dirty="0" err="1" smtClean="0"/>
              <a:t>t</a:t>
            </a:r>
            <a:r>
              <a:rPr lang="en-US" sz="1800" baseline="-25000" dirty="0" smtClean="0"/>
              <a:t> </a:t>
            </a:r>
            <a:r>
              <a:rPr lang="en-US" sz="1800" i="1" dirty="0" smtClean="0"/>
              <a:t>={</a:t>
            </a:r>
            <a:r>
              <a:rPr lang="en-US" sz="1800" i="1" dirty="0" err="1" smtClean="0"/>
              <a:t>y</a:t>
            </a:r>
            <a:r>
              <a:rPr lang="en-US" sz="1800" i="1" baseline="-25000" dirty="0" err="1" smtClean="0"/>
              <a:t>t</a:t>
            </a:r>
            <a:r>
              <a:rPr lang="en-US" sz="1800" dirty="0" smtClean="0"/>
              <a:t>}, </a:t>
            </a:r>
            <a:r>
              <a:rPr lang="en-US" sz="1800" i="1" dirty="0" smtClean="0"/>
              <a:t>t</a:t>
            </a:r>
            <a:r>
              <a:rPr lang="en-US" sz="1800" dirty="0" smtClean="0"/>
              <a:t> = 0, …,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All Bayesian estimates of </a:t>
            </a:r>
            <a:r>
              <a:rPr lang="en-US" sz="1800" b="1" dirty="0" err="1" smtClean="0"/>
              <a:t>X</a:t>
            </a:r>
            <a:r>
              <a:rPr lang="en-US" sz="1800" baseline="-25000" dirty="0" err="1" smtClean="0"/>
              <a:t>t</a:t>
            </a:r>
            <a:r>
              <a:rPr lang="en-US" sz="1800" b="1" dirty="0" smtClean="0"/>
              <a:t> follow from the posterior distribution for </a:t>
            </a:r>
            <a:r>
              <a:rPr lang="en-US" sz="1800" i="1" dirty="0" err="1" smtClean="0"/>
              <a:t>x</a:t>
            </a:r>
            <a:r>
              <a:rPr lang="en-US" sz="1800" i="1" baseline="-25000" dirty="0" err="1" smtClean="0"/>
              <a:t>t</a:t>
            </a:r>
            <a:r>
              <a:rPr lang="en-US" sz="1800" i="1" baseline="-25000" dirty="0" smtClean="0"/>
              <a:t> </a:t>
            </a:r>
            <a:r>
              <a:rPr lang="en-US" sz="1800" b="1" i="1" dirty="0" smtClean="0"/>
              <a:t>:</a:t>
            </a:r>
            <a:br>
              <a:rPr lang="en-US" sz="1800" b="1" i="1" dirty="0" smtClean="0"/>
            </a:br>
            <a:r>
              <a:rPr lang="en-US" sz="1800" i="1" dirty="0" smtClean="0"/>
              <a:t>p(</a:t>
            </a:r>
            <a:r>
              <a:rPr lang="en-US" sz="1800" i="1" dirty="0" err="1" smtClean="0"/>
              <a:t>x</a:t>
            </a:r>
            <a:r>
              <a:rPr lang="en-US" sz="1800" i="1" baseline="-25000" dirty="0" err="1" smtClean="0"/>
              <a:t>t</a:t>
            </a:r>
            <a:r>
              <a:rPr lang="en-US" sz="1800" i="1" dirty="0" err="1" smtClean="0"/>
              <a:t>|</a:t>
            </a:r>
            <a:r>
              <a:rPr lang="en-US" sz="1800" b="1" i="1" dirty="0" err="1" smtClean="0"/>
              <a:t>Y</a:t>
            </a:r>
            <a:r>
              <a:rPr lang="en-US" sz="1800" i="1" baseline="-25000" dirty="0" err="1" smtClean="0"/>
              <a:t>t</a:t>
            </a:r>
            <a:r>
              <a:rPr lang="en-US" sz="1800" i="1" dirty="0" smtClean="0"/>
              <a:t>) = p</a:t>
            </a:r>
            <a:r>
              <a:rPr lang="en-US" sz="1800" dirty="0" smtClean="0"/>
              <a:t>(</a:t>
            </a:r>
            <a:r>
              <a:rPr lang="en-US" sz="1800" i="1" dirty="0" err="1" smtClean="0"/>
              <a:t>x</a:t>
            </a:r>
            <a:r>
              <a:rPr lang="en-US" sz="1800" i="1" baseline="-25000" dirty="0" err="1" smtClean="0"/>
              <a:t>t</a:t>
            </a:r>
            <a:r>
              <a:rPr lang="en-US" sz="1800" i="1" baseline="-25000" dirty="0" smtClean="0"/>
              <a:t> </a:t>
            </a:r>
            <a:r>
              <a:rPr lang="en-US" sz="1800" dirty="0" smtClean="0"/>
              <a:t>|</a:t>
            </a:r>
            <a:r>
              <a:rPr lang="en-US" sz="1800" i="1" dirty="0" smtClean="0"/>
              <a:t>y</a:t>
            </a:r>
            <a:r>
              <a:rPr lang="en-US" sz="1800" baseline="-25000" dirty="0" smtClean="0"/>
              <a:t>0</a:t>
            </a:r>
            <a:r>
              <a:rPr lang="en-US" sz="1800" dirty="0" smtClean="0"/>
              <a:t>,</a:t>
            </a:r>
            <a:r>
              <a:rPr lang="en-US" sz="1800" i="1" dirty="0" smtClean="0"/>
              <a:t> y</a:t>
            </a:r>
            <a:r>
              <a:rPr lang="en-US" sz="1800" baseline="-25000" dirty="0" smtClean="0"/>
              <a:t>1</a:t>
            </a:r>
            <a:r>
              <a:rPr lang="en-US" sz="1800" dirty="0" smtClean="0"/>
              <a:t>,…,</a:t>
            </a:r>
            <a:r>
              <a:rPr lang="en-US" sz="1800" i="1" dirty="0" smtClean="0"/>
              <a:t> </a:t>
            </a:r>
            <a:r>
              <a:rPr lang="en-US" sz="1800" i="1" dirty="0" err="1" smtClean="0"/>
              <a:t>y</a:t>
            </a:r>
            <a:r>
              <a:rPr lang="en-US" sz="1800" i="1" baseline="-25000" dirty="0" err="1" smtClean="0"/>
              <a:t>N</a:t>
            </a:r>
            <a:r>
              <a:rPr lang="en-US" sz="1800" dirty="0" smtClean="0"/>
              <a:t>)</a:t>
            </a:r>
            <a:r>
              <a:rPr lang="en-US" sz="1800" b="1" dirty="0" smtClean="0"/>
              <a:t>. </a:t>
            </a:r>
          </a:p>
          <a:p>
            <a:pPr marL="165100" indent="-165100">
              <a:spcAft>
                <a:spcPts val="1200"/>
              </a:spcAft>
              <a:buFont typeface="Arial" pitchFamily="34" charset="0"/>
              <a:buChar char="•"/>
            </a:pPr>
            <a:r>
              <a:rPr lang="en-US" sz="1800" b="1" dirty="0" smtClean="0"/>
              <a:t>In contrast, the MCMC or importance sampling approach attempts to model the full posterior </a:t>
            </a:r>
            <a:r>
              <a:rPr lang="en-US" sz="1800" i="1" dirty="0" smtClean="0"/>
              <a:t>p(</a:t>
            </a:r>
            <a:r>
              <a:rPr lang="en-US" sz="1800" b="1" i="1" dirty="0" err="1" smtClean="0"/>
              <a:t>X</a:t>
            </a:r>
            <a:r>
              <a:rPr lang="en-US" sz="1800" i="1" baseline="-25000" dirty="0" err="1" smtClean="0"/>
              <a:t>t</a:t>
            </a:r>
            <a:r>
              <a:rPr lang="en-US" sz="1800" i="1" dirty="0" err="1" smtClean="0"/>
              <a:t>|</a:t>
            </a:r>
            <a:r>
              <a:rPr lang="en-US" sz="1800" b="1" i="1" dirty="0" err="1" smtClean="0"/>
              <a:t>Y</a:t>
            </a:r>
            <a:r>
              <a:rPr lang="en-US" sz="1800" i="1" baseline="-25000" dirty="0" err="1" smtClean="0"/>
              <a:t>t</a:t>
            </a:r>
            <a:r>
              <a:rPr lang="en-US" sz="1800" i="1" dirty="0" smtClean="0"/>
              <a:t>) = p</a:t>
            </a:r>
            <a:r>
              <a:rPr lang="en-US" sz="1800" dirty="0" smtClean="0"/>
              <a:t>(</a:t>
            </a:r>
            <a:r>
              <a:rPr lang="en-US" sz="1800" i="1" dirty="0" smtClean="0"/>
              <a:t>x</a:t>
            </a:r>
            <a:r>
              <a:rPr lang="en-US" sz="1800" baseline="-25000" dirty="0" smtClean="0"/>
              <a:t>0</a:t>
            </a:r>
            <a:r>
              <a:rPr lang="en-US" sz="1800" i="1" dirty="0" smtClean="0"/>
              <a:t>, x</a:t>
            </a:r>
            <a:r>
              <a:rPr lang="en-US" sz="1800" baseline="-25000" dirty="0" smtClean="0"/>
              <a:t>1</a:t>
            </a:r>
            <a:r>
              <a:rPr lang="en-US" sz="1800" i="1" baseline="-25000" dirty="0" smtClean="0"/>
              <a:t>,</a:t>
            </a:r>
            <a:r>
              <a:rPr lang="en-US" sz="1800" i="1" dirty="0" smtClean="0"/>
              <a:t> …, x</a:t>
            </a:r>
            <a:r>
              <a:rPr lang="en-US" sz="1800" i="1" baseline="-25000" dirty="0" smtClean="0"/>
              <a:t>N</a:t>
            </a:r>
            <a:r>
              <a:rPr lang="en-US" sz="1800" dirty="0" smtClean="0"/>
              <a:t>|</a:t>
            </a:r>
            <a:r>
              <a:rPr lang="en-US" sz="1800" i="1" dirty="0" smtClean="0"/>
              <a:t>y</a:t>
            </a:r>
            <a:r>
              <a:rPr lang="en-US" sz="1800" baseline="-25000" dirty="0" smtClean="0"/>
              <a:t>0</a:t>
            </a:r>
            <a:r>
              <a:rPr lang="en-US" sz="1800" dirty="0" smtClean="0"/>
              <a:t>,</a:t>
            </a:r>
            <a:r>
              <a:rPr lang="en-US" sz="1800" i="1" dirty="0" smtClean="0"/>
              <a:t> y</a:t>
            </a:r>
            <a:r>
              <a:rPr lang="en-US" sz="1800" baseline="-25000" dirty="0" smtClean="0"/>
              <a:t>1</a:t>
            </a:r>
            <a:r>
              <a:rPr lang="en-US" sz="1800" dirty="0" smtClean="0"/>
              <a:t>,…,</a:t>
            </a:r>
            <a:r>
              <a:rPr lang="en-US" sz="1800" i="1" dirty="0" smtClean="0"/>
              <a:t> </a:t>
            </a:r>
            <a:r>
              <a:rPr lang="en-US" sz="1800" i="1" dirty="0" err="1" smtClean="0"/>
              <a:t>y</a:t>
            </a:r>
            <a:r>
              <a:rPr lang="en-US" sz="1800" i="1" baseline="-25000" dirty="0" err="1" smtClean="0"/>
              <a:t>N</a:t>
            </a:r>
            <a:r>
              <a:rPr lang="en-US" sz="1800" dirty="0" smtClean="0"/>
              <a:t>)</a:t>
            </a:r>
            <a:r>
              <a:rPr lang="en-US" sz="1800" b="1" dirty="0" smtClean="0"/>
              <a:t>.</a:t>
            </a:r>
          </a:p>
          <a:p>
            <a:pPr marL="165100" indent="-165100">
              <a:spcAft>
                <a:spcPts val="600"/>
              </a:spcAft>
              <a:buFont typeface="Arial" pitchFamily="34" charset="0"/>
              <a:buChar char="•"/>
            </a:pPr>
            <a:r>
              <a:rPr lang="en-US" sz="1800" b="1" dirty="0" smtClean="0">
                <a:solidFill>
                  <a:schemeClr val="bg1"/>
                </a:solidFill>
              </a:rPr>
              <a:t>Recall Bayes’ Rule:</a:t>
            </a:r>
          </a:p>
          <a:p>
            <a:pPr marL="165100" indent="-165100">
              <a:spcBef>
                <a:spcPts val="2400"/>
              </a:spcBef>
              <a:spcAft>
                <a:spcPts val="600"/>
              </a:spcAft>
              <a:buFont typeface="Arial" pitchFamily="34" charset="0"/>
              <a:buChar char="•"/>
            </a:pPr>
            <a:r>
              <a:rPr lang="en-US" sz="1800" b="1" dirty="0" smtClean="0">
                <a:solidFill>
                  <a:schemeClr val="bg1"/>
                </a:solidFill>
              </a:rPr>
              <a:t>We often model the hidden state sequence using a Markovian process:</a:t>
            </a:r>
          </a:p>
          <a:p>
            <a:pPr marL="165100" indent="-165100">
              <a:spcBef>
                <a:spcPts val="3000"/>
              </a:spcBef>
              <a:spcAft>
                <a:spcPts val="600"/>
              </a:spcAft>
            </a:pPr>
            <a:r>
              <a:rPr lang="en-US" sz="1800" b="1" dirty="0" smtClean="0">
                <a:solidFill>
                  <a:schemeClr val="bg1"/>
                </a:solidFill>
              </a:rPr>
              <a:t>	where the weight, </a:t>
            </a:r>
            <a:r>
              <a:rPr lang="en-US" sz="1800" i="1" dirty="0" smtClean="0">
                <a:solidFill>
                  <a:schemeClr val="bg1"/>
                </a:solidFill>
              </a:rPr>
              <a:t>w</a:t>
            </a:r>
            <a:r>
              <a:rPr lang="en-US" sz="1800" dirty="0" smtClean="0">
                <a:solidFill>
                  <a:schemeClr val="bg1"/>
                </a:solidFill>
              </a:rPr>
              <a:t>(</a:t>
            </a:r>
            <a:r>
              <a:rPr lang="en-US" sz="1800" i="1" dirty="0" smtClean="0">
                <a:solidFill>
                  <a:schemeClr val="bg1"/>
                </a:solidFill>
              </a:rPr>
              <a:t>t</a:t>
            </a:r>
            <a:r>
              <a:rPr lang="en-US" sz="1800" dirty="0" smtClean="0">
                <a:solidFill>
                  <a:schemeClr val="bg1"/>
                </a:solidFill>
              </a:rPr>
              <a:t>,</a:t>
            </a:r>
            <a:r>
              <a:rPr lang="en-US" sz="1800" i="1" dirty="0" smtClean="0">
                <a:solidFill>
                  <a:schemeClr val="bg1"/>
                </a:solidFill>
              </a:rPr>
              <a:t>t</a:t>
            </a:r>
            <a:r>
              <a:rPr lang="en-US" sz="1800" dirty="0" smtClean="0">
                <a:solidFill>
                  <a:schemeClr val="bg1"/>
                </a:solidFill>
              </a:rPr>
              <a:t>-1)</a:t>
            </a:r>
            <a:r>
              <a:rPr lang="en-US" sz="1800" b="1" dirty="0" smtClean="0">
                <a:solidFill>
                  <a:schemeClr val="bg1"/>
                </a:solidFill>
              </a:rPr>
              <a:t>, is defined by:</a:t>
            </a:r>
          </a:p>
          <a:p>
            <a:pPr marL="165100" indent="-165100">
              <a:spcBef>
                <a:spcPts val="5400"/>
              </a:spcBef>
              <a:spcAft>
                <a:spcPts val="600"/>
              </a:spcAft>
              <a:buFont typeface="Arial" pitchFamily="34" charset="0"/>
              <a:buChar char="•"/>
            </a:pPr>
            <a:r>
              <a:rPr lang="en-US" sz="1800" b="1" dirty="0" smtClean="0">
                <a:solidFill>
                  <a:schemeClr val="bg1"/>
                </a:solidFill>
              </a:rPr>
              <a:t>To compute the posterior at time </a:t>
            </a:r>
            <a:r>
              <a:rPr lang="en-US" sz="1800" i="1" dirty="0" smtClean="0">
                <a:solidFill>
                  <a:schemeClr val="bg1"/>
                </a:solidFill>
              </a:rPr>
              <a:t>t</a:t>
            </a:r>
            <a:r>
              <a:rPr lang="en-US" sz="1800" b="1" dirty="0" smtClean="0">
                <a:solidFill>
                  <a:schemeClr val="bg1"/>
                </a:solidFill>
              </a:rPr>
              <a:t>, we only need to know the posterior at time </a:t>
            </a:r>
            <a:r>
              <a:rPr lang="en-US" sz="1800" i="1" dirty="0" smtClean="0">
                <a:solidFill>
                  <a:schemeClr val="bg1"/>
                </a:solidFill>
              </a:rPr>
              <a:t>t</a:t>
            </a:r>
            <a:r>
              <a:rPr lang="en-US" sz="1800" dirty="0" smtClean="0">
                <a:solidFill>
                  <a:schemeClr val="bg1"/>
                </a:solidFill>
              </a:rPr>
              <a:t>-1</a:t>
            </a:r>
            <a:r>
              <a:rPr lang="en-US" sz="1800" b="1" dirty="0" smtClean="0">
                <a:solidFill>
                  <a:schemeClr val="bg1"/>
                </a:solidFill>
              </a:rPr>
              <a:t> and the corresponding weight.</a:t>
            </a:r>
          </a:p>
          <a:p>
            <a:pPr marL="165100" indent="-165100">
              <a:spcBef>
                <a:spcPts val="600"/>
              </a:spcBef>
              <a:spcAft>
                <a:spcPts val="600"/>
              </a:spcAft>
              <a:buFont typeface="Arial" pitchFamily="34" charset="0"/>
              <a:buChar char="•"/>
            </a:pPr>
            <a:r>
              <a:rPr lang="en-US" sz="1800" b="1" dirty="0" smtClean="0">
                <a:solidFill>
                  <a:schemeClr val="bg1"/>
                </a:solidFill>
              </a:rPr>
              <a:t>Of course, we must know the distribution in closed form and compute complex integrals or sums.</a:t>
            </a:r>
            <a:endParaRPr lang="en-US" sz="1800" b="1" dirty="0" smtClean="0"/>
          </a:p>
        </p:txBody>
      </p:sp>
      <p:graphicFrame>
        <p:nvGraphicFramePr>
          <p:cNvPr id="6" name="Object 5"/>
          <p:cNvGraphicFramePr>
            <a:graphicFrameLocks noChangeAspect="1"/>
          </p:cNvGraphicFramePr>
          <p:nvPr/>
        </p:nvGraphicFramePr>
        <p:xfrm>
          <a:off x="2508041" y="2869368"/>
          <a:ext cx="2628900" cy="609600"/>
        </p:xfrm>
        <a:graphic>
          <a:graphicData uri="http://schemas.openxmlformats.org/presentationml/2006/ole">
            <p:oleObj spid="_x0000_s135174" name="Equation" r:id="rId3" imgW="2628720" imgH="609480" progId="Equation.3">
              <p:embed/>
            </p:oleObj>
          </a:graphicData>
        </a:graphic>
      </p:graphicFrame>
      <p:graphicFrame>
        <p:nvGraphicFramePr>
          <p:cNvPr id="135175" name="Object 7"/>
          <p:cNvGraphicFramePr>
            <a:graphicFrameLocks noChangeAspect="1"/>
          </p:cNvGraphicFramePr>
          <p:nvPr/>
        </p:nvGraphicFramePr>
        <p:xfrm>
          <a:off x="468313" y="3916285"/>
          <a:ext cx="3238500" cy="292100"/>
        </p:xfrm>
        <a:graphic>
          <a:graphicData uri="http://schemas.openxmlformats.org/presentationml/2006/ole">
            <p:oleObj spid="_x0000_s135175" name="Equation" r:id="rId4" imgW="3238200" imgH="291960" progId="Equation.3">
              <p:embed/>
            </p:oleObj>
          </a:graphicData>
        </a:graphic>
      </p:graphicFrame>
      <p:graphicFrame>
        <p:nvGraphicFramePr>
          <p:cNvPr id="135176" name="Object 8"/>
          <p:cNvGraphicFramePr>
            <a:graphicFrameLocks noChangeAspect="1"/>
          </p:cNvGraphicFramePr>
          <p:nvPr/>
        </p:nvGraphicFramePr>
        <p:xfrm>
          <a:off x="468313" y="4713808"/>
          <a:ext cx="3746500" cy="609600"/>
        </p:xfrm>
        <a:graphic>
          <a:graphicData uri="http://schemas.openxmlformats.org/presentationml/2006/ole">
            <p:oleObj spid="_x0000_s135176" name="Equation" r:id="rId5" imgW="3746160" imgH="6094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Methods (cont.)</a:t>
            </a:r>
            <a:endParaRPr lang="en-US" b="1" dirty="0">
              <a:solidFill>
                <a:schemeClr val="accent2"/>
              </a:solidFill>
            </a:endParaRPr>
          </a:p>
        </p:txBody>
      </p:sp>
      <p:sp>
        <p:nvSpPr>
          <p:cNvPr id="42" name="Rectangle 20"/>
          <p:cNvSpPr txBox="1">
            <a:spLocks noChangeArrowheads="1"/>
          </p:cNvSpPr>
          <p:nvPr/>
        </p:nvSpPr>
        <p:spPr>
          <a:xfrm>
            <a:off x="178868" y="667885"/>
            <a:ext cx="8738120" cy="5942777"/>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A more useful solution involves the marginal posterior distribution:</a:t>
            </a:r>
          </a:p>
          <a:p>
            <a:pPr marL="165100" lvl="0" indent="-165100">
              <a:spcBef>
                <a:spcPts val="4800"/>
              </a:spcBef>
              <a:spcAft>
                <a:spcPts val="600"/>
              </a:spcAft>
              <a:defRPr/>
            </a:pPr>
            <a:r>
              <a:rPr lang="en-US" altLang="en-US" sz="1800" b="1" kern="0" dirty="0" smtClean="0">
                <a:latin typeface="+mn-lt"/>
                <a:sym typeface="Symbol"/>
              </a:rPr>
              <a:t>	where the weight, </a:t>
            </a:r>
            <a:r>
              <a:rPr lang="en-US" altLang="en-US" sz="1800" i="1" kern="0" dirty="0" err="1" smtClean="0">
                <a:latin typeface="+mn-lt"/>
                <a:sym typeface="Symbol"/>
              </a:rPr>
              <a:t>w</a:t>
            </a:r>
            <a:r>
              <a:rPr lang="en-US" altLang="en-US" sz="1800" i="1" kern="0" baseline="-25000" dirty="0" err="1" smtClean="0">
                <a:latin typeface="+mn-lt"/>
                <a:sym typeface="Symbol"/>
              </a:rPr>
              <a:t>u</a:t>
            </a:r>
            <a:r>
              <a:rPr lang="en-US" altLang="en-US" sz="1800" kern="0" dirty="0" smtClean="0">
                <a:latin typeface="+mn-lt"/>
                <a:sym typeface="Symbol"/>
              </a:rPr>
              <a:t>(</a:t>
            </a:r>
            <a:r>
              <a:rPr lang="en-US" altLang="en-US" sz="1800" i="1" kern="0" dirty="0" smtClean="0">
                <a:latin typeface="+mn-lt"/>
                <a:sym typeface="Symbol"/>
              </a:rPr>
              <a:t>t</a:t>
            </a:r>
            <a:r>
              <a:rPr lang="en-US" altLang="en-US" sz="1800" kern="0" dirty="0" smtClean="0">
                <a:latin typeface="+mn-lt"/>
                <a:sym typeface="Symbol"/>
              </a:rPr>
              <a:t>,</a:t>
            </a:r>
            <a:r>
              <a:rPr lang="en-US" altLang="en-US" sz="1800" i="1" kern="0" dirty="0" smtClean="0">
                <a:latin typeface="+mn-lt"/>
                <a:sym typeface="Symbol"/>
              </a:rPr>
              <a:t>t</a:t>
            </a:r>
            <a:r>
              <a:rPr lang="en-US" altLang="en-US" sz="1800" kern="0" dirty="0" smtClean="0">
                <a:latin typeface="+mn-lt"/>
                <a:sym typeface="Symbol"/>
              </a:rPr>
              <a:t>-1) </a:t>
            </a:r>
            <a:r>
              <a:rPr lang="en-US" altLang="en-US" sz="1800" b="1" kern="0" dirty="0" smtClean="0">
                <a:latin typeface="+mn-lt"/>
                <a:sym typeface="Symbol"/>
              </a:rPr>
              <a:t>is defined as:</a:t>
            </a:r>
          </a:p>
          <a:p>
            <a:pPr marL="165100" lvl="0" indent="-165100">
              <a:spcBef>
                <a:spcPts val="4800"/>
              </a:spcBef>
              <a:spcAft>
                <a:spcPts val="600"/>
              </a:spcAft>
              <a:buFont typeface="Arial" pitchFamily="34" charset="0"/>
              <a:buChar char="•"/>
              <a:defRPr/>
            </a:pPr>
            <a:r>
              <a:rPr lang="en-US" altLang="en-US" sz="1800" b="1" kern="0" dirty="0" smtClean="0">
                <a:sym typeface="Symbol"/>
              </a:rPr>
              <a:t>The sequential Bayesian processor can be summarized as:</a:t>
            </a:r>
          </a:p>
        </p:txBody>
      </p:sp>
      <p:graphicFrame>
        <p:nvGraphicFramePr>
          <p:cNvPr id="7" name="Object 6"/>
          <p:cNvGraphicFramePr>
            <a:graphicFrameLocks noChangeAspect="1"/>
          </p:cNvGraphicFramePr>
          <p:nvPr/>
        </p:nvGraphicFramePr>
        <p:xfrm>
          <a:off x="468313" y="1040698"/>
          <a:ext cx="5918201" cy="609600"/>
        </p:xfrm>
        <a:graphic>
          <a:graphicData uri="http://schemas.openxmlformats.org/presentationml/2006/ole">
            <p:oleObj spid="_x0000_s92176" name="Equation" r:id="rId3" imgW="5918040" imgH="609480" progId="Equation.3">
              <p:embed/>
            </p:oleObj>
          </a:graphicData>
        </a:graphic>
      </p:graphicFrame>
      <p:graphicFrame>
        <p:nvGraphicFramePr>
          <p:cNvPr id="92178" name="Object 18"/>
          <p:cNvGraphicFramePr>
            <a:graphicFrameLocks noChangeAspect="1"/>
          </p:cNvGraphicFramePr>
          <p:nvPr/>
        </p:nvGraphicFramePr>
        <p:xfrm>
          <a:off x="425450" y="3029913"/>
          <a:ext cx="6248400" cy="1320800"/>
        </p:xfrm>
        <a:graphic>
          <a:graphicData uri="http://schemas.openxmlformats.org/presentationml/2006/ole">
            <p:oleObj spid="_x0000_s92178" name="Equation" r:id="rId4" imgW="6248160" imgH="1320480" progId="Equation.3">
              <p:embed/>
            </p:oleObj>
          </a:graphicData>
        </a:graphic>
      </p:graphicFrame>
      <p:graphicFrame>
        <p:nvGraphicFramePr>
          <p:cNvPr id="92181" name="Object 21"/>
          <p:cNvGraphicFramePr>
            <a:graphicFrameLocks noChangeAspect="1"/>
          </p:cNvGraphicFramePr>
          <p:nvPr/>
        </p:nvGraphicFramePr>
        <p:xfrm>
          <a:off x="468313" y="1957570"/>
          <a:ext cx="2387600" cy="609600"/>
        </p:xfrm>
        <a:graphic>
          <a:graphicData uri="http://schemas.openxmlformats.org/presentationml/2006/ole">
            <p:oleObj spid="_x0000_s92181" name="Equation" r:id="rId5" imgW="2387520" imgH="6094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Monte Carlo Methods</a:t>
            </a:r>
            <a:endParaRPr lang="en-US" b="1" dirty="0">
              <a:solidFill>
                <a:schemeClr val="accent2"/>
              </a:solidFill>
            </a:endParaRPr>
          </a:p>
        </p:txBody>
      </p:sp>
      <p:sp>
        <p:nvSpPr>
          <p:cNvPr id="42" name="Rectangle 20"/>
          <p:cNvSpPr txBox="1">
            <a:spLocks noChangeArrowheads="1"/>
          </p:cNvSpPr>
          <p:nvPr/>
        </p:nvSpPr>
        <p:spPr>
          <a:xfrm>
            <a:off x="178868" y="667885"/>
            <a:ext cx="8738120" cy="5942777"/>
          </a:xfrm>
          <a:prstGeom prst="rect">
            <a:avLst/>
          </a:prstGeom>
        </p:spPr>
        <p:txBody>
          <a:bodyPr lIns="0" tIns="0" rIns="0" bIns="0"/>
          <a:lstStyle/>
          <a:p>
            <a:pPr marL="165100" lvl="0" indent="-165100">
              <a:spcBef>
                <a:spcPts val="4800"/>
              </a:spcBef>
              <a:spcAft>
                <a:spcPts val="600"/>
              </a:spcAft>
              <a:buFont typeface="Arial" pitchFamily="34" charset="0"/>
              <a:buChar char="•"/>
              <a:defRPr/>
            </a:pPr>
            <a:r>
              <a:rPr lang="en-US" altLang="en-US" sz="1800" b="1" kern="0" dirty="0" smtClean="0">
                <a:sym typeface="Symbol"/>
              </a:rPr>
              <a:t>Monte Carlo (MC) methods were historically motivated by games of chance and played an instrumental role in the Manhattan project.</a:t>
            </a:r>
          </a:p>
          <a:p>
            <a:pPr marL="165100" lvl="0" indent="-165100">
              <a:spcBef>
                <a:spcPts val="0"/>
              </a:spcBef>
              <a:spcAft>
                <a:spcPts val="600"/>
              </a:spcAft>
              <a:buFont typeface="Arial" pitchFamily="34" charset="0"/>
              <a:buChar char="•"/>
              <a:defRPr/>
            </a:pPr>
            <a:r>
              <a:rPr lang="en-US" altLang="en-US" sz="1800" b="1" kern="0" dirty="0" smtClean="0">
                <a:sym typeface="Symbol"/>
              </a:rPr>
              <a:t>MC techniques are based on the concept that through random sampling, the resulting empirical distributions will converge to the desired distribution.</a:t>
            </a:r>
          </a:p>
          <a:p>
            <a:pPr marL="165100" lvl="0" indent="-165100">
              <a:spcBef>
                <a:spcPts val="0"/>
              </a:spcBef>
              <a:spcAft>
                <a:spcPts val="600"/>
              </a:spcAft>
              <a:buFont typeface="Arial" pitchFamily="34" charset="0"/>
              <a:buChar char="•"/>
              <a:defRPr/>
            </a:pPr>
            <a:r>
              <a:rPr lang="en-US" altLang="en-US" sz="1800" b="1" kern="0" dirty="0" smtClean="0">
                <a:sym typeface="Symbol"/>
              </a:rPr>
              <a:t>Markov Chain MC techniques are based on sampling from probability distributions based on a Markov chain.</a:t>
            </a:r>
          </a:p>
          <a:p>
            <a:pPr marL="165100" lvl="0" indent="-165100">
              <a:spcBef>
                <a:spcPts val="0"/>
              </a:spcBef>
              <a:spcAft>
                <a:spcPts val="600"/>
              </a:spcAft>
              <a:buFont typeface="Arial" pitchFamily="34" charset="0"/>
              <a:buChar char="•"/>
              <a:defRPr/>
            </a:pPr>
            <a:r>
              <a:rPr lang="en-US" altLang="en-US" sz="1800" b="1" kern="0" dirty="0" smtClean="0">
                <a:sym typeface="Symbol"/>
              </a:rPr>
              <a:t>For example, for some function </a:t>
            </a:r>
            <a:r>
              <a:rPr lang="en-US" altLang="en-US" sz="1800" i="1" kern="0" dirty="0" smtClean="0">
                <a:sym typeface="Symbol"/>
              </a:rPr>
              <a:t>f</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with respect to some underlying distribution,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we can compute an expectation:</a:t>
            </a:r>
          </a:p>
          <a:p>
            <a:pPr marL="165100" lvl="0" indent="-165100">
              <a:spcBef>
                <a:spcPts val="3000"/>
              </a:spcBef>
              <a:spcAft>
                <a:spcPts val="600"/>
              </a:spcAft>
              <a:buFont typeface="Arial" pitchFamily="34" charset="0"/>
              <a:buChar char="•"/>
              <a:defRPr/>
            </a:pPr>
            <a:r>
              <a:rPr lang="en-US" altLang="en-US" sz="1800" b="1" kern="0" dirty="0" smtClean="0">
                <a:sym typeface="Symbol"/>
              </a:rPr>
              <a:t>Instead of using numerical integration, we can represent the required distribution as a set of random samples, and compute the mean empirically.</a:t>
            </a:r>
          </a:p>
          <a:p>
            <a:pPr marL="165100" lvl="0" indent="-165100">
              <a:spcBef>
                <a:spcPts val="0"/>
              </a:spcBef>
              <a:spcAft>
                <a:spcPts val="600"/>
              </a:spcAft>
              <a:buFont typeface="Arial" pitchFamily="34" charset="0"/>
              <a:buChar char="•"/>
              <a:defRPr/>
            </a:pPr>
            <a:r>
              <a:rPr lang="en-US" altLang="en-US" sz="1800" b="1" kern="0" dirty="0" smtClean="0">
                <a:sym typeface="Symbol"/>
              </a:rPr>
              <a:t>The essential step in integration of MC methods involves drawing samples from the required distribution to create an empirical distribution:</a:t>
            </a:r>
          </a:p>
          <a:p>
            <a:pPr marL="165100" lvl="0" indent="-165100">
              <a:spcBef>
                <a:spcPts val="4200"/>
              </a:spcBef>
              <a:spcAft>
                <a:spcPts val="600"/>
              </a:spcAft>
              <a:buFont typeface="Arial" pitchFamily="34" charset="0"/>
              <a:buChar char="•"/>
              <a:defRPr/>
            </a:pPr>
            <a:r>
              <a:rPr lang="en-US" altLang="en-US" sz="1800" b="1" kern="0" dirty="0" smtClean="0">
                <a:sym typeface="Symbol"/>
              </a:rPr>
              <a:t>Substituting this into our expression for the expectation:</a:t>
            </a:r>
          </a:p>
          <a:p>
            <a:pPr marL="165100" indent="-165100">
              <a:spcBef>
                <a:spcPts val="4800"/>
              </a:spcBef>
              <a:spcAft>
                <a:spcPts val="600"/>
              </a:spcAft>
              <a:buFont typeface="Arial" pitchFamily="34" charset="0"/>
              <a:buChar char="•"/>
              <a:defRPr/>
            </a:pPr>
            <a:r>
              <a:rPr lang="en-US" altLang="en-US" sz="1800" b="1" kern="0" dirty="0" smtClean="0">
                <a:sym typeface="Symbol"/>
              </a:rPr>
              <a:t>This is referred to as the MC estimate of </a:t>
            </a:r>
            <a:r>
              <a:rPr lang="en-US" altLang="en-US" sz="1800" i="1" kern="0" dirty="0" smtClean="0">
                <a:sym typeface="Symbol"/>
              </a:rPr>
              <a:t>E</a:t>
            </a:r>
            <a:r>
              <a:rPr lang="en-US" altLang="en-US" sz="1800" i="1" kern="0" baseline="-25000" dirty="0" smtClean="0">
                <a:sym typeface="Symbol"/>
              </a:rPr>
              <a:t>x</a:t>
            </a:r>
            <a:r>
              <a:rPr lang="en-US" altLang="en-US" sz="1800" kern="0" dirty="0" smtClean="0">
                <a:sym typeface="Symbol"/>
              </a:rPr>
              <a:t>[</a:t>
            </a:r>
            <a:r>
              <a:rPr lang="en-US" altLang="en-US" sz="1800" i="1" kern="0" dirty="0" smtClean="0">
                <a:sym typeface="Symbol"/>
              </a:rPr>
              <a:t>f</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4800"/>
              </a:spcBef>
              <a:spcAft>
                <a:spcPts val="600"/>
              </a:spcAft>
              <a:buFont typeface="Arial" pitchFamily="34" charset="0"/>
              <a:buChar char="•"/>
              <a:defRPr/>
            </a:pPr>
            <a:endParaRPr lang="en-US" altLang="en-US" sz="1800" b="1" kern="0" dirty="0" smtClean="0">
              <a:sym typeface="Symbol"/>
            </a:endParaRPr>
          </a:p>
        </p:txBody>
      </p:sp>
      <p:graphicFrame>
        <p:nvGraphicFramePr>
          <p:cNvPr id="92178" name="Object 18"/>
          <p:cNvGraphicFramePr>
            <a:graphicFrameLocks noChangeAspect="1"/>
          </p:cNvGraphicFramePr>
          <p:nvPr/>
        </p:nvGraphicFramePr>
        <p:xfrm>
          <a:off x="425450" y="3214349"/>
          <a:ext cx="2209800" cy="292100"/>
        </p:xfrm>
        <a:graphic>
          <a:graphicData uri="http://schemas.openxmlformats.org/presentationml/2006/ole">
            <p:oleObj spid="_x0000_s171011" name="Equation" r:id="rId3" imgW="2209680" imgH="291960" progId="Equation.3">
              <p:embed/>
            </p:oleObj>
          </a:graphicData>
        </a:graphic>
      </p:graphicFrame>
      <p:graphicFrame>
        <p:nvGraphicFramePr>
          <p:cNvPr id="92182" name="Object 22"/>
          <p:cNvGraphicFramePr>
            <a:graphicFrameLocks noChangeAspect="1"/>
          </p:cNvGraphicFramePr>
          <p:nvPr/>
        </p:nvGraphicFramePr>
        <p:xfrm>
          <a:off x="425450" y="4784985"/>
          <a:ext cx="2120900" cy="571500"/>
        </p:xfrm>
        <a:graphic>
          <a:graphicData uri="http://schemas.openxmlformats.org/presentationml/2006/ole">
            <p:oleObj spid="_x0000_s171013" name="Equation" r:id="rId4" imgW="2120760" imgH="571320" progId="Equation.3">
              <p:embed/>
            </p:oleObj>
          </a:graphicData>
        </a:graphic>
      </p:graphicFrame>
      <p:graphicFrame>
        <p:nvGraphicFramePr>
          <p:cNvPr id="171014" name="Object 6"/>
          <p:cNvGraphicFramePr>
            <a:graphicFrameLocks noChangeAspect="1"/>
          </p:cNvGraphicFramePr>
          <p:nvPr/>
        </p:nvGraphicFramePr>
        <p:xfrm>
          <a:off x="425450" y="5671463"/>
          <a:ext cx="3949700" cy="571500"/>
        </p:xfrm>
        <a:graphic>
          <a:graphicData uri="http://schemas.openxmlformats.org/presentationml/2006/ole">
            <p:oleObj spid="_x0000_s171014" name="Equation" r:id="rId5" imgW="3949560" imgH="57132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Importance Sampling</a:t>
            </a:r>
            <a:endParaRPr lang="en-US" b="1" dirty="0">
              <a:solidFill>
                <a:schemeClr val="accent2"/>
              </a:solidFill>
            </a:endParaRPr>
          </a:p>
        </p:txBody>
      </p:sp>
      <p:sp>
        <p:nvSpPr>
          <p:cNvPr id="42" name="Rectangle 20"/>
          <p:cNvSpPr txBox="1">
            <a:spLocks noChangeArrowheads="1"/>
          </p:cNvSpPr>
          <p:nvPr/>
        </p:nvSpPr>
        <p:spPr>
          <a:xfrm>
            <a:off x="178868" y="689549"/>
            <a:ext cx="8738120" cy="5786202"/>
          </a:xfrm>
          <a:prstGeom prst="rect">
            <a:avLst/>
          </a:prstGeom>
        </p:spPr>
        <p:txBody>
          <a:bodyPr lIns="0" tIns="0" rIns="0" bIns="0"/>
          <a:lstStyle/>
          <a:p>
            <a:pPr marL="165100" lvl="0" indent="-165100">
              <a:spcBef>
                <a:spcPts val="4800"/>
              </a:spcBef>
              <a:spcAft>
                <a:spcPts val="600"/>
              </a:spcAft>
              <a:buFont typeface="Arial" pitchFamily="34" charset="0"/>
              <a:buChar char="•"/>
              <a:defRPr/>
            </a:pPr>
            <a:r>
              <a:rPr lang="en-US" altLang="en-US" sz="1800" b="1" kern="0" dirty="0" smtClean="0">
                <a:sym typeface="Symbol"/>
              </a:rPr>
              <a:t>A generalization of the MC approach is </a:t>
            </a:r>
            <a:r>
              <a:rPr lang="en-US" altLang="en-US" sz="1800" b="1" kern="0" dirty="0" smtClean="0">
                <a:solidFill>
                  <a:schemeClr val="accent1"/>
                </a:solidFill>
                <a:sym typeface="Symbol"/>
              </a:rPr>
              <a:t>importance sampling</a:t>
            </a:r>
            <a:r>
              <a:rPr lang="en-US" altLang="en-US" sz="1800" b="1" kern="0" dirty="0" smtClean="0">
                <a:sym typeface="Symbol"/>
              </a:rPr>
              <a:t>. We can express this integral in terms of an arbitrary function, </a:t>
            </a: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4800"/>
              </a:spcBef>
              <a:spcAft>
                <a:spcPts val="600"/>
              </a:spcAft>
              <a:buFont typeface="Arial" pitchFamily="34" charset="0"/>
              <a:buChar char="•"/>
              <a:defRPr/>
            </a:pP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is referred to as the importance sampling distribution since it samples the target distribution,</a:t>
            </a:r>
            <a:r>
              <a:rPr lang="en-US" altLang="en-US" sz="1800" i="1" kern="0" dirty="0" smtClean="0">
                <a:sym typeface="Symbol"/>
              </a:rPr>
              <a:t> 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nonuniformly giving more importance to some values of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0"/>
              </a:spcBef>
              <a:spcAft>
                <a:spcPts val="600"/>
              </a:spcAft>
              <a:buFont typeface="Arial" pitchFamily="34" charset="0"/>
              <a:buChar char="•"/>
              <a:defRPr/>
            </a:pP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 </a:t>
            </a:r>
            <a:r>
              <a:rPr lang="en-US" altLang="en-US" sz="1800" b="1" kern="0" dirty="0" smtClean="0">
                <a:sym typeface="Symbol"/>
              </a:rPr>
              <a:t>can be approximated by drawing </a:t>
            </a:r>
            <a:r>
              <a:rPr lang="en-US" altLang="en-US" sz="1800" i="1" kern="0" dirty="0" smtClean="0">
                <a:sym typeface="Symbol"/>
              </a:rPr>
              <a:t>N</a:t>
            </a:r>
            <a:r>
              <a:rPr lang="en-US" altLang="en-US" sz="1800" b="1" kern="0" dirty="0" smtClean="0">
                <a:sym typeface="Symbol"/>
              </a:rPr>
              <a:t> samples:</a:t>
            </a:r>
          </a:p>
          <a:p>
            <a:pPr marL="165100" indent="-165100">
              <a:spcBef>
                <a:spcPts val="4800"/>
              </a:spcBef>
              <a:spcAft>
                <a:spcPts val="600"/>
              </a:spcAft>
              <a:buFont typeface="Arial" pitchFamily="34" charset="0"/>
              <a:buChar char="•"/>
              <a:defRPr/>
            </a:pPr>
            <a:r>
              <a:rPr lang="en-US" altLang="en-US" sz="1800" b="1" kern="0" dirty="0" smtClean="0">
                <a:sym typeface="Symbol"/>
              </a:rPr>
              <a:t>This integral can be estimated by:</a:t>
            </a:r>
          </a:p>
          <a:p>
            <a:pPr marL="165100" lvl="0" indent="-165100">
              <a:spcBef>
                <a:spcPts val="4800"/>
              </a:spcBef>
              <a:spcAft>
                <a:spcPts val="600"/>
              </a:spcAft>
              <a:buFont typeface="Arial" pitchFamily="34" charset="0"/>
              <a:buChar char="•"/>
              <a:defRPr/>
            </a:pPr>
            <a:r>
              <a:rPr lang="en-US" altLang="en-US" sz="1800" b="1" kern="0" dirty="0" smtClean="0">
                <a:sym typeface="Symbol"/>
              </a:rPr>
              <a:t>The art in importance sampling is in carefully choosing the importance distribution, </a:t>
            </a: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which approximates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0"/>
              </a:spcBef>
              <a:spcAft>
                <a:spcPts val="600"/>
              </a:spcAft>
              <a:buFont typeface="Arial" pitchFamily="34" charset="0"/>
              <a:buChar char="•"/>
              <a:defRPr/>
            </a:pPr>
            <a:r>
              <a:rPr lang="en-US" altLang="en-US" sz="1800" b="1" kern="0" dirty="0" smtClean="0">
                <a:sym typeface="Symbol"/>
              </a:rPr>
              <a:t>This is the principal factor affecting performance.</a:t>
            </a:r>
          </a:p>
          <a:p>
            <a:pPr marL="165100" lvl="0" indent="-165100">
              <a:spcBef>
                <a:spcPts val="0"/>
              </a:spcBef>
              <a:spcAft>
                <a:spcPts val="600"/>
              </a:spcAft>
              <a:buFont typeface="Arial" pitchFamily="34" charset="0"/>
              <a:buChar char="•"/>
              <a:defRPr/>
            </a:pPr>
            <a:r>
              <a:rPr lang="en-US" altLang="en-US" sz="1800" b="1" kern="0" dirty="0" smtClean="0">
                <a:sym typeface="Symbol"/>
              </a:rPr>
              <a:t>We can use importance sampling to approximate the posterior we calculate in Bayesian estimation.</a:t>
            </a:r>
          </a:p>
        </p:txBody>
      </p:sp>
      <p:graphicFrame>
        <p:nvGraphicFramePr>
          <p:cNvPr id="162821" name="Object 5"/>
          <p:cNvGraphicFramePr>
            <a:graphicFrameLocks noChangeAspect="1"/>
          </p:cNvGraphicFramePr>
          <p:nvPr/>
        </p:nvGraphicFramePr>
        <p:xfrm>
          <a:off x="425450" y="1298575"/>
          <a:ext cx="6083300" cy="647700"/>
        </p:xfrm>
        <a:graphic>
          <a:graphicData uri="http://schemas.openxmlformats.org/presentationml/2006/ole">
            <p:oleObj spid="_x0000_s162821" name="Equation" r:id="rId3" imgW="6083280" imgH="647640" progId="Equation.3">
              <p:embed/>
            </p:oleObj>
          </a:graphicData>
        </a:graphic>
      </p:graphicFrame>
      <p:graphicFrame>
        <p:nvGraphicFramePr>
          <p:cNvPr id="162822" name="Object 6"/>
          <p:cNvGraphicFramePr>
            <a:graphicFrameLocks noChangeAspect="1"/>
          </p:cNvGraphicFramePr>
          <p:nvPr/>
        </p:nvGraphicFramePr>
        <p:xfrm>
          <a:off x="425450" y="4078678"/>
          <a:ext cx="1511300" cy="596900"/>
        </p:xfrm>
        <a:graphic>
          <a:graphicData uri="http://schemas.openxmlformats.org/presentationml/2006/ole">
            <p:oleObj spid="_x0000_s162822" name="Equation" r:id="rId4" imgW="1511280" imgH="596880" progId="Equation.3">
              <p:embed/>
            </p:oleObj>
          </a:graphicData>
        </a:graphic>
      </p:graphicFrame>
      <p:graphicFrame>
        <p:nvGraphicFramePr>
          <p:cNvPr id="162823" name="Object 7"/>
          <p:cNvGraphicFramePr>
            <a:graphicFrameLocks noChangeAspect="1"/>
          </p:cNvGraphicFramePr>
          <p:nvPr/>
        </p:nvGraphicFramePr>
        <p:xfrm>
          <a:off x="425450" y="3194754"/>
          <a:ext cx="3441700" cy="571500"/>
        </p:xfrm>
        <a:graphic>
          <a:graphicData uri="http://schemas.openxmlformats.org/presentationml/2006/ole">
            <p:oleObj spid="_x0000_s162823" name="Equation" r:id="rId5" imgW="3441600" imgH="57132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Posterior Estimation</a:t>
            </a:r>
            <a:endParaRPr lang="en-US" b="1" dirty="0">
              <a:solidFill>
                <a:schemeClr val="accent2"/>
              </a:solidFill>
            </a:endParaRPr>
          </a:p>
        </p:txBody>
      </p:sp>
      <p:sp>
        <p:nvSpPr>
          <p:cNvPr id="42" name="Rectangle 20"/>
          <p:cNvSpPr txBox="1">
            <a:spLocks noChangeArrowheads="1"/>
          </p:cNvSpPr>
          <p:nvPr/>
        </p:nvSpPr>
        <p:spPr>
          <a:xfrm>
            <a:off x="178868" y="599608"/>
            <a:ext cx="8738120" cy="625839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Returning to our example, we can estimate the mean of </a:t>
            </a:r>
            <a:r>
              <a:rPr lang="en-US" altLang="en-US" sz="1800" i="1" kern="0" dirty="0" smtClean="0">
                <a:latin typeface="+mn-lt"/>
              </a:rPr>
              <a:t>f</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b="1" kern="0" dirty="0" smtClean="0">
                <a:latin typeface="+mn-lt"/>
              </a:rPr>
              <a:t>:</a:t>
            </a:r>
          </a:p>
          <a:p>
            <a:pPr marL="165100" lvl="0" indent="-165100">
              <a:spcBef>
                <a:spcPts val="4800"/>
              </a:spcBef>
              <a:spcAft>
                <a:spcPts val="600"/>
              </a:spcAft>
              <a:buFontTx/>
              <a:buChar char="•"/>
              <a:defRPr/>
            </a:pPr>
            <a:r>
              <a:rPr lang="en-US" altLang="en-US" sz="1800" b="1" kern="0" dirty="0" smtClean="0">
                <a:latin typeface="+mn-lt"/>
              </a:rPr>
              <a:t>We can apply Bayes rule to the posterior and define a weighting function:</a:t>
            </a:r>
          </a:p>
          <a:p>
            <a:pPr marL="165100" lvl="0" indent="-165100">
              <a:spcBef>
                <a:spcPts val="54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Unfortunately, the weight estimate requires knowledge of the evidence:</a:t>
            </a:r>
          </a:p>
          <a:p>
            <a:pPr marL="165100" lvl="0" indent="-165100">
              <a:spcBef>
                <a:spcPts val="3600"/>
              </a:spcBef>
              <a:spcAft>
                <a:spcPts val="600"/>
              </a:spcAft>
              <a:buFontTx/>
              <a:buChar char="•"/>
              <a:defRPr/>
            </a:pPr>
            <a:r>
              <a:rPr lang="en-US" altLang="en-US" sz="1800" b="1" kern="0" dirty="0" smtClean="0">
                <a:latin typeface="+mn-lt"/>
              </a:rPr>
              <a:t>Nevertheless, we can combine these to produce an estimate of the mean:</a:t>
            </a:r>
          </a:p>
          <a:p>
            <a:pPr marL="165100" lvl="0" indent="-165100">
              <a:spcBef>
                <a:spcPts val="42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We can define a new weighting function:</a:t>
            </a:r>
          </a:p>
          <a:p>
            <a:pPr marL="165100" lvl="0" indent="-165100">
              <a:spcBef>
                <a:spcPts val="0"/>
              </a:spcBef>
              <a:spcAft>
                <a:spcPts val="600"/>
              </a:spcAft>
              <a:buFontTx/>
              <a:buChar char="•"/>
              <a:defRPr/>
            </a:pPr>
            <a:r>
              <a:rPr lang="en-US" altLang="en-US" sz="1800" b="1" kern="0" dirty="0" smtClean="0">
                <a:latin typeface="+mn-lt"/>
              </a:rPr>
              <a:t>This can be used to estimate the evidence, allowing us to simplify our estimate for the mean:</a:t>
            </a:r>
          </a:p>
          <a:p>
            <a:pPr marL="165100" lvl="0" indent="-165100">
              <a:spcBef>
                <a:spcPts val="54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Drawing samples from                           and applying MC, we can derive a new expression for the mean. We start with the importance sampling distribution:</a:t>
            </a:r>
          </a:p>
        </p:txBody>
      </p:sp>
      <p:graphicFrame>
        <p:nvGraphicFramePr>
          <p:cNvPr id="124957" name="Object 29"/>
          <p:cNvGraphicFramePr>
            <a:graphicFrameLocks noChangeAspect="1"/>
          </p:cNvGraphicFramePr>
          <p:nvPr/>
        </p:nvGraphicFramePr>
        <p:xfrm>
          <a:off x="468313" y="918825"/>
          <a:ext cx="4673601" cy="609600"/>
        </p:xfrm>
        <a:graphic>
          <a:graphicData uri="http://schemas.openxmlformats.org/presentationml/2006/ole">
            <p:oleObj spid="_x0000_s124957" name="Equation" r:id="rId3" imgW="4673520" imgH="609480" progId="Equation.3">
              <p:embed/>
            </p:oleObj>
          </a:graphicData>
        </a:graphic>
      </p:graphicFrame>
      <p:graphicFrame>
        <p:nvGraphicFramePr>
          <p:cNvPr id="124958" name="Object 30"/>
          <p:cNvGraphicFramePr>
            <a:graphicFrameLocks noChangeAspect="1"/>
          </p:cNvGraphicFramePr>
          <p:nvPr/>
        </p:nvGraphicFramePr>
        <p:xfrm>
          <a:off x="425450" y="1924934"/>
          <a:ext cx="3302000" cy="609600"/>
        </p:xfrm>
        <a:graphic>
          <a:graphicData uri="http://schemas.openxmlformats.org/presentationml/2006/ole">
            <p:oleObj spid="_x0000_s124958" name="Equation" r:id="rId4" imgW="3301920" imgH="609480" progId="Equation.3">
              <p:embed/>
            </p:oleObj>
          </a:graphicData>
        </a:graphic>
      </p:graphicFrame>
      <p:graphicFrame>
        <p:nvGraphicFramePr>
          <p:cNvPr id="124959" name="Object 31"/>
          <p:cNvGraphicFramePr>
            <a:graphicFrameLocks noChangeAspect="1"/>
          </p:cNvGraphicFramePr>
          <p:nvPr/>
        </p:nvGraphicFramePr>
        <p:xfrm>
          <a:off x="468313" y="3031448"/>
          <a:ext cx="2692400" cy="292100"/>
        </p:xfrm>
        <a:graphic>
          <a:graphicData uri="http://schemas.openxmlformats.org/presentationml/2006/ole">
            <p:oleObj spid="_x0000_s124959" name="Equation" r:id="rId5" imgW="2692080" imgH="291960" progId="Equation.3">
              <p:embed/>
            </p:oleObj>
          </a:graphicData>
        </a:graphic>
      </p:graphicFrame>
      <p:graphicFrame>
        <p:nvGraphicFramePr>
          <p:cNvPr id="124960" name="Object 32"/>
          <p:cNvGraphicFramePr>
            <a:graphicFrameLocks noChangeAspect="1"/>
          </p:cNvGraphicFramePr>
          <p:nvPr/>
        </p:nvGraphicFramePr>
        <p:xfrm>
          <a:off x="442913" y="3698875"/>
          <a:ext cx="3543300" cy="609600"/>
        </p:xfrm>
        <a:graphic>
          <a:graphicData uri="http://schemas.openxmlformats.org/presentationml/2006/ole">
            <p:oleObj spid="_x0000_s124960" name="Equation" r:id="rId6" imgW="3543120" imgH="609480" progId="Equation.3">
              <p:embed/>
            </p:oleObj>
          </a:graphicData>
        </a:graphic>
      </p:graphicFrame>
      <p:graphicFrame>
        <p:nvGraphicFramePr>
          <p:cNvPr id="124961" name="Object 33"/>
          <p:cNvGraphicFramePr>
            <a:graphicFrameLocks noChangeAspect="1"/>
          </p:cNvGraphicFramePr>
          <p:nvPr/>
        </p:nvGraphicFramePr>
        <p:xfrm>
          <a:off x="4773613" y="4278313"/>
          <a:ext cx="3009900" cy="292100"/>
        </p:xfrm>
        <a:graphic>
          <a:graphicData uri="http://schemas.openxmlformats.org/presentationml/2006/ole">
            <p:oleObj spid="_x0000_s124961" name="Equation" r:id="rId7" imgW="3009600" imgH="291960" progId="Equation.3">
              <p:embed/>
            </p:oleObj>
          </a:graphicData>
        </a:graphic>
      </p:graphicFrame>
      <p:graphicFrame>
        <p:nvGraphicFramePr>
          <p:cNvPr id="124964" name="Object 36"/>
          <p:cNvGraphicFramePr>
            <a:graphicFrameLocks noChangeAspect="1"/>
          </p:cNvGraphicFramePr>
          <p:nvPr/>
        </p:nvGraphicFramePr>
        <p:xfrm>
          <a:off x="417513" y="5243513"/>
          <a:ext cx="4635500" cy="673100"/>
        </p:xfrm>
        <a:graphic>
          <a:graphicData uri="http://schemas.openxmlformats.org/presentationml/2006/ole">
            <p:oleObj spid="_x0000_s124964" name="Equation" r:id="rId8" imgW="4635360" imgH="672840" progId="Equation.3">
              <p:embed/>
            </p:oleObj>
          </a:graphicData>
        </a:graphic>
      </p:graphicFrame>
      <p:graphicFrame>
        <p:nvGraphicFramePr>
          <p:cNvPr id="124965" name="Object 37"/>
          <p:cNvGraphicFramePr>
            <a:graphicFrameLocks noChangeAspect="1"/>
          </p:cNvGraphicFramePr>
          <p:nvPr/>
        </p:nvGraphicFramePr>
        <p:xfrm>
          <a:off x="2843342" y="5966218"/>
          <a:ext cx="1600200" cy="292100"/>
        </p:xfrm>
        <a:graphic>
          <a:graphicData uri="http://schemas.openxmlformats.org/presentationml/2006/ole">
            <p:oleObj spid="_x0000_s124965" name="Equation" r:id="rId9" imgW="1600200" imgH="2919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Importance Estimation</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endParaRPr lang="en-US" altLang="en-US" sz="1800" b="1" kern="0" dirty="0" smtClean="0">
              <a:latin typeface="+mn-lt"/>
            </a:endParaRPr>
          </a:p>
          <a:p>
            <a:pPr marL="165100" lvl="0" indent="-165100">
              <a:spcBef>
                <a:spcPts val="2400"/>
              </a:spcBef>
              <a:spcAft>
                <a:spcPts val="600"/>
              </a:spcAft>
              <a:buFontTx/>
              <a:buChar char="•"/>
              <a:defRPr/>
            </a:pPr>
            <a:r>
              <a:rPr lang="en-US" altLang="en-US" sz="1800" b="1" kern="0" dirty="0" smtClean="0">
                <a:latin typeface="+mn-lt"/>
              </a:rPr>
              <a:t>We can substitute this into our expression for the mean and obtain:</a:t>
            </a:r>
          </a:p>
          <a:p>
            <a:pPr marL="165100" lvl="0" indent="-165100">
              <a:spcBef>
                <a:spcPts val="6400"/>
              </a:spcBef>
              <a:spcAft>
                <a:spcPts val="600"/>
              </a:spcAft>
              <a:buFontTx/>
              <a:buChar char="•"/>
              <a:defRPr/>
            </a:pPr>
            <a:r>
              <a:rPr lang="en-US" altLang="en-US" sz="1800" b="1" kern="0" dirty="0" smtClean="0">
                <a:latin typeface="+mn-lt"/>
              </a:rPr>
              <a:t>As N </a:t>
            </a:r>
            <a:r>
              <a:rPr lang="en-US" altLang="en-US" sz="1800" b="1" kern="0" dirty="0" smtClean="0">
                <a:latin typeface="+mn-lt"/>
                <a:sym typeface="Symbol"/>
              </a:rPr>
              <a:t>, the asymptotic optimal estimate of the posterior is:</a:t>
            </a:r>
          </a:p>
          <a:p>
            <a:pPr marL="165100" lvl="0" indent="-165100">
              <a:spcBef>
                <a:spcPts val="5400"/>
              </a:spcBef>
              <a:spcAft>
                <a:spcPts val="600"/>
              </a:spcAft>
              <a:defRPr/>
            </a:pPr>
            <a:r>
              <a:rPr lang="en-US" altLang="en-US" sz="1800" b="1" kern="0" dirty="0" smtClean="0">
                <a:latin typeface="+mn-lt"/>
                <a:sym typeface="Symbol"/>
              </a:rPr>
              <a:t>	which is significant because it defines the estimate of the posterior in terms of the values of the hidden states.</a:t>
            </a:r>
          </a:p>
          <a:p>
            <a:pPr marL="165100" lvl="0" indent="-165100">
              <a:spcBef>
                <a:spcPts val="0"/>
              </a:spcBef>
              <a:spcAft>
                <a:spcPts val="600"/>
              </a:spcAft>
              <a:buFont typeface="Arial" pitchFamily="34" charset="0"/>
              <a:buChar char="•"/>
              <a:defRPr/>
            </a:pPr>
            <a:r>
              <a:rPr lang="en-US" altLang="en-US" sz="1800" b="1" kern="0" dirty="0" smtClean="0">
                <a:latin typeface="+mn-lt"/>
                <a:sym typeface="Symbol"/>
              </a:rPr>
              <a:t>We can modify this to obtain a sequential estimate of the posterior:</a:t>
            </a:r>
          </a:p>
          <a:p>
            <a:pPr marL="165100" lvl="0" indent="-165100">
              <a:spcBef>
                <a:spcPts val="3600"/>
              </a:spcBef>
              <a:spcAft>
                <a:spcPts val="600"/>
              </a:spcAft>
              <a:buFont typeface="Arial" pitchFamily="34" charset="0"/>
              <a:buChar char="•"/>
              <a:defRPr/>
            </a:pPr>
            <a:r>
              <a:rPr lang="en-US" altLang="en-US" sz="1800" b="1" kern="0" dirty="0" smtClean="0">
                <a:latin typeface="+mn-lt"/>
                <a:sym typeface="Symbol"/>
              </a:rPr>
              <a:t>Ignoring the evidence (denominator) in our formulation for the posterior:</a:t>
            </a:r>
          </a:p>
          <a:p>
            <a:pPr marL="165100" lvl="0" indent="-165100">
              <a:spcBef>
                <a:spcPts val="3600"/>
              </a:spcBef>
              <a:spcAft>
                <a:spcPts val="600"/>
              </a:spcAft>
              <a:buFont typeface="Arial" pitchFamily="34" charset="0"/>
              <a:buChar char="•"/>
              <a:defRPr/>
            </a:pPr>
            <a:r>
              <a:rPr lang="en-US" altLang="en-US" sz="1800" b="1" kern="0" dirty="0" smtClean="0">
                <a:latin typeface="+mn-lt"/>
                <a:sym typeface="Symbol"/>
              </a:rPr>
              <a:t>We can write a new</a:t>
            </a:r>
            <a:br>
              <a:rPr lang="en-US" altLang="en-US" sz="1800" b="1" kern="0" dirty="0" smtClean="0">
                <a:latin typeface="+mn-lt"/>
                <a:sym typeface="Symbol"/>
              </a:rPr>
            </a:br>
            <a:r>
              <a:rPr lang="en-US" altLang="en-US" sz="1800" b="1" kern="0" dirty="0" smtClean="0">
                <a:latin typeface="+mn-lt"/>
                <a:sym typeface="Symbol"/>
              </a:rPr>
              <a:t> expression for the weight:</a:t>
            </a:r>
          </a:p>
          <a:p>
            <a:pPr marL="165100" lvl="0" indent="-165100">
              <a:spcBef>
                <a:spcPts val="6400"/>
              </a:spcBef>
              <a:spcAft>
                <a:spcPts val="600"/>
              </a:spcAft>
              <a:defRPr/>
            </a:pPr>
            <a:endParaRPr lang="en-US" altLang="en-US" sz="1800" b="1" kern="0" dirty="0" smtClean="0">
              <a:latin typeface="+mn-lt"/>
            </a:endParaRPr>
          </a:p>
        </p:txBody>
      </p:sp>
      <p:graphicFrame>
        <p:nvGraphicFramePr>
          <p:cNvPr id="163849" name="Object 9"/>
          <p:cNvGraphicFramePr>
            <a:graphicFrameLocks noChangeAspect="1"/>
          </p:cNvGraphicFramePr>
          <p:nvPr/>
        </p:nvGraphicFramePr>
        <p:xfrm>
          <a:off x="468313" y="674688"/>
          <a:ext cx="2768600" cy="571500"/>
        </p:xfrm>
        <a:graphic>
          <a:graphicData uri="http://schemas.openxmlformats.org/presentationml/2006/ole">
            <p:oleObj spid="_x0000_s163849" name="Equation" r:id="rId3" imgW="2768400" imgH="571320" progId="Equation.3">
              <p:embed/>
            </p:oleObj>
          </a:graphicData>
        </a:graphic>
      </p:graphicFrame>
      <p:graphicFrame>
        <p:nvGraphicFramePr>
          <p:cNvPr id="163850" name="Object 10"/>
          <p:cNvGraphicFramePr>
            <a:graphicFrameLocks noChangeAspect="1"/>
          </p:cNvGraphicFramePr>
          <p:nvPr/>
        </p:nvGraphicFramePr>
        <p:xfrm>
          <a:off x="468313" y="1591925"/>
          <a:ext cx="2476500" cy="571500"/>
        </p:xfrm>
        <a:graphic>
          <a:graphicData uri="http://schemas.openxmlformats.org/presentationml/2006/ole">
            <p:oleObj spid="_x0000_s163850" name="Equation" r:id="rId4" imgW="2476440" imgH="571320" progId="Equation.3">
              <p:embed/>
            </p:oleObj>
          </a:graphicData>
        </a:graphic>
      </p:graphicFrame>
      <p:graphicFrame>
        <p:nvGraphicFramePr>
          <p:cNvPr id="163851" name="Object 11"/>
          <p:cNvGraphicFramePr>
            <a:graphicFrameLocks noChangeAspect="1"/>
          </p:cNvGraphicFramePr>
          <p:nvPr/>
        </p:nvGraphicFramePr>
        <p:xfrm>
          <a:off x="3207610" y="1595619"/>
          <a:ext cx="2159000" cy="838200"/>
        </p:xfrm>
        <a:graphic>
          <a:graphicData uri="http://schemas.openxmlformats.org/presentationml/2006/ole">
            <p:oleObj spid="_x0000_s163851" name="Equation" r:id="rId5" imgW="2158920" imgH="838080" progId="Equation.3">
              <p:embed/>
            </p:oleObj>
          </a:graphicData>
        </a:graphic>
      </p:graphicFrame>
      <p:graphicFrame>
        <p:nvGraphicFramePr>
          <p:cNvPr id="163852" name="Object 12"/>
          <p:cNvGraphicFramePr>
            <a:graphicFrameLocks noChangeAspect="1"/>
          </p:cNvGraphicFramePr>
          <p:nvPr/>
        </p:nvGraphicFramePr>
        <p:xfrm>
          <a:off x="425450" y="2719388"/>
          <a:ext cx="3479800" cy="684212"/>
        </p:xfrm>
        <a:graphic>
          <a:graphicData uri="http://schemas.openxmlformats.org/presentationml/2006/ole">
            <p:oleObj spid="_x0000_s163852" name="Equation" r:id="rId6" imgW="3479760" imgH="571320" progId="Equation.3">
              <p:embed/>
            </p:oleObj>
          </a:graphicData>
        </a:graphic>
      </p:graphicFrame>
      <p:graphicFrame>
        <p:nvGraphicFramePr>
          <p:cNvPr id="163853" name="Object 13"/>
          <p:cNvGraphicFramePr>
            <a:graphicFrameLocks noChangeAspect="1"/>
          </p:cNvGraphicFramePr>
          <p:nvPr/>
        </p:nvGraphicFramePr>
        <p:xfrm>
          <a:off x="468313" y="4443988"/>
          <a:ext cx="5410201" cy="349250"/>
        </p:xfrm>
        <a:graphic>
          <a:graphicData uri="http://schemas.openxmlformats.org/presentationml/2006/ole">
            <p:oleObj spid="_x0000_s163853" name="Equation" r:id="rId7" imgW="5410080" imgH="291960" progId="Equation.3">
              <p:embed/>
            </p:oleObj>
          </a:graphicData>
        </a:graphic>
      </p:graphicFrame>
      <p:graphicFrame>
        <p:nvGraphicFramePr>
          <p:cNvPr id="163854" name="Object 14"/>
          <p:cNvGraphicFramePr>
            <a:graphicFrameLocks noChangeAspect="1"/>
          </p:cNvGraphicFramePr>
          <p:nvPr/>
        </p:nvGraphicFramePr>
        <p:xfrm>
          <a:off x="468313" y="5271048"/>
          <a:ext cx="4953000" cy="349250"/>
        </p:xfrm>
        <a:graphic>
          <a:graphicData uri="http://schemas.openxmlformats.org/presentationml/2006/ole">
            <p:oleObj spid="_x0000_s163854" name="Equation" r:id="rId8" imgW="4952880" imgH="291960" progId="Equation.3">
              <p:embed/>
            </p:oleObj>
          </a:graphicData>
        </a:graphic>
      </p:graphicFrame>
      <p:graphicFrame>
        <p:nvGraphicFramePr>
          <p:cNvPr id="163855" name="Object 15"/>
          <p:cNvGraphicFramePr>
            <a:graphicFrameLocks noChangeAspect="1"/>
          </p:cNvGraphicFramePr>
          <p:nvPr/>
        </p:nvGraphicFramePr>
        <p:xfrm>
          <a:off x="3350354" y="5690669"/>
          <a:ext cx="4711700" cy="728662"/>
        </p:xfrm>
        <a:graphic>
          <a:graphicData uri="http://schemas.openxmlformats.org/presentationml/2006/ole">
            <p:oleObj spid="_x0000_s163855" name="Equation" r:id="rId9" imgW="4711680" imgH="609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Sequential Importance Estimation</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We can rearrange terms to write:</a:t>
            </a:r>
          </a:p>
          <a:p>
            <a:pPr marL="165100" lvl="0" indent="-165100">
              <a:spcBef>
                <a:spcPts val="6000"/>
              </a:spcBef>
              <a:spcAft>
                <a:spcPts val="600"/>
              </a:spcAft>
              <a:buFontTx/>
              <a:buChar char="•"/>
              <a:defRPr/>
            </a:pPr>
            <a:r>
              <a:rPr lang="en-US" altLang="en-US" sz="1800" b="1" kern="0" dirty="0" smtClean="0">
                <a:latin typeface="+mn-lt"/>
              </a:rPr>
              <a:t>We can now describe a formal procedure:</a:t>
            </a:r>
          </a:p>
          <a:p>
            <a:pPr marL="344488" lvl="0" indent="-179388">
              <a:spcBef>
                <a:spcPts val="0"/>
              </a:spcBef>
              <a:spcAft>
                <a:spcPts val="600"/>
              </a:spcAft>
              <a:buFont typeface="Wingdings" pitchFamily="2" charset="2"/>
              <a:buChar char="§"/>
              <a:defRPr/>
            </a:pPr>
            <a:r>
              <a:rPr lang="en-US" altLang="en-US" sz="1800" b="1" kern="0" dirty="0" smtClean="0">
                <a:latin typeface="+mn-lt"/>
              </a:rPr>
              <a:t>Draw samples from the proposed importance distribution:</a:t>
            </a:r>
          </a:p>
          <a:p>
            <a:pPr marL="344488" lvl="0" indent="-179388">
              <a:spcBef>
                <a:spcPts val="0"/>
              </a:spcBef>
              <a:spcAft>
                <a:spcPts val="600"/>
              </a:spcAft>
              <a:buFont typeface="Wingdings" pitchFamily="2" charset="2"/>
              <a:buChar char="§"/>
              <a:defRPr/>
            </a:pPr>
            <a:r>
              <a:rPr lang="en-US" altLang="en-US" sz="1800" b="1" kern="0" dirty="0" smtClean="0">
                <a:latin typeface="+mn-lt"/>
              </a:rPr>
              <a:t>Determine the required conditional distributions:</a:t>
            </a:r>
          </a:p>
          <a:p>
            <a:pPr marL="344488" lvl="0" indent="-179388">
              <a:spcBef>
                <a:spcPts val="3600"/>
              </a:spcBef>
              <a:spcAft>
                <a:spcPts val="600"/>
              </a:spcAft>
              <a:buFont typeface="Wingdings" pitchFamily="2" charset="2"/>
              <a:buChar char="§"/>
              <a:defRPr/>
            </a:pPr>
            <a:r>
              <a:rPr lang="en-US" altLang="en-US" sz="1800" b="1" kern="0" dirty="0" smtClean="0">
                <a:latin typeface="+mn-lt"/>
              </a:rPr>
              <a:t>Calculate the unnormalized weights </a:t>
            </a:r>
            <a:r>
              <a:rPr lang="en-US" altLang="en-US" sz="1800" i="1" kern="0" dirty="0" err="1" smtClean="0">
                <a:latin typeface="+mn-lt"/>
              </a:rPr>
              <a:t>W</a:t>
            </a:r>
            <a:r>
              <a:rPr lang="en-US" altLang="en-US" sz="1800" kern="0" baseline="-25000" dirty="0" err="1" smtClean="0">
                <a:latin typeface="+mn-lt"/>
              </a:rPr>
              <a:t>i</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b="1" kern="0" dirty="0" smtClean="0">
                <a:latin typeface="+mn-lt"/>
              </a:rPr>
              <a:t> with </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 </a:t>
            </a:r>
            <a:r>
              <a:rPr lang="en-US" altLang="en-US" sz="1800" kern="0" dirty="0" smtClean="0">
                <a:latin typeface="+mn-lt"/>
              </a:rPr>
              <a:t>=</a:t>
            </a:r>
            <a:r>
              <a:rPr lang="en-US" altLang="en-US" sz="1800" b="1" kern="0" dirty="0" smtClean="0">
                <a:latin typeface="+mn-lt"/>
              </a:rPr>
              <a:t> </a:t>
            </a:r>
            <a:r>
              <a:rPr lang="en-US" altLang="en-US" sz="1800" kern="0" dirty="0" smtClean="0">
                <a:latin typeface="+mn-lt"/>
              </a:rPr>
              <a:t>x</a:t>
            </a:r>
            <a:r>
              <a:rPr lang="en-US" altLang="en-US" sz="1800" kern="0" baseline="-25000" dirty="0" smtClean="0">
                <a:latin typeface="+mn-lt"/>
              </a:rPr>
              <a:t>i</a:t>
            </a:r>
            <a:r>
              <a:rPr lang="en-US" altLang="en-US" sz="1800" kern="0" dirty="0" smtClean="0">
                <a:latin typeface="+mn-lt"/>
              </a:rPr>
              <a:t>(</a:t>
            </a:r>
            <a:r>
              <a:rPr lang="en-US" altLang="en-US" sz="1800" i="1" kern="0" dirty="0" smtClean="0"/>
              <a:t>t</a:t>
            </a:r>
            <a:r>
              <a:rPr lang="en-US" altLang="en-US" sz="1800" kern="0" dirty="0" smtClean="0">
                <a:latin typeface="+mn-lt"/>
              </a:rPr>
              <a:t>)</a:t>
            </a:r>
          </a:p>
          <a:p>
            <a:pPr marL="344488" lvl="0" indent="-179388">
              <a:spcBef>
                <a:spcPts val="0"/>
              </a:spcBef>
              <a:spcAft>
                <a:spcPts val="600"/>
              </a:spcAft>
              <a:buFont typeface="Wingdings" pitchFamily="2" charset="2"/>
              <a:buChar char="§"/>
              <a:defRPr/>
            </a:pPr>
            <a:r>
              <a:rPr lang="en-US" altLang="en-US" sz="1800" b="1" kern="0" dirty="0" smtClean="0">
                <a:latin typeface="+mn-lt"/>
              </a:rPr>
              <a:t>Estimate the posterior distribution:</a:t>
            </a:r>
          </a:p>
          <a:p>
            <a:pPr marL="165100" lvl="0" indent="-165100">
              <a:spcBef>
                <a:spcPts val="4800"/>
              </a:spcBef>
              <a:spcAft>
                <a:spcPts val="600"/>
              </a:spcAft>
              <a:buFont typeface="Wingdings" pitchFamily="2" charset="2"/>
              <a:buChar char="§"/>
              <a:defRPr/>
            </a:pPr>
            <a:r>
              <a:rPr lang="en-US" altLang="en-US" sz="1800" b="1" kern="0" dirty="0" smtClean="0">
                <a:latin typeface="+mn-lt"/>
              </a:rPr>
              <a:t>The key point here is that the posterior is being estimated from the samples, and the knowledge of our model is wrapped up in the weights. Where have we seen this type of approximation before?</a:t>
            </a:r>
          </a:p>
        </p:txBody>
      </p:sp>
      <p:graphicFrame>
        <p:nvGraphicFramePr>
          <p:cNvPr id="164873" name="Object 9"/>
          <p:cNvGraphicFramePr>
            <a:graphicFrameLocks noChangeAspect="1"/>
          </p:cNvGraphicFramePr>
          <p:nvPr/>
        </p:nvGraphicFramePr>
        <p:xfrm>
          <a:off x="468313" y="999423"/>
          <a:ext cx="4064000" cy="728662"/>
        </p:xfrm>
        <a:graphic>
          <a:graphicData uri="http://schemas.openxmlformats.org/presentationml/2006/ole">
            <p:oleObj spid="_x0000_s164873" name="Equation" r:id="rId3" imgW="4063680" imgH="609480" progId="Equation.3">
              <p:embed/>
            </p:oleObj>
          </a:graphicData>
        </a:graphic>
      </p:graphicFrame>
      <p:graphicFrame>
        <p:nvGraphicFramePr>
          <p:cNvPr id="164874" name="Object 10"/>
          <p:cNvGraphicFramePr>
            <a:graphicFrameLocks noChangeAspect="1"/>
          </p:cNvGraphicFramePr>
          <p:nvPr/>
        </p:nvGraphicFramePr>
        <p:xfrm>
          <a:off x="6818678" y="2030308"/>
          <a:ext cx="2070100" cy="349250"/>
        </p:xfrm>
        <a:graphic>
          <a:graphicData uri="http://schemas.openxmlformats.org/presentationml/2006/ole">
            <p:oleObj spid="_x0000_s164874" name="Equation" r:id="rId4" imgW="2070000" imgH="291960" progId="Equation.3">
              <p:embed/>
            </p:oleObj>
          </a:graphicData>
        </a:graphic>
      </p:graphicFrame>
      <p:graphicFrame>
        <p:nvGraphicFramePr>
          <p:cNvPr id="164875" name="Object 11"/>
          <p:cNvGraphicFramePr>
            <a:graphicFrameLocks noChangeAspect="1"/>
          </p:cNvGraphicFramePr>
          <p:nvPr/>
        </p:nvGraphicFramePr>
        <p:xfrm>
          <a:off x="889000" y="2735836"/>
          <a:ext cx="2908300" cy="349250"/>
        </p:xfrm>
        <a:graphic>
          <a:graphicData uri="http://schemas.openxmlformats.org/presentationml/2006/ole">
            <p:oleObj spid="_x0000_s164875" name="Equation" r:id="rId5" imgW="2908080" imgH="291960" progId="Equation.3">
              <p:embed/>
            </p:oleObj>
          </a:graphicData>
        </a:graphic>
      </p:graphicFrame>
      <p:graphicFrame>
        <p:nvGraphicFramePr>
          <p:cNvPr id="164877" name="Object 13"/>
          <p:cNvGraphicFramePr>
            <a:graphicFrameLocks noChangeAspect="1"/>
          </p:cNvGraphicFramePr>
          <p:nvPr/>
        </p:nvGraphicFramePr>
        <p:xfrm>
          <a:off x="946150" y="3849688"/>
          <a:ext cx="3302000" cy="684212"/>
        </p:xfrm>
        <a:graphic>
          <a:graphicData uri="http://schemas.openxmlformats.org/presentationml/2006/ole">
            <p:oleObj spid="_x0000_s164877" name="Equation" r:id="rId6" imgW="3301920" imgH="57132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14236</TotalTime>
  <Words>1404</Words>
  <Application>Microsoft PowerPoint</Application>
  <PresentationFormat>Letter Paper (8.5x11 in)</PresentationFormat>
  <Paragraphs>107</Paragraphs>
  <Slides>17</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1061</cp:revision>
  <dcterms:created xsi:type="dcterms:W3CDTF">2002-09-12T17:13:32Z</dcterms:created>
  <dcterms:modified xsi:type="dcterms:W3CDTF">2008-04-17T01:48:51Z</dcterms:modified>
</cp:coreProperties>
</file>